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44D2-0034-463E-92C6-D5865BCE2028}" type="datetimeFigureOut">
              <a:rPr lang="pt-BR" smtClean="0"/>
              <a:pPr/>
              <a:t>31/07/2012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44D2-0034-463E-92C6-D5865BCE2028}" type="datetimeFigureOut">
              <a:rPr lang="pt-BR" smtClean="0"/>
              <a:pPr/>
              <a:t>31/07/2012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44D2-0034-463E-92C6-D5865BCE2028}" type="datetimeFigureOut">
              <a:rPr lang="pt-BR" smtClean="0"/>
              <a:pPr/>
              <a:t>31/07/2012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44D2-0034-463E-92C6-D5865BCE2028}" type="datetimeFigureOut">
              <a:rPr lang="pt-BR" smtClean="0"/>
              <a:pPr/>
              <a:t>31/07/2012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44D2-0034-463E-92C6-D5865BCE2028}" type="datetimeFigureOut">
              <a:rPr lang="pt-BR" smtClean="0"/>
              <a:pPr/>
              <a:t>31/07/2012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44D2-0034-463E-92C6-D5865BCE2028}" type="datetimeFigureOut">
              <a:rPr lang="pt-BR" smtClean="0"/>
              <a:pPr/>
              <a:t>31/07/2012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44D2-0034-463E-92C6-D5865BCE2028}" type="datetimeFigureOut">
              <a:rPr lang="pt-BR" smtClean="0"/>
              <a:pPr/>
              <a:t>31/07/2012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44D2-0034-463E-92C6-D5865BCE2028}" type="datetimeFigureOut">
              <a:rPr lang="pt-BR" smtClean="0"/>
              <a:pPr/>
              <a:t>31/07/2012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44D2-0034-463E-92C6-D5865BCE2028}" type="datetimeFigureOut">
              <a:rPr lang="pt-BR" smtClean="0"/>
              <a:pPr/>
              <a:t>31/07/2012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44D2-0034-463E-92C6-D5865BCE2028}" type="datetimeFigureOut">
              <a:rPr lang="pt-BR" smtClean="0"/>
              <a:pPr/>
              <a:t>31/07/2012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44D2-0034-463E-92C6-D5865BCE2028}" type="datetimeFigureOut">
              <a:rPr lang="pt-BR" smtClean="0"/>
              <a:pPr/>
              <a:t>31/07/2012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A44D2-0034-463E-92C6-D5865BCE2028}" type="datetimeFigureOut">
              <a:rPr lang="pt-BR" smtClean="0"/>
              <a:pPr/>
              <a:t>31/07/2012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pt-BR" dirty="0"/>
              <a:t>ACA0433 - Laboratório de Meteorologia Sinótica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Prof. Ricardo/Rita</a:t>
            </a:r>
          </a:p>
          <a:p>
            <a:r>
              <a:rPr lang="pt-BR" dirty="0" smtClean="0"/>
              <a:t>Estagiária PAE: </a:t>
            </a:r>
            <a:r>
              <a:rPr lang="pt-BR" dirty="0" err="1" smtClean="0"/>
              <a:t>Viviana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30/07/2012 </a:t>
            </a:r>
            <a:r>
              <a:rPr lang="pt-BR" dirty="0"/>
              <a:t>- </a:t>
            </a:r>
            <a:r>
              <a:rPr lang="pt-BR" dirty="0" smtClean="0"/>
              <a:t>08/12/2012</a:t>
            </a:r>
          </a:p>
          <a:p>
            <a:r>
              <a:rPr lang="pt-BR" dirty="0" err="1" smtClean="0"/>
              <a:t>Seg</a:t>
            </a:r>
            <a:r>
              <a:rPr lang="pt-BR" dirty="0" smtClean="0"/>
              <a:t> 09 ~ 12</a:t>
            </a:r>
          </a:p>
          <a:p>
            <a:r>
              <a:rPr lang="pt-BR" dirty="0" err="1" smtClean="0"/>
              <a:t>Sex</a:t>
            </a:r>
            <a:r>
              <a:rPr lang="pt-BR" dirty="0" smtClean="0"/>
              <a:t> 15 ~ 18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Convecção Amazônica. Bloqueios. Alta da Bolívia. Zona de Convergência do Atlântico Sul. Zona de Convergência </a:t>
            </a:r>
            <a:r>
              <a:rPr lang="pt-BR" dirty="0" err="1" smtClean="0"/>
              <a:t>Inter-tropical</a:t>
            </a:r>
            <a:r>
              <a:rPr lang="pt-BR" dirty="0" smtClean="0"/>
              <a:t>. (já vistos em </a:t>
            </a:r>
            <a:r>
              <a:rPr lang="pt-BR" dirty="0" err="1" smtClean="0"/>
              <a:t>Meteo</a:t>
            </a:r>
            <a:r>
              <a:rPr lang="pt-BR" dirty="0" smtClean="0"/>
              <a:t> Sinótica)</a:t>
            </a:r>
          </a:p>
          <a:p>
            <a:r>
              <a:rPr lang="pt-BR" dirty="0" smtClean="0"/>
              <a:t>Ondas </a:t>
            </a:r>
            <a:r>
              <a:rPr lang="pt-BR" dirty="0"/>
              <a:t>de Leste. Papel das Circulações Locais. Complexos Convectivos de Mesoescala. Linhas de Instabilidade e tempestades </a:t>
            </a:r>
            <a:r>
              <a:rPr lang="pt-BR" dirty="0" smtClean="0"/>
              <a:t>localizadas (?).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Apresentação do diagnóstico e da previsão do tempo (A)</a:t>
            </a:r>
          </a:p>
          <a:p>
            <a:r>
              <a:rPr lang="pt-BR" dirty="0" smtClean="0"/>
              <a:t>Estudo de Caso:</a:t>
            </a:r>
          </a:p>
          <a:p>
            <a:pPr lvl="1"/>
            <a:r>
              <a:rPr lang="pt-BR" dirty="0" smtClean="0"/>
              <a:t>Prévia (ECP)</a:t>
            </a:r>
          </a:p>
          <a:p>
            <a:pPr lvl="1"/>
            <a:r>
              <a:rPr lang="pt-BR" dirty="0" smtClean="0"/>
              <a:t>Apresentação Final (ECF)</a:t>
            </a:r>
          </a:p>
          <a:p>
            <a:pPr lvl="1"/>
            <a:r>
              <a:rPr lang="pt-BR" dirty="0" smtClean="0"/>
              <a:t>Monografia (M)</a:t>
            </a:r>
          </a:p>
          <a:p>
            <a:r>
              <a:rPr lang="pt-BR" dirty="0" smtClean="0"/>
              <a:t>Exercícios (EX)</a:t>
            </a:r>
          </a:p>
          <a:p>
            <a:r>
              <a:rPr lang="pt-BR" dirty="0" smtClean="0"/>
              <a:t>Média Final: MF</a:t>
            </a:r>
          </a:p>
          <a:p>
            <a:r>
              <a:rPr lang="pt-BR" sz="3000" dirty="0" smtClean="0"/>
              <a:t>MF = 0,2*A + 0,15*ECP + 0,15*ECF + 0,3*M+0,2*EX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Semana da Pátria: 03 a 07 de setembro</a:t>
            </a:r>
          </a:p>
          <a:p>
            <a:r>
              <a:rPr lang="pt-BR" dirty="0" err="1" smtClean="0"/>
              <a:t>CBMet</a:t>
            </a:r>
            <a:r>
              <a:rPr lang="pt-BR" dirty="0" smtClean="0"/>
              <a:t>: 23 a 28 de setembro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537" y="332656"/>
          <a:ext cx="3888432" cy="6386581"/>
        </p:xfrm>
        <a:graphic>
          <a:graphicData uri="http://schemas.openxmlformats.org/drawingml/2006/table">
            <a:tbl>
              <a:tblPr/>
              <a:tblGrid>
                <a:gridCol w="792087"/>
                <a:gridCol w="1008112"/>
                <a:gridCol w="2088233"/>
              </a:tblGrid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Atividade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30/jul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Revisão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03/ago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Viviana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06/ago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Viviana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+ En1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10/ago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Viviana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13/ago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Ex1 Teórico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17/ago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20/ago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Definição EC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 </a:t>
                      </a:r>
                    </a:p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Ex1 </a:t>
                      </a:r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Prat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+ En2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24/ago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27/ago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Ex2</a:t>
                      </a:r>
                      <a:r>
                        <a:rPr lang="pt-BR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Teórico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31/ago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10/set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Ex 2 </a:t>
                      </a:r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Prat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+ En3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14/set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17/set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Ex3 Teórico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21/set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24/set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CBMet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28/set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CBMet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499993" y="332656"/>
          <a:ext cx="3456384" cy="6192692"/>
        </p:xfrm>
        <a:graphic>
          <a:graphicData uri="http://schemas.openxmlformats.org/drawingml/2006/table">
            <a:tbl>
              <a:tblPr/>
              <a:tblGrid>
                <a:gridCol w="720079"/>
                <a:gridCol w="936104"/>
                <a:gridCol w="1800201"/>
              </a:tblGrid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Atividade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01/out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previa 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05/out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previa 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08/out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Ex3 </a:t>
                      </a:r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Prat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+</a:t>
                      </a:r>
                      <a:r>
                        <a:rPr lang="pt-BR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En4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15/out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Ex4 Teórico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19/out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22/out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Ex4 </a:t>
                      </a:r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Prat</a:t>
                      </a:r>
                      <a:r>
                        <a:rPr lang="pt-BR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+ En5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26/out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29/out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Ex5 Teórico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05/nov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Ex5</a:t>
                      </a:r>
                      <a:r>
                        <a:rPr lang="pt-BR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8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Prat</a:t>
                      </a:r>
                      <a:r>
                        <a:rPr lang="pt-BR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+ En6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09/nov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12/nov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Ex6 Teórico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23/nov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26/nov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Ex6</a:t>
                      </a:r>
                      <a:r>
                        <a:rPr lang="pt-BR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8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Prat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30/nov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03/dez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final 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07/dez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final 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Lista de Alunos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83568" y="2143125"/>
          <a:ext cx="5063182" cy="3691890"/>
        </p:xfrm>
        <a:graphic>
          <a:graphicData uri="http://schemas.openxmlformats.org/drawingml/2006/table">
            <a:tbl>
              <a:tblPr/>
              <a:tblGrid>
                <a:gridCol w="5063182"/>
              </a:tblGrid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Graduação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Ana Claudia Thome Sena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Caio Jorge Ruman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Giulia de Salve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Graziella Gonçalves da Silva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Marcelo Soares de Jesus Carvalho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Márcia Talita Amorim Marques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Rafael Maia Frenhe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William Yasuo Minhoto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Pós Graduação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Fernando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José Leandro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340768"/>
            <a:ext cx="82444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Tópicos / Temas</a:t>
            </a:r>
          </a:p>
          <a:p>
            <a:endParaRPr lang="pt-BR" sz="2400" dirty="0" smtClean="0"/>
          </a:p>
          <a:p>
            <a:pPr marL="722313" indent="-722313">
              <a:buFont typeface="+mj-lt"/>
              <a:buAutoNum type="arabicPeriod"/>
            </a:pPr>
            <a:r>
              <a:rPr lang="pt-BR" sz="2400" dirty="0" smtClean="0"/>
              <a:t>Sistemas de Coordenadas / Gradiente / Divergente / Rotacional</a:t>
            </a:r>
          </a:p>
          <a:p>
            <a:pPr marL="722313" indent="-722313">
              <a:buFont typeface="+mj-lt"/>
              <a:buAutoNum type="arabicPeriod"/>
            </a:pPr>
            <a:r>
              <a:rPr lang="pt-BR" sz="2400" dirty="0" smtClean="0"/>
              <a:t>Vento </a:t>
            </a:r>
            <a:r>
              <a:rPr lang="pt-BR" sz="2400" dirty="0" err="1" smtClean="0"/>
              <a:t>Geostrófico</a:t>
            </a:r>
            <a:r>
              <a:rPr lang="pt-BR" sz="2400" dirty="0" smtClean="0"/>
              <a:t> / </a:t>
            </a:r>
            <a:r>
              <a:rPr lang="pt-BR" sz="2400" dirty="0" err="1" smtClean="0"/>
              <a:t>Advecção</a:t>
            </a:r>
            <a:endParaRPr lang="pt-BR" sz="2400" dirty="0" smtClean="0"/>
          </a:p>
          <a:p>
            <a:pPr marL="722313" indent="-722313">
              <a:buFont typeface="+mj-lt"/>
              <a:buAutoNum type="arabicPeriod"/>
            </a:pPr>
            <a:r>
              <a:rPr lang="pt-BR" sz="2400" dirty="0" smtClean="0"/>
              <a:t>Médias Climatológicas / Anomalias / Filtragens no tempo / Rosa dos Ventos</a:t>
            </a:r>
          </a:p>
          <a:p>
            <a:pPr marL="722313" indent="-722313">
              <a:buFont typeface="+mj-lt"/>
              <a:buAutoNum type="arabicPeriod"/>
            </a:pPr>
            <a:r>
              <a:rPr lang="pt-BR" sz="2400" dirty="0" smtClean="0"/>
              <a:t>QG</a:t>
            </a:r>
          </a:p>
          <a:p>
            <a:pPr marL="722313" indent="-722313">
              <a:buFont typeface="+mj-lt"/>
              <a:buAutoNum type="arabicPeriod"/>
            </a:pPr>
            <a:r>
              <a:rPr lang="pt-BR" sz="2400" dirty="0" smtClean="0"/>
              <a:t>Coordenada isentrópica</a:t>
            </a:r>
          </a:p>
          <a:p>
            <a:pPr marL="722313" indent="-722313">
              <a:buFont typeface="+mj-lt"/>
              <a:buAutoNum type="arabicPeriod"/>
            </a:pPr>
            <a:r>
              <a:rPr lang="pt-BR" sz="2400" dirty="0" err="1" smtClean="0"/>
              <a:t>Hovmoller</a:t>
            </a:r>
            <a:endParaRPr lang="pt-B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294</Words>
  <Application>Microsoft Office PowerPoint</Application>
  <PresentationFormat>Apresentação na tela (4:3)</PresentationFormat>
  <Paragraphs>146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ACA0433 - Laboratório de Meteorologia Sinótica</vt:lpstr>
      <vt:lpstr>Programa</vt:lpstr>
      <vt:lpstr>Avaliação</vt:lpstr>
      <vt:lpstr>Cronograma</vt:lpstr>
      <vt:lpstr>Slide 5</vt:lpstr>
      <vt:lpstr>Lista de Alunos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ACA0433 - Laboratório de Meteorologia Sinótica</dc:title>
  <dc:creator>ritaynoue</dc:creator>
  <cp:lastModifiedBy>ritaynoue</cp:lastModifiedBy>
  <cp:revision>21</cp:revision>
  <dcterms:created xsi:type="dcterms:W3CDTF">2012-07-27T17:58:46Z</dcterms:created>
  <dcterms:modified xsi:type="dcterms:W3CDTF">2012-07-31T16:36:59Z</dcterms:modified>
</cp:coreProperties>
</file>