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567" r:id="rId2"/>
    <p:sldId id="550" r:id="rId3"/>
    <p:sldId id="539" r:id="rId4"/>
    <p:sldId id="569" r:id="rId5"/>
    <p:sldId id="536" r:id="rId6"/>
    <p:sldId id="268" r:id="rId7"/>
    <p:sldId id="564" r:id="rId8"/>
    <p:sldId id="537" r:id="rId9"/>
    <p:sldId id="568" r:id="rId10"/>
    <p:sldId id="593" r:id="rId11"/>
  </p:sldIdLst>
  <p:sldSz cx="9144000" cy="6858000" type="screen4x3"/>
  <p:notesSz cx="6858000" cy="9144000"/>
  <p:defaultTextStyle>
    <a:defPPr>
      <a:defRPr lang="pt-BR"/>
    </a:defPPr>
    <a:lvl1pPr algn="just" rtl="0" fontAlgn="base">
      <a:spcBef>
        <a:spcPct val="0"/>
      </a:spcBef>
      <a:spcAft>
        <a:spcPct val="50000"/>
      </a:spcAft>
      <a:buClr>
        <a:schemeClr val="tx1"/>
      </a:buClr>
      <a:buChar char="•"/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1pPr>
    <a:lvl2pPr marL="457200" algn="just" rtl="0" fontAlgn="base">
      <a:spcBef>
        <a:spcPct val="0"/>
      </a:spcBef>
      <a:spcAft>
        <a:spcPct val="50000"/>
      </a:spcAft>
      <a:buClr>
        <a:schemeClr val="tx1"/>
      </a:buClr>
      <a:buChar char="•"/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2pPr>
    <a:lvl3pPr marL="914400" algn="just" rtl="0" fontAlgn="base">
      <a:spcBef>
        <a:spcPct val="0"/>
      </a:spcBef>
      <a:spcAft>
        <a:spcPct val="50000"/>
      </a:spcAft>
      <a:buClr>
        <a:schemeClr val="tx1"/>
      </a:buClr>
      <a:buChar char="•"/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3pPr>
    <a:lvl4pPr marL="1371600" algn="just" rtl="0" fontAlgn="base">
      <a:spcBef>
        <a:spcPct val="0"/>
      </a:spcBef>
      <a:spcAft>
        <a:spcPct val="50000"/>
      </a:spcAft>
      <a:buClr>
        <a:schemeClr val="tx1"/>
      </a:buClr>
      <a:buChar char="•"/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4pPr>
    <a:lvl5pPr marL="1828800" algn="just" rtl="0" fontAlgn="base">
      <a:spcBef>
        <a:spcPct val="0"/>
      </a:spcBef>
      <a:spcAft>
        <a:spcPct val="50000"/>
      </a:spcAft>
      <a:buClr>
        <a:schemeClr val="tx1"/>
      </a:buClr>
      <a:buChar char="•"/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0298"/>
    <a:srgbClr val="FFFF00"/>
    <a:srgbClr val="FF0000"/>
    <a:srgbClr val="33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181" autoAdjust="0"/>
    <p:restoredTop sz="98686" autoAdjust="0"/>
  </p:normalViewPr>
  <p:slideViewPr>
    <p:cSldViewPr>
      <p:cViewPr>
        <p:scale>
          <a:sx n="70" d="100"/>
          <a:sy n="70" d="100"/>
        </p:scale>
        <p:origin x="-834" y="-144"/>
      </p:cViewPr>
      <p:guideLst>
        <p:guide orient="horz" pos="210"/>
        <p:guide pos="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200" b="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200" b="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29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200" b="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29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200" b="0">
                <a:effectLst/>
                <a:latin typeface="Arial" charset="0"/>
              </a:defRPr>
            </a:lvl1pPr>
          </a:lstStyle>
          <a:p>
            <a:pPr>
              <a:defRPr/>
            </a:pPr>
            <a:fld id="{FB9AFF3A-F163-41A9-8306-E1BCDC35325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200" b="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200" b="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32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200" b="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39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200" b="0">
                <a:effectLst/>
                <a:latin typeface="Arial" charset="0"/>
              </a:defRPr>
            </a:lvl1pPr>
          </a:lstStyle>
          <a:p>
            <a:pPr>
              <a:defRPr/>
            </a:pPr>
            <a:fld id="{FBE95D56-F7E8-47B1-9F41-1F413251BAB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Aft>
                <a:spcPct val="0"/>
              </a:spcAft>
              <a:buClrTx/>
              <a:buFontTx/>
              <a:buNone/>
            </a:pPr>
            <a:fld id="{3A807033-644D-46EE-A3DE-BCCD75ED07FB}" type="slidenum">
              <a:rPr lang="pt-BR" sz="1200"/>
              <a:pPr algn="r">
                <a:spcAft>
                  <a:spcPct val="0"/>
                </a:spcAft>
                <a:buClrTx/>
                <a:buFontTx/>
                <a:buNone/>
              </a:pPr>
              <a:t>1</a:t>
            </a:fld>
            <a:endParaRPr lang="pt-BR" sz="1200"/>
          </a:p>
        </p:txBody>
      </p:sp>
      <p:sp>
        <p:nvSpPr>
          <p:cNvPr id="542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Aft>
                <a:spcPct val="0"/>
              </a:spcAft>
              <a:buClrTx/>
              <a:buFontTx/>
              <a:buNone/>
            </a:pPr>
            <a:fld id="{37CE59FC-5F54-4533-96DA-A4687656C8DB}" type="slidenum">
              <a:rPr lang="pt-BR" sz="1200"/>
              <a:pPr algn="r">
                <a:spcAft>
                  <a:spcPct val="0"/>
                </a:spcAft>
                <a:buClrTx/>
                <a:buFontTx/>
                <a:buNone/>
              </a:pPr>
              <a:t>10</a:t>
            </a:fld>
            <a:endParaRPr lang="pt-BR" sz="1200"/>
          </a:p>
        </p:txBody>
      </p:sp>
      <p:sp>
        <p:nvSpPr>
          <p:cNvPr id="983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Aft>
                <a:spcPct val="0"/>
              </a:spcAft>
              <a:buClrTx/>
              <a:buFontTx/>
              <a:buNone/>
            </a:pPr>
            <a:fld id="{C649B4D7-98C7-4DF7-9B94-A8246F127AFA}" type="slidenum">
              <a:rPr lang="pt-BR" sz="1200"/>
              <a:pPr algn="r">
                <a:spcAft>
                  <a:spcPct val="0"/>
                </a:spcAft>
                <a:buClrTx/>
                <a:buFontTx/>
                <a:buNone/>
              </a:pPr>
              <a:t>2</a:t>
            </a:fld>
            <a:endParaRPr lang="pt-BR" sz="1200"/>
          </a:p>
        </p:txBody>
      </p:sp>
      <p:sp>
        <p:nvSpPr>
          <p:cNvPr id="552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Aft>
                <a:spcPct val="0"/>
              </a:spcAft>
              <a:buClrTx/>
              <a:buFontTx/>
              <a:buNone/>
            </a:pPr>
            <a:fld id="{58C5DFE8-4948-4404-9423-918D6294DB35}" type="slidenum">
              <a:rPr lang="pt-BR" sz="1200"/>
              <a:pPr algn="r">
                <a:spcAft>
                  <a:spcPct val="0"/>
                </a:spcAft>
                <a:buClrTx/>
                <a:buFontTx/>
                <a:buNone/>
              </a:pPr>
              <a:t>3</a:t>
            </a:fld>
            <a:endParaRPr lang="pt-BR" sz="1200"/>
          </a:p>
        </p:txBody>
      </p:sp>
      <p:sp>
        <p:nvSpPr>
          <p:cNvPr id="563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Aft>
                <a:spcPct val="0"/>
              </a:spcAft>
              <a:buClrTx/>
              <a:buFontTx/>
              <a:buNone/>
            </a:pPr>
            <a:fld id="{FA99893F-EA16-48DB-A4E8-027B0E35A982}" type="slidenum">
              <a:rPr lang="pt-BR" sz="1200"/>
              <a:pPr algn="r">
                <a:spcAft>
                  <a:spcPct val="0"/>
                </a:spcAft>
                <a:buClrTx/>
                <a:buFontTx/>
                <a:buNone/>
              </a:pPr>
              <a:t>4</a:t>
            </a:fld>
            <a:endParaRPr lang="pt-BR" sz="1200"/>
          </a:p>
        </p:txBody>
      </p:sp>
      <p:sp>
        <p:nvSpPr>
          <p:cNvPr id="573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Aft>
                <a:spcPct val="0"/>
              </a:spcAft>
              <a:buClrTx/>
              <a:buFontTx/>
              <a:buNone/>
            </a:pPr>
            <a:fld id="{525CD9DE-9F26-4352-8FEB-972755A3EFEA}" type="slidenum">
              <a:rPr lang="pt-BR" sz="1200"/>
              <a:pPr algn="r">
                <a:spcAft>
                  <a:spcPct val="0"/>
                </a:spcAft>
                <a:buClrTx/>
                <a:buFontTx/>
                <a:buNone/>
              </a:pPr>
              <a:t>5</a:t>
            </a:fld>
            <a:endParaRPr lang="pt-BR" sz="1200"/>
          </a:p>
        </p:txBody>
      </p:sp>
      <p:sp>
        <p:nvSpPr>
          <p:cNvPr id="583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72D46B-59A3-4D30-B5C7-16A1595268B7}" type="slidenum">
              <a:rPr lang="pt-BR" smtClean="0"/>
              <a:pPr/>
              <a:t>6</a:t>
            </a:fld>
            <a:endParaRPr lang="pt-BR" smtClean="0"/>
          </a:p>
        </p:txBody>
      </p:sp>
      <p:sp>
        <p:nvSpPr>
          <p:cNvPr id="665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Aft>
                <a:spcPct val="0"/>
              </a:spcAft>
              <a:buClrTx/>
              <a:buFontTx/>
              <a:buNone/>
            </a:pPr>
            <a:fld id="{1D15C0AB-5676-4ED6-8787-695C89C6E7AF}" type="slidenum">
              <a:rPr lang="pt-BR" sz="1200"/>
              <a:pPr algn="r">
                <a:spcAft>
                  <a:spcPct val="0"/>
                </a:spcAft>
                <a:buClrTx/>
                <a:buFontTx/>
                <a:buNone/>
              </a:pPr>
              <a:t>7</a:t>
            </a:fld>
            <a:endParaRPr lang="pt-BR" sz="1200"/>
          </a:p>
        </p:txBody>
      </p:sp>
      <p:sp>
        <p:nvSpPr>
          <p:cNvPr id="675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Aft>
                <a:spcPct val="0"/>
              </a:spcAft>
              <a:buClrTx/>
              <a:buFontTx/>
              <a:buNone/>
            </a:pPr>
            <a:fld id="{AFC89982-F21A-4DA1-A5BD-B877DB9FCF27}" type="slidenum">
              <a:rPr lang="pt-BR" sz="1200"/>
              <a:pPr algn="r">
                <a:spcAft>
                  <a:spcPct val="0"/>
                </a:spcAft>
                <a:buClrTx/>
                <a:buFontTx/>
                <a:buNone/>
              </a:pPr>
              <a:t>8</a:t>
            </a:fld>
            <a:endParaRPr lang="pt-BR" sz="1200"/>
          </a:p>
        </p:txBody>
      </p:sp>
      <p:sp>
        <p:nvSpPr>
          <p:cNvPr id="686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Aft>
                <a:spcPct val="0"/>
              </a:spcAft>
              <a:buClrTx/>
              <a:buFontTx/>
              <a:buNone/>
            </a:pPr>
            <a:fld id="{B83ACCA9-7E0E-48EE-8C08-3CAB15B8E78A}" type="slidenum">
              <a:rPr lang="pt-BR" sz="1200"/>
              <a:pPr algn="r">
                <a:spcAft>
                  <a:spcPct val="0"/>
                </a:spcAft>
                <a:buClrTx/>
                <a:buFontTx/>
                <a:buNone/>
              </a:pPr>
              <a:t>9</a:t>
            </a:fld>
            <a:endParaRPr lang="pt-BR" sz="1200"/>
          </a:p>
        </p:txBody>
      </p:sp>
      <p:sp>
        <p:nvSpPr>
          <p:cNvPr id="696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904DAE-C6E3-409C-9CF5-40C744DF6A8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7E401C-2A1B-4A0C-8CC1-C5B9BE7E5EB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612543-683A-40E5-B73C-ED3ED9C67EC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B0847F-7C00-43AB-95F5-AEF0E5942F0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4730A6-7FA6-4F56-B800-774620EE098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C41DE-20CC-4231-8E94-DBB19E0A3EE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0CA709-2E4C-4FEB-9713-6127FE66180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2AD95-9F04-4405-B15A-DC9AA3F0549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5F636-4539-4BF1-8D04-6D8458D5E87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5BE286-F4DE-4629-BBF1-330DA46FF45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BCC63F-4838-4D12-8E35-79726B00AD9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400" b="0">
                <a:effectLst/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400" b="0">
                <a:effectLst/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400" b="0">
                <a:effectLst/>
                <a:latin typeface="+mn-lt"/>
              </a:defRPr>
            </a:lvl1pPr>
          </a:lstStyle>
          <a:p>
            <a:pPr>
              <a:defRPr/>
            </a:pPr>
            <a:fld id="{18421E70-43CF-4454-9970-16F53BCA708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179388" y="177800"/>
            <a:ext cx="8748712" cy="803275"/>
            <a:chOff x="113" y="112"/>
            <a:chExt cx="5511" cy="506"/>
          </a:xfrm>
        </p:grpSpPr>
        <p:sp>
          <p:nvSpPr>
            <p:cNvPr id="14339" name="Rectangle 3"/>
            <p:cNvSpPr>
              <a:spLocks noChangeArrowheads="1"/>
            </p:cNvSpPr>
            <p:nvPr/>
          </p:nvSpPr>
          <p:spPr bwMode="auto">
            <a:xfrm>
              <a:off x="113" y="433"/>
              <a:ext cx="5511" cy="44"/>
            </a:xfrm>
            <a:prstGeom prst="rect">
              <a:avLst/>
            </a:prstGeom>
            <a:gradFill rotWithShape="1">
              <a:gsLst>
                <a:gs pos="0">
                  <a:srgbClr val="3333CC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5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endParaRPr lang="pt-BR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14340" name="Rectangle 4"/>
            <p:cNvSpPr>
              <a:spLocks noChangeArrowheads="1"/>
            </p:cNvSpPr>
            <p:nvPr/>
          </p:nvSpPr>
          <p:spPr bwMode="auto">
            <a:xfrm rot="5400000">
              <a:off x="-11" y="358"/>
              <a:ext cx="506" cy="14"/>
            </a:xfrm>
            <a:prstGeom prst="rect">
              <a:avLst/>
            </a:prstGeom>
            <a:solidFill>
              <a:srgbClr val="3333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5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endParaRPr lang="pt-BR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endParaRPr>
            </a:p>
          </p:txBody>
        </p:sp>
      </p:grpSp>
      <p:sp>
        <p:nvSpPr>
          <p:cNvPr id="2051" name="Text Box 6"/>
          <p:cNvSpPr txBox="1">
            <a:spLocks noChangeArrowheads="1"/>
          </p:cNvSpPr>
          <p:nvPr/>
        </p:nvSpPr>
        <p:spPr bwMode="auto">
          <a:xfrm>
            <a:off x="0" y="1196975"/>
            <a:ext cx="9144000" cy="27019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3333CC">
                  <a:alpha val="50000"/>
                </a:srgbClr>
              </a:gs>
            </a:gsLst>
            <a:lin ang="18900000" scaled="1"/>
          </a:gradFill>
          <a:ln w="9525" algn="ctr">
            <a:noFill/>
            <a:miter lim="800000"/>
            <a:headEnd/>
            <a:tailEnd/>
          </a:ln>
        </p:spPr>
        <p:txBody>
          <a:bodyPr lIns="360000" rIns="180000">
            <a:spAutoFit/>
          </a:bodyPr>
          <a:lstStyle/>
          <a:p>
            <a:r>
              <a:rPr lang="pt-BR"/>
              <a:t> Na </a:t>
            </a:r>
            <a:r>
              <a:rPr lang="pt-BR" b="1"/>
              <a:t>Meteorologia</a:t>
            </a:r>
            <a:r>
              <a:rPr lang="pt-BR"/>
              <a:t>, define-se a ocorrência de </a:t>
            </a:r>
            <a:r>
              <a:rPr lang="pt-BR" b="1"/>
              <a:t>geada</a:t>
            </a:r>
            <a:r>
              <a:rPr lang="pt-BR"/>
              <a:t> quando há </a:t>
            </a:r>
            <a:r>
              <a:rPr lang="pt-BR" b="1"/>
              <a:t>deposição</a:t>
            </a:r>
            <a:r>
              <a:rPr lang="pt-BR"/>
              <a:t> de </a:t>
            </a:r>
            <a:r>
              <a:rPr lang="pt-BR" b="1"/>
              <a:t>gelo</a:t>
            </a:r>
            <a:r>
              <a:rPr lang="pt-BR"/>
              <a:t> sobre </a:t>
            </a:r>
            <a:r>
              <a:rPr lang="pt-BR" b="1"/>
              <a:t>plantas</a:t>
            </a:r>
            <a:r>
              <a:rPr lang="pt-BR"/>
              <a:t> e </a:t>
            </a:r>
            <a:r>
              <a:rPr lang="pt-BR" b="1"/>
              <a:t>objetos</a:t>
            </a:r>
            <a:r>
              <a:rPr lang="pt-BR"/>
              <a:t> </a:t>
            </a:r>
            <a:r>
              <a:rPr lang="pt-BR" b="1"/>
              <a:t>expostos</a:t>
            </a:r>
            <a:r>
              <a:rPr lang="pt-BR"/>
              <a:t> ao </a:t>
            </a:r>
            <a:r>
              <a:rPr lang="pt-BR" b="1"/>
              <a:t>relento</a:t>
            </a:r>
            <a:r>
              <a:rPr lang="pt-BR"/>
              <a:t>. Isso ocorre sempre que a </a:t>
            </a:r>
            <a:r>
              <a:rPr lang="pt-BR" b="1"/>
              <a:t>temperatura</a:t>
            </a:r>
            <a:r>
              <a:rPr lang="pt-BR"/>
              <a:t> atinge valores </a:t>
            </a:r>
            <a:r>
              <a:rPr lang="pt-BR" b="1"/>
              <a:t>abaixo</a:t>
            </a:r>
            <a:r>
              <a:rPr lang="pt-BR"/>
              <a:t> de </a:t>
            </a:r>
            <a:r>
              <a:rPr lang="pt-BR" b="1"/>
              <a:t>0°C</a:t>
            </a:r>
            <a:r>
              <a:rPr lang="pt-BR"/>
              <a:t> e tem </a:t>
            </a:r>
            <a:r>
              <a:rPr lang="pt-BR" b="1"/>
              <a:t>umidade</a:t>
            </a:r>
            <a:r>
              <a:rPr lang="pt-BR"/>
              <a:t> na </a:t>
            </a:r>
            <a:r>
              <a:rPr lang="pt-BR" b="1"/>
              <a:t>atmosfera</a:t>
            </a:r>
            <a:r>
              <a:rPr lang="pt-BR"/>
              <a:t>. No entanto, mesmo com formação de gelo sobre as plantas pode </a:t>
            </a:r>
            <a:r>
              <a:rPr lang="pt-BR" b="1"/>
              <a:t>não</a:t>
            </a:r>
            <a:r>
              <a:rPr lang="pt-BR"/>
              <a:t> haver </a:t>
            </a:r>
            <a:r>
              <a:rPr lang="pt-BR" b="1"/>
              <a:t>morte</a:t>
            </a:r>
            <a:r>
              <a:rPr lang="pt-BR"/>
              <a:t> dos </a:t>
            </a:r>
            <a:r>
              <a:rPr lang="pt-BR" b="1"/>
              <a:t>tecidos</a:t>
            </a:r>
            <a:r>
              <a:rPr lang="pt-BR"/>
              <a:t> </a:t>
            </a:r>
            <a:r>
              <a:rPr lang="pt-BR" b="1"/>
              <a:t>vegetais</a:t>
            </a:r>
            <a:r>
              <a:rPr lang="pt-BR"/>
              <a:t>, por elas estarem em repouso vegetativo. </a:t>
            </a:r>
          </a:p>
          <a:p>
            <a:r>
              <a:rPr lang="pt-BR"/>
              <a:t> Em </a:t>
            </a:r>
            <a:r>
              <a:rPr lang="pt-BR" b="1"/>
              <a:t>Agronomia</a:t>
            </a:r>
            <a:r>
              <a:rPr lang="pt-BR"/>
              <a:t>, entende-se </a:t>
            </a:r>
            <a:r>
              <a:rPr lang="pt-BR" b="1"/>
              <a:t>geada</a:t>
            </a:r>
            <a:r>
              <a:rPr lang="pt-BR"/>
              <a:t> como </a:t>
            </a:r>
            <a:r>
              <a:rPr lang="pt-BR" b="1"/>
              <a:t>fenômeno</a:t>
            </a:r>
            <a:r>
              <a:rPr lang="pt-BR"/>
              <a:t> </a:t>
            </a:r>
            <a:r>
              <a:rPr lang="pt-BR" b="1"/>
              <a:t>atmosférico</a:t>
            </a:r>
            <a:r>
              <a:rPr lang="pt-BR"/>
              <a:t> que </a:t>
            </a:r>
            <a:r>
              <a:rPr lang="pt-BR" b="1"/>
              <a:t>provoca</a:t>
            </a:r>
            <a:r>
              <a:rPr lang="pt-BR"/>
              <a:t> a </a:t>
            </a:r>
            <a:r>
              <a:rPr lang="pt-BR" b="1"/>
              <a:t>morte</a:t>
            </a:r>
            <a:r>
              <a:rPr lang="pt-BR"/>
              <a:t> das </a:t>
            </a:r>
            <a:r>
              <a:rPr lang="pt-BR" b="1"/>
              <a:t>plantas</a:t>
            </a:r>
            <a:r>
              <a:rPr lang="pt-BR"/>
              <a:t> ou de suas partes, em função da baixa temperatura do ar que acarreta </a:t>
            </a:r>
            <a:r>
              <a:rPr lang="pt-BR" b="1"/>
              <a:t>congelamento</a:t>
            </a:r>
            <a:r>
              <a:rPr lang="pt-BR"/>
              <a:t> dos </a:t>
            </a:r>
            <a:r>
              <a:rPr lang="pt-BR" b="1"/>
              <a:t>tecidos</a:t>
            </a:r>
            <a:r>
              <a:rPr lang="pt-BR"/>
              <a:t> </a:t>
            </a:r>
            <a:r>
              <a:rPr lang="pt-BR" b="1"/>
              <a:t>vegetais</a:t>
            </a:r>
            <a:r>
              <a:rPr lang="pt-BR"/>
              <a:t>, </a:t>
            </a:r>
            <a:r>
              <a:rPr lang="pt-BR" b="1"/>
              <a:t>havendo</a:t>
            </a:r>
            <a:r>
              <a:rPr lang="pt-BR"/>
              <a:t> ou </a:t>
            </a:r>
            <a:r>
              <a:rPr lang="pt-BR" b="1"/>
              <a:t>não</a:t>
            </a:r>
            <a:r>
              <a:rPr lang="pt-BR"/>
              <a:t> formação de </a:t>
            </a:r>
            <a:r>
              <a:rPr lang="pt-BR" b="1"/>
              <a:t>gelo</a:t>
            </a:r>
            <a:r>
              <a:rPr lang="pt-BR"/>
              <a:t> sobre as </a:t>
            </a:r>
            <a:r>
              <a:rPr lang="pt-BR" b="1"/>
              <a:t>plantas</a:t>
            </a:r>
            <a:r>
              <a:rPr lang="pt-BR"/>
              <a:t>.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395288" y="333375"/>
            <a:ext cx="8748712" cy="4270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Aft>
                <a:spcPct val="0"/>
              </a:spcAft>
              <a:buClrTx/>
              <a:buFontTx/>
              <a:buNone/>
              <a:defRPr/>
            </a:pPr>
            <a:r>
              <a:rPr lang="pt-BR" sz="2200" b="1">
                <a:effectLst>
                  <a:outerShdw blurRad="38100" dist="38100" dir="2700000" algn="tl">
                    <a:srgbClr val="C0C0C0"/>
                  </a:outerShdw>
                </a:effectLst>
              </a:rPr>
              <a:t>GEADA – </a:t>
            </a:r>
            <a:r>
              <a:rPr lang="pt-BR" b="1">
                <a:effectLst>
                  <a:outerShdw blurRad="38100" dist="38100" dir="2700000" algn="tl">
                    <a:srgbClr val="C0C0C0"/>
                  </a:outerShdw>
                </a:effectLst>
              </a:rPr>
              <a:t>DEFINIÇÃO: METEOROLOGIA E AGRONOMIA</a:t>
            </a:r>
            <a:endParaRPr lang="pt-BR" sz="22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205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4276725"/>
            <a:ext cx="3105150" cy="2581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2054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48038" y="3644900"/>
            <a:ext cx="3924300" cy="314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2055" name="Text Box 9"/>
          <p:cNvSpPr txBox="1">
            <a:spLocks noChangeArrowheads="1"/>
          </p:cNvSpPr>
          <p:nvPr/>
        </p:nvSpPr>
        <p:spPr bwMode="auto">
          <a:xfrm>
            <a:off x="6948488" y="3860800"/>
            <a:ext cx="2305050" cy="422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360000" rIns="180000">
            <a:spAutoFit/>
          </a:bodyPr>
          <a:lstStyle/>
          <a:p>
            <a:pPr>
              <a:lnSpc>
                <a:spcPct val="90000"/>
              </a:lnSpc>
              <a:spcAft>
                <a:spcPct val="0"/>
              </a:spcAft>
              <a:buFontTx/>
              <a:buNone/>
            </a:pPr>
            <a:r>
              <a:rPr lang="pt-BR" sz="1200"/>
              <a:t>Foto tirada em SP em 05/06/2007.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082" name="Group 2"/>
          <p:cNvGrpSpPr>
            <a:grpSpLocks/>
          </p:cNvGrpSpPr>
          <p:nvPr/>
        </p:nvGrpSpPr>
        <p:grpSpPr bwMode="auto">
          <a:xfrm>
            <a:off x="179388" y="177800"/>
            <a:ext cx="8748712" cy="803275"/>
            <a:chOff x="113" y="112"/>
            <a:chExt cx="5511" cy="506"/>
          </a:xfrm>
        </p:grpSpPr>
        <p:sp>
          <p:nvSpPr>
            <p:cNvPr id="14339" name="Rectangle 3"/>
            <p:cNvSpPr>
              <a:spLocks noChangeArrowheads="1"/>
            </p:cNvSpPr>
            <p:nvPr/>
          </p:nvSpPr>
          <p:spPr bwMode="auto">
            <a:xfrm>
              <a:off x="113" y="433"/>
              <a:ext cx="5511" cy="44"/>
            </a:xfrm>
            <a:prstGeom prst="rect">
              <a:avLst/>
            </a:prstGeom>
            <a:gradFill rotWithShape="1">
              <a:gsLst>
                <a:gs pos="0">
                  <a:srgbClr val="3333CC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5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endParaRPr lang="pt-BR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14340" name="Rectangle 4"/>
            <p:cNvSpPr>
              <a:spLocks noChangeArrowheads="1"/>
            </p:cNvSpPr>
            <p:nvPr/>
          </p:nvSpPr>
          <p:spPr bwMode="auto">
            <a:xfrm rot="5400000">
              <a:off x="-11" y="358"/>
              <a:ext cx="506" cy="14"/>
            </a:xfrm>
            <a:prstGeom prst="rect">
              <a:avLst/>
            </a:prstGeom>
            <a:solidFill>
              <a:srgbClr val="3333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5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endParaRPr lang="pt-BR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endParaRPr>
            </a:p>
          </p:txBody>
        </p:sp>
      </p:grpSp>
      <p:sp>
        <p:nvSpPr>
          <p:cNvPr id="46083" name="Text Box 6"/>
          <p:cNvSpPr txBox="1">
            <a:spLocks noChangeArrowheads="1"/>
          </p:cNvSpPr>
          <p:nvPr/>
        </p:nvSpPr>
        <p:spPr bwMode="auto">
          <a:xfrm>
            <a:off x="0" y="1196975"/>
            <a:ext cx="9144000" cy="2840038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3333CC">
                  <a:alpha val="50000"/>
                </a:srgbClr>
              </a:gs>
            </a:gsLst>
            <a:lin ang="18900000" scaled="1"/>
          </a:gradFill>
          <a:ln w="9525" algn="ctr">
            <a:noFill/>
            <a:miter lim="800000"/>
            <a:headEnd/>
            <a:tailEnd/>
          </a:ln>
        </p:spPr>
        <p:txBody>
          <a:bodyPr lIns="360000" rIns="180000">
            <a:spAutoFit/>
          </a:bodyPr>
          <a:lstStyle/>
          <a:p>
            <a:r>
              <a:rPr lang="pt-BR"/>
              <a:t> No continente sul-americano, durante o inverno, a insurgência de ar polar em algumas situações adquire características peculiares com a formação de um centro de alta em níveis baixos e médios, denominado Poço dos Andes, que é o principal indicador da ocorrência de geadas. </a:t>
            </a:r>
          </a:p>
          <a:p>
            <a:r>
              <a:rPr lang="pt-BR"/>
              <a:t> Muitas vezes, ocorre o desenvolvimento da “Polar Outbreak High” que é a formação de uma alta subtropical na intrusão fria que se fecha e domina na circulação.</a:t>
            </a:r>
          </a:p>
          <a:p>
            <a:r>
              <a:rPr lang="pt-BR"/>
              <a:t> Nas imagens de satélite, são caracterizados por ausência de nebulosidade na costa do Chile, indicando a presença de um anticiclone frio na região.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395288" y="333375"/>
            <a:ext cx="8748712" cy="4270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Aft>
                <a:spcPct val="0"/>
              </a:spcAft>
              <a:buClrTx/>
              <a:buFontTx/>
              <a:buNone/>
              <a:defRPr/>
            </a:pPr>
            <a:r>
              <a:rPr lang="pt-BR" sz="2200" b="1">
                <a:effectLst>
                  <a:outerShdw blurRad="38100" dist="38100" dir="2700000" algn="tl">
                    <a:srgbClr val="C0C0C0"/>
                  </a:outerShdw>
                </a:effectLst>
              </a:rPr>
              <a:t>GEADA – </a:t>
            </a:r>
            <a:r>
              <a:rPr lang="pt-BR" b="1">
                <a:effectLst>
                  <a:outerShdw blurRad="38100" dist="38100" dir="2700000" algn="tl">
                    <a:srgbClr val="C0C0C0"/>
                  </a:outerShdw>
                </a:effectLst>
              </a:rPr>
              <a:t>POÇO DOS ANDES</a:t>
            </a:r>
            <a:endParaRPr lang="pt-BR" sz="22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179388" y="177800"/>
            <a:ext cx="8748712" cy="803275"/>
            <a:chOff x="113" y="112"/>
            <a:chExt cx="5511" cy="506"/>
          </a:xfrm>
        </p:grpSpPr>
        <p:sp>
          <p:nvSpPr>
            <p:cNvPr id="14339" name="Rectangle 3"/>
            <p:cNvSpPr>
              <a:spLocks noChangeArrowheads="1"/>
            </p:cNvSpPr>
            <p:nvPr/>
          </p:nvSpPr>
          <p:spPr bwMode="auto">
            <a:xfrm>
              <a:off x="113" y="433"/>
              <a:ext cx="5511" cy="44"/>
            </a:xfrm>
            <a:prstGeom prst="rect">
              <a:avLst/>
            </a:prstGeom>
            <a:gradFill rotWithShape="1">
              <a:gsLst>
                <a:gs pos="0">
                  <a:srgbClr val="3333CC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5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endParaRPr lang="pt-BR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14340" name="Rectangle 4"/>
            <p:cNvSpPr>
              <a:spLocks noChangeArrowheads="1"/>
            </p:cNvSpPr>
            <p:nvPr/>
          </p:nvSpPr>
          <p:spPr bwMode="auto">
            <a:xfrm rot="5400000">
              <a:off x="-11" y="358"/>
              <a:ext cx="506" cy="14"/>
            </a:xfrm>
            <a:prstGeom prst="rect">
              <a:avLst/>
            </a:prstGeom>
            <a:solidFill>
              <a:srgbClr val="3333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5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endParaRPr lang="pt-BR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endParaRPr>
            </a:p>
          </p:txBody>
        </p:sp>
      </p:grpSp>
      <p:sp>
        <p:nvSpPr>
          <p:cNvPr id="3075" name="Text Box 6"/>
          <p:cNvSpPr txBox="1">
            <a:spLocks noChangeArrowheads="1"/>
          </p:cNvSpPr>
          <p:nvPr/>
        </p:nvSpPr>
        <p:spPr bwMode="auto">
          <a:xfrm>
            <a:off x="0" y="1196975"/>
            <a:ext cx="9144000" cy="146526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3333CC">
                  <a:alpha val="50000"/>
                </a:srgbClr>
              </a:gs>
            </a:gsLst>
            <a:lin ang="18900000" scaled="1"/>
          </a:gradFill>
          <a:ln w="9525" algn="ctr">
            <a:noFill/>
            <a:miter lim="800000"/>
            <a:headEnd/>
            <a:tailEnd/>
          </a:ln>
        </p:spPr>
        <p:txBody>
          <a:bodyPr lIns="360000" rIns="180000">
            <a:spAutoFit/>
          </a:bodyPr>
          <a:lstStyle/>
          <a:p>
            <a:r>
              <a:rPr lang="pt-BR"/>
              <a:t> Processo através do qual cristais de gelo são depositados sobre uma superfície exposta, que resulta do fato de que a temperatura da superfície caiu até a temperatura do ponto de orvalho, havendo a condensação do vapor d’água adjacente sobre a superfície e em seguida seu congelamento (sendo esta passagem muito rápida).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395288" y="333375"/>
            <a:ext cx="8748712" cy="4270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Aft>
                <a:spcPct val="0"/>
              </a:spcAft>
              <a:buClrTx/>
              <a:buFontTx/>
              <a:buNone/>
              <a:defRPr/>
            </a:pPr>
            <a:r>
              <a:rPr lang="pt-BR" sz="2200" b="1">
                <a:effectLst>
                  <a:outerShdw blurRad="38100" dist="38100" dir="2700000" algn="tl">
                    <a:srgbClr val="C0C0C0"/>
                  </a:outerShdw>
                </a:effectLst>
              </a:rPr>
              <a:t>GEADA – </a:t>
            </a:r>
            <a:r>
              <a:rPr lang="pt-BR" b="1">
                <a:effectLst>
                  <a:outerShdw blurRad="38100" dist="38100" dir="2700000" algn="tl">
                    <a:srgbClr val="C0C0C0"/>
                  </a:outerShdw>
                </a:effectLst>
              </a:rPr>
              <a:t>DEFINIÇÃO</a:t>
            </a:r>
            <a:endParaRPr lang="pt-BR" sz="22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179388" y="177800"/>
            <a:ext cx="8748712" cy="803275"/>
            <a:chOff x="113" y="112"/>
            <a:chExt cx="5511" cy="506"/>
          </a:xfrm>
        </p:grpSpPr>
        <p:sp>
          <p:nvSpPr>
            <p:cNvPr id="14339" name="Rectangle 3"/>
            <p:cNvSpPr>
              <a:spLocks noChangeArrowheads="1"/>
            </p:cNvSpPr>
            <p:nvPr/>
          </p:nvSpPr>
          <p:spPr bwMode="auto">
            <a:xfrm>
              <a:off x="113" y="433"/>
              <a:ext cx="5511" cy="44"/>
            </a:xfrm>
            <a:prstGeom prst="rect">
              <a:avLst/>
            </a:prstGeom>
            <a:gradFill rotWithShape="1">
              <a:gsLst>
                <a:gs pos="0">
                  <a:srgbClr val="3333CC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5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endParaRPr lang="pt-BR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14340" name="Rectangle 4"/>
            <p:cNvSpPr>
              <a:spLocks noChangeArrowheads="1"/>
            </p:cNvSpPr>
            <p:nvPr/>
          </p:nvSpPr>
          <p:spPr bwMode="auto">
            <a:xfrm rot="5400000">
              <a:off x="-11" y="358"/>
              <a:ext cx="506" cy="14"/>
            </a:xfrm>
            <a:prstGeom prst="rect">
              <a:avLst/>
            </a:prstGeom>
            <a:solidFill>
              <a:srgbClr val="3333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5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endParaRPr lang="pt-BR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endParaRPr>
            </a:p>
          </p:txBody>
        </p:sp>
      </p:grpSp>
      <p:sp>
        <p:nvSpPr>
          <p:cNvPr id="4099" name="Text Box 6"/>
          <p:cNvSpPr txBox="1">
            <a:spLocks noChangeArrowheads="1"/>
          </p:cNvSpPr>
          <p:nvPr/>
        </p:nvSpPr>
        <p:spPr bwMode="auto">
          <a:xfrm>
            <a:off x="0" y="1196975"/>
            <a:ext cx="9144000" cy="2427288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3333CC">
                  <a:alpha val="50000"/>
                </a:srgbClr>
              </a:gs>
            </a:gsLst>
            <a:lin ang="18900000" scaled="1"/>
          </a:gradFill>
          <a:ln w="9525" algn="ctr">
            <a:noFill/>
            <a:miter lim="800000"/>
            <a:headEnd/>
            <a:tailEnd/>
          </a:ln>
        </p:spPr>
        <p:txBody>
          <a:bodyPr lIns="360000" rIns="180000">
            <a:spAutoFit/>
          </a:bodyPr>
          <a:lstStyle/>
          <a:p>
            <a:r>
              <a:rPr lang="pt-BR"/>
              <a:t> Durante o período </a:t>
            </a:r>
            <a:r>
              <a:rPr lang="pt-BR" b="1"/>
              <a:t>maio-setembro</a:t>
            </a:r>
            <a:r>
              <a:rPr lang="pt-BR"/>
              <a:t>, toda a Região Sul sente os efeitos típicos do inverno. Sucessivas e intensas invasões de frentes de altas latitudes trazem, geralmente, chuvas abundantes seguidas por massas de ar muito frias. A entrada dessas massas é acompanhada de forte queda de temperatura que atinge valores pouco superiores a 0ºC, e não raramente chega a temperaturas negativas, proporcionando a ocorrência de geadas (Nimer, 1979).</a:t>
            </a:r>
          </a:p>
          <a:p>
            <a:r>
              <a:rPr lang="pt-BR"/>
              <a:t> Em algumas localidades serranas do Rio Grande do Sul e Santa Catarina podem ocorrer geadas durante todo o ano. 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395288" y="333375"/>
            <a:ext cx="8748712" cy="4270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Aft>
                <a:spcPct val="0"/>
              </a:spcAft>
              <a:buClrTx/>
              <a:buFontTx/>
              <a:buNone/>
              <a:defRPr/>
            </a:pPr>
            <a:r>
              <a:rPr lang="pt-BR" sz="2200" b="1">
                <a:effectLst>
                  <a:outerShdw blurRad="38100" dist="38100" dir="2700000" algn="tl">
                    <a:srgbClr val="C0C0C0"/>
                  </a:outerShdw>
                </a:effectLst>
              </a:rPr>
              <a:t>GEADA – </a:t>
            </a:r>
            <a:r>
              <a:rPr lang="pt-BR" b="1">
                <a:effectLst>
                  <a:outerShdw blurRad="38100" dist="38100" dir="2700000" algn="tl">
                    <a:srgbClr val="C0C0C0"/>
                  </a:outerShdw>
                </a:effectLst>
              </a:rPr>
              <a:t>PERÍODO DE OCORRÊNCIA</a:t>
            </a:r>
            <a:endParaRPr lang="pt-BR" sz="22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410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3225" y="3284538"/>
            <a:ext cx="3552825" cy="30765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4102" name="Text Box 8"/>
          <p:cNvSpPr txBox="1">
            <a:spLocks noChangeArrowheads="1"/>
          </p:cNvSpPr>
          <p:nvPr/>
        </p:nvSpPr>
        <p:spPr bwMode="auto">
          <a:xfrm>
            <a:off x="1404938" y="5629275"/>
            <a:ext cx="4175125" cy="752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360000" rIns="180000">
            <a:spAutoFit/>
          </a:bodyPr>
          <a:lstStyle/>
          <a:p>
            <a:pPr>
              <a:lnSpc>
                <a:spcPct val="90000"/>
              </a:lnSpc>
              <a:spcAft>
                <a:spcPct val="0"/>
              </a:spcAft>
              <a:buFontTx/>
              <a:buNone/>
            </a:pPr>
            <a:r>
              <a:rPr lang="pt-BR" sz="1200"/>
              <a:t>Massas de ar frio, geadas amplas ou parciais e precipitação de neve ocorrida no período de 1988-1996 sobre a Região Sul. Fonte: Climanálise especial. Edição comemorativa de 10 anos.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179388" y="177800"/>
            <a:ext cx="8748712" cy="803275"/>
            <a:chOff x="113" y="112"/>
            <a:chExt cx="5511" cy="506"/>
          </a:xfrm>
        </p:grpSpPr>
        <p:sp>
          <p:nvSpPr>
            <p:cNvPr id="14339" name="Rectangle 3"/>
            <p:cNvSpPr>
              <a:spLocks noChangeArrowheads="1"/>
            </p:cNvSpPr>
            <p:nvPr/>
          </p:nvSpPr>
          <p:spPr bwMode="auto">
            <a:xfrm>
              <a:off x="113" y="433"/>
              <a:ext cx="5511" cy="44"/>
            </a:xfrm>
            <a:prstGeom prst="rect">
              <a:avLst/>
            </a:prstGeom>
            <a:gradFill rotWithShape="1">
              <a:gsLst>
                <a:gs pos="0">
                  <a:srgbClr val="3333CC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5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endParaRPr lang="pt-BR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14340" name="Rectangle 4"/>
            <p:cNvSpPr>
              <a:spLocks noChangeArrowheads="1"/>
            </p:cNvSpPr>
            <p:nvPr/>
          </p:nvSpPr>
          <p:spPr bwMode="auto">
            <a:xfrm rot="5400000">
              <a:off x="-11" y="358"/>
              <a:ext cx="506" cy="14"/>
            </a:xfrm>
            <a:prstGeom prst="rect">
              <a:avLst/>
            </a:prstGeom>
            <a:solidFill>
              <a:srgbClr val="3333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5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endParaRPr lang="pt-BR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endParaRPr>
            </a:p>
          </p:txBody>
        </p:sp>
      </p:grpSp>
      <p:sp>
        <p:nvSpPr>
          <p:cNvPr id="5123" name="Text Box 6"/>
          <p:cNvSpPr txBox="1">
            <a:spLocks noChangeArrowheads="1"/>
          </p:cNvSpPr>
          <p:nvPr/>
        </p:nvSpPr>
        <p:spPr bwMode="auto">
          <a:xfrm>
            <a:off x="0" y="1196975"/>
            <a:ext cx="9144000" cy="915988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3333CC">
                  <a:alpha val="50000"/>
                </a:srgbClr>
              </a:gs>
            </a:gsLst>
            <a:lin ang="18900000" scaled="1"/>
          </a:gradFill>
          <a:ln w="9525" algn="ctr">
            <a:noFill/>
            <a:miter lim="800000"/>
            <a:headEnd/>
            <a:tailEnd/>
          </a:ln>
        </p:spPr>
        <p:txBody>
          <a:bodyPr lIns="360000" rIns="180000">
            <a:spAutoFit/>
          </a:bodyPr>
          <a:lstStyle/>
          <a:p>
            <a:r>
              <a:rPr lang="pt-BR"/>
              <a:t> Região Sul, Mato Grosso do Sul, oeste e sul do Estado de São Paulo, região da Serra da Mantiqueira (norte de SP e sul de MG), e, ocasionalmente, no sul de Goiás e Triângulo Mineiro.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395288" y="333375"/>
            <a:ext cx="8748712" cy="4270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Aft>
                <a:spcPct val="0"/>
              </a:spcAft>
              <a:buClrTx/>
              <a:buFontTx/>
              <a:buNone/>
              <a:defRPr/>
            </a:pPr>
            <a:r>
              <a:rPr lang="pt-BR" sz="2200" b="1">
                <a:effectLst>
                  <a:outerShdw blurRad="38100" dist="38100" dir="2700000" algn="tl">
                    <a:srgbClr val="C0C0C0"/>
                  </a:outerShdw>
                </a:effectLst>
              </a:rPr>
              <a:t>GEADA – </a:t>
            </a:r>
            <a:r>
              <a:rPr lang="pt-BR" b="1">
                <a:effectLst>
                  <a:outerShdw blurRad="38100" dist="38100" dir="2700000" algn="tl">
                    <a:srgbClr val="C0C0C0"/>
                  </a:outerShdw>
                </a:effectLst>
              </a:rPr>
              <a:t>REGIÕES MAIS AFETADAS</a:t>
            </a:r>
            <a:endParaRPr lang="pt-BR" sz="22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179388" y="177800"/>
            <a:ext cx="8748712" cy="803275"/>
            <a:chOff x="113" y="112"/>
            <a:chExt cx="5511" cy="506"/>
          </a:xfrm>
        </p:grpSpPr>
        <p:sp>
          <p:nvSpPr>
            <p:cNvPr id="14339" name="Rectangle 3"/>
            <p:cNvSpPr>
              <a:spLocks noChangeArrowheads="1"/>
            </p:cNvSpPr>
            <p:nvPr/>
          </p:nvSpPr>
          <p:spPr bwMode="auto">
            <a:xfrm>
              <a:off x="113" y="433"/>
              <a:ext cx="5511" cy="44"/>
            </a:xfrm>
            <a:prstGeom prst="rect">
              <a:avLst/>
            </a:prstGeom>
            <a:gradFill rotWithShape="1">
              <a:gsLst>
                <a:gs pos="0">
                  <a:srgbClr val="3333CC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5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endParaRPr lang="pt-BR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14340" name="Rectangle 4"/>
            <p:cNvSpPr>
              <a:spLocks noChangeArrowheads="1"/>
            </p:cNvSpPr>
            <p:nvPr/>
          </p:nvSpPr>
          <p:spPr bwMode="auto">
            <a:xfrm rot="5400000">
              <a:off x="-11" y="358"/>
              <a:ext cx="506" cy="14"/>
            </a:xfrm>
            <a:prstGeom prst="rect">
              <a:avLst/>
            </a:prstGeom>
            <a:solidFill>
              <a:srgbClr val="3333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5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endParaRPr lang="pt-BR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endParaRPr>
            </a:p>
          </p:txBody>
        </p:sp>
      </p:grpSp>
      <p:sp>
        <p:nvSpPr>
          <p:cNvPr id="6147" name="Text Box 6"/>
          <p:cNvSpPr txBox="1">
            <a:spLocks noChangeArrowheads="1"/>
          </p:cNvSpPr>
          <p:nvPr/>
        </p:nvSpPr>
        <p:spPr bwMode="auto">
          <a:xfrm>
            <a:off x="0" y="1052736"/>
            <a:ext cx="9144000" cy="6186309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3333CC">
                  <a:alpha val="50000"/>
                </a:srgbClr>
              </a:gs>
            </a:gsLst>
            <a:lin ang="18900000" scaled="1"/>
          </a:gradFill>
          <a:ln w="9525" algn="ctr">
            <a:noFill/>
            <a:miter lim="800000"/>
            <a:headEnd/>
            <a:tailEnd/>
          </a:ln>
        </p:spPr>
        <p:txBody>
          <a:bodyPr lIns="360000" rIns="180000">
            <a:spAutoFit/>
          </a:bodyPr>
          <a:lstStyle/>
          <a:p>
            <a:r>
              <a:rPr lang="pt-BR" dirty="0"/>
              <a:t> Quanto a </a:t>
            </a:r>
            <a:r>
              <a:rPr lang="pt-BR" b="1" dirty="0"/>
              <a:t>intensidade</a:t>
            </a:r>
            <a:r>
              <a:rPr lang="pt-BR" dirty="0"/>
              <a:t>, as geadas são classificadas em: </a:t>
            </a:r>
            <a:r>
              <a:rPr lang="pt-BR" b="1" dirty="0"/>
              <a:t>fraca</a:t>
            </a:r>
            <a:r>
              <a:rPr lang="pt-BR" dirty="0"/>
              <a:t> (</a:t>
            </a:r>
            <a:r>
              <a:rPr lang="pt-BR" b="1" dirty="0"/>
              <a:t>temperatura</a:t>
            </a:r>
            <a:r>
              <a:rPr lang="pt-BR" dirty="0"/>
              <a:t> do ar no </a:t>
            </a:r>
            <a:r>
              <a:rPr lang="pt-BR" b="1" dirty="0"/>
              <a:t>abrigo</a:t>
            </a:r>
            <a:r>
              <a:rPr lang="pt-BR" dirty="0"/>
              <a:t> está entre </a:t>
            </a:r>
            <a:r>
              <a:rPr lang="pt-BR" b="1" dirty="0"/>
              <a:t>3</a:t>
            </a:r>
            <a:r>
              <a:rPr lang="pt-BR" dirty="0"/>
              <a:t> e </a:t>
            </a:r>
            <a:r>
              <a:rPr lang="pt-BR" b="1" dirty="0"/>
              <a:t>5°C</a:t>
            </a:r>
            <a:r>
              <a:rPr lang="pt-BR" dirty="0"/>
              <a:t>), </a:t>
            </a:r>
            <a:r>
              <a:rPr lang="pt-BR" b="1" dirty="0"/>
              <a:t>moderada</a:t>
            </a:r>
            <a:r>
              <a:rPr lang="pt-BR" dirty="0"/>
              <a:t> (entre </a:t>
            </a:r>
            <a:r>
              <a:rPr lang="pt-BR" b="1" dirty="0"/>
              <a:t>1</a:t>
            </a:r>
            <a:r>
              <a:rPr lang="pt-BR" dirty="0"/>
              <a:t> e </a:t>
            </a:r>
            <a:r>
              <a:rPr lang="pt-BR" b="1" dirty="0"/>
              <a:t>3°C</a:t>
            </a:r>
            <a:r>
              <a:rPr lang="pt-BR" dirty="0"/>
              <a:t>) e </a:t>
            </a:r>
            <a:r>
              <a:rPr lang="pt-BR" b="1" dirty="0"/>
              <a:t>forte</a:t>
            </a:r>
            <a:r>
              <a:rPr lang="pt-BR" dirty="0"/>
              <a:t> ( </a:t>
            </a:r>
            <a:r>
              <a:rPr lang="pt-BR" b="1" dirty="0"/>
              <a:t>≤0°C</a:t>
            </a:r>
            <a:r>
              <a:rPr lang="pt-BR" dirty="0"/>
              <a:t>). </a:t>
            </a:r>
          </a:p>
          <a:p>
            <a:r>
              <a:rPr lang="pt-BR" dirty="0"/>
              <a:t> Quanto a </a:t>
            </a:r>
            <a:r>
              <a:rPr lang="pt-BR" b="1" dirty="0"/>
              <a:t>gênese,</a:t>
            </a:r>
            <a:r>
              <a:rPr lang="pt-BR" dirty="0"/>
              <a:t> que </a:t>
            </a:r>
            <a:r>
              <a:rPr lang="pt-BR" b="1" dirty="0"/>
              <a:t>considera</a:t>
            </a:r>
            <a:r>
              <a:rPr lang="pt-BR" dirty="0"/>
              <a:t> os </a:t>
            </a:r>
            <a:r>
              <a:rPr lang="pt-BR" b="1" dirty="0"/>
              <a:t>processos</a:t>
            </a:r>
            <a:r>
              <a:rPr lang="pt-BR" dirty="0"/>
              <a:t> de </a:t>
            </a:r>
            <a:r>
              <a:rPr lang="pt-BR" b="1" dirty="0"/>
              <a:t>formação</a:t>
            </a:r>
            <a:r>
              <a:rPr lang="pt-BR" dirty="0"/>
              <a:t>, as geadas são classificadas em: </a:t>
            </a:r>
            <a:r>
              <a:rPr lang="pt-BR" b="1" dirty="0" err="1"/>
              <a:t>advectiva</a:t>
            </a:r>
            <a:r>
              <a:rPr lang="pt-BR" dirty="0"/>
              <a:t>, </a:t>
            </a:r>
            <a:r>
              <a:rPr lang="pt-BR" b="1" dirty="0"/>
              <a:t>radiativa</a:t>
            </a:r>
            <a:r>
              <a:rPr lang="pt-BR" dirty="0"/>
              <a:t> e </a:t>
            </a:r>
            <a:r>
              <a:rPr lang="pt-BR" b="1" dirty="0"/>
              <a:t>mista</a:t>
            </a:r>
            <a:r>
              <a:rPr lang="pt-BR" dirty="0"/>
              <a:t>. </a:t>
            </a:r>
          </a:p>
          <a:p>
            <a:r>
              <a:rPr lang="pt-BR" dirty="0"/>
              <a:t> A </a:t>
            </a:r>
            <a:r>
              <a:rPr lang="pt-BR" b="1" dirty="0"/>
              <a:t>geada</a:t>
            </a:r>
            <a:r>
              <a:rPr lang="pt-BR" dirty="0"/>
              <a:t> </a:t>
            </a:r>
            <a:r>
              <a:rPr lang="pt-BR" b="1" dirty="0" err="1"/>
              <a:t>advectiva</a:t>
            </a:r>
            <a:r>
              <a:rPr lang="pt-BR" dirty="0"/>
              <a:t> está </a:t>
            </a:r>
            <a:r>
              <a:rPr lang="pt-BR" b="1" dirty="0"/>
              <a:t>associada</a:t>
            </a:r>
            <a:r>
              <a:rPr lang="pt-BR" dirty="0"/>
              <a:t> com o </a:t>
            </a:r>
            <a:r>
              <a:rPr lang="pt-BR" b="1" dirty="0"/>
              <a:t>deslocamento</a:t>
            </a:r>
            <a:r>
              <a:rPr lang="pt-BR" dirty="0"/>
              <a:t> de uma </a:t>
            </a:r>
            <a:r>
              <a:rPr lang="pt-BR" b="1" dirty="0"/>
              <a:t>massa</a:t>
            </a:r>
            <a:r>
              <a:rPr lang="pt-BR" dirty="0"/>
              <a:t> de </a:t>
            </a:r>
            <a:r>
              <a:rPr lang="pt-BR" b="1" dirty="0"/>
              <a:t>ar</a:t>
            </a:r>
            <a:r>
              <a:rPr lang="pt-BR" dirty="0"/>
              <a:t> </a:t>
            </a:r>
            <a:r>
              <a:rPr lang="pt-BR" b="1" dirty="0"/>
              <a:t>frio</a:t>
            </a:r>
            <a:r>
              <a:rPr lang="pt-BR" dirty="0"/>
              <a:t>, com a presença de </a:t>
            </a:r>
            <a:r>
              <a:rPr lang="pt-BR" b="1" dirty="0"/>
              <a:t>ventos</a:t>
            </a:r>
            <a:r>
              <a:rPr lang="pt-BR" dirty="0"/>
              <a:t> </a:t>
            </a:r>
            <a:r>
              <a:rPr lang="pt-BR" b="1" dirty="0"/>
              <a:t>fortes</a:t>
            </a:r>
            <a:r>
              <a:rPr lang="pt-BR" dirty="0"/>
              <a:t>, </a:t>
            </a:r>
            <a:r>
              <a:rPr lang="pt-BR" b="1" dirty="0"/>
              <a:t>temperaturas</a:t>
            </a:r>
            <a:r>
              <a:rPr lang="pt-BR" dirty="0"/>
              <a:t> </a:t>
            </a:r>
            <a:r>
              <a:rPr lang="pt-BR" b="1" dirty="0"/>
              <a:t>muito</a:t>
            </a:r>
            <a:r>
              <a:rPr lang="pt-BR" dirty="0"/>
              <a:t> </a:t>
            </a:r>
            <a:r>
              <a:rPr lang="pt-BR" b="1" dirty="0"/>
              <a:t>baixas</a:t>
            </a:r>
            <a:r>
              <a:rPr lang="pt-BR" dirty="0"/>
              <a:t> e </a:t>
            </a:r>
            <a:r>
              <a:rPr lang="pt-BR" b="1" dirty="0"/>
              <a:t>alguma</a:t>
            </a:r>
            <a:r>
              <a:rPr lang="pt-BR" dirty="0"/>
              <a:t> </a:t>
            </a:r>
            <a:r>
              <a:rPr lang="pt-BR" b="1" dirty="0"/>
              <a:t>nebulosidade</a:t>
            </a:r>
            <a:r>
              <a:rPr lang="pt-BR" dirty="0"/>
              <a:t> acompanhando o sistema. </a:t>
            </a:r>
          </a:p>
          <a:p>
            <a:r>
              <a:rPr lang="pt-BR" dirty="0"/>
              <a:t> A </a:t>
            </a:r>
            <a:r>
              <a:rPr lang="pt-BR" b="1" dirty="0"/>
              <a:t>geada</a:t>
            </a:r>
            <a:r>
              <a:rPr lang="pt-BR" dirty="0"/>
              <a:t> </a:t>
            </a:r>
            <a:r>
              <a:rPr lang="pt-BR" b="1" dirty="0"/>
              <a:t>radiativa</a:t>
            </a:r>
            <a:r>
              <a:rPr lang="pt-BR" dirty="0"/>
              <a:t> ocorre durante </a:t>
            </a:r>
            <a:r>
              <a:rPr lang="pt-BR" b="1" dirty="0"/>
              <a:t>noites</a:t>
            </a:r>
            <a:r>
              <a:rPr lang="pt-BR" dirty="0"/>
              <a:t> de </a:t>
            </a:r>
            <a:r>
              <a:rPr lang="pt-BR" b="1" dirty="0"/>
              <a:t>céu</a:t>
            </a:r>
            <a:r>
              <a:rPr lang="pt-BR" dirty="0"/>
              <a:t> </a:t>
            </a:r>
            <a:r>
              <a:rPr lang="pt-BR" b="1" dirty="0"/>
              <a:t>limpo</a:t>
            </a:r>
            <a:r>
              <a:rPr lang="pt-BR" dirty="0"/>
              <a:t> e sob o domínio de </a:t>
            </a:r>
            <a:r>
              <a:rPr lang="pt-BR" b="1" dirty="0"/>
              <a:t>sistemas</a:t>
            </a:r>
            <a:r>
              <a:rPr lang="pt-BR" dirty="0"/>
              <a:t> de </a:t>
            </a:r>
            <a:r>
              <a:rPr lang="pt-BR" b="1" dirty="0"/>
              <a:t>alta</a:t>
            </a:r>
            <a:r>
              <a:rPr lang="pt-BR" dirty="0"/>
              <a:t> </a:t>
            </a:r>
            <a:r>
              <a:rPr lang="pt-BR" b="1" dirty="0"/>
              <a:t>pressão</a:t>
            </a:r>
            <a:r>
              <a:rPr lang="pt-BR" dirty="0"/>
              <a:t>, os quais </a:t>
            </a:r>
            <a:r>
              <a:rPr lang="pt-BR" b="1" dirty="0"/>
              <a:t>favorecem</a:t>
            </a:r>
            <a:r>
              <a:rPr lang="pt-BR" dirty="0"/>
              <a:t> a </a:t>
            </a:r>
            <a:r>
              <a:rPr lang="pt-BR" b="1" dirty="0"/>
              <a:t>perda</a:t>
            </a:r>
            <a:r>
              <a:rPr lang="pt-BR" dirty="0"/>
              <a:t> de </a:t>
            </a:r>
            <a:r>
              <a:rPr lang="pt-BR" b="1" dirty="0"/>
              <a:t>radiação</a:t>
            </a:r>
            <a:r>
              <a:rPr lang="pt-BR" dirty="0"/>
              <a:t> </a:t>
            </a:r>
            <a:r>
              <a:rPr lang="pt-BR" b="1" dirty="0"/>
              <a:t>infravermelha</a:t>
            </a:r>
            <a:r>
              <a:rPr lang="pt-BR" dirty="0"/>
              <a:t> para o </a:t>
            </a:r>
            <a:r>
              <a:rPr lang="pt-BR" b="1" dirty="0"/>
              <a:t>espaço</a:t>
            </a:r>
            <a:r>
              <a:rPr lang="pt-BR" dirty="0"/>
              <a:t> e o consequente </a:t>
            </a:r>
            <a:r>
              <a:rPr lang="pt-BR" b="1" dirty="0"/>
              <a:t>resfriamento</a:t>
            </a:r>
            <a:r>
              <a:rPr lang="pt-BR" dirty="0"/>
              <a:t> da </a:t>
            </a:r>
            <a:r>
              <a:rPr lang="pt-BR" b="1" dirty="0"/>
              <a:t>superfície</a:t>
            </a:r>
            <a:r>
              <a:rPr lang="pt-BR" dirty="0"/>
              <a:t> e do </a:t>
            </a:r>
            <a:r>
              <a:rPr lang="pt-BR" b="1" dirty="0"/>
              <a:t>ar</a:t>
            </a:r>
            <a:r>
              <a:rPr lang="pt-BR" dirty="0"/>
              <a:t> </a:t>
            </a:r>
            <a:r>
              <a:rPr lang="pt-BR" b="1" dirty="0"/>
              <a:t>adjacente</a:t>
            </a:r>
            <a:r>
              <a:rPr lang="pt-BR" dirty="0"/>
              <a:t>. Portanto este tipo de geada está associada a </a:t>
            </a:r>
            <a:r>
              <a:rPr lang="pt-BR" b="1" dirty="0"/>
              <a:t>noites</a:t>
            </a:r>
            <a:r>
              <a:rPr lang="pt-BR" dirty="0"/>
              <a:t> </a:t>
            </a:r>
            <a:r>
              <a:rPr lang="pt-BR" b="1" dirty="0"/>
              <a:t>frias</a:t>
            </a:r>
            <a:r>
              <a:rPr lang="pt-BR" dirty="0"/>
              <a:t>, </a:t>
            </a:r>
            <a:r>
              <a:rPr lang="pt-BR" b="1" dirty="0"/>
              <a:t>sem</a:t>
            </a:r>
            <a:r>
              <a:rPr lang="pt-BR" dirty="0"/>
              <a:t> </a:t>
            </a:r>
            <a:r>
              <a:rPr lang="pt-BR" b="1" dirty="0"/>
              <a:t>nuvens</a:t>
            </a:r>
            <a:r>
              <a:rPr lang="pt-BR" dirty="0"/>
              <a:t>, em condições de </a:t>
            </a:r>
            <a:r>
              <a:rPr lang="pt-BR" b="1" dirty="0"/>
              <a:t>vento</a:t>
            </a:r>
            <a:r>
              <a:rPr lang="pt-BR" dirty="0"/>
              <a:t> </a:t>
            </a:r>
            <a:r>
              <a:rPr lang="pt-BR" b="1" dirty="0"/>
              <a:t>calmo</a:t>
            </a:r>
            <a:r>
              <a:rPr lang="pt-BR" dirty="0"/>
              <a:t> e </a:t>
            </a:r>
            <a:r>
              <a:rPr lang="pt-BR" b="1" dirty="0"/>
              <a:t>inversão</a:t>
            </a:r>
            <a:r>
              <a:rPr lang="pt-BR" dirty="0"/>
              <a:t> </a:t>
            </a:r>
            <a:r>
              <a:rPr lang="pt-BR" b="1" dirty="0"/>
              <a:t>térmica</a:t>
            </a:r>
            <a:r>
              <a:rPr lang="pt-BR" dirty="0"/>
              <a:t>.</a:t>
            </a:r>
          </a:p>
          <a:p>
            <a:r>
              <a:rPr lang="pt-BR" dirty="0"/>
              <a:t> A </a:t>
            </a:r>
            <a:r>
              <a:rPr lang="pt-BR" b="1" dirty="0"/>
              <a:t>geada</a:t>
            </a:r>
            <a:r>
              <a:rPr lang="pt-BR" dirty="0"/>
              <a:t> </a:t>
            </a:r>
            <a:r>
              <a:rPr lang="pt-BR" b="1" dirty="0"/>
              <a:t>mista</a:t>
            </a:r>
            <a:r>
              <a:rPr lang="pt-BR" dirty="0"/>
              <a:t> ocorre quando </a:t>
            </a:r>
            <a:r>
              <a:rPr lang="pt-BR" b="1" dirty="0"/>
              <a:t>ambos</a:t>
            </a:r>
            <a:r>
              <a:rPr lang="pt-BR" dirty="0"/>
              <a:t> os </a:t>
            </a:r>
            <a:r>
              <a:rPr lang="pt-BR" b="1" dirty="0"/>
              <a:t>processos</a:t>
            </a:r>
            <a:r>
              <a:rPr lang="pt-BR" dirty="0"/>
              <a:t> citados acima estão </a:t>
            </a:r>
            <a:r>
              <a:rPr lang="pt-BR" b="1" dirty="0"/>
              <a:t>presentes</a:t>
            </a:r>
            <a:r>
              <a:rPr lang="pt-BR" dirty="0" smtClean="0"/>
              <a:t>.</a:t>
            </a:r>
          </a:p>
          <a:p>
            <a:r>
              <a:rPr lang="pt-BR" dirty="0" smtClean="0"/>
              <a:t>Quanto ao </a:t>
            </a:r>
            <a:r>
              <a:rPr lang="pt-BR" b="1" dirty="0" smtClean="0"/>
              <a:t>aspecto</a:t>
            </a:r>
            <a:r>
              <a:rPr lang="pt-BR" dirty="0" smtClean="0"/>
              <a:t> </a:t>
            </a:r>
            <a:r>
              <a:rPr lang="pt-BR" b="1" dirty="0" smtClean="0"/>
              <a:t>visual</a:t>
            </a:r>
            <a:r>
              <a:rPr lang="pt-BR" dirty="0" smtClean="0"/>
              <a:t>:  geada "</a:t>
            </a:r>
            <a:r>
              <a:rPr lang="pt-BR" b="1" dirty="0" smtClean="0"/>
              <a:t>branca</a:t>
            </a:r>
            <a:r>
              <a:rPr lang="pt-BR" dirty="0" smtClean="0"/>
              <a:t>" (</a:t>
            </a:r>
            <a:r>
              <a:rPr lang="pt-BR" b="1" dirty="0" smtClean="0"/>
              <a:t>mais</a:t>
            </a:r>
            <a:r>
              <a:rPr lang="pt-BR" dirty="0" smtClean="0"/>
              <a:t> </a:t>
            </a:r>
            <a:r>
              <a:rPr lang="pt-BR" b="1" dirty="0" smtClean="0"/>
              <a:t>comum</a:t>
            </a:r>
            <a:r>
              <a:rPr lang="pt-BR" dirty="0" smtClean="0"/>
              <a:t>) - </a:t>
            </a:r>
            <a:r>
              <a:rPr lang="pt-BR" b="1" dirty="0" smtClean="0"/>
              <a:t>congela</a:t>
            </a:r>
            <a:r>
              <a:rPr lang="pt-BR" dirty="0" smtClean="0"/>
              <a:t> a parte </a:t>
            </a:r>
            <a:r>
              <a:rPr lang="pt-BR" b="1" dirty="0" smtClean="0"/>
              <a:t>superficial</a:t>
            </a:r>
            <a:r>
              <a:rPr lang="pt-BR" dirty="0" smtClean="0"/>
              <a:t> da </a:t>
            </a:r>
            <a:r>
              <a:rPr lang="pt-BR" b="1" dirty="0" smtClean="0"/>
              <a:t>cultura</a:t>
            </a:r>
            <a:r>
              <a:rPr lang="pt-BR" dirty="0" smtClean="0"/>
              <a:t>, ocorre em condições de </a:t>
            </a:r>
            <a:r>
              <a:rPr lang="pt-BR" b="1" dirty="0" smtClean="0"/>
              <a:t>maior</a:t>
            </a:r>
            <a:r>
              <a:rPr lang="pt-BR" dirty="0" smtClean="0"/>
              <a:t> </a:t>
            </a:r>
            <a:r>
              <a:rPr lang="pt-BR" b="1" dirty="0" smtClean="0"/>
              <a:t>umidade</a:t>
            </a:r>
            <a:r>
              <a:rPr lang="pt-BR" dirty="0" smtClean="0"/>
              <a:t> do ar, quando </a:t>
            </a:r>
            <a:r>
              <a:rPr lang="pt-BR" b="1" dirty="0" smtClean="0"/>
              <a:t>efetivamente</a:t>
            </a:r>
            <a:r>
              <a:rPr lang="pt-BR" dirty="0" smtClean="0"/>
              <a:t> </a:t>
            </a:r>
            <a:r>
              <a:rPr lang="pt-BR" b="1" dirty="0" smtClean="0"/>
              <a:t>existe</a:t>
            </a:r>
            <a:r>
              <a:rPr lang="pt-BR" dirty="0" smtClean="0"/>
              <a:t> o </a:t>
            </a:r>
            <a:r>
              <a:rPr lang="pt-BR" b="1" dirty="0" smtClean="0"/>
              <a:t>congelamento</a:t>
            </a:r>
            <a:r>
              <a:rPr lang="pt-BR" dirty="0" smtClean="0"/>
              <a:t> de </a:t>
            </a:r>
            <a:r>
              <a:rPr lang="pt-BR" b="1" dirty="0" smtClean="0"/>
              <a:t>água</a:t>
            </a:r>
            <a:r>
              <a:rPr lang="pt-BR" dirty="0" smtClean="0"/>
              <a:t>; geada "</a:t>
            </a:r>
            <a:r>
              <a:rPr lang="pt-BR" b="1" dirty="0" smtClean="0"/>
              <a:t>negra</a:t>
            </a:r>
            <a:r>
              <a:rPr lang="pt-BR" dirty="0" smtClean="0"/>
              <a:t>“ - </a:t>
            </a:r>
            <a:r>
              <a:rPr lang="pt-BR" b="1" dirty="0" smtClean="0"/>
              <a:t>congela</a:t>
            </a:r>
            <a:r>
              <a:rPr lang="pt-BR" dirty="0" smtClean="0"/>
              <a:t> a parte </a:t>
            </a:r>
            <a:r>
              <a:rPr lang="pt-BR" b="1" dirty="0" smtClean="0"/>
              <a:t>interna</a:t>
            </a:r>
            <a:r>
              <a:rPr lang="pt-BR" dirty="0" smtClean="0"/>
              <a:t> da </a:t>
            </a:r>
            <a:r>
              <a:rPr lang="pt-BR" b="1" dirty="0" smtClean="0"/>
              <a:t>cultura</a:t>
            </a:r>
            <a:r>
              <a:rPr lang="pt-BR" dirty="0" smtClean="0"/>
              <a:t>, ocorre em condições de </a:t>
            </a:r>
            <a:r>
              <a:rPr lang="pt-BR" b="1" dirty="0" smtClean="0"/>
              <a:t>pouca</a:t>
            </a:r>
            <a:r>
              <a:rPr lang="pt-BR" dirty="0" smtClean="0"/>
              <a:t> </a:t>
            </a:r>
            <a:r>
              <a:rPr lang="pt-BR" b="1" dirty="0" smtClean="0"/>
              <a:t>umidade</a:t>
            </a:r>
            <a:r>
              <a:rPr lang="pt-BR" dirty="0" smtClean="0"/>
              <a:t>. </a:t>
            </a:r>
          </a:p>
          <a:p>
            <a:endParaRPr lang="pt-BR" dirty="0"/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395288" y="333375"/>
            <a:ext cx="8748712" cy="4270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Aft>
                <a:spcPct val="0"/>
              </a:spcAft>
              <a:buClrTx/>
              <a:buFontTx/>
              <a:buNone/>
              <a:defRPr/>
            </a:pPr>
            <a:r>
              <a:rPr lang="pt-BR" sz="2200" b="1">
                <a:effectLst>
                  <a:outerShdw blurRad="38100" dist="38100" dir="2700000" algn="tl">
                    <a:srgbClr val="C0C0C0"/>
                  </a:outerShdw>
                </a:effectLst>
              </a:rPr>
              <a:t>GEADA – </a:t>
            </a:r>
            <a:r>
              <a:rPr lang="pt-BR" b="1">
                <a:effectLst>
                  <a:outerShdw blurRad="38100" dist="38100" dir="2700000" algn="tl">
                    <a:srgbClr val="C0C0C0"/>
                  </a:outerShdw>
                </a:effectLst>
              </a:rPr>
              <a:t>CLASSIFICAÇÃO</a:t>
            </a:r>
            <a:endParaRPr lang="pt-BR" sz="22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/>
          <p:cNvGrpSpPr>
            <a:grpSpLocks/>
          </p:cNvGrpSpPr>
          <p:nvPr/>
        </p:nvGrpSpPr>
        <p:grpSpPr bwMode="auto">
          <a:xfrm>
            <a:off x="179388" y="177800"/>
            <a:ext cx="8748712" cy="803275"/>
            <a:chOff x="113" y="112"/>
            <a:chExt cx="5511" cy="506"/>
          </a:xfrm>
        </p:grpSpPr>
        <p:sp>
          <p:nvSpPr>
            <p:cNvPr id="2" name="Rectangle 3"/>
            <p:cNvSpPr>
              <a:spLocks noChangeArrowheads="1"/>
            </p:cNvSpPr>
            <p:nvPr/>
          </p:nvSpPr>
          <p:spPr bwMode="auto">
            <a:xfrm>
              <a:off x="113" y="433"/>
              <a:ext cx="5511" cy="44"/>
            </a:xfrm>
            <a:prstGeom prst="rect">
              <a:avLst/>
            </a:prstGeom>
            <a:gradFill rotWithShape="1">
              <a:gsLst>
                <a:gs pos="0">
                  <a:srgbClr val="3333CC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5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endParaRPr lang="pt-BR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14340" name="Rectangle 4"/>
            <p:cNvSpPr>
              <a:spLocks noChangeArrowheads="1"/>
            </p:cNvSpPr>
            <p:nvPr/>
          </p:nvSpPr>
          <p:spPr bwMode="auto">
            <a:xfrm rot="5400000">
              <a:off x="-11" y="358"/>
              <a:ext cx="506" cy="14"/>
            </a:xfrm>
            <a:prstGeom prst="rect">
              <a:avLst/>
            </a:prstGeom>
            <a:solidFill>
              <a:srgbClr val="3333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5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endParaRPr lang="pt-BR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endParaRPr>
            </a:p>
          </p:txBody>
        </p:sp>
      </p:grpSp>
      <p:sp>
        <p:nvSpPr>
          <p:cNvPr id="14339" name="Text Box 6"/>
          <p:cNvSpPr txBox="1">
            <a:spLocks noChangeArrowheads="1"/>
          </p:cNvSpPr>
          <p:nvPr/>
        </p:nvSpPr>
        <p:spPr bwMode="auto">
          <a:xfrm>
            <a:off x="0" y="1196975"/>
            <a:ext cx="9144000" cy="49022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3333CC">
                  <a:alpha val="50000"/>
                </a:srgbClr>
              </a:gs>
            </a:gsLst>
            <a:lin ang="18900000" scaled="1"/>
          </a:gradFill>
          <a:ln w="9525" algn="ctr">
            <a:noFill/>
            <a:miter lim="800000"/>
            <a:headEnd/>
            <a:tailEnd/>
          </a:ln>
        </p:spPr>
        <p:txBody>
          <a:bodyPr lIns="360000" rIns="180000">
            <a:spAutoFit/>
          </a:bodyPr>
          <a:lstStyle/>
          <a:p>
            <a:r>
              <a:rPr lang="pt-BR" b="1" dirty="0"/>
              <a:t> Noite</a:t>
            </a:r>
            <a:r>
              <a:rPr lang="pt-BR" dirty="0"/>
              <a:t> de </a:t>
            </a:r>
            <a:r>
              <a:rPr lang="pt-BR" b="1" dirty="0"/>
              <a:t>céu</a:t>
            </a:r>
            <a:r>
              <a:rPr lang="pt-BR" dirty="0"/>
              <a:t> </a:t>
            </a:r>
            <a:r>
              <a:rPr lang="pt-BR" b="1" dirty="0"/>
              <a:t>claro</a:t>
            </a:r>
            <a:r>
              <a:rPr lang="pt-BR" dirty="0"/>
              <a:t>: quando não há nebulosidade a </a:t>
            </a:r>
            <a:r>
              <a:rPr lang="pt-BR" b="1" dirty="0"/>
              <a:t>temperatura</a:t>
            </a:r>
            <a:r>
              <a:rPr lang="pt-BR" dirty="0"/>
              <a:t> pode </a:t>
            </a:r>
            <a:r>
              <a:rPr lang="pt-BR" b="1" dirty="0"/>
              <a:t>cair</a:t>
            </a:r>
            <a:r>
              <a:rPr lang="pt-BR" dirty="0"/>
              <a:t> cerca de </a:t>
            </a:r>
            <a:r>
              <a:rPr lang="pt-BR" b="1" dirty="0"/>
              <a:t>7ºC</a:t>
            </a:r>
            <a:r>
              <a:rPr lang="pt-BR" dirty="0"/>
              <a:t> em </a:t>
            </a:r>
            <a:r>
              <a:rPr lang="pt-BR" b="1" dirty="0"/>
              <a:t>12</a:t>
            </a:r>
            <a:r>
              <a:rPr lang="pt-BR" dirty="0"/>
              <a:t> </a:t>
            </a:r>
            <a:r>
              <a:rPr lang="pt-BR" b="1" dirty="0"/>
              <a:t>horas</a:t>
            </a:r>
            <a:r>
              <a:rPr lang="pt-BR" dirty="0"/>
              <a:t> devido </a:t>
            </a:r>
            <a:r>
              <a:rPr lang="pt-BR" dirty="0" smtClean="0"/>
              <a:t>à </a:t>
            </a:r>
            <a:r>
              <a:rPr lang="pt-BR" dirty="0"/>
              <a:t>perda radiativa (perda da energia na forma de radiação de onda longa).</a:t>
            </a:r>
          </a:p>
          <a:p>
            <a:r>
              <a:rPr lang="pt-BR" dirty="0"/>
              <a:t> </a:t>
            </a:r>
            <a:r>
              <a:rPr lang="pt-BR" b="1" dirty="0"/>
              <a:t>Massas</a:t>
            </a:r>
            <a:r>
              <a:rPr lang="pt-BR" dirty="0"/>
              <a:t> de </a:t>
            </a:r>
            <a:r>
              <a:rPr lang="pt-BR" b="1" dirty="0"/>
              <a:t>ar</a:t>
            </a:r>
            <a:r>
              <a:rPr lang="pt-BR" dirty="0"/>
              <a:t> </a:t>
            </a:r>
            <a:r>
              <a:rPr lang="pt-BR" b="1" dirty="0"/>
              <a:t>frio</a:t>
            </a:r>
            <a:r>
              <a:rPr lang="pt-BR" dirty="0"/>
              <a:t> (</a:t>
            </a:r>
            <a:r>
              <a:rPr lang="pt-BR" dirty="0" err="1"/>
              <a:t>advecção</a:t>
            </a:r>
            <a:r>
              <a:rPr lang="pt-BR" dirty="0"/>
              <a:t> térmica negativa): quando há </a:t>
            </a:r>
            <a:r>
              <a:rPr lang="pt-BR" b="1" dirty="0" err="1"/>
              <a:t>advecção</a:t>
            </a:r>
            <a:r>
              <a:rPr lang="pt-BR" dirty="0"/>
              <a:t> </a:t>
            </a:r>
            <a:r>
              <a:rPr lang="pt-BR" b="1" dirty="0"/>
              <a:t>térmica</a:t>
            </a:r>
            <a:r>
              <a:rPr lang="pt-BR" dirty="0"/>
              <a:t> </a:t>
            </a:r>
            <a:r>
              <a:rPr lang="pt-BR" b="1" dirty="0"/>
              <a:t>negativa</a:t>
            </a:r>
            <a:r>
              <a:rPr lang="pt-BR" dirty="0"/>
              <a:t> e </a:t>
            </a:r>
            <a:r>
              <a:rPr lang="pt-BR" b="1" dirty="0"/>
              <a:t>perda</a:t>
            </a:r>
            <a:r>
              <a:rPr lang="pt-BR" dirty="0"/>
              <a:t> </a:t>
            </a:r>
            <a:r>
              <a:rPr lang="pt-BR" b="1" dirty="0"/>
              <a:t>radiativa</a:t>
            </a:r>
            <a:r>
              <a:rPr lang="pt-BR" dirty="0"/>
              <a:t> a </a:t>
            </a:r>
            <a:r>
              <a:rPr lang="pt-BR" b="1" dirty="0"/>
              <a:t>queda</a:t>
            </a:r>
            <a:r>
              <a:rPr lang="pt-BR" dirty="0"/>
              <a:t> de </a:t>
            </a:r>
            <a:r>
              <a:rPr lang="pt-BR" b="1" dirty="0"/>
              <a:t>temperatura</a:t>
            </a:r>
            <a:r>
              <a:rPr lang="pt-BR" dirty="0"/>
              <a:t> poderá atingir </a:t>
            </a:r>
            <a:r>
              <a:rPr lang="pt-BR" b="1" dirty="0"/>
              <a:t>mais</a:t>
            </a:r>
            <a:r>
              <a:rPr lang="pt-BR" dirty="0"/>
              <a:t> de </a:t>
            </a:r>
            <a:r>
              <a:rPr lang="pt-BR" b="1" dirty="0"/>
              <a:t>12ºC</a:t>
            </a:r>
            <a:r>
              <a:rPr lang="pt-BR" dirty="0"/>
              <a:t> em </a:t>
            </a:r>
            <a:r>
              <a:rPr lang="pt-BR" b="1" dirty="0"/>
              <a:t>12</a:t>
            </a:r>
            <a:r>
              <a:rPr lang="pt-BR" dirty="0"/>
              <a:t> </a:t>
            </a:r>
            <a:r>
              <a:rPr lang="pt-BR" b="1" dirty="0"/>
              <a:t>horas</a:t>
            </a:r>
            <a:r>
              <a:rPr lang="pt-BR" dirty="0"/>
              <a:t>.</a:t>
            </a:r>
          </a:p>
          <a:p>
            <a:r>
              <a:rPr lang="pt-BR" dirty="0"/>
              <a:t> </a:t>
            </a:r>
            <a:r>
              <a:rPr lang="pt-BR" b="1" dirty="0"/>
              <a:t>Temperatura</a:t>
            </a:r>
            <a:r>
              <a:rPr lang="pt-BR" dirty="0"/>
              <a:t> da </a:t>
            </a:r>
            <a:r>
              <a:rPr lang="pt-BR" b="1" dirty="0"/>
              <a:t>relva</a:t>
            </a:r>
            <a:r>
              <a:rPr lang="pt-BR" dirty="0"/>
              <a:t>: em </a:t>
            </a:r>
            <a:r>
              <a:rPr lang="pt-BR" b="1" dirty="0"/>
              <a:t>noites</a:t>
            </a:r>
            <a:r>
              <a:rPr lang="pt-BR" dirty="0"/>
              <a:t> de </a:t>
            </a:r>
            <a:r>
              <a:rPr lang="pt-BR" b="1" dirty="0"/>
              <a:t>céu</a:t>
            </a:r>
            <a:r>
              <a:rPr lang="pt-BR" dirty="0"/>
              <a:t> </a:t>
            </a:r>
            <a:r>
              <a:rPr lang="pt-BR" b="1" dirty="0"/>
              <a:t>claro</a:t>
            </a:r>
            <a:r>
              <a:rPr lang="pt-BR" dirty="0"/>
              <a:t>, a temperatura da relva (ou a temperatura medida com o termômetro em contato com a superfície ou a vegetação) registra aproximadamente </a:t>
            </a:r>
            <a:r>
              <a:rPr lang="pt-BR" b="1" dirty="0"/>
              <a:t>4ºC</a:t>
            </a:r>
            <a:r>
              <a:rPr lang="pt-BR" dirty="0"/>
              <a:t> </a:t>
            </a:r>
            <a:r>
              <a:rPr lang="pt-BR" b="1" dirty="0"/>
              <a:t>abaixo</a:t>
            </a:r>
            <a:r>
              <a:rPr lang="pt-BR" dirty="0"/>
              <a:t> da </a:t>
            </a:r>
            <a:r>
              <a:rPr lang="pt-BR" b="1" dirty="0"/>
              <a:t>temperatura</a:t>
            </a:r>
            <a:r>
              <a:rPr lang="pt-BR" dirty="0"/>
              <a:t> do </a:t>
            </a:r>
            <a:r>
              <a:rPr lang="pt-BR" b="1" dirty="0"/>
              <a:t>abrigo</a:t>
            </a:r>
            <a:r>
              <a:rPr lang="pt-BR" dirty="0"/>
              <a:t> </a:t>
            </a:r>
            <a:r>
              <a:rPr lang="pt-BR" b="1" dirty="0"/>
              <a:t>meteorológico</a:t>
            </a:r>
            <a:r>
              <a:rPr lang="pt-BR" dirty="0"/>
              <a:t> (aproximadamente 1,5 metros acima da superfície). Portanto, se a </a:t>
            </a:r>
            <a:r>
              <a:rPr lang="pt-BR" b="1" dirty="0"/>
              <a:t>temperatura</a:t>
            </a:r>
            <a:r>
              <a:rPr lang="pt-BR" dirty="0"/>
              <a:t> do </a:t>
            </a:r>
            <a:r>
              <a:rPr lang="pt-BR" b="1" dirty="0"/>
              <a:t>ar</a:t>
            </a:r>
            <a:r>
              <a:rPr lang="pt-BR" dirty="0"/>
              <a:t> for </a:t>
            </a:r>
            <a:r>
              <a:rPr lang="pt-BR" b="1" dirty="0"/>
              <a:t>≤4ºC</a:t>
            </a:r>
            <a:r>
              <a:rPr lang="pt-BR" dirty="0"/>
              <a:t> haverá </a:t>
            </a:r>
            <a:r>
              <a:rPr lang="pt-BR" b="1" dirty="0"/>
              <a:t>condições</a:t>
            </a:r>
            <a:r>
              <a:rPr lang="pt-BR" dirty="0"/>
              <a:t> de formação de </a:t>
            </a:r>
            <a:r>
              <a:rPr lang="pt-BR" b="1" dirty="0"/>
              <a:t>geada</a:t>
            </a:r>
            <a:r>
              <a:rPr lang="pt-BR" dirty="0"/>
              <a:t>.</a:t>
            </a:r>
          </a:p>
          <a:p>
            <a:r>
              <a:rPr lang="pt-BR" dirty="0"/>
              <a:t> </a:t>
            </a:r>
            <a:r>
              <a:rPr lang="pt-BR" b="1" dirty="0"/>
              <a:t>Vento</a:t>
            </a:r>
            <a:r>
              <a:rPr lang="pt-BR" dirty="0"/>
              <a:t> </a:t>
            </a:r>
            <a:r>
              <a:rPr lang="pt-BR" b="1" dirty="0"/>
              <a:t>calmo</a:t>
            </a:r>
            <a:r>
              <a:rPr lang="pt-BR" dirty="0"/>
              <a:t>: noites de céu claro favorece a formação da geada "branca“.</a:t>
            </a:r>
          </a:p>
          <a:p>
            <a:r>
              <a:rPr lang="pt-BR" dirty="0"/>
              <a:t> </a:t>
            </a:r>
            <a:r>
              <a:rPr lang="pt-BR" b="1" dirty="0"/>
              <a:t>Regiões</a:t>
            </a:r>
            <a:r>
              <a:rPr lang="pt-BR" dirty="0"/>
              <a:t> </a:t>
            </a:r>
            <a:r>
              <a:rPr lang="pt-BR" b="1" dirty="0"/>
              <a:t>Montanhosas</a:t>
            </a:r>
            <a:r>
              <a:rPr lang="pt-BR" dirty="0"/>
              <a:t> ou </a:t>
            </a:r>
            <a:r>
              <a:rPr lang="pt-BR" b="1" dirty="0"/>
              <a:t>regiões</a:t>
            </a:r>
            <a:r>
              <a:rPr lang="pt-BR" dirty="0"/>
              <a:t> relativamente </a:t>
            </a:r>
            <a:r>
              <a:rPr lang="pt-BR" b="1" dirty="0"/>
              <a:t>elevadas</a:t>
            </a:r>
            <a:r>
              <a:rPr lang="pt-BR" dirty="0"/>
              <a:t>.</a:t>
            </a:r>
          </a:p>
          <a:p>
            <a:r>
              <a:rPr lang="pt-BR" dirty="0"/>
              <a:t> </a:t>
            </a:r>
            <a:r>
              <a:rPr lang="pt-BR" b="1" dirty="0"/>
              <a:t>Depressões</a:t>
            </a:r>
            <a:r>
              <a:rPr lang="pt-BR" dirty="0"/>
              <a:t> (Vales) em </a:t>
            </a:r>
            <a:r>
              <a:rPr lang="pt-BR" b="1" dirty="0"/>
              <a:t>regiões</a:t>
            </a:r>
            <a:r>
              <a:rPr lang="pt-BR" dirty="0"/>
              <a:t> </a:t>
            </a:r>
            <a:r>
              <a:rPr lang="pt-BR" b="1" dirty="0"/>
              <a:t>montanhosas</a:t>
            </a:r>
            <a:r>
              <a:rPr lang="pt-BR" dirty="0"/>
              <a:t>: nestas regiões formam-se "</a:t>
            </a:r>
            <a:r>
              <a:rPr lang="pt-BR" b="1" dirty="0"/>
              <a:t>lagos</a:t>
            </a:r>
            <a:r>
              <a:rPr lang="pt-BR" dirty="0"/>
              <a:t>" de </a:t>
            </a:r>
            <a:r>
              <a:rPr lang="pt-BR" b="1" dirty="0"/>
              <a:t>ar</a:t>
            </a:r>
            <a:r>
              <a:rPr lang="pt-BR" dirty="0"/>
              <a:t> </a:t>
            </a:r>
            <a:r>
              <a:rPr lang="pt-BR" b="1" dirty="0"/>
              <a:t>frio</a:t>
            </a:r>
            <a:r>
              <a:rPr lang="pt-BR" dirty="0"/>
              <a:t> devido ao </a:t>
            </a:r>
            <a:r>
              <a:rPr lang="pt-BR" b="1" dirty="0"/>
              <a:t>acúmulo</a:t>
            </a:r>
            <a:r>
              <a:rPr lang="pt-BR" dirty="0"/>
              <a:t> de </a:t>
            </a:r>
            <a:r>
              <a:rPr lang="pt-BR" b="1" dirty="0"/>
              <a:t>ar</a:t>
            </a:r>
            <a:r>
              <a:rPr lang="pt-BR" dirty="0"/>
              <a:t> que </a:t>
            </a:r>
            <a:r>
              <a:rPr lang="pt-BR" b="1" dirty="0"/>
              <a:t>desce</a:t>
            </a:r>
            <a:r>
              <a:rPr lang="pt-BR" dirty="0"/>
              <a:t> as </a:t>
            </a:r>
            <a:r>
              <a:rPr lang="pt-BR" b="1" dirty="0"/>
              <a:t>encostas</a:t>
            </a:r>
            <a:r>
              <a:rPr lang="pt-BR" dirty="0"/>
              <a:t> </a:t>
            </a:r>
            <a:r>
              <a:rPr lang="pt-BR" b="1" dirty="0"/>
              <a:t>vizinhas</a:t>
            </a:r>
            <a:r>
              <a:rPr lang="pt-BR" dirty="0"/>
              <a:t>.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395288" y="333375"/>
            <a:ext cx="8748712" cy="4270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Aft>
                <a:spcPct val="0"/>
              </a:spcAft>
              <a:buClrTx/>
              <a:buFontTx/>
              <a:buNone/>
              <a:defRPr/>
            </a:pPr>
            <a:r>
              <a:rPr lang="pt-BR" sz="2200" b="1">
                <a:effectLst>
                  <a:outerShdw blurRad="38100" dist="38100" dir="2700000" algn="tl">
                    <a:srgbClr val="C0C0C0"/>
                  </a:outerShdw>
                </a:effectLst>
              </a:rPr>
              <a:t>GEADA – </a:t>
            </a:r>
            <a:r>
              <a:rPr lang="pt-BR" b="1">
                <a:effectLst>
                  <a:outerShdw blurRad="38100" dist="38100" dir="2700000" algn="tl">
                    <a:srgbClr val="C0C0C0"/>
                  </a:outerShdw>
                </a:effectLst>
              </a:rPr>
              <a:t>CONDIÇÕES PARA FORMAÇÃO</a:t>
            </a:r>
            <a:endParaRPr lang="pt-BR" sz="22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2"/>
          <p:cNvGrpSpPr>
            <a:grpSpLocks/>
          </p:cNvGrpSpPr>
          <p:nvPr/>
        </p:nvGrpSpPr>
        <p:grpSpPr bwMode="auto">
          <a:xfrm>
            <a:off x="179388" y="177800"/>
            <a:ext cx="8748712" cy="803275"/>
            <a:chOff x="113" y="112"/>
            <a:chExt cx="5511" cy="506"/>
          </a:xfrm>
        </p:grpSpPr>
        <p:sp>
          <p:nvSpPr>
            <p:cNvPr id="14339" name="Rectangle 3"/>
            <p:cNvSpPr>
              <a:spLocks noChangeArrowheads="1"/>
            </p:cNvSpPr>
            <p:nvPr/>
          </p:nvSpPr>
          <p:spPr bwMode="auto">
            <a:xfrm>
              <a:off x="113" y="433"/>
              <a:ext cx="5511" cy="44"/>
            </a:xfrm>
            <a:prstGeom prst="rect">
              <a:avLst/>
            </a:prstGeom>
            <a:gradFill rotWithShape="1">
              <a:gsLst>
                <a:gs pos="0">
                  <a:srgbClr val="3333CC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5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endParaRPr lang="pt-BR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14340" name="Rectangle 4"/>
            <p:cNvSpPr>
              <a:spLocks noChangeArrowheads="1"/>
            </p:cNvSpPr>
            <p:nvPr/>
          </p:nvSpPr>
          <p:spPr bwMode="auto">
            <a:xfrm rot="5400000">
              <a:off x="-11" y="358"/>
              <a:ext cx="506" cy="14"/>
            </a:xfrm>
            <a:prstGeom prst="rect">
              <a:avLst/>
            </a:prstGeom>
            <a:solidFill>
              <a:srgbClr val="3333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5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endParaRPr lang="pt-BR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endParaRPr>
            </a:p>
          </p:txBody>
        </p:sp>
      </p:grp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395288" y="333375"/>
            <a:ext cx="8748712" cy="4270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Aft>
                <a:spcPct val="0"/>
              </a:spcAft>
              <a:buClrTx/>
              <a:buFontTx/>
              <a:buNone/>
              <a:defRPr/>
            </a:pPr>
            <a:r>
              <a:rPr lang="pt-BR" sz="2200" b="1">
                <a:effectLst>
                  <a:outerShdw blurRad="38100" dist="38100" dir="2700000" algn="tl">
                    <a:srgbClr val="C0C0C0"/>
                  </a:outerShdw>
                </a:effectLst>
              </a:rPr>
              <a:t>GEADA – </a:t>
            </a:r>
            <a:r>
              <a:rPr lang="pt-BR" b="1">
                <a:effectLst>
                  <a:outerShdw blurRad="38100" dist="38100" dir="2700000" algn="tl">
                    <a:srgbClr val="C0C0C0"/>
                  </a:outerShdw>
                </a:effectLst>
              </a:rPr>
              <a:t>ANÁLISE SINÓTICA: SUPERFÍCIE</a:t>
            </a:r>
            <a:endParaRPr lang="pt-BR" sz="22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364" name="Text Box 6"/>
          <p:cNvSpPr txBox="1">
            <a:spLocks noChangeArrowheads="1"/>
          </p:cNvSpPr>
          <p:nvPr/>
        </p:nvSpPr>
        <p:spPr bwMode="auto">
          <a:xfrm>
            <a:off x="0" y="1196975"/>
            <a:ext cx="9144000" cy="42132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3333CC">
                  <a:alpha val="50000"/>
                </a:srgbClr>
              </a:gs>
            </a:gsLst>
            <a:lin ang="18900000" scaled="1"/>
          </a:gradFill>
          <a:ln w="9525" algn="ctr">
            <a:noFill/>
            <a:miter lim="800000"/>
            <a:headEnd/>
            <a:tailEnd/>
          </a:ln>
        </p:spPr>
        <p:txBody>
          <a:bodyPr lIns="360000" rIns="180000">
            <a:spAutoFit/>
          </a:bodyPr>
          <a:lstStyle/>
          <a:p>
            <a:r>
              <a:rPr lang="pt-BR"/>
              <a:t> Vários estudos relacionados à </a:t>
            </a:r>
            <a:r>
              <a:rPr lang="pt-BR" b="1"/>
              <a:t>situação</a:t>
            </a:r>
            <a:r>
              <a:rPr lang="pt-BR"/>
              <a:t> </a:t>
            </a:r>
            <a:r>
              <a:rPr lang="pt-BR" b="1"/>
              <a:t>sinótica</a:t>
            </a:r>
            <a:r>
              <a:rPr lang="pt-BR"/>
              <a:t> </a:t>
            </a:r>
            <a:r>
              <a:rPr lang="pt-BR" b="1"/>
              <a:t>favorável</a:t>
            </a:r>
            <a:r>
              <a:rPr lang="pt-BR"/>
              <a:t> para a </a:t>
            </a:r>
            <a:r>
              <a:rPr lang="pt-BR" b="1"/>
              <a:t>ocorrência</a:t>
            </a:r>
            <a:r>
              <a:rPr lang="pt-BR"/>
              <a:t> de </a:t>
            </a:r>
            <a:r>
              <a:rPr lang="pt-BR" b="1"/>
              <a:t>geada</a:t>
            </a:r>
            <a:r>
              <a:rPr lang="pt-BR"/>
              <a:t> foram realizados no passado, com o </a:t>
            </a:r>
            <a:r>
              <a:rPr lang="pt-BR" b="1"/>
              <a:t>objetivo</a:t>
            </a:r>
            <a:r>
              <a:rPr lang="pt-BR"/>
              <a:t> de </a:t>
            </a:r>
            <a:r>
              <a:rPr lang="pt-BR" b="1"/>
              <a:t>detectar</a:t>
            </a:r>
            <a:r>
              <a:rPr lang="pt-BR"/>
              <a:t> </a:t>
            </a:r>
            <a:r>
              <a:rPr lang="pt-BR" b="1"/>
              <a:t>evidências</a:t>
            </a:r>
            <a:r>
              <a:rPr lang="pt-BR"/>
              <a:t> sobre a ocorrência deste fenômeno com alguns </a:t>
            </a:r>
            <a:r>
              <a:rPr lang="pt-BR" b="1"/>
              <a:t>dias</a:t>
            </a:r>
            <a:r>
              <a:rPr lang="pt-BR"/>
              <a:t> de </a:t>
            </a:r>
            <a:r>
              <a:rPr lang="pt-BR" b="1"/>
              <a:t>antecedência</a:t>
            </a:r>
            <a:r>
              <a:rPr lang="pt-BR"/>
              <a:t>. </a:t>
            </a:r>
          </a:p>
          <a:p>
            <a:r>
              <a:rPr lang="pt-BR"/>
              <a:t> Muitos desses trabalhos procuraram observar os </a:t>
            </a:r>
            <a:r>
              <a:rPr lang="pt-BR" b="1"/>
              <a:t>aspectos</a:t>
            </a:r>
            <a:r>
              <a:rPr lang="pt-BR"/>
              <a:t> da </a:t>
            </a:r>
            <a:r>
              <a:rPr lang="pt-BR" b="1"/>
              <a:t>circulação</a:t>
            </a:r>
            <a:r>
              <a:rPr lang="pt-BR"/>
              <a:t> </a:t>
            </a:r>
            <a:r>
              <a:rPr lang="pt-BR" b="1"/>
              <a:t>atmosférica</a:t>
            </a:r>
            <a:r>
              <a:rPr lang="pt-BR"/>
              <a:t> por meio de </a:t>
            </a:r>
            <a:r>
              <a:rPr lang="pt-BR" b="1"/>
              <a:t>estudos</a:t>
            </a:r>
            <a:r>
              <a:rPr lang="pt-BR"/>
              <a:t> de </a:t>
            </a:r>
            <a:r>
              <a:rPr lang="pt-BR" b="1"/>
              <a:t>casos</a:t>
            </a:r>
            <a:r>
              <a:rPr lang="pt-BR"/>
              <a:t>. </a:t>
            </a:r>
          </a:p>
          <a:p>
            <a:r>
              <a:rPr lang="pt-BR"/>
              <a:t> A evolução típica da ocorrência de geada no Sul do Brasil inicia com a </a:t>
            </a:r>
            <a:r>
              <a:rPr lang="pt-BR" b="1"/>
              <a:t>entrada</a:t>
            </a:r>
            <a:r>
              <a:rPr lang="pt-BR"/>
              <a:t> de um </a:t>
            </a:r>
            <a:r>
              <a:rPr lang="pt-BR" b="1"/>
              <a:t>anticiclone</a:t>
            </a:r>
            <a:r>
              <a:rPr lang="pt-BR"/>
              <a:t> </a:t>
            </a:r>
            <a:r>
              <a:rPr lang="pt-BR" b="1"/>
              <a:t>extratropical</a:t>
            </a:r>
            <a:r>
              <a:rPr lang="pt-BR"/>
              <a:t> sobre o </a:t>
            </a:r>
            <a:r>
              <a:rPr lang="pt-BR" b="1"/>
              <a:t>continente</a:t>
            </a:r>
            <a:r>
              <a:rPr lang="pt-BR"/>
              <a:t> da </a:t>
            </a:r>
            <a:r>
              <a:rPr lang="pt-BR" b="1"/>
              <a:t>AS</a:t>
            </a:r>
            <a:r>
              <a:rPr lang="pt-BR"/>
              <a:t>, </a:t>
            </a:r>
            <a:r>
              <a:rPr lang="pt-BR" b="1"/>
              <a:t>associado</a:t>
            </a:r>
            <a:r>
              <a:rPr lang="pt-BR"/>
              <a:t> com uma </a:t>
            </a:r>
            <a:r>
              <a:rPr lang="pt-BR" b="1"/>
              <a:t>massa</a:t>
            </a:r>
            <a:r>
              <a:rPr lang="pt-BR"/>
              <a:t> de </a:t>
            </a:r>
            <a:r>
              <a:rPr lang="pt-BR" b="1"/>
              <a:t>ar</a:t>
            </a:r>
            <a:r>
              <a:rPr lang="pt-BR"/>
              <a:t> </a:t>
            </a:r>
            <a:r>
              <a:rPr lang="pt-BR" b="1"/>
              <a:t>frio</a:t>
            </a:r>
            <a:r>
              <a:rPr lang="pt-BR"/>
              <a:t> proveniente do </a:t>
            </a:r>
            <a:r>
              <a:rPr lang="pt-BR" b="1"/>
              <a:t>Oceano</a:t>
            </a:r>
            <a:r>
              <a:rPr lang="pt-BR"/>
              <a:t> </a:t>
            </a:r>
            <a:r>
              <a:rPr lang="pt-BR" b="1"/>
              <a:t>Pacífico</a:t>
            </a:r>
            <a:r>
              <a:rPr lang="pt-BR"/>
              <a:t> (Marengo et al., 1997). Esse sistema se intensifica ao propagar-se rapidamente pela Argentina, devido a sua interação com a onda topográfica gerada pelos Andes (Seluchi e Neri, 1992; Gan e Rao, 1994). A </a:t>
            </a:r>
            <a:r>
              <a:rPr lang="pt-BR" b="1"/>
              <a:t>baixa</a:t>
            </a:r>
            <a:r>
              <a:rPr lang="pt-BR"/>
              <a:t> </a:t>
            </a:r>
            <a:r>
              <a:rPr lang="pt-BR" b="1"/>
              <a:t>nebulosidade</a:t>
            </a:r>
            <a:r>
              <a:rPr lang="pt-BR"/>
              <a:t>, </a:t>
            </a:r>
            <a:r>
              <a:rPr lang="pt-BR" b="1"/>
              <a:t>devido</a:t>
            </a:r>
            <a:r>
              <a:rPr lang="pt-BR"/>
              <a:t> à </a:t>
            </a:r>
            <a:r>
              <a:rPr lang="pt-BR" b="1"/>
              <a:t>subsidência</a:t>
            </a:r>
            <a:r>
              <a:rPr lang="pt-BR"/>
              <a:t> do </a:t>
            </a:r>
            <a:r>
              <a:rPr lang="pt-BR" b="1"/>
              <a:t>ar</a:t>
            </a:r>
            <a:r>
              <a:rPr lang="pt-BR"/>
              <a:t> na região do sistema </a:t>
            </a:r>
            <a:r>
              <a:rPr lang="pt-BR" b="1"/>
              <a:t>anticiclônico</a:t>
            </a:r>
            <a:r>
              <a:rPr lang="pt-BR"/>
              <a:t>, juntamente com a </a:t>
            </a:r>
            <a:r>
              <a:rPr lang="pt-BR" b="1"/>
              <a:t>diminuição</a:t>
            </a:r>
            <a:r>
              <a:rPr lang="pt-BR"/>
              <a:t> de </a:t>
            </a:r>
            <a:r>
              <a:rPr lang="pt-BR" b="1"/>
              <a:t>velocidade</a:t>
            </a:r>
            <a:r>
              <a:rPr lang="pt-BR"/>
              <a:t> do </a:t>
            </a:r>
            <a:r>
              <a:rPr lang="pt-BR" b="1"/>
              <a:t>vento</a:t>
            </a:r>
            <a:r>
              <a:rPr lang="pt-BR"/>
              <a:t> e a </a:t>
            </a:r>
            <a:r>
              <a:rPr lang="pt-BR" b="1"/>
              <a:t>perda</a:t>
            </a:r>
            <a:r>
              <a:rPr lang="pt-BR"/>
              <a:t> </a:t>
            </a:r>
            <a:r>
              <a:rPr lang="pt-BR" b="1"/>
              <a:t>radiativa</a:t>
            </a:r>
            <a:r>
              <a:rPr lang="pt-BR"/>
              <a:t> de </a:t>
            </a:r>
            <a:r>
              <a:rPr lang="pt-BR" b="1"/>
              <a:t>onda</a:t>
            </a:r>
            <a:r>
              <a:rPr lang="pt-BR"/>
              <a:t> </a:t>
            </a:r>
            <a:r>
              <a:rPr lang="pt-BR" b="1"/>
              <a:t>longa</a:t>
            </a:r>
            <a:r>
              <a:rPr lang="pt-BR"/>
              <a:t> da </a:t>
            </a:r>
            <a:r>
              <a:rPr lang="pt-BR" b="1"/>
              <a:t>atmosfera</a:t>
            </a:r>
            <a:r>
              <a:rPr lang="pt-BR"/>
              <a:t> para </a:t>
            </a:r>
            <a:r>
              <a:rPr lang="pt-BR" b="1"/>
              <a:t>espaço</a:t>
            </a:r>
            <a:r>
              <a:rPr lang="pt-BR"/>
              <a:t>, favorece a </a:t>
            </a:r>
            <a:r>
              <a:rPr lang="pt-BR" b="1"/>
              <a:t>queda</a:t>
            </a:r>
            <a:r>
              <a:rPr lang="pt-BR"/>
              <a:t> </a:t>
            </a:r>
            <a:r>
              <a:rPr lang="pt-BR" b="1"/>
              <a:t>acentuada</a:t>
            </a:r>
            <a:r>
              <a:rPr lang="pt-BR"/>
              <a:t> de </a:t>
            </a:r>
            <a:r>
              <a:rPr lang="pt-BR" b="1"/>
              <a:t>temperatura</a:t>
            </a:r>
            <a:r>
              <a:rPr lang="pt-BR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2"/>
          <p:cNvGrpSpPr>
            <a:grpSpLocks/>
          </p:cNvGrpSpPr>
          <p:nvPr/>
        </p:nvGrpSpPr>
        <p:grpSpPr bwMode="auto">
          <a:xfrm>
            <a:off x="179388" y="177800"/>
            <a:ext cx="8748712" cy="803275"/>
            <a:chOff x="113" y="112"/>
            <a:chExt cx="5511" cy="506"/>
          </a:xfrm>
        </p:grpSpPr>
        <p:sp>
          <p:nvSpPr>
            <p:cNvPr id="14339" name="Rectangle 3"/>
            <p:cNvSpPr>
              <a:spLocks noChangeArrowheads="1"/>
            </p:cNvSpPr>
            <p:nvPr/>
          </p:nvSpPr>
          <p:spPr bwMode="auto">
            <a:xfrm>
              <a:off x="113" y="433"/>
              <a:ext cx="5511" cy="44"/>
            </a:xfrm>
            <a:prstGeom prst="rect">
              <a:avLst/>
            </a:prstGeom>
            <a:gradFill rotWithShape="1">
              <a:gsLst>
                <a:gs pos="0">
                  <a:srgbClr val="3333CC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5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endParaRPr lang="pt-BR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14340" name="Rectangle 4"/>
            <p:cNvSpPr>
              <a:spLocks noChangeArrowheads="1"/>
            </p:cNvSpPr>
            <p:nvPr/>
          </p:nvSpPr>
          <p:spPr bwMode="auto">
            <a:xfrm rot="5400000">
              <a:off x="-11" y="358"/>
              <a:ext cx="506" cy="14"/>
            </a:xfrm>
            <a:prstGeom prst="rect">
              <a:avLst/>
            </a:prstGeom>
            <a:solidFill>
              <a:srgbClr val="3333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5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endParaRPr lang="pt-BR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endParaRPr>
            </a:p>
          </p:txBody>
        </p:sp>
      </p:grpSp>
      <p:sp>
        <p:nvSpPr>
          <p:cNvPr id="16387" name="Text Box 6"/>
          <p:cNvSpPr txBox="1">
            <a:spLocks noChangeArrowheads="1"/>
          </p:cNvSpPr>
          <p:nvPr/>
        </p:nvSpPr>
        <p:spPr bwMode="auto">
          <a:xfrm>
            <a:off x="0" y="1196975"/>
            <a:ext cx="9144000" cy="3525838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3333CC">
                  <a:alpha val="50000"/>
                </a:srgbClr>
              </a:gs>
            </a:gsLst>
            <a:lin ang="18900000" scaled="1"/>
          </a:gradFill>
          <a:ln w="9525" algn="ctr">
            <a:noFill/>
            <a:miter lim="800000"/>
            <a:headEnd/>
            <a:tailEnd/>
          </a:ln>
        </p:spPr>
        <p:txBody>
          <a:bodyPr lIns="360000" rIns="180000">
            <a:spAutoFit/>
          </a:bodyPr>
          <a:lstStyle/>
          <a:p>
            <a:r>
              <a:rPr lang="pt-BR"/>
              <a:t> Frequentemente ocorre a </a:t>
            </a:r>
            <a:r>
              <a:rPr lang="pt-BR" b="1"/>
              <a:t>intensificação</a:t>
            </a:r>
            <a:r>
              <a:rPr lang="pt-BR"/>
              <a:t> de um centro de </a:t>
            </a:r>
            <a:r>
              <a:rPr lang="pt-BR" b="1"/>
              <a:t>alta</a:t>
            </a:r>
            <a:r>
              <a:rPr lang="pt-BR"/>
              <a:t> </a:t>
            </a:r>
            <a:r>
              <a:rPr lang="pt-BR" b="1"/>
              <a:t>pressão</a:t>
            </a:r>
            <a:r>
              <a:rPr lang="pt-BR"/>
              <a:t> na </a:t>
            </a:r>
            <a:r>
              <a:rPr lang="pt-BR" b="1"/>
              <a:t>Argentina</a:t>
            </a:r>
            <a:r>
              <a:rPr lang="pt-BR"/>
              <a:t> devido ao </a:t>
            </a:r>
            <a:r>
              <a:rPr lang="pt-BR" b="1"/>
              <a:t>acúmulo</a:t>
            </a:r>
            <a:r>
              <a:rPr lang="pt-BR"/>
              <a:t> de </a:t>
            </a:r>
            <a:r>
              <a:rPr lang="pt-BR" b="1"/>
              <a:t>ar</a:t>
            </a:r>
            <a:r>
              <a:rPr lang="pt-BR"/>
              <a:t> </a:t>
            </a:r>
            <a:r>
              <a:rPr lang="pt-BR" b="1"/>
              <a:t>frio</a:t>
            </a:r>
            <a:r>
              <a:rPr lang="pt-BR"/>
              <a:t> a </a:t>
            </a:r>
            <a:r>
              <a:rPr lang="pt-BR" b="1"/>
              <a:t>leste</a:t>
            </a:r>
            <a:r>
              <a:rPr lang="pt-BR"/>
              <a:t> dos </a:t>
            </a:r>
            <a:r>
              <a:rPr lang="pt-BR" b="1"/>
              <a:t>Andes</a:t>
            </a:r>
            <a:r>
              <a:rPr lang="pt-BR"/>
              <a:t> sobre o continente, proporcionado por um sistema de </a:t>
            </a:r>
            <a:r>
              <a:rPr lang="pt-BR" b="1"/>
              <a:t>baixa</a:t>
            </a:r>
            <a:r>
              <a:rPr lang="pt-BR"/>
              <a:t> </a:t>
            </a:r>
            <a:r>
              <a:rPr lang="pt-BR" b="1"/>
              <a:t>pressão</a:t>
            </a:r>
            <a:r>
              <a:rPr lang="pt-BR"/>
              <a:t> na </a:t>
            </a:r>
            <a:r>
              <a:rPr lang="pt-BR" b="1"/>
              <a:t>costa</a:t>
            </a:r>
            <a:r>
              <a:rPr lang="pt-BR"/>
              <a:t> </a:t>
            </a:r>
            <a:r>
              <a:rPr lang="pt-BR" b="1"/>
              <a:t>Atlântica</a:t>
            </a:r>
            <a:r>
              <a:rPr lang="pt-BR"/>
              <a:t> da </a:t>
            </a:r>
            <a:r>
              <a:rPr lang="pt-BR" b="1"/>
              <a:t>AS</a:t>
            </a:r>
            <a:r>
              <a:rPr lang="pt-BR"/>
              <a:t> (Pezza, 2003). Segundo Seluchi et al. (1998), a presença de um anticiclone à leste da montanha propicia acúmulo de ar frio a noroeste do mesmo, em parte pelo efeito da </a:t>
            </a:r>
            <a:r>
              <a:rPr lang="pt-BR" b="1"/>
              <a:t>advecção</a:t>
            </a:r>
            <a:r>
              <a:rPr lang="pt-BR"/>
              <a:t> </a:t>
            </a:r>
            <a:r>
              <a:rPr lang="pt-BR" b="1"/>
              <a:t>fria</a:t>
            </a:r>
            <a:r>
              <a:rPr lang="pt-BR"/>
              <a:t> e em parte pela </a:t>
            </a:r>
            <a:r>
              <a:rPr lang="pt-BR" b="1"/>
              <a:t>presença</a:t>
            </a:r>
            <a:r>
              <a:rPr lang="pt-BR"/>
              <a:t> da </a:t>
            </a:r>
            <a:r>
              <a:rPr lang="pt-BR" b="1"/>
              <a:t>barreira</a:t>
            </a:r>
            <a:r>
              <a:rPr lang="pt-BR"/>
              <a:t> </a:t>
            </a:r>
            <a:r>
              <a:rPr lang="pt-BR" b="1"/>
              <a:t>topográfica</a:t>
            </a:r>
            <a:r>
              <a:rPr lang="pt-BR"/>
              <a:t>. A grande extensão meridional da cordilheira, e o fato dela ser mais elevada ao norte são fatores fundamentais neste sentido.</a:t>
            </a:r>
          </a:p>
          <a:p>
            <a:r>
              <a:rPr lang="pt-BR"/>
              <a:t> Em geral os </a:t>
            </a:r>
            <a:r>
              <a:rPr lang="pt-BR" b="1"/>
              <a:t>anticiclones</a:t>
            </a:r>
            <a:r>
              <a:rPr lang="pt-BR"/>
              <a:t> </a:t>
            </a:r>
            <a:r>
              <a:rPr lang="pt-BR" b="1"/>
              <a:t>migratórios</a:t>
            </a:r>
            <a:r>
              <a:rPr lang="pt-BR"/>
              <a:t> </a:t>
            </a:r>
            <a:r>
              <a:rPr lang="pt-BR" b="1"/>
              <a:t>associados</a:t>
            </a:r>
            <a:r>
              <a:rPr lang="pt-BR"/>
              <a:t> a </a:t>
            </a:r>
            <a:r>
              <a:rPr lang="pt-BR" b="1"/>
              <a:t>massas</a:t>
            </a:r>
            <a:r>
              <a:rPr lang="pt-BR"/>
              <a:t> de </a:t>
            </a:r>
            <a:r>
              <a:rPr lang="pt-BR" b="1"/>
              <a:t>ar</a:t>
            </a:r>
            <a:r>
              <a:rPr lang="pt-BR"/>
              <a:t> de </a:t>
            </a:r>
            <a:r>
              <a:rPr lang="pt-BR" b="1"/>
              <a:t>origem</a:t>
            </a:r>
            <a:r>
              <a:rPr lang="pt-BR"/>
              <a:t> </a:t>
            </a:r>
            <a:r>
              <a:rPr lang="pt-BR" b="1"/>
              <a:t>polar</a:t>
            </a:r>
            <a:r>
              <a:rPr lang="pt-BR"/>
              <a:t>, </a:t>
            </a:r>
            <a:r>
              <a:rPr lang="pt-BR" b="1"/>
              <a:t>cruzam</a:t>
            </a:r>
            <a:r>
              <a:rPr lang="pt-BR"/>
              <a:t> o </a:t>
            </a:r>
            <a:r>
              <a:rPr lang="pt-BR" b="1"/>
              <a:t>Oceano</a:t>
            </a:r>
            <a:r>
              <a:rPr lang="pt-BR"/>
              <a:t> </a:t>
            </a:r>
            <a:r>
              <a:rPr lang="pt-BR" b="1"/>
              <a:t>Pacífico</a:t>
            </a:r>
            <a:r>
              <a:rPr lang="pt-BR"/>
              <a:t>, </a:t>
            </a:r>
            <a:r>
              <a:rPr lang="pt-BR" b="1"/>
              <a:t>invadem</a:t>
            </a:r>
            <a:r>
              <a:rPr lang="pt-BR"/>
              <a:t> o </a:t>
            </a:r>
            <a:r>
              <a:rPr lang="pt-BR" b="1"/>
              <a:t>continente</a:t>
            </a:r>
            <a:r>
              <a:rPr lang="pt-BR"/>
              <a:t> entre as latitudes de 35 e 45°S, e </a:t>
            </a:r>
            <a:r>
              <a:rPr lang="pt-BR" b="1"/>
              <a:t>deslocam</a:t>
            </a:r>
            <a:r>
              <a:rPr lang="pt-BR"/>
              <a:t> sobre o </a:t>
            </a:r>
            <a:r>
              <a:rPr lang="pt-BR" b="1"/>
              <a:t>Oceano</a:t>
            </a:r>
            <a:r>
              <a:rPr lang="pt-BR"/>
              <a:t> </a:t>
            </a:r>
            <a:r>
              <a:rPr lang="pt-BR" b="1"/>
              <a:t>Atlântico</a:t>
            </a:r>
            <a:r>
              <a:rPr lang="pt-BR"/>
              <a:t> entre 25 e 35°S (Lima e Satyamurty, 1991), se </a:t>
            </a:r>
            <a:r>
              <a:rPr lang="pt-BR" b="1"/>
              <a:t>unindo</a:t>
            </a:r>
            <a:r>
              <a:rPr lang="pt-BR"/>
              <a:t> com a </a:t>
            </a:r>
            <a:r>
              <a:rPr lang="pt-BR" b="1"/>
              <a:t>Alta</a:t>
            </a:r>
            <a:r>
              <a:rPr lang="pt-BR"/>
              <a:t> </a:t>
            </a:r>
            <a:r>
              <a:rPr lang="pt-BR" b="1"/>
              <a:t>Subtropical</a:t>
            </a:r>
            <a:r>
              <a:rPr lang="pt-BR"/>
              <a:t> do </a:t>
            </a:r>
            <a:r>
              <a:rPr lang="pt-BR" b="1"/>
              <a:t>Atlântico</a:t>
            </a:r>
            <a:r>
              <a:rPr lang="pt-BR"/>
              <a:t> </a:t>
            </a:r>
            <a:r>
              <a:rPr lang="pt-BR" b="1"/>
              <a:t>Sul</a:t>
            </a:r>
            <a:r>
              <a:rPr lang="pt-BR"/>
              <a:t>. 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395288" y="333375"/>
            <a:ext cx="8748712" cy="4270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Aft>
                <a:spcPct val="0"/>
              </a:spcAft>
              <a:buClrTx/>
              <a:buFontTx/>
              <a:buNone/>
              <a:defRPr/>
            </a:pPr>
            <a:r>
              <a:rPr lang="pt-BR" sz="2200" b="1">
                <a:effectLst>
                  <a:outerShdw blurRad="38100" dist="38100" dir="2700000" algn="tl">
                    <a:srgbClr val="C0C0C0"/>
                  </a:outerShdw>
                </a:effectLst>
              </a:rPr>
              <a:t>GEADA – </a:t>
            </a:r>
            <a:r>
              <a:rPr lang="pt-BR" b="1">
                <a:effectLst>
                  <a:outerShdw blurRad="38100" dist="38100" dir="2700000" algn="tl">
                    <a:srgbClr val="C0C0C0"/>
                  </a:outerShdw>
                </a:effectLst>
              </a:rPr>
              <a:t>ANÁLISE SINÓTICA: SUPERFÍCIE</a:t>
            </a:r>
            <a:endParaRPr lang="pt-BR" sz="22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/>
          <p:cNvGrpSpPr>
            <a:grpSpLocks/>
          </p:cNvGrpSpPr>
          <p:nvPr/>
        </p:nvGrpSpPr>
        <p:grpSpPr bwMode="auto">
          <a:xfrm>
            <a:off x="179388" y="177800"/>
            <a:ext cx="8748712" cy="803275"/>
            <a:chOff x="113" y="112"/>
            <a:chExt cx="5511" cy="506"/>
          </a:xfrm>
        </p:grpSpPr>
        <p:sp>
          <p:nvSpPr>
            <p:cNvPr id="14339" name="Rectangle 3"/>
            <p:cNvSpPr>
              <a:spLocks noChangeArrowheads="1"/>
            </p:cNvSpPr>
            <p:nvPr/>
          </p:nvSpPr>
          <p:spPr bwMode="auto">
            <a:xfrm>
              <a:off x="113" y="433"/>
              <a:ext cx="5511" cy="44"/>
            </a:xfrm>
            <a:prstGeom prst="rect">
              <a:avLst/>
            </a:prstGeom>
            <a:gradFill rotWithShape="1">
              <a:gsLst>
                <a:gs pos="0">
                  <a:srgbClr val="3333CC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5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endParaRPr lang="pt-BR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14340" name="Rectangle 4"/>
            <p:cNvSpPr>
              <a:spLocks noChangeArrowheads="1"/>
            </p:cNvSpPr>
            <p:nvPr/>
          </p:nvSpPr>
          <p:spPr bwMode="auto">
            <a:xfrm rot="5400000">
              <a:off x="-11" y="358"/>
              <a:ext cx="506" cy="14"/>
            </a:xfrm>
            <a:prstGeom prst="rect">
              <a:avLst/>
            </a:prstGeom>
            <a:solidFill>
              <a:srgbClr val="3333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50000"/>
                </a:lnSpc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endParaRPr lang="pt-BR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endParaRPr>
            </a:p>
          </p:txBody>
        </p:sp>
      </p:grp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395288" y="333375"/>
            <a:ext cx="8748712" cy="4270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Aft>
                <a:spcPct val="0"/>
              </a:spcAft>
              <a:buClrTx/>
              <a:buFontTx/>
              <a:buNone/>
              <a:defRPr/>
            </a:pPr>
            <a:r>
              <a:rPr lang="pt-BR" sz="2200" b="1">
                <a:effectLst>
                  <a:outerShdw blurRad="38100" dist="38100" dir="2700000" algn="tl">
                    <a:srgbClr val="C0C0C0"/>
                  </a:outerShdw>
                </a:effectLst>
              </a:rPr>
              <a:t>GEADA – </a:t>
            </a:r>
            <a:r>
              <a:rPr lang="pt-BR" b="1">
                <a:effectLst>
                  <a:outerShdw blurRad="38100" dist="38100" dir="2700000" algn="tl">
                    <a:srgbClr val="C0C0C0"/>
                  </a:outerShdw>
                </a:effectLst>
              </a:rPr>
              <a:t>ANÁLISE SINÓTICA: NÍVEIS ALTOS</a:t>
            </a:r>
            <a:endParaRPr lang="pt-BR" sz="22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7412" name="Text Box 6"/>
          <p:cNvSpPr txBox="1">
            <a:spLocks noChangeArrowheads="1"/>
          </p:cNvSpPr>
          <p:nvPr/>
        </p:nvSpPr>
        <p:spPr bwMode="auto">
          <a:xfrm>
            <a:off x="0" y="1196975"/>
            <a:ext cx="9144000" cy="380047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3333CC">
                  <a:alpha val="50000"/>
                </a:srgbClr>
              </a:gs>
            </a:gsLst>
            <a:lin ang="18900000" scaled="1"/>
          </a:gradFill>
          <a:ln w="9525" algn="ctr">
            <a:noFill/>
            <a:miter lim="800000"/>
            <a:headEnd/>
            <a:tailEnd/>
          </a:ln>
        </p:spPr>
        <p:txBody>
          <a:bodyPr lIns="360000" rIns="180000">
            <a:spAutoFit/>
          </a:bodyPr>
          <a:lstStyle/>
          <a:p>
            <a:r>
              <a:rPr lang="pt-BR"/>
              <a:t> Entretanto, as </a:t>
            </a:r>
            <a:r>
              <a:rPr lang="pt-BR" b="1"/>
              <a:t>incursões</a:t>
            </a:r>
            <a:r>
              <a:rPr lang="pt-BR"/>
              <a:t> de </a:t>
            </a:r>
            <a:r>
              <a:rPr lang="pt-BR" b="1"/>
              <a:t>ar</a:t>
            </a:r>
            <a:r>
              <a:rPr lang="pt-BR"/>
              <a:t> </a:t>
            </a:r>
            <a:r>
              <a:rPr lang="pt-BR" b="1"/>
              <a:t>frio</a:t>
            </a:r>
            <a:r>
              <a:rPr lang="pt-BR"/>
              <a:t> sobre as </a:t>
            </a:r>
            <a:r>
              <a:rPr lang="pt-BR" b="1"/>
              <a:t>regiões</a:t>
            </a:r>
            <a:r>
              <a:rPr lang="pt-BR"/>
              <a:t> </a:t>
            </a:r>
            <a:r>
              <a:rPr lang="pt-BR" b="1"/>
              <a:t>subtropicais</a:t>
            </a:r>
            <a:r>
              <a:rPr lang="pt-BR"/>
              <a:t> </a:t>
            </a:r>
            <a:r>
              <a:rPr lang="pt-BR" b="1"/>
              <a:t>dependem</a:t>
            </a:r>
            <a:r>
              <a:rPr lang="pt-BR"/>
              <a:t> das </a:t>
            </a:r>
            <a:r>
              <a:rPr lang="pt-BR" b="1"/>
              <a:t>características</a:t>
            </a:r>
            <a:r>
              <a:rPr lang="pt-BR"/>
              <a:t> do </a:t>
            </a:r>
            <a:r>
              <a:rPr lang="pt-BR" b="1"/>
              <a:t>escoamento</a:t>
            </a:r>
            <a:r>
              <a:rPr lang="pt-BR"/>
              <a:t> em </a:t>
            </a:r>
            <a:r>
              <a:rPr lang="pt-BR" b="1"/>
              <a:t>altos</a:t>
            </a:r>
            <a:r>
              <a:rPr lang="pt-BR"/>
              <a:t> </a:t>
            </a:r>
            <a:r>
              <a:rPr lang="pt-BR" b="1"/>
              <a:t>níveis</a:t>
            </a:r>
            <a:r>
              <a:rPr lang="pt-BR"/>
              <a:t>, que em determinadas condições podem dar </a:t>
            </a:r>
            <a:r>
              <a:rPr lang="pt-BR" b="1"/>
              <a:t>indícios</a:t>
            </a:r>
            <a:r>
              <a:rPr lang="pt-BR"/>
              <a:t> do </a:t>
            </a:r>
            <a:r>
              <a:rPr lang="pt-BR" b="1"/>
              <a:t>deslocamento</a:t>
            </a:r>
            <a:r>
              <a:rPr lang="pt-BR"/>
              <a:t> dos </a:t>
            </a:r>
            <a:r>
              <a:rPr lang="pt-BR" b="1"/>
              <a:t>sistemas</a:t>
            </a:r>
            <a:r>
              <a:rPr lang="pt-BR"/>
              <a:t> </a:t>
            </a:r>
            <a:r>
              <a:rPr lang="pt-BR" b="1"/>
              <a:t>frontais</a:t>
            </a:r>
            <a:r>
              <a:rPr lang="pt-BR"/>
              <a:t> e das </a:t>
            </a:r>
            <a:r>
              <a:rPr lang="pt-BR" b="1"/>
              <a:t>massas</a:t>
            </a:r>
            <a:r>
              <a:rPr lang="pt-BR"/>
              <a:t> de </a:t>
            </a:r>
            <a:r>
              <a:rPr lang="pt-BR" b="1"/>
              <a:t>ar</a:t>
            </a:r>
            <a:r>
              <a:rPr lang="pt-BR"/>
              <a:t> </a:t>
            </a:r>
            <a:r>
              <a:rPr lang="pt-BR" b="1"/>
              <a:t>frio</a:t>
            </a:r>
            <a:r>
              <a:rPr lang="pt-BR"/>
              <a:t> com alguns </a:t>
            </a:r>
            <a:r>
              <a:rPr lang="pt-BR" b="1"/>
              <a:t>dias</a:t>
            </a:r>
            <a:r>
              <a:rPr lang="pt-BR"/>
              <a:t> de </a:t>
            </a:r>
            <a:r>
              <a:rPr lang="pt-BR" b="1"/>
              <a:t>antecedência</a:t>
            </a:r>
            <a:r>
              <a:rPr lang="pt-BR"/>
              <a:t>.</a:t>
            </a:r>
          </a:p>
          <a:p>
            <a:r>
              <a:rPr lang="pt-BR"/>
              <a:t> Fortune e Kousky (1983) analisaram o comportamento das ondas em altos níveis em </a:t>
            </a:r>
            <a:r>
              <a:rPr lang="pt-BR" b="1"/>
              <a:t>dois</a:t>
            </a:r>
            <a:r>
              <a:rPr lang="pt-BR"/>
              <a:t> </a:t>
            </a:r>
            <a:r>
              <a:rPr lang="pt-BR" b="1"/>
              <a:t>eventos</a:t>
            </a:r>
            <a:r>
              <a:rPr lang="pt-BR"/>
              <a:t> de </a:t>
            </a:r>
            <a:r>
              <a:rPr lang="pt-BR" b="1"/>
              <a:t>geadas</a:t>
            </a:r>
            <a:r>
              <a:rPr lang="pt-BR"/>
              <a:t> no </a:t>
            </a:r>
            <a:r>
              <a:rPr lang="pt-BR" b="1"/>
              <a:t>Sul</a:t>
            </a:r>
            <a:r>
              <a:rPr lang="pt-BR"/>
              <a:t> do Brasil. Seus resultados mostram a existência de uma </a:t>
            </a:r>
            <a:r>
              <a:rPr lang="pt-BR" b="1"/>
              <a:t>configuração</a:t>
            </a:r>
            <a:r>
              <a:rPr lang="pt-BR"/>
              <a:t> de </a:t>
            </a:r>
            <a:r>
              <a:rPr lang="pt-BR" b="1"/>
              <a:t>onda</a:t>
            </a:r>
            <a:r>
              <a:rPr lang="pt-BR"/>
              <a:t> </a:t>
            </a:r>
            <a:r>
              <a:rPr lang="pt-BR" b="1"/>
              <a:t>longa</a:t>
            </a:r>
            <a:r>
              <a:rPr lang="pt-BR"/>
              <a:t> sobre o </a:t>
            </a:r>
            <a:r>
              <a:rPr lang="pt-BR" b="1"/>
              <a:t>Oceano</a:t>
            </a:r>
            <a:r>
              <a:rPr lang="pt-BR"/>
              <a:t> </a:t>
            </a:r>
            <a:r>
              <a:rPr lang="pt-BR" b="1"/>
              <a:t>Pacífico</a:t>
            </a:r>
            <a:r>
              <a:rPr lang="pt-BR"/>
              <a:t> com </a:t>
            </a:r>
            <a:r>
              <a:rPr lang="pt-BR" b="1"/>
              <a:t>lento</a:t>
            </a:r>
            <a:r>
              <a:rPr lang="pt-BR"/>
              <a:t> </a:t>
            </a:r>
            <a:r>
              <a:rPr lang="pt-BR" b="1"/>
              <a:t>deslocamento</a:t>
            </a:r>
            <a:r>
              <a:rPr lang="pt-BR"/>
              <a:t> para </a:t>
            </a:r>
            <a:r>
              <a:rPr lang="pt-BR" b="1"/>
              <a:t>leste</a:t>
            </a:r>
            <a:r>
              <a:rPr lang="pt-BR"/>
              <a:t>, em quatro e </a:t>
            </a:r>
            <a:r>
              <a:rPr lang="pt-BR" b="1"/>
              <a:t>cinco</a:t>
            </a:r>
            <a:r>
              <a:rPr lang="pt-BR"/>
              <a:t> </a:t>
            </a:r>
            <a:r>
              <a:rPr lang="pt-BR" b="1"/>
              <a:t>dias</a:t>
            </a:r>
            <a:r>
              <a:rPr lang="pt-BR"/>
              <a:t> </a:t>
            </a:r>
            <a:r>
              <a:rPr lang="pt-BR" b="1"/>
              <a:t>antes</a:t>
            </a:r>
            <a:r>
              <a:rPr lang="pt-BR"/>
              <a:t> da </a:t>
            </a:r>
            <a:r>
              <a:rPr lang="pt-BR" b="1"/>
              <a:t>ocorrência</a:t>
            </a:r>
            <a:r>
              <a:rPr lang="pt-BR"/>
              <a:t> da </a:t>
            </a:r>
            <a:r>
              <a:rPr lang="pt-BR" b="1"/>
              <a:t>geada</a:t>
            </a:r>
            <a:r>
              <a:rPr lang="pt-BR"/>
              <a:t> no Brasil. Inicialmente, a </a:t>
            </a:r>
            <a:r>
              <a:rPr lang="pt-BR" b="1"/>
              <a:t>crista</a:t>
            </a:r>
            <a:r>
              <a:rPr lang="pt-BR"/>
              <a:t> próxima à </a:t>
            </a:r>
            <a:r>
              <a:rPr lang="pt-BR" b="1"/>
              <a:t>costa</a:t>
            </a:r>
            <a:r>
              <a:rPr lang="pt-BR"/>
              <a:t> do </a:t>
            </a:r>
            <a:r>
              <a:rPr lang="pt-BR" b="1"/>
              <a:t>Chile</a:t>
            </a:r>
            <a:r>
              <a:rPr lang="pt-BR"/>
              <a:t> sobre o </a:t>
            </a:r>
            <a:r>
              <a:rPr lang="pt-BR" b="1"/>
              <a:t>Oceano</a:t>
            </a:r>
            <a:r>
              <a:rPr lang="pt-BR"/>
              <a:t> </a:t>
            </a:r>
            <a:r>
              <a:rPr lang="pt-BR" b="1"/>
              <a:t>Pacífico</a:t>
            </a:r>
            <a:r>
              <a:rPr lang="pt-BR"/>
              <a:t> </a:t>
            </a:r>
            <a:r>
              <a:rPr lang="pt-BR" b="1"/>
              <a:t>Leste</a:t>
            </a:r>
            <a:r>
              <a:rPr lang="pt-BR"/>
              <a:t>, </a:t>
            </a:r>
            <a:r>
              <a:rPr lang="pt-BR" b="1"/>
              <a:t>intensifica</a:t>
            </a:r>
            <a:r>
              <a:rPr lang="pt-BR"/>
              <a:t>. Por propagação de energia de onda, o </a:t>
            </a:r>
            <a:r>
              <a:rPr lang="pt-BR" b="1"/>
              <a:t>cavado</a:t>
            </a:r>
            <a:r>
              <a:rPr lang="pt-BR"/>
              <a:t> </a:t>
            </a:r>
            <a:r>
              <a:rPr lang="pt-BR" b="1"/>
              <a:t>corrente</a:t>
            </a:r>
            <a:r>
              <a:rPr lang="pt-BR"/>
              <a:t> </a:t>
            </a:r>
            <a:r>
              <a:rPr lang="pt-BR" b="1"/>
              <a:t>abaixo</a:t>
            </a:r>
            <a:r>
              <a:rPr lang="pt-BR"/>
              <a:t>, localizado </a:t>
            </a:r>
            <a:r>
              <a:rPr lang="pt-BR" b="1"/>
              <a:t>próximo</a:t>
            </a:r>
            <a:r>
              <a:rPr lang="pt-BR"/>
              <a:t> ao </a:t>
            </a:r>
            <a:r>
              <a:rPr lang="pt-BR" b="1"/>
              <a:t>Sul</a:t>
            </a:r>
            <a:r>
              <a:rPr lang="pt-BR"/>
              <a:t> do Brasil também </a:t>
            </a:r>
            <a:r>
              <a:rPr lang="pt-BR" b="1"/>
              <a:t>amplifica</a:t>
            </a:r>
            <a:r>
              <a:rPr lang="pt-BR"/>
              <a:t>. Essa </a:t>
            </a:r>
            <a:r>
              <a:rPr lang="pt-BR" b="1"/>
              <a:t>configuração</a:t>
            </a:r>
            <a:r>
              <a:rPr lang="pt-BR"/>
              <a:t> </a:t>
            </a:r>
            <a:r>
              <a:rPr lang="pt-BR" b="1"/>
              <a:t>canaliza</a:t>
            </a:r>
            <a:r>
              <a:rPr lang="pt-BR"/>
              <a:t> o </a:t>
            </a:r>
            <a:r>
              <a:rPr lang="pt-BR" b="1"/>
              <a:t>ar</a:t>
            </a:r>
            <a:r>
              <a:rPr lang="pt-BR"/>
              <a:t> </a:t>
            </a:r>
            <a:r>
              <a:rPr lang="pt-BR" b="1"/>
              <a:t>subantártico</a:t>
            </a:r>
            <a:r>
              <a:rPr lang="pt-BR"/>
              <a:t> para as </a:t>
            </a:r>
            <a:r>
              <a:rPr lang="pt-BR" b="1"/>
              <a:t>latitudes</a:t>
            </a:r>
            <a:r>
              <a:rPr lang="pt-BR"/>
              <a:t> </a:t>
            </a:r>
            <a:r>
              <a:rPr lang="pt-BR" b="1"/>
              <a:t>subtropicais</a:t>
            </a:r>
            <a:r>
              <a:rPr lang="pt-BR"/>
              <a:t>, numa </a:t>
            </a:r>
            <a:r>
              <a:rPr lang="pt-BR" b="1"/>
              <a:t>trajetória</a:t>
            </a:r>
            <a:r>
              <a:rPr lang="pt-BR"/>
              <a:t> </a:t>
            </a:r>
            <a:r>
              <a:rPr lang="pt-BR" b="1"/>
              <a:t>totalmente</a:t>
            </a:r>
            <a:r>
              <a:rPr lang="pt-BR"/>
              <a:t> </a:t>
            </a:r>
            <a:r>
              <a:rPr lang="pt-BR" b="1"/>
              <a:t>continental</a:t>
            </a:r>
            <a:r>
              <a:rPr lang="pt-BR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180000" tIns="45720" rIns="180000" bIns="45720" numCol="1" anchor="t" anchorCtr="0" compatLnSpc="1">
        <a:prstTxWarp prst="textNoShape">
          <a:avLst/>
        </a:prstTxWarp>
        <a:spAutoFit/>
      </a:bodyPr>
      <a:lstStyle>
        <a:defPPr marL="0" marR="0" indent="0" algn="just" defTabSz="914400" rtl="0" eaLnBrk="1" fontAlgn="base" latinLnBrk="0" hangingPunct="1">
          <a:lnSpc>
            <a:spcPct val="5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pt-BR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180000" tIns="45720" rIns="180000" bIns="45720" numCol="1" anchor="t" anchorCtr="0" compatLnSpc="1">
        <a:prstTxWarp prst="textNoShape">
          <a:avLst/>
        </a:prstTxWarp>
        <a:spAutoFit/>
      </a:bodyPr>
      <a:lstStyle>
        <a:defPPr marL="0" marR="0" indent="0" algn="just" defTabSz="914400" rtl="0" eaLnBrk="1" fontAlgn="base" latinLnBrk="0" hangingPunct="1">
          <a:lnSpc>
            <a:spcPct val="5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pt-BR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14813</TotalTime>
  <Words>1432</Words>
  <Application>Microsoft Office PowerPoint</Application>
  <PresentationFormat>Apresentação na tela (4:3)</PresentationFormat>
  <Paragraphs>50</Paragraphs>
  <Slides>10</Slides>
  <Notes>10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3" baseType="lpstr">
      <vt:lpstr>Arial</vt:lpstr>
      <vt:lpstr>Times New Roman</vt:lpstr>
      <vt:lpstr>Design padrão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ritaynoue</cp:lastModifiedBy>
  <cp:revision>3213</cp:revision>
  <dcterms:created xsi:type="dcterms:W3CDTF">2008-04-29T20:37:03Z</dcterms:created>
  <dcterms:modified xsi:type="dcterms:W3CDTF">2012-05-30T11:19:24Z</dcterms:modified>
</cp:coreProperties>
</file>