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95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</p:sldIdLst>
  <p:sldSz cx="9144000" cy="6858000" type="screen4x3"/>
  <p:notesSz cx="6858000" cy="9144000"/>
  <p:defaultTextStyle>
    <a:defPPr>
      <a:defRPr lang="pt-BR"/>
    </a:defPPr>
    <a:lvl1pPr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just" rtl="0" fontAlgn="base">
      <a:lnSpc>
        <a:spcPct val="50000"/>
      </a:lnSpc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298"/>
    <a:srgbClr val="FFFF00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181" autoAdjust="0"/>
    <p:restoredTop sz="93268" autoAdjust="0"/>
  </p:normalViewPr>
  <p:slideViewPr>
    <p:cSldViewPr>
      <p:cViewPr varScale="1">
        <p:scale>
          <a:sx n="68" d="100"/>
          <a:sy n="68" d="100"/>
        </p:scale>
        <p:origin x="-870" y="-90"/>
      </p:cViewPr>
      <p:guideLst>
        <p:guide orient="horz" pos="3974"/>
        <p:guide pos="4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14FA726E-DE52-4853-AE3A-31AEF3265D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C24ED964-3468-4879-9633-F15994D217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8BFF-F630-40B8-A577-E5C664EFEC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3752C-41DC-4265-8C08-E45C090532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15D5-2187-4E3F-BAF7-5163E1F739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8378-AE8A-4B7E-8482-2AD370B896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3EAA-4112-49A8-971A-6919CC2E9B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D77DB-887D-4C0C-B18D-A00CAF2136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64080-F7D7-48C5-9D94-16F21313E5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7106E-C2CC-4EBC-B18F-DEDC1A18A8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64E5-BF09-4C9F-9787-0C3C4FAE05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1E33-2AE4-49D3-82AA-C03D5E20E3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C42D-DD8A-4499-A013-399D303884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B08B3206-C5D1-48BC-BC1F-6D1A6F6823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Formation of the Extratropical Cyclone (Cyclogenesis)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i="1" smtClean="0"/>
              <a:t>geog-www.sbs.ohio-state.edu/courses/G620/.../ASP620Lecture10.ppt</a:t>
            </a:r>
            <a:r>
              <a:rPr lang="pt-B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0000CC"/>
                </a:solidFill>
              </a:rPr>
              <a:t>Colder air is denser than </a:t>
            </a:r>
            <a:r>
              <a:rPr lang="en-US" smtClean="0">
                <a:solidFill>
                  <a:srgbClr val="FF0000"/>
                </a:solidFill>
              </a:rPr>
              <a:t>warmer air</a:t>
            </a:r>
            <a:r>
              <a:rPr lang="en-US" smtClean="0">
                <a:solidFill>
                  <a:srgbClr val="0000CC"/>
                </a:solidFill>
              </a:rPr>
              <a:t> and the colder air is more affected by the gravitational force.</a:t>
            </a:r>
          </a:p>
          <a:p>
            <a:pPr>
              <a:buFontTx/>
              <a:buNone/>
            </a:pPr>
            <a:endParaRPr lang="en-US" smtClean="0">
              <a:solidFill>
                <a:srgbClr val="0000CC"/>
              </a:solidFill>
            </a:endParaRPr>
          </a:p>
          <a:p>
            <a:pPr>
              <a:buFontTx/>
              <a:buNone/>
            </a:pPr>
            <a:r>
              <a:rPr lang="en-US" smtClean="0">
                <a:solidFill>
                  <a:srgbClr val="0000CC"/>
                </a:solidFill>
              </a:rPr>
              <a:t>The colder air tends to stay near the surface, while the </a:t>
            </a:r>
            <a:r>
              <a:rPr lang="en-US" smtClean="0">
                <a:solidFill>
                  <a:srgbClr val="FF0000"/>
                </a:solidFill>
              </a:rPr>
              <a:t>warmer air tends to rise over </a:t>
            </a:r>
            <a:r>
              <a:rPr lang="en-US" smtClean="0">
                <a:solidFill>
                  <a:srgbClr val="0000CC"/>
                </a:solidFill>
              </a:rPr>
              <a:t>denser colder 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different </a:t>
            </a:r>
            <a:r>
              <a:rPr lang="en-US" smtClean="0">
                <a:solidFill>
                  <a:srgbClr val="FF3300"/>
                </a:solidFill>
              </a:rPr>
              <a:t>densities</a:t>
            </a:r>
            <a:r>
              <a:rPr lang="en-US" smtClean="0"/>
              <a:t> mean that the </a:t>
            </a:r>
            <a:r>
              <a:rPr lang="en-US" smtClean="0">
                <a:solidFill>
                  <a:srgbClr val="FF0000"/>
                </a:solidFill>
              </a:rPr>
              <a:t>warmer air</a:t>
            </a:r>
            <a:r>
              <a:rPr lang="en-US" smtClean="0"/>
              <a:t> often has a hard time pushing out the </a:t>
            </a:r>
            <a:r>
              <a:rPr lang="en-US" smtClean="0">
                <a:solidFill>
                  <a:srgbClr val="0000CC"/>
                </a:solidFill>
              </a:rPr>
              <a:t>denser colder air.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By contrast the </a:t>
            </a:r>
            <a:r>
              <a:rPr lang="en-US" smtClean="0">
                <a:solidFill>
                  <a:srgbClr val="0000CC"/>
                </a:solidFill>
              </a:rPr>
              <a:t>denser colder air</a:t>
            </a:r>
            <a:r>
              <a:rPr lang="en-US" smtClean="0"/>
              <a:t> has much less trouble pushing out the </a:t>
            </a:r>
            <a:r>
              <a:rPr lang="en-US" smtClean="0">
                <a:solidFill>
                  <a:srgbClr val="FF0000"/>
                </a:solidFill>
              </a:rPr>
              <a:t>less dense warmer air.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net result is that </a:t>
            </a:r>
            <a:r>
              <a:rPr lang="en-US" smtClean="0">
                <a:solidFill>
                  <a:srgbClr val="0000CC"/>
                </a:solidFill>
              </a:rPr>
              <a:t>cold front </a:t>
            </a:r>
            <a:r>
              <a:rPr lang="en-US" smtClean="0">
                <a:solidFill>
                  <a:srgbClr val="FF3300"/>
                </a:solidFill>
              </a:rPr>
              <a:t>moves faster than the </a:t>
            </a:r>
            <a:r>
              <a:rPr lang="en-US" smtClean="0">
                <a:solidFill>
                  <a:srgbClr val="FF0000"/>
                </a:solidFill>
              </a:rPr>
              <a:t>warm front</a:t>
            </a:r>
            <a:r>
              <a:rPr lang="en-US" smtClean="0"/>
              <a:t> and a bend or kink develops along the front.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The bend in the front is called a </a:t>
            </a:r>
            <a:r>
              <a:rPr lang="en-US" smtClean="0">
                <a:solidFill>
                  <a:srgbClr val="FF3300"/>
                </a:solidFill>
              </a:rPr>
              <a:t>wave on the front (or frontal wave).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 on the Front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72036" name="Freeform 4"/>
          <p:cNvSpPr>
            <a:spLocks/>
          </p:cNvSpPr>
          <p:nvPr/>
        </p:nvSpPr>
        <p:spPr bwMode="auto">
          <a:xfrm>
            <a:off x="4114800" y="3086100"/>
            <a:ext cx="3505200" cy="800100"/>
          </a:xfrm>
          <a:custGeom>
            <a:avLst/>
            <a:gdLst/>
            <a:ahLst/>
            <a:cxnLst>
              <a:cxn ang="0">
                <a:pos x="0" y="504"/>
              </a:cxn>
              <a:cxn ang="0">
                <a:pos x="624" y="168"/>
              </a:cxn>
              <a:cxn ang="0">
                <a:pos x="1968" y="24"/>
              </a:cxn>
              <a:cxn ang="0">
                <a:pos x="2064" y="24"/>
              </a:cxn>
            </a:cxnLst>
            <a:rect l="0" t="0" r="r" b="b"/>
            <a:pathLst>
              <a:path w="2208" h="504">
                <a:moveTo>
                  <a:pt x="0" y="504"/>
                </a:moveTo>
                <a:cubicBezTo>
                  <a:pt x="148" y="376"/>
                  <a:pt x="296" y="248"/>
                  <a:pt x="624" y="168"/>
                </a:cubicBezTo>
                <a:cubicBezTo>
                  <a:pt x="952" y="88"/>
                  <a:pt x="1728" y="48"/>
                  <a:pt x="1968" y="24"/>
                </a:cubicBezTo>
                <a:cubicBezTo>
                  <a:pt x="2208" y="0"/>
                  <a:pt x="2136" y="12"/>
                  <a:pt x="2064" y="24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4889500" y="30607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4899025" y="3294063"/>
            <a:ext cx="746125" cy="422275"/>
          </a:xfrm>
          <a:custGeom>
            <a:avLst/>
            <a:gdLst/>
            <a:ahLst/>
            <a:cxnLst>
              <a:cxn ang="0">
                <a:pos x="4" y="119"/>
              </a:cxn>
              <a:cxn ang="0">
                <a:pos x="77" y="110"/>
              </a:cxn>
              <a:cxn ang="0">
                <a:pos x="50" y="119"/>
              </a:cxn>
              <a:cxn ang="0">
                <a:pos x="23" y="110"/>
              </a:cxn>
              <a:cxn ang="0">
                <a:pos x="297" y="37"/>
              </a:cxn>
              <a:cxn ang="0">
                <a:pos x="452" y="37"/>
              </a:cxn>
              <a:cxn ang="0">
                <a:pos x="425" y="138"/>
              </a:cxn>
              <a:cxn ang="0">
                <a:pos x="251" y="266"/>
              </a:cxn>
              <a:cxn ang="0">
                <a:pos x="114" y="238"/>
              </a:cxn>
              <a:cxn ang="0">
                <a:pos x="59" y="211"/>
              </a:cxn>
              <a:cxn ang="0">
                <a:pos x="4" y="147"/>
              </a:cxn>
              <a:cxn ang="0">
                <a:pos x="4" y="119"/>
              </a:cxn>
            </a:cxnLst>
            <a:rect l="0" t="0" r="r" b="b"/>
            <a:pathLst>
              <a:path w="470" h="266">
                <a:moveTo>
                  <a:pt x="4" y="119"/>
                </a:moveTo>
                <a:cubicBezTo>
                  <a:pt x="28" y="116"/>
                  <a:pt x="52" y="110"/>
                  <a:pt x="77" y="110"/>
                </a:cubicBezTo>
                <a:cubicBezTo>
                  <a:pt x="86" y="110"/>
                  <a:pt x="59" y="119"/>
                  <a:pt x="50" y="119"/>
                </a:cubicBezTo>
                <a:cubicBezTo>
                  <a:pt x="41" y="119"/>
                  <a:pt x="32" y="113"/>
                  <a:pt x="23" y="110"/>
                </a:cubicBezTo>
                <a:cubicBezTo>
                  <a:pt x="103" y="57"/>
                  <a:pt x="204" y="45"/>
                  <a:pt x="297" y="37"/>
                </a:cubicBezTo>
                <a:cubicBezTo>
                  <a:pt x="346" y="21"/>
                  <a:pt x="398" y="0"/>
                  <a:pt x="452" y="37"/>
                </a:cubicBezTo>
                <a:cubicBezTo>
                  <a:pt x="470" y="49"/>
                  <a:pt x="443" y="122"/>
                  <a:pt x="425" y="138"/>
                </a:cubicBezTo>
                <a:cubicBezTo>
                  <a:pt x="370" y="186"/>
                  <a:pt x="302" y="213"/>
                  <a:pt x="251" y="266"/>
                </a:cubicBezTo>
                <a:cubicBezTo>
                  <a:pt x="222" y="262"/>
                  <a:pt x="145" y="258"/>
                  <a:pt x="114" y="238"/>
                </a:cubicBezTo>
                <a:cubicBezTo>
                  <a:pt x="79" y="215"/>
                  <a:pt x="97" y="223"/>
                  <a:pt x="59" y="211"/>
                </a:cubicBezTo>
                <a:cubicBezTo>
                  <a:pt x="52" y="204"/>
                  <a:pt x="6" y="152"/>
                  <a:pt x="4" y="147"/>
                </a:cubicBezTo>
                <a:cubicBezTo>
                  <a:pt x="0" y="138"/>
                  <a:pt x="4" y="128"/>
                  <a:pt x="4" y="119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39" name="Oval 7"/>
          <p:cNvSpPr>
            <a:spLocks noChangeArrowheads="1"/>
          </p:cNvSpPr>
          <p:nvPr/>
        </p:nvSpPr>
        <p:spPr bwMode="auto">
          <a:xfrm>
            <a:off x="6400800" y="2841625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4800600" y="35052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6400800" y="3200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 flipV="1">
            <a:off x="6324600" y="3124200"/>
            <a:ext cx="838200" cy="76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3352800" y="3886200"/>
            <a:ext cx="7620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44" name="AutoShape 12"/>
          <p:cNvSpPr>
            <a:spLocks noChangeArrowheads="1"/>
          </p:cNvSpPr>
          <p:nvPr/>
        </p:nvSpPr>
        <p:spPr bwMode="auto">
          <a:xfrm rot="6600000">
            <a:off x="3930650" y="43434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5" name="AutoShape 13"/>
          <p:cNvSpPr>
            <a:spLocks noChangeArrowheads="1"/>
          </p:cNvSpPr>
          <p:nvPr/>
        </p:nvSpPr>
        <p:spPr bwMode="auto">
          <a:xfrm rot="6600000">
            <a:off x="3536950" y="5257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46" name="Freeform 14"/>
          <p:cNvSpPr>
            <a:spLocks/>
          </p:cNvSpPr>
          <p:nvPr/>
        </p:nvSpPr>
        <p:spPr bwMode="auto">
          <a:xfrm>
            <a:off x="1143000" y="2590800"/>
            <a:ext cx="6096000" cy="24511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384" y="1056"/>
              </a:cxn>
              <a:cxn ang="0">
                <a:pos x="432" y="1104"/>
              </a:cxn>
              <a:cxn ang="0">
                <a:pos x="1152" y="1488"/>
              </a:cxn>
              <a:cxn ang="0">
                <a:pos x="2112" y="1440"/>
              </a:cxn>
              <a:cxn ang="0">
                <a:pos x="2928" y="960"/>
              </a:cxn>
              <a:cxn ang="0">
                <a:pos x="3840" y="0"/>
              </a:cxn>
            </a:cxnLst>
            <a:rect l="0" t="0" r="r" b="b"/>
            <a:pathLst>
              <a:path w="3840" h="1544">
                <a:moveTo>
                  <a:pt x="0" y="480"/>
                </a:moveTo>
                <a:cubicBezTo>
                  <a:pt x="156" y="716"/>
                  <a:pt x="312" y="952"/>
                  <a:pt x="384" y="1056"/>
                </a:cubicBezTo>
                <a:cubicBezTo>
                  <a:pt x="456" y="1160"/>
                  <a:pt x="304" y="1032"/>
                  <a:pt x="432" y="1104"/>
                </a:cubicBezTo>
                <a:cubicBezTo>
                  <a:pt x="560" y="1176"/>
                  <a:pt x="872" y="1432"/>
                  <a:pt x="1152" y="1488"/>
                </a:cubicBezTo>
                <a:cubicBezTo>
                  <a:pt x="1432" y="1544"/>
                  <a:pt x="1816" y="1528"/>
                  <a:pt x="2112" y="1440"/>
                </a:cubicBezTo>
                <a:cubicBezTo>
                  <a:pt x="2408" y="1352"/>
                  <a:pt x="2640" y="1200"/>
                  <a:pt x="2928" y="960"/>
                </a:cubicBezTo>
                <a:cubicBezTo>
                  <a:pt x="3216" y="720"/>
                  <a:pt x="3688" y="160"/>
                  <a:pt x="3840" y="0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 flipV="1">
            <a:off x="7010400" y="2286000"/>
            <a:ext cx="533400" cy="533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785813" y="2513013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500 mb flow</a:t>
            </a:r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838200" y="4114800"/>
            <a:ext cx="68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5867400" y="4419600"/>
            <a:ext cx="99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5943600" y="17526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2052" name="AutoShape 20"/>
          <p:cNvSpPr>
            <a:spLocks noChangeArrowheads="1"/>
          </p:cNvSpPr>
          <p:nvPr/>
        </p:nvSpPr>
        <p:spPr bwMode="auto">
          <a:xfrm rot="10800000">
            <a:off x="4953000" y="3810000"/>
            <a:ext cx="762000" cy="16764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53" name="AutoShape 21"/>
          <p:cNvSpPr>
            <a:spLocks noChangeArrowheads="1"/>
          </p:cNvSpPr>
          <p:nvPr/>
        </p:nvSpPr>
        <p:spPr bwMode="auto">
          <a:xfrm>
            <a:off x="455613" y="2951163"/>
            <a:ext cx="2209800" cy="1600200"/>
          </a:xfrm>
          <a:prstGeom prst="curvedDownArrow">
            <a:avLst>
              <a:gd name="adj1" fmla="val 27619"/>
              <a:gd name="adj2" fmla="val 55238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>
            <a:off x="762000" y="2819400"/>
            <a:ext cx="457200" cy="6858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55" name="AutoShape 23"/>
          <p:cNvSpPr>
            <a:spLocks noChangeArrowheads="1"/>
          </p:cNvSpPr>
          <p:nvPr/>
        </p:nvSpPr>
        <p:spPr bwMode="auto">
          <a:xfrm>
            <a:off x="6069013" y="1662113"/>
            <a:ext cx="1219200" cy="990600"/>
          </a:xfrm>
          <a:prstGeom prst="curvedLeftArrow">
            <a:avLst>
              <a:gd name="adj1" fmla="val 20000"/>
              <a:gd name="adj2" fmla="val 40000"/>
              <a:gd name="adj3" fmla="val 4102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4114800" y="1752600"/>
            <a:ext cx="1676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0000CC"/>
                </a:solidFill>
                <a:latin typeface="Arial" charset="0"/>
              </a:rPr>
              <a:t>Retreating </a:t>
            </a:r>
          </a:p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0000CC"/>
                </a:solidFill>
                <a:latin typeface="Arial" charset="0"/>
              </a:rPr>
              <a:t>cold air mass</a:t>
            </a: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6858000" y="4114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FF0000"/>
                </a:solidFill>
                <a:latin typeface="Arial" charset="0"/>
              </a:rPr>
              <a:t>Warm air mass</a:t>
            </a:r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609600" y="49530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solidFill>
                  <a:srgbClr val="0000CC"/>
                </a:solidFill>
                <a:latin typeface="Arial" charset="0"/>
              </a:rPr>
              <a:t>Developing new cold air mass</a:t>
            </a:r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 flipV="1">
            <a:off x="7924800" y="19812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7696200" y="2667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7934325" y="17002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72062" name="Text Box 30"/>
          <p:cNvSpPr txBox="1">
            <a:spLocks noChangeArrowheads="1"/>
          </p:cNvSpPr>
          <p:nvPr/>
        </p:nvSpPr>
        <p:spPr bwMode="auto">
          <a:xfrm>
            <a:off x="8305800" y="2209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TCycloneExample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3525"/>
            <a:ext cx="9136063" cy="650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ETCycloneExample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7938"/>
            <a:ext cx="88646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ETCycloneExample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-6350"/>
            <a:ext cx="8797925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Extratropical Cyclone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76132" name="Freeform 4"/>
          <p:cNvSpPr>
            <a:spLocks/>
          </p:cNvSpPr>
          <p:nvPr/>
        </p:nvSpPr>
        <p:spPr bwMode="auto">
          <a:xfrm>
            <a:off x="4495800" y="3416300"/>
            <a:ext cx="2971800" cy="3937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336" y="56"/>
              </a:cxn>
              <a:cxn ang="0">
                <a:pos x="864" y="8"/>
              </a:cxn>
              <a:cxn ang="0">
                <a:pos x="1152" y="8"/>
              </a:cxn>
              <a:cxn ang="0">
                <a:pos x="1488" y="8"/>
              </a:cxn>
              <a:cxn ang="0">
                <a:pos x="1584" y="8"/>
              </a:cxn>
              <a:cxn ang="0">
                <a:pos x="1776" y="8"/>
              </a:cxn>
              <a:cxn ang="0">
                <a:pos x="1872" y="8"/>
              </a:cxn>
            </a:cxnLst>
            <a:rect l="0" t="0" r="r" b="b"/>
            <a:pathLst>
              <a:path w="1872" h="248">
                <a:moveTo>
                  <a:pt x="0" y="248"/>
                </a:moveTo>
                <a:cubicBezTo>
                  <a:pt x="96" y="172"/>
                  <a:pt x="192" y="96"/>
                  <a:pt x="336" y="56"/>
                </a:cubicBezTo>
                <a:cubicBezTo>
                  <a:pt x="480" y="16"/>
                  <a:pt x="728" y="16"/>
                  <a:pt x="864" y="8"/>
                </a:cubicBezTo>
                <a:cubicBezTo>
                  <a:pt x="1000" y="0"/>
                  <a:pt x="1048" y="8"/>
                  <a:pt x="1152" y="8"/>
                </a:cubicBezTo>
                <a:cubicBezTo>
                  <a:pt x="1256" y="8"/>
                  <a:pt x="1416" y="8"/>
                  <a:pt x="1488" y="8"/>
                </a:cubicBezTo>
                <a:cubicBezTo>
                  <a:pt x="1560" y="8"/>
                  <a:pt x="1536" y="8"/>
                  <a:pt x="1584" y="8"/>
                </a:cubicBezTo>
                <a:cubicBezTo>
                  <a:pt x="1632" y="8"/>
                  <a:pt x="1728" y="8"/>
                  <a:pt x="1776" y="8"/>
                </a:cubicBezTo>
                <a:cubicBezTo>
                  <a:pt x="1824" y="8"/>
                  <a:pt x="1848" y="8"/>
                  <a:pt x="1872" y="8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6133" name="Oval 5"/>
          <p:cNvSpPr>
            <a:spLocks noChangeArrowheads="1"/>
          </p:cNvSpPr>
          <p:nvPr/>
        </p:nvSpPr>
        <p:spPr bwMode="auto">
          <a:xfrm>
            <a:off x="5334000" y="322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5334000" y="35052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5" name="Oval 7"/>
          <p:cNvSpPr>
            <a:spLocks noChangeArrowheads="1"/>
          </p:cNvSpPr>
          <p:nvPr/>
        </p:nvSpPr>
        <p:spPr bwMode="auto">
          <a:xfrm>
            <a:off x="6397625" y="317976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6324600" y="3481388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7" name="Freeform 9"/>
          <p:cNvSpPr>
            <a:spLocks/>
          </p:cNvSpPr>
          <p:nvPr/>
        </p:nvSpPr>
        <p:spPr bwMode="auto">
          <a:xfrm>
            <a:off x="1371600" y="3810000"/>
            <a:ext cx="3175000" cy="2120900"/>
          </a:xfrm>
          <a:custGeom>
            <a:avLst/>
            <a:gdLst/>
            <a:ahLst/>
            <a:cxnLst>
              <a:cxn ang="0">
                <a:pos x="1968" y="0"/>
              </a:cxn>
              <a:cxn ang="0">
                <a:pos x="1968" y="240"/>
              </a:cxn>
              <a:cxn ang="0">
                <a:pos x="1776" y="768"/>
              </a:cxn>
              <a:cxn ang="0">
                <a:pos x="912" y="1248"/>
              </a:cxn>
              <a:cxn ang="0">
                <a:pos x="0" y="1296"/>
              </a:cxn>
            </a:cxnLst>
            <a:rect l="0" t="0" r="r" b="b"/>
            <a:pathLst>
              <a:path w="2000" h="1336">
                <a:moveTo>
                  <a:pt x="1968" y="0"/>
                </a:moveTo>
                <a:cubicBezTo>
                  <a:pt x="1984" y="56"/>
                  <a:pt x="2000" y="112"/>
                  <a:pt x="1968" y="240"/>
                </a:cubicBezTo>
                <a:cubicBezTo>
                  <a:pt x="1936" y="368"/>
                  <a:pt x="1952" y="600"/>
                  <a:pt x="1776" y="768"/>
                </a:cubicBezTo>
                <a:cubicBezTo>
                  <a:pt x="1600" y="936"/>
                  <a:pt x="1208" y="1160"/>
                  <a:pt x="912" y="1248"/>
                </a:cubicBezTo>
                <a:cubicBezTo>
                  <a:pt x="616" y="1336"/>
                  <a:pt x="152" y="1288"/>
                  <a:pt x="0" y="1296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 rot="6360000">
            <a:off x="4419600" y="4495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39" name="AutoShape 11"/>
          <p:cNvSpPr>
            <a:spLocks noChangeArrowheads="1"/>
          </p:cNvSpPr>
          <p:nvPr/>
        </p:nvSpPr>
        <p:spPr bwMode="auto">
          <a:xfrm rot="8580000">
            <a:off x="3810000" y="5257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 rot="9480000">
            <a:off x="2971800" y="5715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41" name="AutoShape 13"/>
          <p:cNvSpPr>
            <a:spLocks noChangeArrowheads="1"/>
          </p:cNvSpPr>
          <p:nvPr/>
        </p:nvSpPr>
        <p:spPr bwMode="auto">
          <a:xfrm rot="10800000">
            <a:off x="1981200" y="58674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4191000" y="29972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6600" b="0">
                <a:solidFill>
                  <a:srgbClr val="FF0000"/>
                </a:solidFill>
                <a:latin typeface="Arial" charset="0"/>
              </a:rPr>
              <a:t>L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6324600" y="4876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6096000" y="1905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1447800" y="28956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V="1">
            <a:off x="7696200" y="19812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7315200" y="2590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7577138" y="1690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81534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at 500 mb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As the </a:t>
            </a:r>
            <a:r>
              <a:rPr lang="en-US" smtClean="0">
                <a:solidFill>
                  <a:srgbClr val="0000CC"/>
                </a:solidFill>
              </a:rPr>
              <a:t>colder air</a:t>
            </a:r>
            <a:r>
              <a:rPr lang="en-US" smtClean="0"/>
              <a:t> moves southward behind the cold front, it causes the </a:t>
            </a:r>
            <a:r>
              <a:rPr lang="en-US" smtClean="0">
                <a:solidFill>
                  <a:srgbClr val="FF3300"/>
                </a:solidFill>
              </a:rPr>
              <a:t>500 mb heights to decrease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As the </a:t>
            </a:r>
            <a:r>
              <a:rPr lang="en-US" smtClean="0">
                <a:solidFill>
                  <a:srgbClr val="FF0000"/>
                </a:solidFill>
              </a:rPr>
              <a:t>warmer air</a:t>
            </a:r>
            <a:r>
              <a:rPr lang="en-US" smtClean="0"/>
              <a:t> moves northward with the warm front, it causes the </a:t>
            </a:r>
            <a:r>
              <a:rPr lang="en-US" smtClean="0">
                <a:solidFill>
                  <a:srgbClr val="FF3300"/>
                </a:solidFill>
              </a:rPr>
              <a:t>500 mb heights to increase ahead of the developing surface low.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at 500 mb (Cont.)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effects of the advection of the </a:t>
            </a:r>
            <a:r>
              <a:rPr lang="en-US" smtClean="0">
                <a:solidFill>
                  <a:srgbClr val="FF0000"/>
                </a:solidFill>
              </a:rPr>
              <a:t>warmer air is to build the downstream ridge.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The effects of the advection of the </a:t>
            </a:r>
            <a:r>
              <a:rPr lang="en-US" smtClean="0">
                <a:solidFill>
                  <a:srgbClr val="0000CC"/>
                </a:solidFill>
              </a:rPr>
              <a:t>colder air is to deepen the trough.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Thus, the </a:t>
            </a:r>
            <a:r>
              <a:rPr lang="en-US" smtClean="0">
                <a:solidFill>
                  <a:srgbClr val="FF3300"/>
                </a:solidFill>
              </a:rPr>
              <a:t>thermal advection increases the amplitude of the shortwave.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Extratropical cyclones often form when an </a:t>
            </a:r>
            <a:r>
              <a:rPr lang="en-US" smtClean="0">
                <a:solidFill>
                  <a:srgbClr val="FF6600"/>
                </a:solidFill>
              </a:rPr>
              <a:t>upper level trough (e.g. a shortwave) </a:t>
            </a:r>
            <a:r>
              <a:rPr lang="en-US" smtClean="0"/>
              <a:t>approaches </a:t>
            </a:r>
            <a:r>
              <a:rPr lang="en-US" smtClean="0">
                <a:solidFill>
                  <a:srgbClr val="FF6600"/>
                </a:solidFill>
              </a:rPr>
              <a:t>a front that is stationary or moving relatively slowly</a:t>
            </a:r>
            <a:r>
              <a:rPr lang="en-US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In order for a low pressure system to form at the surface, </a:t>
            </a:r>
            <a:r>
              <a:rPr lang="en-US" smtClean="0">
                <a:solidFill>
                  <a:srgbClr val="FF6600"/>
                </a:solidFill>
              </a:rPr>
              <a:t>there must be net divergence in the column of air</a:t>
            </a:r>
            <a:r>
              <a:rPr lang="en-US" smtClean="0"/>
              <a:t> and </a:t>
            </a:r>
            <a:r>
              <a:rPr lang="en-US" smtClean="0">
                <a:solidFill>
                  <a:srgbClr val="FF6600"/>
                </a:solidFill>
              </a:rPr>
              <a:t>the air must start to rotate counterclockwise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at 500 mb (Cont.)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79204" name="Freeform 4"/>
          <p:cNvSpPr>
            <a:spLocks/>
          </p:cNvSpPr>
          <p:nvPr/>
        </p:nvSpPr>
        <p:spPr bwMode="auto">
          <a:xfrm>
            <a:off x="4495800" y="3416300"/>
            <a:ext cx="2971800" cy="393700"/>
          </a:xfrm>
          <a:custGeom>
            <a:avLst/>
            <a:gdLst/>
            <a:ahLst/>
            <a:cxnLst>
              <a:cxn ang="0">
                <a:pos x="0" y="248"/>
              </a:cxn>
              <a:cxn ang="0">
                <a:pos x="336" y="56"/>
              </a:cxn>
              <a:cxn ang="0">
                <a:pos x="864" y="8"/>
              </a:cxn>
              <a:cxn ang="0">
                <a:pos x="1152" y="8"/>
              </a:cxn>
              <a:cxn ang="0">
                <a:pos x="1488" y="8"/>
              </a:cxn>
              <a:cxn ang="0">
                <a:pos x="1584" y="8"/>
              </a:cxn>
              <a:cxn ang="0">
                <a:pos x="1776" y="8"/>
              </a:cxn>
              <a:cxn ang="0">
                <a:pos x="1872" y="8"/>
              </a:cxn>
            </a:cxnLst>
            <a:rect l="0" t="0" r="r" b="b"/>
            <a:pathLst>
              <a:path w="1872" h="248">
                <a:moveTo>
                  <a:pt x="0" y="248"/>
                </a:moveTo>
                <a:cubicBezTo>
                  <a:pt x="96" y="172"/>
                  <a:pt x="192" y="96"/>
                  <a:pt x="336" y="56"/>
                </a:cubicBezTo>
                <a:cubicBezTo>
                  <a:pt x="480" y="16"/>
                  <a:pt x="728" y="16"/>
                  <a:pt x="864" y="8"/>
                </a:cubicBezTo>
                <a:cubicBezTo>
                  <a:pt x="1000" y="0"/>
                  <a:pt x="1048" y="8"/>
                  <a:pt x="1152" y="8"/>
                </a:cubicBezTo>
                <a:cubicBezTo>
                  <a:pt x="1256" y="8"/>
                  <a:pt x="1416" y="8"/>
                  <a:pt x="1488" y="8"/>
                </a:cubicBezTo>
                <a:cubicBezTo>
                  <a:pt x="1560" y="8"/>
                  <a:pt x="1536" y="8"/>
                  <a:pt x="1584" y="8"/>
                </a:cubicBezTo>
                <a:cubicBezTo>
                  <a:pt x="1632" y="8"/>
                  <a:pt x="1728" y="8"/>
                  <a:pt x="1776" y="8"/>
                </a:cubicBezTo>
                <a:cubicBezTo>
                  <a:pt x="1824" y="8"/>
                  <a:pt x="1848" y="8"/>
                  <a:pt x="1872" y="8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05" name="Oval 5"/>
          <p:cNvSpPr>
            <a:spLocks noChangeArrowheads="1"/>
          </p:cNvSpPr>
          <p:nvPr/>
        </p:nvSpPr>
        <p:spPr bwMode="auto">
          <a:xfrm>
            <a:off x="5334000" y="32258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5334000" y="35052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7" name="Oval 7"/>
          <p:cNvSpPr>
            <a:spLocks noChangeArrowheads="1"/>
          </p:cNvSpPr>
          <p:nvPr/>
        </p:nvSpPr>
        <p:spPr bwMode="auto">
          <a:xfrm>
            <a:off x="6397625" y="317976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6324600" y="3481388"/>
            <a:ext cx="609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09" name="Freeform 9"/>
          <p:cNvSpPr>
            <a:spLocks/>
          </p:cNvSpPr>
          <p:nvPr/>
        </p:nvSpPr>
        <p:spPr bwMode="auto">
          <a:xfrm>
            <a:off x="1371600" y="3810000"/>
            <a:ext cx="3175000" cy="2120900"/>
          </a:xfrm>
          <a:custGeom>
            <a:avLst/>
            <a:gdLst/>
            <a:ahLst/>
            <a:cxnLst>
              <a:cxn ang="0">
                <a:pos x="1968" y="0"/>
              </a:cxn>
              <a:cxn ang="0">
                <a:pos x="1968" y="240"/>
              </a:cxn>
              <a:cxn ang="0">
                <a:pos x="1776" y="768"/>
              </a:cxn>
              <a:cxn ang="0">
                <a:pos x="912" y="1248"/>
              </a:cxn>
              <a:cxn ang="0">
                <a:pos x="0" y="1296"/>
              </a:cxn>
            </a:cxnLst>
            <a:rect l="0" t="0" r="r" b="b"/>
            <a:pathLst>
              <a:path w="2000" h="1336">
                <a:moveTo>
                  <a:pt x="1968" y="0"/>
                </a:moveTo>
                <a:cubicBezTo>
                  <a:pt x="1984" y="56"/>
                  <a:pt x="2000" y="112"/>
                  <a:pt x="1968" y="240"/>
                </a:cubicBezTo>
                <a:cubicBezTo>
                  <a:pt x="1936" y="368"/>
                  <a:pt x="1952" y="600"/>
                  <a:pt x="1776" y="768"/>
                </a:cubicBezTo>
                <a:cubicBezTo>
                  <a:pt x="1600" y="936"/>
                  <a:pt x="1208" y="1160"/>
                  <a:pt x="912" y="1248"/>
                </a:cubicBezTo>
                <a:cubicBezTo>
                  <a:pt x="616" y="1336"/>
                  <a:pt x="152" y="1288"/>
                  <a:pt x="0" y="1296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10" name="AutoShape 10"/>
          <p:cNvSpPr>
            <a:spLocks noChangeArrowheads="1"/>
          </p:cNvSpPr>
          <p:nvPr/>
        </p:nvSpPr>
        <p:spPr bwMode="auto">
          <a:xfrm rot="6360000">
            <a:off x="4419600" y="4495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11" name="AutoShape 11"/>
          <p:cNvSpPr>
            <a:spLocks noChangeArrowheads="1"/>
          </p:cNvSpPr>
          <p:nvPr/>
        </p:nvSpPr>
        <p:spPr bwMode="auto">
          <a:xfrm rot="8580000">
            <a:off x="3810000" y="52578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12" name="AutoShape 12"/>
          <p:cNvSpPr>
            <a:spLocks noChangeArrowheads="1"/>
          </p:cNvSpPr>
          <p:nvPr/>
        </p:nvSpPr>
        <p:spPr bwMode="auto">
          <a:xfrm rot="9480000">
            <a:off x="2971800" y="57150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 rot="10800000">
            <a:off x="1981200" y="586740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4191000" y="29972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6600" b="0">
                <a:solidFill>
                  <a:srgbClr val="FF0000"/>
                </a:solidFill>
                <a:latin typeface="Arial" charset="0"/>
              </a:rPr>
              <a:t>L</a:t>
            </a: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6324600" y="4876800"/>
            <a:ext cx="60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6278563" y="1992313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9217" name="Text Box 17"/>
          <p:cNvSpPr txBox="1">
            <a:spLocks noChangeArrowheads="1"/>
          </p:cNvSpPr>
          <p:nvPr/>
        </p:nvSpPr>
        <p:spPr bwMode="auto">
          <a:xfrm>
            <a:off x="1447800" y="2895600"/>
            <a:ext cx="106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000" b="0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79218" name="Line 18"/>
          <p:cNvSpPr>
            <a:spLocks noChangeShapeType="1"/>
          </p:cNvSpPr>
          <p:nvPr/>
        </p:nvSpPr>
        <p:spPr bwMode="auto">
          <a:xfrm flipV="1">
            <a:off x="7696200" y="19812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>
            <a:off x="7315200" y="25908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7577138" y="1690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8153400" y="2286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  <p:sp>
        <p:nvSpPr>
          <p:cNvPr id="179222" name="Freeform 22"/>
          <p:cNvSpPr>
            <a:spLocks/>
          </p:cNvSpPr>
          <p:nvPr/>
        </p:nvSpPr>
        <p:spPr bwMode="auto">
          <a:xfrm>
            <a:off x="914400" y="1727200"/>
            <a:ext cx="6477000" cy="3848100"/>
          </a:xfrm>
          <a:custGeom>
            <a:avLst/>
            <a:gdLst/>
            <a:ahLst/>
            <a:cxnLst>
              <a:cxn ang="0">
                <a:pos x="0" y="640"/>
              </a:cxn>
              <a:cxn ang="0">
                <a:pos x="96" y="1216"/>
              </a:cxn>
              <a:cxn ang="0">
                <a:pos x="480" y="1696"/>
              </a:cxn>
              <a:cxn ang="0">
                <a:pos x="1104" y="2224"/>
              </a:cxn>
              <a:cxn ang="0">
                <a:pos x="1872" y="2416"/>
              </a:cxn>
              <a:cxn ang="0">
                <a:pos x="2448" y="2176"/>
              </a:cxn>
              <a:cxn ang="0">
                <a:pos x="2880" y="1552"/>
              </a:cxn>
              <a:cxn ang="0">
                <a:pos x="2976" y="736"/>
              </a:cxn>
              <a:cxn ang="0">
                <a:pos x="3504" y="112"/>
              </a:cxn>
              <a:cxn ang="0">
                <a:pos x="3984" y="64"/>
              </a:cxn>
              <a:cxn ang="0">
                <a:pos x="4080" y="16"/>
              </a:cxn>
            </a:cxnLst>
            <a:rect l="0" t="0" r="r" b="b"/>
            <a:pathLst>
              <a:path w="4080" h="2424">
                <a:moveTo>
                  <a:pt x="0" y="640"/>
                </a:moveTo>
                <a:cubicBezTo>
                  <a:pt x="8" y="840"/>
                  <a:pt x="16" y="1040"/>
                  <a:pt x="96" y="1216"/>
                </a:cubicBezTo>
                <a:cubicBezTo>
                  <a:pt x="176" y="1392"/>
                  <a:pt x="312" y="1528"/>
                  <a:pt x="480" y="1696"/>
                </a:cubicBezTo>
                <a:cubicBezTo>
                  <a:pt x="648" y="1864"/>
                  <a:pt x="872" y="2104"/>
                  <a:pt x="1104" y="2224"/>
                </a:cubicBezTo>
                <a:cubicBezTo>
                  <a:pt x="1336" y="2344"/>
                  <a:pt x="1648" y="2424"/>
                  <a:pt x="1872" y="2416"/>
                </a:cubicBezTo>
                <a:cubicBezTo>
                  <a:pt x="2096" y="2408"/>
                  <a:pt x="2280" y="2320"/>
                  <a:pt x="2448" y="2176"/>
                </a:cubicBezTo>
                <a:cubicBezTo>
                  <a:pt x="2616" y="2032"/>
                  <a:pt x="2792" y="1792"/>
                  <a:pt x="2880" y="1552"/>
                </a:cubicBezTo>
                <a:cubicBezTo>
                  <a:pt x="2968" y="1312"/>
                  <a:pt x="2872" y="976"/>
                  <a:pt x="2976" y="736"/>
                </a:cubicBezTo>
                <a:cubicBezTo>
                  <a:pt x="3080" y="496"/>
                  <a:pt x="3336" y="224"/>
                  <a:pt x="3504" y="112"/>
                </a:cubicBezTo>
                <a:cubicBezTo>
                  <a:pt x="3672" y="0"/>
                  <a:pt x="3888" y="80"/>
                  <a:pt x="3984" y="64"/>
                </a:cubicBezTo>
                <a:cubicBezTo>
                  <a:pt x="4080" y="48"/>
                  <a:pt x="4064" y="24"/>
                  <a:pt x="4080" y="16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533400" y="2133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500 mb flow</a:t>
            </a:r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 flipV="1">
            <a:off x="6934200" y="1752600"/>
            <a:ext cx="685800" cy="762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>
            <a:off x="1447800" y="4191000"/>
            <a:ext cx="609600" cy="6096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2209800" y="3505200"/>
            <a:ext cx="1752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0000CC"/>
                </a:solidFill>
                <a:latin typeface="Arial" charset="0"/>
              </a:rPr>
              <a:t>Cold air advection deepens the trough at 500 mb.</a:t>
            </a: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7010400" y="2851150"/>
            <a:ext cx="1600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Warm air advection builds the downstream ridge.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0" y="304800"/>
            <a:ext cx="61912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971800"/>
            <a:ext cx="48958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0" y="6645275"/>
            <a:ext cx="3763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0000" rIns="180000">
            <a:spAutoFit/>
          </a:bodyPr>
          <a:lstStyle/>
          <a:p>
            <a:r>
              <a:rPr lang="pt-BR" sz="1200"/>
              <a:t>http://www.aos.wisc.edu/~aalopez/aos101/wk14.html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During the development of the extratropical cyclone the system typically </a:t>
            </a:r>
            <a:r>
              <a:rPr lang="en-US" smtClean="0">
                <a:solidFill>
                  <a:srgbClr val="FF6600"/>
                </a:solidFill>
              </a:rPr>
              <a:t>tilts to the west with height</a:t>
            </a:r>
            <a:r>
              <a:rPr lang="en-US" smtClean="0"/>
              <a:t>.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This means that the upper level trough is usually found </a:t>
            </a:r>
            <a:r>
              <a:rPr lang="en-US" smtClean="0">
                <a:solidFill>
                  <a:srgbClr val="FF6600"/>
                </a:solidFill>
              </a:rPr>
              <a:t>to the west of the surface trough or low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62820" name="Freeform 4"/>
          <p:cNvSpPr>
            <a:spLocks/>
          </p:cNvSpPr>
          <p:nvPr/>
        </p:nvSpPr>
        <p:spPr bwMode="auto">
          <a:xfrm>
            <a:off x="889000" y="2933700"/>
            <a:ext cx="7556500" cy="2209800"/>
          </a:xfrm>
          <a:custGeom>
            <a:avLst/>
            <a:gdLst/>
            <a:ahLst/>
            <a:cxnLst>
              <a:cxn ang="0">
                <a:pos x="0" y="680"/>
              </a:cxn>
              <a:cxn ang="0">
                <a:pos x="64" y="504"/>
              </a:cxn>
              <a:cxn ang="0">
                <a:pos x="120" y="440"/>
              </a:cxn>
              <a:cxn ang="0">
                <a:pos x="184" y="376"/>
              </a:cxn>
              <a:cxn ang="0">
                <a:pos x="232" y="296"/>
              </a:cxn>
              <a:cxn ang="0">
                <a:pos x="304" y="264"/>
              </a:cxn>
              <a:cxn ang="0">
                <a:pos x="376" y="216"/>
              </a:cxn>
              <a:cxn ang="0">
                <a:pos x="720" y="48"/>
              </a:cxn>
              <a:cxn ang="0">
                <a:pos x="1000" y="56"/>
              </a:cxn>
              <a:cxn ang="0">
                <a:pos x="1120" y="120"/>
              </a:cxn>
              <a:cxn ang="0">
                <a:pos x="1200" y="176"/>
              </a:cxn>
              <a:cxn ang="0">
                <a:pos x="1288" y="248"/>
              </a:cxn>
              <a:cxn ang="0">
                <a:pos x="1360" y="312"/>
              </a:cxn>
              <a:cxn ang="0">
                <a:pos x="1408" y="368"/>
              </a:cxn>
              <a:cxn ang="0">
                <a:pos x="1536" y="464"/>
              </a:cxn>
              <a:cxn ang="0">
                <a:pos x="1792" y="688"/>
              </a:cxn>
              <a:cxn ang="0">
                <a:pos x="1816" y="720"/>
              </a:cxn>
              <a:cxn ang="0">
                <a:pos x="1864" y="752"/>
              </a:cxn>
              <a:cxn ang="0">
                <a:pos x="1984" y="872"/>
              </a:cxn>
              <a:cxn ang="0">
                <a:pos x="2072" y="960"/>
              </a:cxn>
              <a:cxn ang="0">
                <a:pos x="2112" y="992"/>
              </a:cxn>
              <a:cxn ang="0">
                <a:pos x="2136" y="1016"/>
              </a:cxn>
              <a:cxn ang="0">
                <a:pos x="2216" y="1072"/>
              </a:cxn>
              <a:cxn ang="0">
                <a:pos x="2232" y="1096"/>
              </a:cxn>
              <a:cxn ang="0">
                <a:pos x="2288" y="1128"/>
              </a:cxn>
              <a:cxn ang="0">
                <a:pos x="2440" y="1248"/>
              </a:cxn>
              <a:cxn ang="0">
                <a:pos x="2520" y="1296"/>
              </a:cxn>
              <a:cxn ang="0">
                <a:pos x="2520" y="1296"/>
              </a:cxn>
              <a:cxn ang="0">
                <a:pos x="2576" y="1336"/>
              </a:cxn>
              <a:cxn ang="0">
                <a:pos x="2640" y="1352"/>
              </a:cxn>
              <a:cxn ang="0">
                <a:pos x="2848" y="1392"/>
              </a:cxn>
              <a:cxn ang="0">
                <a:pos x="3056" y="1384"/>
              </a:cxn>
              <a:cxn ang="0">
                <a:pos x="3104" y="1376"/>
              </a:cxn>
              <a:cxn ang="0">
                <a:pos x="3168" y="1360"/>
              </a:cxn>
              <a:cxn ang="0">
                <a:pos x="3248" y="1320"/>
              </a:cxn>
              <a:cxn ang="0">
                <a:pos x="3344" y="1240"/>
              </a:cxn>
              <a:cxn ang="0">
                <a:pos x="3496" y="1144"/>
              </a:cxn>
              <a:cxn ang="0">
                <a:pos x="3592" y="1064"/>
              </a:cxn>
              <a:cxn ang="0">
                <a:pos x="3624" y="1024"/>
              </a:cxn>
              <a:cxn ang="0">
                <a:pos x="3656" y="976"/>
              </a:cxn>
              <a:cxn ang="0">
                <a:pos x="3728" y="896"/>
              </a:cxn>
              <a:cxn ang="0">
                <a:pos x="3832" y="768"/>
              </a:cxn>
              <a:cxn ang="0">
                <a:pos x="3856" y="728"/>
              </a:cxn>
              <a:cxn ang="0">
                <a:pos x="3880" y="712"/>
              </a:cxn>
              <a:cxn ang="0">
                <a:pos x="3952" y="624"/>
              </a:cxn>
              <a:cxn ang="0">
                <a:pos x="4024" y="544"/>
              </a:cxn>
              <a:cxn ang="0">
                <a:pos x="4128" y="424"/>
              </a:cxn>
              <a:cxn ang="0">
                <a:pos x="4232" y="320"/>
              </a:cxn>
              <a:cxn ang="0">
                <a:pos x="4280" y="288"/>
              </a:cxn>
              <a:cxn ang="0">
                <a:pos x="4344" y="232"/>
              </a:cxn>
              <a:cxn ang="0">
                <a:pos x="4368" y="216"/>
              </a:cxn>
              <a:cxn ang="0">
                <a:pos x="4440" y="168"/>
              </a:cxn>
              <a:cxn ang="0">
                <a:pos x="4488" y="136"/>
              </a:cxn>
              <a:cxn ang="0">
                <a:pos x="4760" y="0"/>
              </a:cxn>
            </a:cxnLst>
            <a:rect l="0" t="0" r="r" b="b"/>
            <a:pathLst>
              <a:path w="4760" h="1392">
                <a:moveTo>
                  <a:pt x="0" y="680"/>
                </a:moveTo>
                <a:cubicBezTo>
                  <a:pt x="5" y="628"/>
                  <a:pt x="16" y="536"/>
                  <a:pt x="64" y="504"/>
                </a:cubicBezTo>
                <a:cubicBezTo>
                  <a:pt x="101" y="448"/>
                  <a:pt x="80" y="467"/>
                  <a:pt x="120" y="440"/>
                </a:cubicBezTo>
                <a:cubicBezTo>
                  <a:pt x="139" y="412"/>
                  <a:pt x="164" y="402"/>
                  <a:pt x="184" y="376"/>
                </a:cubicBezTo>
                <a:cubicBezTo>
                  <a:pt x="203" y="351"/>
                  <a:pt x="212" y="320"/>
                  <a:pt x="232" y="296"/>
                </a:cubicBezTo>
                <a:cubicBezTo>
                  <a:pt x="252" y="272"/>
                  <a:pt x="278" y="281"/>
                  <a:pt x="304" y="264"/>
                </a:cubicBezTo>
                <a:cubicBezTo>
                  <a:pt x="328" y="248"/>
                  <a:pt x="352" y="232"/>
                  <a:pt x="376" y="216"/>
                </a:cubicBezTo>
                <a:cubicBezTo>
                  <a:pt x="490" y="140"/>
                  <a:pt x="583" y="75"/>
                  <a:pt x="720" y="48"/>
                </a:cubicBezTo>
                <a:cubicBezTo>
                  <a:pt x="813" y="51"/>
                  <a:pt x="907" y="49"/>
                  <a:pt x="1000" y="56"/>
                </a:cubicBezTo>
                <a:cubicBezTo>
                  <a:pt x="1054" y="60"/>
                  <a:pt x="1074" y="105"/>
                  <a:pt x="1120" y="120"/>
                </a:cubicBezTo>
                <a:cubicBezTo>
                  <a:pt x="1146" y="146"/>
                  <a:pt x="1167" y="160"/>
                  <a:pt x="1200" y="176"/>
                </a:cubicBezTo>
                <a:cubicBezTo>
                  <a:pt x="1221" y="208"/>
                  <a:pt x="1258" y="223"/>
                  <a:pt x="1288" y="248"/>
                </a:cubicBezTo>
                <a:cubicBezTo>
                  <a:pt x="1312" y="268"/>
                  <a:pt x="1340" y="289"/>
                  <a:pt x="1360" y="312"/>
                </a:cubicBezTo>
                <a:cubicBezTo>
                  <a:pt x="1381" y="337"/>
                  <a:pt x="1382" y="348"/>
                  <a:pt x="1408" y="368"/>
                </a:cubicBezTo>
                <a:cubicBezTo>
                  <a:pt x="1449" y="400"/>
                  <a:pt x="1499" y="427"/>
                  <a:pt x="1536" y="464"/>
                </a:cubicBezTo>
                <a:cubicBezTo>
                  <a:pt x="1616" y="544"/>
                  <a:pt x="1688" y="636"/>
                  <a:pt x="1792" y="688"/>
                </a:cubicBezTo>
                <a:cubicBezTo>
                  <a:pt x="1800" y="699"/>
                  <a:pt x="1806" y="711"/>
                  <a:pt x="1816" y="720"/>
                </a:cubicBezTo>
                <a:cubicBezTo>
                  <a:pt x="1830" y="733"/>
                  <a:pt x="1864" y="752"/>
                  <a:pt x="1864" y="752"/>
                </a:cubicBezTo>
                <a:cubicBezTo>
                  <a:pt x="1896" y="800"/>
                  <a:pt x="1944" y="832"/>
                  <a:pt x="1984" y="872"/>
                </a:cubicBezTo>
                <a:cubicBezTo>
                  <a:pt x="2012" y="900"/>
                  <a:pt x="2039" y="938"/>
                  <a:pt x="2072" y="960"/>
                </a:cubicBezTo>
                <a:cubicBezTo>
                  <a:pt x="2108" y="1014"/>
                  <a:pt x="2066" y="961"/>
                  <a:pt x="2112" y="992"/>
                </a:cubicBezTo>
                <a:cubicBezTo>
                  <a:pt x="2121" y="998"/>
                  <a:pt x="2127" y="1009"/>
                  <a:pt x="2136" y="1016"/>
                </a:cubicBezTo>
                <a:cubicBezTo>
                  <a:pt x="2148" y="1025"/>
                  <a:pt x="2201" y="1057"/>
                  <a:pt x="2216" y="1072"/>
                </a:cubicBezTo>
                <a:cubicBezTo>
                  <a:pt x="2223" y="1079"/>
                  <a:pt x="2225" y="1090"/>
                  <a:pt x="2232" y="1096"/>
                </a:cubicBezTo>
                <a:cubicBezTo>
                  <a:pt x="2249" y="1110"/>
                  <a:pt x="2271" y="1116"/>
                  <a:pt x="2288" y="1128"/>
                </a:cubicBezTo>
                <a:cubicBezTo>
                  <a:pt x="2340" y="1165"/>
                  <a:pt x="2388" y="1211"/>
                  <a:pt x="2440" y="1248"/>
                </a:cubicBezTo>
                <a:cubicBezTo>
                  <a:pt x="2465" y="1266"/>
                  <a:pt x="2494" y="1279"/>
                  <a:pt x="2520" y="1296"/>
                </a:cubicBezTo>
                <a:lnTo>
                  <a:pt x="2520" y="1296"/>
                </a:lnTo>
                <a:cubicBezTo>
                  <a:pt x="2527" y="1301"/>
                  <a:pt x="2564" y="1330"/>
                  <a:pt x="2576" y="1336"/>
                </a:cubicBezTo>
                <a:cubicBezTo>
                  <a:pt x="2593" y="1345"/>
                  <a:pt x="2624" y="1348"/>
                  <a:pt x="2640" y="1352"/>
                </a:cubicBezTo>
                <a:cubicBezTo>
                  <a:pt x="2710" y="1368"/>
                  <a:pt x="2777" y="1384"/>
                  <a:pt x="2848" y="1392"/>
                </a:cubicBezTo>
                <a:cubicBezTo>
                  <a:pt x="2917" y="1389"/>
                  <a:pt x="2987" y="1388"/>
                  <a:pt x="3056" y="1384"/>
                </a:cubicBezTo>
                <a:cubicBezTo>
                  <a:pt x="3072" y="1383"/>
                  <a:pt x="3088" y="1379"/>
                  <a:pt x="3104" y="1376"/>
                </a:cubicBezTo>
                <a:cubicBezTo>
                  <a:pt x="3126" y="1371"/>
                  <a:pt x="3168" y="1360"/>
                  <a:pt x="3168" y="1360"/>
                </a:cubicBezTo>
                <a:cubicBezTo>
                  <a:pt x="3194" y="1343"/>
                  <a:pt x="3223" y="1338"/>
                  <a:pt x="3248" y="1320"/>
                </a:cubicBezTo>
                <a:cubicBezTo>
                  <a:pt x="3281" y="1296"/>
                  <a:pt x="3311" y="1265"/>
                  <a:pt x="3344" y="1240"/>
                </a:cubicBezTo>
                <a:cubicBezTo>
                  <a:pt x="3391" y="1204"/>
                  <a:pt x="3451" y="1181"/>
                  <a:pt x="3496" y="1144"/>
                </a:cubicBezTo>
                <a:cubicBezTo>
                  <a:pt x="3528" y="1117"/>
                  <a:pt x="3557" y="1087"/>
                  <a:pt x="3592" y="1064"/>
                </a:cubicBezTo>
                <a:cubicBezTo>
                  <a:pt x="3610" y="1010"/>
                  <a:pt x="3585" y="1069"/>
                  <a:pt x="3624" y="1024"/>
                </a:cubicBezTo>
                <a:cubicBezTo>
                  <a:pt x="3637" y="1010"/>
                  <a:pt x="3642" y="990"/>
                  <a:pt x="3656" y="976"/>
                </a:cubicBezTo>
                <a:cubicBezTo>
                  <a:pt x="3682" y="950"/>
                  <a:pt x="3704" y="923"/>
                  <a:pt x="3728" y="896"/>
                </a:cubicBezTo>
                <a:cubicBezTo>
                  <a:pt x="3763" y="855"/>
                  <a:pt x="3800" y="811"/>
                  <a:pt x="3832" y="768"/>
                </a:cubicBezTo>
                <a:cubicBezTo>
                  <a:pt x="3841" y="756"/>
                  <a:pt x="3846" y="740"/>
                  <a:pt x="3856" y="728"/>
                </a:cubicBezTo>
                <a:cubicBezTo>
                  <a:pt x="3862" y="721"/>
                  <a:pt x="3873" y="719"/>
                  <a:pt x="3880" y="712"/>
                </a:cubicBezTo>
                <a:cubicBezTo>
                  <a:pt x="3904" y="688"/>
                  <a:pt x="3930" y="650"/>
                  <a:pt x="3952" y="624"/>
                </a:cubicBezTo>
                <a:cubicBezTo>
                  <a:pt x="4019" y="543"/>
                  <a:pt x="3973" y="578"/>
                  <a:pt x="4024" y="544"/>
                </a:cubicBezTo>
                <a:cubicBezTo>
                  <a:pt x="4057" y="495"/>
                  <a:pt x="4079" y="457"/>
                  <a:pt x="4128" y="424"/>
                </a:cubicBezTo>
                <a:cubicBezTo>
                  <a:pt x="4158" y="379"/>
                  <a:pt x="4190" y="353"/>
                  <a:pt x="4232" y="320"/>
                </a:cubicBezTo>
                <a:cubicBezTo>
                  <a:pt x="4247" y="308"/>
                  <a:pt x="4280" y="288"/>
                  <a:pt x="4280" y="288"/>
                </a:cubicBezTo>
                <a:cubicBezTo>
                  <a:pt x="4307" y="248"/>
                  <a:pt x="4288" y="269"/>
                  <a:pt x="4344" y="232"/>
                </a:cubicBezTo>
                <a:cubicBezTo>
                  <a:pt x="4352" y="227"/>
                  <a:pt x="4368" y="216"/>
                  <a:pt x="4368" y="216"/>
                </a:cubicBezTo>
                <a:cubicBezTo>
                  <a:pt x="4394" y="176"/>
                  <a:pt x="4403" y="194"/>
                  <a:pt x="4440" y="168"/>
                </a:cubicBezTo>
                <a:cubicBezTo>
                  <a:pt x="4492" y="131"/>
                  <a:pt x="4437" y="153"/>
                  <a:pt x="4488" y="136"/>
                </a:cubicBezTo>
                <a:cubicBezTo>
                  <a:pt x="4558" y="84"/>
                  <a:pt x="4668" y="0"/>
                  <a:pt x="4760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 flipV="1">
            <a:off x="8001000" y="2819400"/>
            <a:ext cx="5334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5029200" y="3886200"/>
            <a:ext cx="1600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Positive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3300"/>
                </a:solidFill>
                <a:latin typeface="Arial" charset="0"/>
              </a:rPr>
              <a:t>Vorticity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6032500" y="3427413"/>
            <a:ext cx="1828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993300"/>
                </a:solidFill>
                <a:latin typeface="Arial" charset="0"/>
              </a:rPr>
              <a:t>Upper Level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993300"/>
                </a:solidFill>
                <a:latin typeface="Arial" charset="0"/>
              </a:rPr>
              <a:t>Divergence</a:t>
            </a:r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 flipV="1">
            <a:off x="7772400" y="1905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7620000" y="24384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81534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4495800" y="2438400"/>
            <a:ext cx="2819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Upper Level Shortwave</a:t>
            </a:r>
          </a:p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           at 500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mtClean="0"/>
          </a:p>
        </p:txBody>
      </p:sp>
      <p:sp>
        <p:nvSpPr>
          <p:cNvPr id="163844" name="Line 4"/>
          <p:cNvSpPr>
            <a:spLocks noChangeShapeType="1"/>
          </p:cNvSpPr>
          <p:nvPr/>
        </p:nvSpPr>
        <p:spPr bwMode="auto">
          <a:xfrm>
            <a:off x="1371600" y="3886200"/>
            <a:ext cx="6399213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45" name="Oval 5"/>
          <p:cNvSpPr>
            <a:spLocks noChangeArrowheads="1"/>
          </p:cNvSpPr>
          <p:nvPr/>
        </p:nvSpPr>
        <p:spPr bwMode="auto">
          <a:xfrm>
            <a:off x="1598613" y="365601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6" name="Oval 6"/>
          <p:cNvSpPr>
            <a:spLocks noChangeArrowheads="1"/>
          </p:cNvSpPr>
          <p:nvPr/>
        </p:nvSpPr>
        <p:spPr bwMode="auto">
          <a:xfrm>
            <a:off x="3198813" y="365601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7" name="Oval 7"/>
          <p:cNvSpPr>
            <a:spLocks noChangeArrowheads="1"/>
          </p:cNvSpPr>
          <p:nvPr/>
        </p:nvSpPr>
        <p:spPr bwMode="auto">
          <a:xfrm>
            <a:off x="4799013" y="365601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8" name="Oval 8"/>
          <p:cNvSpPr>
            <a:spLocks noChangeArrowheads="1"/>
          </p:cNvSpPr>
          <p:nvPr/>
        </p:nvSpPr>
        <p:spPr bwMode="auto">
          <a:xfrm>
            <a:off x="6397625" y="3656013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9" name="Rectangle 9"/>
          <p:cNvSpPr>
            <a:spLocks noChangeArrowheads="1"/>
          </p:cNvSpPr>
          <p:nvPr/>
        </p:nvSpPr>
        <p:spPr bwMode="auto">
          <a:xfrm>
            <a:off x="1219200" y="3886200"/>
            <a:ext cx="6629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>
            <a:off x="2286000" y="3838575"/>
            <a:ext cx="609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1" name="AutoShape 11"/>
          <p:cNvSpPr>
            <a:spLocks noChangeArrowheads="1"/>
          </p:cNvSpPr>
          <p:nvPr/>
        </p:nvSpPr>
        <p:spPr bwMode="auto">
          <a:xfrm rot="10800000">
            <a:off x="2347913" y="382905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>
            <a:off x="3884613" y="3838575"/>
            <a:ext cx="685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3" name="AutoShape 13"/>
          <p:cNvSpPr>
            <a:spLocks noChangeArrowheads="1"/>
          </p:cNvSpPr>
          <p:nvPr/>
        </p:nvSpPr>
        <p:spPr bwMode="auto">
          <a:xfrm rot="10800000">
            <a:off x="3994150" y="3829050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5562600" y="3848100"/>
            <a:ext cx="6858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5" name="AutoShape 15"/>
          <p:cNvSpPr>
            <a:spLocks noChangeArrowheads="1"/>
          </p:cNvSpPr>
          <p:nvPr/>
        </p:nvSpPr>
        <p:spPr bwMode="auto">
          <a:xfrm rot="10800000">
            <a:off x="5667375" y="3819525"/>
            <a:ext cx="457200" cy="4572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>
            <a:off x="7239000" y="3848100"/>
            <a:ext cx="533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7" name="Freeform 17"/>
          <p:cNvSpPr>
            <a:spLocks/>
          </p:cNvSpPr>
          <p:nvPr/>
        </p:nvSpPr>
        <p:spPr bwMode="auto">
          <a:xfrm>
            <a:off x="990600" y="2159000"/>
            <a:ext cx="6515100" cy="345440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528" y="224"/>
              </a:cxn>
              <a:cxn ang="0">
                <a:pos x="1872" y="2144"/>
              </a:cxn>
              <a:cxn ang="0">
                <a:pos x="3744" y="416"/>
              </a:cxn>
              <a:cxn ang="0">
                <a:pos x="4032" y="176"/>
              </a:cxn>
            </a:cxnLst>
            <a:rect l="0" t="0" r="r" b="b"/>
            <a:pathLst>
              <a:path w="4104" h="2176">
                <a:moveTo>
                  <a:pt x="0" y="800"/>
                </a:moveTo>
                <a:cubicBezTo>
                  <a:pt x="108" y="400"/>
                  <a:pt x="216" y="0"/>
                  <a:pt x="528" y="224"/>
                </a:cubicBezTo>
                <a:cubicBezTo>
                  <a:pt x="840" y="448"/>
                  <a:pt x="1336" y="2112"/>
                  <a:pt x="1872" y="2144"/>
                </a:cubicBezTo>
                <a:cubicBezTo>
                  <a:pt x="2408" y="2176"/>
                  <a:pt x="3384" y="744"/>
                  <a:pt x="3744" y="416"/>
                </a:cubicBezTo>
                <a:cubicBezTo>
                  <a:pt x="4104" y="88"/>
                  <a:pt x="4068" y="132"/>
                  <a:pt x="4032" y="176"/>
                </a:cubicBezTo>
              </a:path>
            </a:pathLst>
          </a:custGeom>
          <a:noFill/>
          <a:ln w="1016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flipV="1">
            <a:off x="7162800" y="2209800"/>
            <a:ext cx="457200" cy="3810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59" name="Text Box 19"/>
          <p:cNvSpPr txBox="1">
            <a:spLocks noChangeArrowheads="1"/>
          </p:cNvSpPr>
          <p:nvPr/>
        </p:nvSpPr>
        <p:spPr bwMode="auto">
          <a:xfrm>
            <a:off x="3656013" y="19050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3733800" y="46482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>
                <a:solidFill>
                  <a:srgbClr val="0000CC"/>
                </a:solidFill>
                <a:latin typeface="Arial" charset="0"/>
              </a:rPr>
              <a:t>H</a:t>
            </a:r>
          </a:p>
        </p:txBody>
      </p:sp>
      <p:sp>
        <p:nvSpPr>
          <p:cNvPr id="163861" name="AutoShape 21"/>
          <p:cNvSpPr>
            <a:spLocks noChangeArrowheads="1"/>
          </p:cNvSpPr>
          <p:nvPr/>
        </p:nvSpPr>
        <p:spPr bwMode="auto">
          <a:xfrm>
            <a:off x="4191000" y="2209800"/>
            <a:ext cx="838200" cy="1143000"/>
          </a:xfrm>
          <a:prstGeom prst="curvedLeftArrow">
            <a:avLst>
              <a:gd name="adj1" fmla="val 27273"/>
              <a:gd name="adj2" fmla="val 54545"/>
              <a:gd name="adj3" fmla="val 3333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62" name="AutoShape 22"/>
          <p:cNvSpPr>
            <a:spLocks noChangeArrowheads="1"/>
          </p:cNvSpPr>
          <p:nvPr/>
        </p:nvSpPr>
        <p:spPr bwMode="auto">
          <a:xfrm rot="10800000">
            <a:off x="2633663" y="4216400"/>
            <a:ext cx="1143000" cy="914400"/>
          </a:xfrm>
          <a:prstGeom prst="curvedLeftArrow">
            <a:avLst>
              <a:gd name="adj1" fmla="val 20000"/>
              <a:gd name="adj2" fmla="val 40000"/>
              <a:gd name="adj3" fmla="val 41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V="1">
            <a:off x="5029200" y="3352800"/>
            <a:ext cx="762000" cy="8382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2819400" y="2971800"/>
            <a:ext cx="533400" cy="1066800"/>
          </a:xfrm>
          <a:prstGeom prst="line">
            <a:avLst/>
          </a:prstGeom>
          <a:noFill/>
          <a:ln w="635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2741613" y="5621338"/>
            <a:ext cx="525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Warmer air mass</a:t>
            </a:r>
          </a:p>
        </p:txBody>
      </p:sp>
      <p:sp>
        <p:nvSpPr>
          <p:cNvPr id="163866" name="Text Box 26"/>
          <p:cNvSpPr txBox="1">
            <a:spLocks noChangeArrowheads="1"/>
          </p:cNvSpPr>
          <p:nvPr/>
        </p:nvSpPr>
        <p:spPr bwMode="auto">
          <a:xfrm>
            <a:off x="3505200" y="1676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solidFill>
                  <a:srgbClr val="0000CC"/>
                </a:solidFill>
                <a:latin typeface="Arial" charset="0"/>
              </a:rPr>
              <a:t>Colder air mass</a:t>
            </a:r>
          </a:p>
        </p:txBody>
      </p:sp>
      <p:sp>
        <p:nvSpPr>
          <p:cNvPr id="163867" name="Line 27"/>
          <p:cNvSpPr>
            <a:spLocks noChangeShapeType="1"/>
          </p:cNvSpPr>
          <p:nvPr/>
        </p:nvSpPr>
        <p:spPr bwMode="auto">
          <a:xfrm flipV="1">
            <a:off x="7848600" y="19050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68" name="Line 28"/>
          <p:cNvSpPr>
            <a:spLocks noChangeShapeType="1"/>
          </p:cNvSpPr>
          <p:nvPr/>
        </p:nvSpPr>
        <p:spPr bwMode="auto">
          <a:xfrm>
            <a:off x="76962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7924800" y="1676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N</a:t>
            </a:r>
          </a:p>
        </p:txBody>
      </p:sp>
      <p:sp>
        <p:nvSpPr>
          <p:cNvPr id="163870" name="Text Box 30"/>
          <p:cNvSpPr txBox="1">
            <a:spLocks noChangeArrowheads="1"/>
          </p:cNvSpPr>
          <p:nvPr/>
        </p:nvSpPr>
        <p:spPr bwMode="auto">
          <a:xfrm>
            <a:off x="8305800" y="1981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E</a:t>
            </a:r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7086600" y="2743200"/>
            <a:ext cx="1524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Upper Level</a:t>
            </a:r>
          </a:p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Shortwave</a:t>
            </a:r>
          </a:p>
          <a:p>
            <a:pPr algn="l">
              <a:lnSpc>
                <a:spcPct val="100000"/>
              </a:lnSpc>
            </a:pPr>
            <a:r>
              <a:rPr lang="en-US" sz="1800" b="0">
                <a:latin typeface="Arial" charset="0"/>
              </a:rPr>
              <a:t>at 500 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ETCycloneExampl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22225"/>
            <a:ext cx="9147176" cy="694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ETCycloneExample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31750"/>
            <a:ext cx="8907462" cy="687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ETCycloneExample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8" y="28575"/>
            <a:ext cx="8910637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Cyclogenesis (Cont.)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Once the stationary front begins to rotate cyclonically the eastern section becomes a </a:t>
            </a:r>
            <a:r>
              <a:rPr lang="en-US" smtClean="0">
                <a:solidFill>
                  <a:srgbClr val="FF0000"/>
                </a:solidFill>
              </a:rPr>
              <a:t>warm front</a:t>
            </a:r>
            <a:r>
              <a:rPr lang="en-US" smtClean="0"/>
              <a:t> as warmer air begins to move north and to push out colder air.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/>
              <a:t>The western section of the front begins to move south and becomes a </a:t>
            </a:r>
            <a:r>
              <a:rPr lang="en-US" smtClean="0">
                <a:solidFill>
                  <a:srgbClr val="0000CC"/>
                </a:solidFill>
              </a:rPr>
              <a:t>cold front</a:t>
            </a:r>
            <a:r>
              <a:rPr lang="en-US" smtClean="0"/>
              <a:t> as the colder air begins to push out warmer 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45720" rIns="18000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1" fontAlgn="base" latinLnBrk="0" hangingPunct="1">
          <a:lnSpc>
            <a:spcPct val="5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10918</TotalTime>
  <Words>509</Words>
  <Application>Microsoft Office PowerPoint</Application>
  <PresentationFormat>Apresentação na tela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Design padrão</vt:lpstr>
      <vt:lpstr>Formation of the Extratropical Cyclone (Cyclogenesis)</vt:lpstr>
      <vt:lpstr>Cyclogenesis</vt:lpstr>
      <vt:lpstr>Cyclogenesis (Cont.)</vt:lpstr>
      <vt:lpstr>Cyclogenesis (Cont.)</vt:lpstr>
      <vt:lpstr>Cyclogenesis (Cont.)</vt:lpstr>
      <vt:lpstr>Slide 6</vt:lpstr>
      <vt:lpstr>Slide 7</vt:lpstr>
      <vt:lpstr>Slide 8</vt:lpstr>
      <vt:lpstr>Cyclogenesis (Cont.)</vt:lpstr>
      <vt:lpstr>Cyclogenesis (Cont.)</vt:lpstr>
      <vt:lpstr>Cyclogenesis (Cont.)</vt:lpstr>
      <vt:lpstr>Cyclogenesis (Cont.)</vt:lpstr>
      <vt:lpstr>Wave on the Front</vt:lpstr>
      <vt:lpstr>Slide 14</vt:lpstr>
      <vt:lpstr>Slide 15</vt:lpstr>
      <vt:lpstr>Slide 16</vt:lpstr>
      <vt:lpstr>Extratropical Cyclone</vt:lpstr>
      <vt:lpstr>Changes at 500 mb </vt:lpstr>
      <vt:lpstr>Changes at 500 mb (Cont.)</vt:lpstr>
      <vt:lpstr>Changes at 500 mb (Cont.)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ritaynoue</cp:lastModifiedBy>
  <cp:revision>1575</cp:revision>
  <dcterms:created xsi:type="dcterms:W3CDTF">2008-04-29T20:37:03Z</dcterms:created>
  <dcterms:modified xsi:type="dcterms:W3CDTF">2013-06-28T14:44:52Z</dcterms:modified>
</cp:coreProperties>
</file>