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571" r:id="rId2"/>
    <p:sldId id="592" r:id="rId3"/>
    <p:sldId id="582" r:id="rId4"/>
    <p:sldId id="572" r:id="rId5"/>
    <p:sldId id="628" r:id="rId6"/>
    <p:sldId id="624" r:id="rId7"/>
    <p:sldId id="573" r:id="rId8"/>
    <p:sldId id="574" r:id="rId9"/>
    <p:sldId id="626" r:id="rId10"/>
    <p:sldId id="605" r:id="rId11"/>
    <p:sldId id="595" r:id="rId12"/>
    <p:sldId id="608" r:id="rId13"/>
    <p:sldId id="607" r:id="rId14"/>
  </p:sldIdLst>
  <p:sldSz cx="9144000" cy="6858000" type="screen4x3"/>
  <p:notesSz cx="6858000" cy="9144000"/>
  <p:defaultTextStyle>
    <a:defPPr>
      <a:defRPr lang="pt-BR"/>
    </a:defPPr>
    <a:lvl1pPr algn="just" rtl="0" fontAlgn="base">
      <a:spcBef>
        <a:spcPct val="0"/>
      </a:spcBef>
      <a:spcAft>
        <a:spcPct val="50000"/>
      </a:spcAft>
      <a:buClr>
        <a:schemeClr val="tx1"/>
      </a:buClr>
      <a:buChar char="•"/>
      <a:defRPr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1pPr>
    <a:lvl2pPr marL="457200" algn="just" rtl="0" fontAlgn="base">
      <a:spcBef>
        <a:spcPct val="0"/>
      </a:spcBef>
      <a:spcAft>
        <a:spcPct val="50000"/>
      </a:spcAft>
      <a:buClr>
        <a:schemeClr val="tx1"/>
      </a:buClr>
      <a:buChar char="•"/>
      <a:defRPr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2pPr>
    <a:lvl3pPr marL="914400" algn="just" rtl="0" fontAlgn="base">
      <a:spcBef>
        <a:spcPct val="0"/>
      </a:spcBef>
      <a:spcAft>
        <a:spcPct val="50000"/>
      </a:spcAft>
      <a:buClr>
        <a:schemeClr val="tx1"/>
      </a:buClr>
      <a:buChar char="•"/>
      <a:defRPr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3pPr>
    <a:lvl4pPr marL="1371600" algn="just" rtl="0" fontAlgn="base">
      <a:spcBef>
        <a:spcPct val="0"/>
      </a:spcBef>
      <a:spcAft>
        <a:spcPct val="50000"/>
      </a:spcAft>
      <a:buClr>
        <a:schemeClr val="tx1"/>
      </a:buClr>
      <a:buChar char="•"/>
      <a:defRPr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4pPr>
    <a:lvl5pPr marL="1828800" algn="just" rtl="0" fontAlgn="base">
      <a:spcBef>
        <a:spcPct val="0"/>
      </a:spcBef>
      <a:spcAft>
        <a:spcPct val="50000"/>
      </a:spcAft>
      <a:buClr>
        <a:schemeClr val="tx1"/>
      </a:buClr>
      <a:buChar char="•"/>
      <a:defRPr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0298"/>
    <a:srgbClr val="FFFF00"/>
    <a:srgbClr val="FF0000"/>
    <a:srgbClr val="33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181" autoAdjust="0"/>
    <p:restoredTop sz="98686" autoAdjust="0"/>
  </p:normalViewPr>
  <p:slideViewPr>
    <p:cSldViewPr>
      <p:cViewPr>
        <p:scale>
          <a:sx n="70" d="100"/>
          <a:sy n="70" d="100"/>
        </p:scale>
        <p:origin x="-834" y="-144"/>
      </p:cViewPr>
      <p:guideLst>
        <p:guide orient="horz" pos="1162"/>
        <p:guide pos="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28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fld id="{82253D2B-2CCD-4678-9E38-8496CA17AC9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fld id="{79C11ECF-67F4-42F0-A823-745ACDCFF1F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Aft>
                <a:spcPct val="0"/>
              </a:spcAft>
              <a:buClrTx/>
              <a:buFontTx/>
              <a:buNone/>
            </a:pPr>
            <a:fld id="{98932C0D-62E6-4821-A8B8-3C32E3559A37}" type="slidenum">
              <a:rPr lang="pt-BR" sz="1200"/>
              <a:pPr algn="r">
                <a:spcAft>
                  <a:spcPct val="0"/>
                </a:spcAft>
                <a:buClrTx/>
                <a:buFontTx/>
                <a:buNone/>
              </a:pPr>
              <a:t>5</a:t>
            </a:fld>
            <a:endParaRPr lang="pt-BR" sz="1200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EDA2A-5444-4712-9DA1-43BAA71A7F0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F2922-FA8D-462A-BE84-679EC642DCD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D35F4-C00C-434E-ADCC-FD38E61C7F6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C66A6-6B40-4EA6-A8D1-00A892FDB42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CDB2D-F9C0-479F-A3EC-49A04E7F0F1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5CB33-DF56-460B-B0BE-CBF9CB3A3C8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9288E-FF04-44FC-A1EF-FF322A998D7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0B7CB-42C5-454D-8761-B6162B92E04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B5A07-D7E0-45DE-9652-FFBD3631285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388FA-0F50-45E6-A47E-9BD330D9B05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870E8-938F-46B2-80F8-8ACE185ED34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400" b="0">
                <a:effectLst/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400" b="0">
                <a:effectLst/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400" b="0">
                <a:effectLst/>
                <a:latin typeface="+mn-lt"/>
              </a:defRPr>
            </a:lvl1pPr>
          </a:lstStyle>
          <a:p>
            <a:pPr>
              <a:defRPr/>
            </a:pPr>
            <a:fld id="{78A5B0A9-C784-4D30-B107-FF44E5D2B37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2053" name="Rectangle 3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54" name="Rectangle 4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49509" name="Text Box 5"/>
          <p:cNvSpPr txBox="1">
            <a:spLocks noChangeArrowheads="1"/>
          </p:cNvSpPr>
          <p:nvPr/>
        </p:nvSpPr>
        <p:spPr bwMode="auto">
          <a:xfrm>
            <a:off x="395288" y="333375"/>
            <a:ext cx="874871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Aft>
                <a:spcPct val="0"/>
              </a:spcAft>
              <a:buClrTx/>
              <a:buFontTx/>
              <a:buNone/>
              <a:defRPr/>
            </a:pPr>
            <a:r>
              <a:rPr lang="pt-BR" sz="2200" b="1">
                <a:effectLst>
                  <a:outerShdw blurRad="38100" dist="38100" dir="2700000" algn="tl">
                    <a:srgbClr val="C0C0C0"/>
                  </a:outerShdw>
                </a:effectLst>
              </a:rPr>
              <a:t>BLOQUEIOS –</a:t>
            </a:r>
            <a:r>
              <a:rPr lang="pt-BR" b="1">
                <a:effectLst>
                  <a:outerShdw blurRad="38100" dist="38100" dir="2700000" algn="tl">
                    <a:srgbClr val="C0C0C0"/>
                  </a:outerShdw>
                </a:effectLst>
              </a:rPr>
              <a:t> DEFINIÇÃO</a:t>
            </a:r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0" y="1196975"/>
            <a:ext cx="9144000" cy="49006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buClrTx/>
            </a:pPr>
            <a:r>
              <a:rPr lang="pt-BR"/>
              <a:t> A </a:t>
            </a:r>
            <a:r>
              <a:rPr lang="pt-BR" b="1"/>
              <a:t>circulação</a:t>
            </a:r>
            <a:r>
              <a:rPr lang="pt-BR"/>
              <a:t> </a:t>
            </a:r>
            <a:r>
              <a:rPr lang="pt-BR" b="1"/>
              <a:t>atmosférica</a:t>
            </a:r>
            <a:r>
              <a:rPr lang="pt-BR"/>
              <a:t> de </a:t>
            </a:r>
            <a:r>
              <a:rPr lang="pt-BR" b="1"/>
              <a:t>latitudes</a:t>
            </a:r>
            <a:r>
              <a:rPr lang="pt-BR"/>
              <a:t> </a:t>
            </a:r>
            <a:r>
              <a:rPr lang="pt-BR" b="1"/>
              <a:t>médias</a:t>
            </a:r>
            <a:r>
              <a:rPr lang="pt-BR"/>
              <a:t> em </a:t>
            </a:r>
            <a:r>
              <a:rPr lang="pt-BR" b="1"/>
              <a:t>médios</a:t>
            </a:r>
            <a:r>
              <a:rPr lang="pt-BR"/>
              <a:t> e </a:t>
            </a:r>
            <a:r>
              <a:rPr lang="pt-BR" b="1"/>
              <a:t>altos</a:t>
            </a:r>
            <a:r>
              <a:rPr lang="pt-BR"/>
              <a:t> </a:t>
            </a:r>
            <a:r>
              <a:rPr lang="pt-BR" b="1"/>
              <a:t>níveis</a:t>
            </a:r>
            <a:r>
              <a:rPr lang="pt-BR"/>
              <a:t> é </a:t>
            </a:r>
            <a:r>
              <a:rPr lang="pt-BR" b="1"/>
              <a:t>caracterizada</a:t>
            </a:r>
            <a:r>
              <a:rPr lang="pt-BR"/>
              <a:t> por um </a:t>
            </a:r>
            <a:r>
              <a:rPr lang="pt-BR" b="1"/>
              <a:t>escoamento</a:t>
            </a:r>
            <a:r>
              <a:rPr lang="pt-BR"/>
              <a:t> </a:t>
            </a:r>
            <a:r>
              <a:rPr lang="pt-BR" b="1"/>
              <a:t>zonal</a:t>
            </a:r>
            <a:r>
              <a:rPr lang="pt-BR"/>
              <a:t> de </a:t>
            </a:r>
            <a:r>
              <a:rPr lang="pt-BR" b="1"/>
              <a:t>oeste</a:t>
            </a:r>
            <a:r>
              <a:rPr lang="pt-BR"/>
              <a:t>, que </a:t>
            </a:r>
            <a:r>
              <a:rPr lang="pt-BR" b="1"/>
              <a:t>favorece</a:t>
            </a:r>
            <a:r>
              <a:rPr lang="pt-BR"/>
              <a:t> o </a:t>
            </a:r>
            <a:r>
              <a:rPr lang="pt-BR" b="1"/>
              <a:t>deslocamento</a:t>
            </a:r>
            <a:r>
              <a:rPr lang="pt-BR"/>
              <a:t> para </a:t>
            </a:r>
            <a:r>
              <a:rPr lang="pt-BR" b="1"/>
              <a:t>leste</a:t>
            </a:r>
            <a:r>
              <a:rPr lang="pt-BR"/>
              <a:t> de </a:t>
            </a:r>
            <a:r>
              <a:rPr lang="pt-BR" b="1"/>
              <a:t>sistemas</a:t>
            </a:r>
            <a:r>
              <a:rPr lang="pt-BR"/>
              <a:t> </a:t>
            </a:r>
            <a:r>
              <a:rPr lang="pt-BR" b="1"/>
              <a:t>sinóticos</a:t>
            </a:r>
            <a:r>
              <a:rPr lang="pt-BR"/>
              <a:t> (ex. frentes frias e ciclones).</a:t>
            </a:r>
          </a:p>
          <a:p>
            <a:pPr>
              <a:buClrTx/>
            </a:pPr>
            <a:r>
              <a:rPr lang="pt-BR"/>
              <a:t> Esta </a:t>
            </a:r>
            <a:r>
              <a:rPr lang="pt-BR" b="1"/>
              <a:t>circulação</a:t>
            </a:r>
            <a:r>
              <a:rPr lang="pt-BR"/>
              <a:t> é </a:t>
            </a:r>
            <a:r>
              <a:rPr lang="pt-BR" b="1"/>
              <a:t>interrompida</a:t>
            </a:r>
            <a:r>
              <a:rPr lang="pt-BR"/>
              <a:t> pela </a:t>
            </a:r>
            <a:r>
              <a:rPr lang="pt-BR" b="1"/>
              <a:t>formação</a:t>
            </a:r>
            <a:r>
              <a:rPr lang="pt-BR"/>
              <a:t> em </a:t>
            </a:r>
            <a:r>
              <a:rPr lang="pt-BR" b="1"/>
              <a:t>larga</a:t>
            </a:r>
            <a:r>
              <a:rPr lang="pt-BR"/>
              <a:t> </a:t>
            </a:r>
            <a:r>
              <a:rPr lang="pt-BR" b="1"/>
              <a:t>escala</a:t>
            </a:r>
            <a:r>
              <a:rPr lang="pt-BR"/>
              <a:t> de um </a:t>
            </a:r>
            <a:r>
              <a:rPr lang="pt-BR" b="1"/>
              <a:t>anticiclone</a:t>
            </a:r>
            <a:r>
              <a:rPr lang="pt-BR"/>
              <a:t> </a:t>
            </a:r>
            <a:r>
              <a:rPr lang="pt-BR" b="1"/>
              <a:t>anômalo</a:t>
            </a:r>
            <a:r>
              <a:rPr lang="pt-BR"/>
              <a:t> </a:t>
            </a:r>
            <a:r>
              <a:rPr lang="pt-BR" b="1"/>
              <a:t>semi-estacionário</a:t>
            </a:r>
            <a:r>
              <a:rPr lang="pt-BR"/>
              <a:t>, em torno de </a:t>
            </a:r>
            <a:r>
              <a:rPr lang="pt-BR" b="1"/>
              <a:t>60S</a:t>
            </a:r>
            <a:r>
              <a:rPr lang="pt-BR"/>
              <a:t> (Mendes et al., 2005), que </a:t>
            </a:r>
            <a:r>
              <a:rPr lang="pt-BR" b="1"/>
              <a:t>persiste</a:t>
            </a:r>
            <a:r>
              <a:rPr lang="pt-BR"/>
              <a:t> por </a:t>
            </a:r>
            <a:r>
              <a:rPr lang="pt-BR" b="1"/>
              <a:t>vários</a:t>
            </a:r>
            <a:r>
              <a:rPr lang="pt-BR"/>
              <a:t> </a:t>
            </a:r>
            <a:r>
              <a:rPr lang="pt-BR" b="1"/>
              <a:t>dias</a:t>
            </a:r>
            <a:r>
              <a:rPr lang="pt-BR"/>
              <a:t>, </a:t>
            </a:r>
            <a:r>
              <a:rPr lang="pt-BR" b="1"/>
              <a:t>produzindo</a:t>
            </a:r>
            <a:r>
              <a:rPr lang="pt-BR"/>
              <a:t> </a:t>
            </a:r>
            <a:r>
              <a:rPr lang="pt-BR">
                <a:latin typeface="TimesNewRoman" charset="0"/>
              </a:rPr>
              <a:t>um </a:t>
            </a:r>
            <a:r>
              <a:rPr lang="pt-BR" b="1">
                <a:latin typeface="TimesNewRoman" charset="0"/>
              </a:rPr>
              <a:t>brusco</a:t>
            </a:r>
            <a:r>
              <a:rPr lang="pt-BR">
                <a:latin typeface="TimesNewRoman" charset="0"/>
              </a:rPr>
              <a:t> </a:t>
            </a:r>
            <a:r>
              <a:rPr lang="pt-BR" b="1">
                <a:latin typeface="TimesNewRoman" charset="0"/>
              </a:rPr>
              <a:t>desvio</a:t>
            </a:r>
            <a:r>
              <a:rPr lang="pt-BR">
                <a:latin typeface="TimesNewRoman" charset="0"/>
              </a:rPr>
              <a:t> dos </a:t>
            </a:r>
            <a:r>
              <a:rPr lang="pt-BR" b="1">
                <a:latin typeface="TimesNewRoman" charset="0"/>
              </a:rPr>
              <a:t>sistemas</a:t>
            </a:r>
            <a:r>
              <a:rPr lang="pt-BR">
                <a:latin typeface="TimesNewRoman" charset="0"/>
              </a:rPr>
              <a:t> </a:t>
            </a:r>
            <a:r>
              <a:rPr lang="pt-BR" b="1">
                <a:latin typeface="TimesNewRoman" charset="0"/>
              </a:rPr>
              <a:t>transientes</a:t>
            </a:r>
            <a:r>
              <a:rPr lang="pt-BR">
                <a:latin typeface="TimesNewRoman" charset="0"/>
              </a:rPr>
              <a:t> e </a:t>
            </a:r>
            <a:r>
              <a:rPr lang="pt-BR" b="1">
                <a:latin typeface="TimesNewRoman" charset="0"/>
              </a:rPr>
              <a:t>causando</a:t>
            </a:r>
            <a:r>
              <a:rPr lang="pt-BR">
                <a:latin typeface="TimesNewRoman" charset="0"/>
              </a:rPr>
              <a:t> </a:t>
            </a:r>
            <a:r>
              <a:rPr lang="pt-BR" b="1">
                <a:latin typeface="TimesNewRoman" charset="0"/>
              </a:rPr>
              <a:t>impactos</a:t>
            </a:r>
            <a:r>
              <a:rPr lang="pt-BR">
                <a:latin typeface="TimesNewRoman" charset="0"/>
              </a:rPr>
              <a:t> na </a:t>
            </a:r>
            <a:r>
              <a:rPr lang="pt-BR" b="1">
                <a:latin typeface="TimesNewRoman" charset="0"/>
              </a:rPr>
              <a:t>precipitação</a:t>
            </a:r>
            <a:r>
              <a:rPr lang="pt-BR">
                <a:latin typeface="TimesNewRoman" charset="0"/>
              </a:rPr>
              <a:t> e </a:t>
            </a:r>
            <a:r>
              <a:rPr lang="pt-BR" b="1">
                <a:latin typeface="TimesNewRoman" charset="0"/>
              </a:rPr>
              <a:t>temperatura</a:t>
            </a:r>
            <a:r>
              <a:rPr lang="pt-BR">
                <a:latin typeface="TimesNewRoman" charset="0"/>
              </a:rPr>
              <a:t>, como </a:t>
            </a:r>
            <a:r>
              <a:rPr lang="pt-BR" b="1">
                <a:latin typeface="TimesNewRoman" charset="0"/>
              </a:rPr>
              <a:t>secas</a:t>
            </a:r>
            <a:r>
              <a:rPr lang="pt-BR">
                <a:latin typeface="TimesNewRoman" charset="0"/>
              </a:rPr>
              <a:t> na </a:t>
            </a:r>
            <a:r>
              <a:rPr lang="pt-BR" b="1">
                <a:latin typeface="TimesNewRoman" charset="0"/>
              </a:rPr>
              <a:t>região</a:t>
            </a:r>
            <a:r>
              <a:rPr lang="pt-BR">
                <a:latin typeface="TimesNewRoman" charset="0"/>
              </a:rPr>
              <a:t> </a:t>
            </a:r>
            <a:r>
              <a:rPr lang="pt-BR" b="1">
                <a:latin typeface="TimesNewRoman" charset="0"/>
              </a:rPr>
              <a:t>bloqueada</a:t>
            </a:r>
            <a:r>
              <a:rPr lang="pt-BR">
                <a:latin typeface="TimesNewRoman" charset="0"/>
              </a:rPr>
              <a:t> e </a:t>
            </a:r>
            <a:r>
              <a:rPr lang="pt-BR" b="1">
                <a:latin typeface="TimesNewRoman" charset="0"/>
              </a:rPr>
              <a:t>enchentes</a:t>
            </a:r>
            <a:r>
              <a:rPr lang="pt-BR">
                <a:latin typeface="TimesNewRoman" charset="0"/>
              </a:rPr>
              <a:t> no </a:t>
            </a:r>
            <a:r>
              <a:rPr lang="pt-BR" b="1">
                <a:latin typeface="TimesNewRoman" charset="0"/>
              </a:rPr>
              <a:t>lado</a:t>
            </a:r>
            <a:r>
              <a:rPr lang="pt-BR">
                <a:latin typeface="TimesNewRoman" charset="0"/>
              </a:rPr>
              <a:t> </a:t>
            </a:r>
            <a:r>
              <a:rPr lang="pt-BR" b="1">
                <a:latin typeface="TimesNewRoman" charset="0"/>
              </a:rPr>
              <a:t>polar</a:t>
            </a:r>
            <a:r>
              <a:rPr lang="pt-BR">
                <a:latin typeface="TimesNewRoman" charset="0"/>
              </a:rPr>
              <a:t> e </a:t>
            </a:r>
            <a:r>
              <a:rPr lang="pt-BR" b="1">
                <a:latin typeface="TimesNewRoman" charset="0"/>
              </a:rPr>
              <a:t>equatorial</a:t>
            </a:r>
            <a:r>
              <a:rPr lang="pt-BR">
                <a:latin typeface="TimesNewRoman" charset="0"/>
              </a:rPr>
              <a:t> (Knox e Hay, 1984).</a:t>
            </a:r>
          </a:p>
          <a:p>
            <a:pPr>
              <a:buClrTx/>
            </a:pPr>
            <a:r>
              <a:rPr lang="pt-BR">
                <a:latin typeface="TimesNewRoman" charset="0"/>
              </a:rPr>
              <a:t> </a:t>
            </a:r>
            <a:r>
              <a:rPr lang="pt-BR" b="1">
                <a:latin typeface="TimesNewRoman" charset="0"/>
              </a:rPr>
              <a:t>Bloqueio</a:t>
            </a:r>
            <a:r>
              <a:rPr lang="pt-BR">
                <a:latin typeface="TimesNewRoman" charset="0"/>
              </a:rPr>
              <a:t> é uma </a:t>
            </a:r>
            <a:r>
              <a:rPr lang="pt-BR" b="1">
                <a:latin typeface="TimesNewRoman" charset="0"/>
              </a:rPr>
              <a:t>anomalia</a:t>
            </a:r>
            <a:r>
              <a:rPr lang="pt-BR">
                <a:latin typeface="TimesNewRoman" charset="0"/>
              </a:rPr>
              <a:t> de </a:t>
            </a:r>
            <a:r>
              <a:rPr lang="pt-BR" b="1">
                <a:latin typeface="TimesNewRoman" charset="0"/>
              </a:rPr>
              <a:t>alta</a:t>
            </a:r>
            <a:r>
              <a:rPr lang="pt-BR">
                <a:latin typeface="TimesNewRoman" charset="0"/>
              </a:rPr>
              <a:t> </a:t>
            </a:r>
            <a:r>
              <a:rPr lang="pt-BR" b="1">
                <a:latin typeface="TimesNewRoman" charset="0"/>
              </a:rPr>
              <a:t>pressão</a:t>
            </a:r>
            <a:r>
              <a:rPr lang="pt-BR">
                <a:latin typeface="TimesNewRoman" charset="0"/>
              </a:rPr>
              <a:t> </a:t>
            </a:r>
            <a:r>
              <a:rPr lang="pt-BR" b="1">
                <a:latin typeface="TimesNewRoman" charset="0"/>
              </a:rPr>
              <a:t>persistente</a:t>
            </a:r>
            <a:r>
              <a:rPr lang="pt-BR">
                <a:latin typeface="TimesNewRoman" charset="0"/>
              </a:rPr>
              <a:t> em </a:t>
            </a:r>
            <a:r>
              <a:rPr lang="pt-BR" b="1">
                <a:latin typeface="TimesNewRoman" charset="0"/>
              </a:rPr>
              <a:t>altos</a:t>
            </a:r>
            <a:r>
              <a:rPr lang="pt-BR">
                <a:latin typeface="TimesNewRoman" charset="0"/>
              </a:rPr>
              <a:t> </a:t>
            </a:r>
            <a:r>
              <a:rPr lang="pt-BR" b="1">
                <a:latin typeface="TimesNewRoman" charset="0"/>
              </a:rPr>
              <a:t>níveis</a:t>
            </a:r>
            <a:r>
              <a:rPr lang="pt-BR">
                <a:latin typeface="TimesNewRoman" charset="0"/>
              </a:rPr>
              <a:t> em </a:t>
            </a:r>
            <a:r>
              <a:rPr lang="pt-BR" b="1">
                <a:latin typeface="TimesNewRoman" charset="0"/>
              </a:rPr>
              <a:t>latitudes</a:t>
            </a:r>
            <a:r>
              <a:rPr lang="pt-BR">
                <a:latin typeface="TimesNewRoman" charset="0"/>
              </a:rPr>
              <a:t> </a:t>
            </a:r>
            <a:r>
              <a:rPr lang="pt-BR" b="1">
                <a:latin typeface="TimesNewRoman" charset="0"/>
              </a:rPr>
              <a:t>mais</a:t>
            </a:r>
            <a:r>
              <a:rPr lang="pt-BR">
                <a:latin typeface="TimesNewRoman" charset="0"/>
              </a:rPr>
              <a:t> </a:t>
            </a:r>
            <a:r>
              <a:rPr lang="pt-BR" b="1">
                <a:latin typeface="TimesNewRoman" charset="0"/>
              </a:rPr>
              <a:t>elevadas</a:t>
            </a:r>
            <a:r>
              <a:rPr lang="pt-BR">
                <a:latin typeface="TimesNewRoman" charset="0"/>
              </a:rPr>
              <a:t> que o </a:t>
            </a:r>
            <a:r>
              <a:rPr lang="pt-BR" b="1">
                <a:latin typeface="TimesNewRoman" charset="0"/>
              </a:rPr>
              <a:t>normal</a:t>
            </a:r>
            <a:r>
              <a:rPr lang="pt-BR">
                <a:latin typeface="TimesNewRoman" charset="0"/>
              </a:rPr>
              <a:t> (que seria o cinturão de anticiclones em torno de 30º de latitude). A </a:t>
            </a:r>
            <a:r>
              <a:rPr lang="pt-BR" b="1">
                <a:latin typeface="TimesNewRoman" charset="0"/>
              </a:rPr>
              <a:t>presença</a:t>
            </a:r>
            <a:r>
              <a:rPr lang="pt-BR">
                <a:latin typeface="TimesNewRoman" charset="0"/>
              </a:rPr>
              <a:t> deste </a:t>
            </a:r>
            <a:r>
              <a:rPr lang="pt-BR" b="1">
                <a:latin typeface="TimesNewRoman" charset="0"/>
              </a:rPr>
              <a:t>anticiclone</a:t>
            </a:r>
            <a:r>
              <a:rPr lang="pt-BR">
                <a:latin typeface="TimesNewRoman" charset="0"/>
              </a:rPr>
              <a:t> faz com que o </a:t>
            </a:r>
            <a:r>
              <a:rPr lang="pt-BR" b="1">
                <a:latin typeface="TimesNewRoman" charset="0"/>
              </a:rPr>
              <a:t>escoamento</a:t>
            </a:r>
            <a:r>
              <a:rPr lang="pt-BR">
                <a:latin typeface="TimesNewRoman" charset="0"/>
              </a:rPr>
              <a:t> </a:t>
            </a:r>
            <a:r>
              <a:rPr lang="pt-BR" b="1">
                <a:latin typeface="TimesNewRoman" charset="0"/>
              </a:rPr>
              <a:t>zonal</a:t>
            </a:r>
            <a:r>
              <a:rPr lang="pt-BR">
                <a:latin typeface="TimesNewRoman" charset="0"/>
              </a:rPr>
              <a:t> de </a:t>
            </a:r>
            <a:r>
              <a:rPr lang="pt-BR" b="1">
                <a:latin typeface="TimesNewRoman" charset="0"/>
              </a:rPr>
              <a:t>oeste</a:t>
            </a:r>
            <a:r>
              <a:rPr lang="pt-BR">
                <a:latin typeface="TimesNewRoman" charset="0"/>
              </a:rPr>
              <a:t> de </a:t>
            </a:r>
            <a:r>
              <a:rPr lang="pt-BR" b="1">
                <a:latin typeface="TimesNewRoman" charset="0"/>
              </a:rPr>
              <a:t>altas</a:t>
            </a:r>
            <a:r>
              <a:rPr lang="pt-BR">
                <a:latin typeface="TimesNewRoman" charset="0"/>
              </a:rPr>
              <a:t> </a:t>
            </a:r>
            <a:r>
              <a:rPr lang="pt-BR" b="1">
                <a:latin typeface="TimesNewRoman" charset="0"/>
              </a:rPr>
              <a:t>latitudes</a:t>
            </a:r>
            <a:r>
              <a:rPr lang="pt-BR">
                <a:latin typeface="TimesNewRoman" charset="0"/>
              </a:rPr>
              <a:t> </a:t>
            </a:r>
            <a:r>
              <a:rPr lang="pt-BR" b="1">
                <a:latin typeface="TimesNewRoman" charset="0"/>
              </a:rPr>
              <a:t>desvie</a:t>
            </a:r>
            <a:r>
              <a:rPr lang="pt-BR">
                <a:latin typeface="TimesNewRoman" charset="0"/>
              </a:rPr>
              <a:t> do </a:t>
            </a:r>
            <a:r>
              <a:rPr lang="pt-BR" b="1">
                <a:latin typeface="TimesNewRoman" charset="0"/>
              </a:rPr>
              <a:t>sistema</a:t>
            </a:r>
            <a:r>
              <a:rPr lang="pt-BR">
                <a:latin typeface="TimesNewRoman" charset="0"/>
              </a:rPr>
              <a:t> de </a:t>
            </a:r>
            <a:r>
              <a:rPr lang="pt-BR" b="1">
                <a:latin typeface="TimesNewRoman" charset="0"/>
              </a:rPr>
              <a:t>alta</a:t>
            </a:r>
            <a:r>
              <a:rPr lang="pt-BR">
                <a:latin typeface="TimesNewRoman" charset="0"/>
              </a:rPr>
              <a:t> </a:t>
            </a:r>
            <a:r>
              <a:rPr lang="pt-BR" b="1">
                <a:latin typeface="TimesNewRoman" charset="0"/>
              </a:rPr>
              <a:t>pressão</a:t>
            </a:r>
            <a:r>
              <a:rPr lang="pt-BR">
                <a:latin typeface="TimesNewRoman" charset="0"/>
              </a:rPr>
              <a:t> </a:t>
            </a:r>
            <a:r>
              <a:rPr lang="pt-BR" b="1">
                <a:latin typeface="TimesNewRoman" charset="0"/>
              </a:rPr>
              <a:t>gerando</a:t>
            </a:r>
            <a:r>
              <a:rPr lang="pt-BR">
                <a:latin typeface="TimesNewRoman" charset="0"/>
              </a:rPr>
              <a:t> uma </a:t>
            </a:r>
            <a:r>
              <a:rPr lang="pt-BR" b="1">
                <a:latin typeface="TimesNewRoman" charset="0"/>
              </a:rPr>
              <a:t>circulação</a:t>
            </a:r>
            <a:r>
              <a:rPr lang="pt-BR">
                <a:latin typeface="TimesNewRoman" charset="0"/>
              </a:rPr>
              <a:t> na direção </a:t>
            </a:r>
            <a:r>
              <a:rPr lang="pt-BR" b="1">
                <a:latin typeface="TimesNewRoman" charset="0"/>
              </a:rPr>
              <a:t>meridional</a:t>
            </a:r>
            <a:r>
              <a:rPr lang="pt-BR">
                <a:latin typeface="TimesNewRoman" charset="0"/>
              </a:rPr>
              <a:t>.</a:t>
            </a:r>
          </a:p>
          <a:p>
            <a:pPr>
              <a:buClrTx/>
            </a:pPr>
            <a:r>
              <a:rPr lang="pt-BR">
                <a:latin typeface="TimesNewRoman" charset="0"/>
              </a:rPr>
              <a:t> O </a:t>
            </a:r>
            <a:r>
              <a:rPr lang="pt-BR" b="1">
                <a:latin typeface="TimesNewRoman" charset="0"/>
              </a:rPr>
              <a:t>deslocamento</a:t>
            </a:r>
            <a:r>
              <a:rPr lang="pt-BR">
                <a:latin typeface="TimesNewRoman" charset="0"/>
              </a:rPr>
              <a:t> das </a:t>
            </a:r>
            <a:r>
              <a:rPr lang="pt-BR" b="1">
                <a:latin typeface="TimesNewRoman" charset="0"/>
              </a:rPr>
              <a:t>altas</a:t>
            </a:r>
            <a:r>
              <a:rPr lang="pt-BR">
                <a:latin typeface="TimesNewRoman" charset="0"/>
              </a:rPr>
              <a:t> de </a:t>
            </a:r>
            <a:r>
              <a:rPr lang="pt-BR" b="1">
                <a:latin typeface="TimesNewRoman" charset="0"/>
              </a:rPr>
              <a:t>bloqueio</a:t>
            </a:r>
            <a:r>
              <a:rPr lang="pt-BR">
                <a:latin typeface="TimesNewRoman" charset="0"/>
              </a:rPr>
              <a:t> é relativamente </a:t>
            </a:r>
            <a:r>
              <a:rPr lang="pt-BR" b="1">
                <a:latin typeface="TimesNewRoman" charset="0"/>
              </a:rPr>
              <a:t>lento</a:t>
            </a:r>
            <a:r>
              <a:rPr lang="pt-BR">
                <a:latin typeface="TimesNewRoman" charset="0"/>
              </a:rPr>
              <a:t> de um dia para o outro e uma vez que a alta de bloqueio tenha sido estabelecida, ela </a:t>
            </a:r>
            <a:r>
              <a:rPr lang="pt-BR" b="1">
                <a:latin typeface="TimesNewRoman" charset="0"/>
              </a:rPr>
              <a:t>persiste</a:t>
            </a:r>
            <a:r>
              <a:rPr lang="pt-BR">
                <a:latin typeface="TimesNewRoman" charset="0"/>
              </a:rPr>
              <a:t> por </a:t>
            </a:r>
            <a:r>
              <a:rPr lang="pt-BR" b="1">
                <a:latin typeface="TimesNewRoman" charset="0"/>
              </a:rPr>
              <a:t>vários</a:t>
            </a:r>
            <a:r>
              <a:rPr lang="pt-BR">
                <a:latin typeface="TimesNewRoman" charset="0"/>
              </a:rPr>
              <a:t> </a:t>
            </a:r>
            <a:r>
              <a:rPr lang="pt-BR" b="1">
                <a:latin typeface="TimesNewRoman" charset="0"/>
              </a:rPr>
              <a:t>dias</a:t>
            </a:r>
            <a:r>
              <a:rPr lang="pt-BR">
                <a:latin typeface="TimesNewRoman" charset="0"/>
              </a:rPr>
              <a:t> (Sanders, 1953).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26629" name="Rectangle 3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630" name="Rectangle 4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29381" name="Text Box 5"/>
          <p:cNvSpPr txBox="1">
            <a:spLocks noChangeArrowheads="1"/>
          </p:cNvSpPr>
          <p:nvPr/>
        </p:nvSpPr>
        <p:spPr bwMode="auto">
          <a:xfrm>
            <a:off x="395288" y="333375"/>
            <a:ext cx="874871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Aft>
                <a:spcPct val="0"/>
              </a:spcAft>
              <a:buClrTx/>
              <a:buFontTx/>
              <a:buNone/>
              <a:defRPr/>
            </a:pPr>
            <a:r>
              <a:rPr lang="pt-BR" sz="2200" b="1">
                <a:effectLst>
                  <a:outerShdw blurRad="38100" dist="38100" dir="2700000" algn="tl">
                    <a:srgbClr val="C0C0C0"/>
                  </a:outerShdw>
                </a:effectLst>
              </a:rPr>
              <a:t>BLOQUEIOS –</a:t>
            </a:r>
            <a:r>
              <a:rPr lang="pt-BR" b="1">
                <a:effectLst>
                  <a:outerShdw blurRad="38100" dist="38100" dir="2700000" algn="tl">
                    <a:srgbClr val="C0C0C0"/>
                  </a:outerShdw>
                </a:effectLst>
              </a:rPr>
              <a:t> HS: VARIAÇÃO INTERANUAL</a:t>
            </a: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0" y="1196975"/>
            <a:ext cx="9144000" cy="17399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buClrTx/>
            </a:pPr>
            <a:r>
              <a:rPr lang="pt-BR"/>
              <a:t> Em estudos da variabilidade interanual verificou-se uma associação da </a:t>
            </a:r>
            <a:r>
              <a:rPr lang="pt-BR" b="1"/>
              <a:t>redução</a:t>
            </a:r>
            <a:r>
              <a:rPr lang="pt-BR"/>
              <a:t> do </a:t>
            </a:r>
            <a:r>
              <a:rPr lang="pt-BR" b="1"/>
              <a:t>número</a:t>
            </a:r>
            <a:r>
              <a:rPr lang="pt-BR"/>
              <a:t> de </a:t>
            </a:r>
            <a:r>
              <a:rPr lang="pt-BR" b="1"/>
              <a:t>bloqueios</a:t>
            </a:r>
            <a:r>
              <a:rPr lang="pt-BR"/>
              <a:t> em anos de </a:t>
            </a:r>
            <a:r>
              <a:rPr lang="pt-BR" b="1"/>
              <a:t>El</a:t>
            </a:r>
            <a:r>
              <a:rPr lang="pt-BR"/>
              <a:t> </a:t>
            </a:r>
            <a:r>
              <a:rPr lang="pt-BR" b="1"/>
              <a:t>Niño</a:t>
            </a:r>
            <a:r>
              <a:rPr lang="pt-BR"/>
              <a:t> e um </a:t>
            </a:r>
            <a:r>
              <a:rPr lang="pt-BR" b="1"/>
              <a:t>aumento</a:t>
            </a:r>
            <a:r>
              <a:rPr lang="pt-BR"/>
              <a:t> em anos de </a:t>
            </a:r>
            <a:r>
              <a:rPr lang="pt-BR" b="1"/>
              <a:t>La</a:t>
            </a:r>
            <a:r>
              <a:rPr lang="pt-BR"/>
              <a:t> </a:t>
            </a:r>
            <a:r>
              <a:rPr lang="pt-BR" b="1"/>
              <a:t>Niña</a:t>
            </a:r>
            <a:r>
              <a:rPr lang="pt-BR"/>
              <a:t>, na região de maior ocorrência deste fenômeno (</a:t>
            </a:r>
            <a:r>
              <a:rPr lang="pt-BR" b="1"/>
              <a:t>região</a:t>
            </a:r>
            <a:r>
              <a:rPr lang="pt-BR"/>
              <a:t> da </a:t>
            </a:r>
            <a:r>
              <a:rPr lang="pt-BR" b="1"/>
              <a:t>Austrália</a:t>
            </a:r>
            <a:r>
              <a:rPr lang="pt-BR"/>
              <a:t> e </a:t>
            </a:r>
            <a:r>
              <a:rPr lang="pt-BR" b="1"/>
              <a:t>Nova</a:t>
            </a:r>
            <a:r>
              <a:rPr lang="pt-BR"/>
              <a:t> </a:t>
            </a:r>
            <a:r>
              <a:rPr lang="pt-BR" b="1"/>
              <a:t>Zelândia</a:t>
            </a:r>
            <a:r>
              <a:rPr lang="pt-BR"/>
              <a:t>). Na </a:t>
            </a:r>
            <a:r>
              <a:rPr lang="pt-BR" b="1"/>
              <a:t>costa</a:t>
            </a:r>
            <a:r>
              <a:rPr lang="pt-BR"/>
              <a:t> </a:t>
            </a:r>
            <a:r>
              <a:rPr lang="pt-BR" b="1"/>
              <a:t>oeste</a:t>
            </a:r>
            <a:r>
              <a:rPr lang="pt-BR"/>
              <a:t> da </a:t>
            </a:r>
            <a:r>
              <a:rPr lang="pt-BR" b="1"/>
              <a:t>AS</a:t>
            </a:r>
            <a:r>
              <a:rPr lang="pt-BR"/>
              <a:t>, </a:t>
            </a:r>
            <a:r>
              <a:rPr lang="pt-BR" b="1"/>
              <a:t>não</a:t>
            </a:r>
            <a:r>
              <a:rPr lang="pt-BR"/>
              <a:t> se observa </a:t>
            </a:r>
            <a:r>
              <a:rPr lang="pt-BR" b="1"/>
              <a:t>mudanças</a:t>
            </a:r>
            <a:r>
              <a:rPr lang="pt-BR"/>
              <a:t> da frequência entre estes dois períodos. Na </a:t>
            </a:r>
            <a:r>
              <a:rPr lang="pt-BR" b="1"/>
              <a:t>região</a:t>
            </a:r>
            <a:r>
              <a:rPr lang="pt-BR"/>
              <a:t> do </a:t>
            </a:r>
            <a:r>
              <a:rPr lang="pt-BR" b="1"/>
              <a:t>Oceano</a:t>
            </a:r>
            <a:r>
              <a:rPr lang="pt-BR"/>
              <a:t> </a:t>
            </a:r>
            <a:r>
              <a:rPr lang="pt-BR" b="1"/>
              <a:t>Índico</a:t>
            </a:r>
            <a:r>
              <a:rPr lang="pt-BR"/>
              <a:t>, há um </a:t>
            </a:r>
            <a:r>
              <a:rPr lang="pt-BR" b="1"/>
              <a:t>aumento</a:t>
            </a:r>
            <a:r>
              <a:rPr lang="pt-BR"/>
              <a:t> na </a:t>
            </a:r>
            <a:r>
              <a:rPr lang="pt-BR" b="1"/>
              <a:t>frequência</a:t>
            </a:r>
            <a:r>
              <a:rPr lang="pt-BR"/>
              <a:t> de </a:t>
            </a:r>
            <a:r>
              <a:rPr lang="pt-BR" b="1"/>
              <a:t>bloqueios</a:t>
            </a:r>
            <a:r>
              <a:rPr lang="pt-BR"/>
              <a:t> durante os anos de </a:t>
            </a:r>
            <a:r>
              <a:rPr lang="pt-BR" b="1"/>
              <a:t>El</a:t>
            </a:r>
            <a:r>
              <a:rPr lang="pt-BR"/>
              <a:t> </a:t>
            </a:r>
            <a:r>
              <a:rPr lang="pt-BR" b="1"/>
              <a:t>Niño</a:t>
            </a:r>
            <a:r>
              <a:rPr lang="pt-BR"/>
              <a:t> em relação aos anos de </a:t>
            </a:r>
            <a:r>
              <a:rPr lang="pt-BR" b="1"/>
              <a:t>La</a:t>
            </a:r>
            <a:r>
              <a:rPr lang="pt-BR"/>
              <a:t> </a:t>
            </a:r>
            <a:r>
              <a:rPr lang="pt-BR" b="1"/>
              <a:t>Niña</a:t>
            </a:r>
            <a:r>
              <a:rPr lang="pt-BR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27656" name="Rectangle 3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657" name="Rectangle 4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02757" name="Text Box 5"/>
          <p:cNvSpPr txBox="1">
            <a:spLocks noChangeArrowheads="1"/>
          </p:cNvSpPr>
          <p:nvPr/>
        </p:nvSpPr>
        <p:spPr bwMode="auto">
          <a:xfrm>
            <a:off x="395288" y="333375"/>
            <a:ext cx="874871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Aft>
                <a:spcPct val="0"/>
              </a:spcAft>
              <a:buClrTx/>
              <a:buFontTx/>
              <a:buNone/>
              <a:defRPr/>
            </a:pPr>
            <a:r>
              <a:rPr lang="pt-BR" sz="2200" b="1">
                <a:effectLst>
                  <a:outerShdw blurRad="38100" dist="38100" dir="2700000" algn="tl">
                    <a:srgbClr val="C0C0C0"/>
                  </a:outerShdw>
                </a:effectLst>
              </a:rPr>
              <a:t>BLOQUEIOS –</a:t>
            </a:r>
            <a:r>
              <a:rPr lang="pt-BR" b="1">
                <a:effectLst>
                  <a:outerShdw blurRad="38100" dist="38100" dir="2700000" algn="tl">
                    <a:srgbClr val="C0C0C0"/>
                  </a:outerShdw>
                </a:effectLst>
              </a:rPr>
              <a:t> CARACTERÍSTICAS DA ATMOSFERA: VENTO ZONAL</a:t>
            </a:r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0" y="1196975"/>
            <a:ext cx="9144000" cy="9159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buClrTx/>
            </a:pPr>
            <a:r>
              <a:rPr lang="pt-BR"/>
              <a:t> Nas regiões dos </a:t>
            </a:r>
            <a:r>
              <a:rPr lang="pt-BR" b="1"/>
              <a:t>Oceanos</a:t>
            </a:r>
            <a:r>
              <a:rPr lang="pt-BR"/>
              <a:t> </a:t>
            </a:r>
            <a:r>
              <a:rPr lang="pt-BR" b="1"/>
              <a:t>Atlântico</a:t>
            </a:r>
            <a:r>
              <a:rPr lang="pt-BR"/>
              <a:t> e </a:t>
            </a:r>
            <a:r>
              <a:rPr lang="pt-BR" b="1"/>
              <a:t>Índico</a:t>
            </a:r>
            <a:r>
              <a:rPr lang="pt-BR"/>
              <a:t> o </a:t>
            </a:r>
            <a:r>
              <a:rPr lang="pt-BR" b="1"/>
              <a:t>vento</a:t>
            </a:r>
            <a:r>
              <a:rPr lang="pt-BR"/>
              <a:t> </a:t>
            </a:r>
            <a:r>
              <a:rPr lang="pt-BR" b="1"/>
              <a:t>zonal</a:t>
            </a:r>
            <a:r>
              <a:rPr lang="pt-BR"/>
              <a:t> é aproximadamente </a:t>
            </a:r>
            <a:r>
              <a:rPr lang="pt-BR" b="1"/>
              <a:t>constante</a:t>
            </a:r>
            <a:r>
              <a:rPr lang="pt-BR"/>
              <a:t>. Entretanto, no </a:t>
            </a:r>
            <a:r>
              <a:rPr lang="pt-BR" b="1"/>
              <a:t>Oceano</a:t>
            </a:r>
            <a:r>
              <a:rPr lang="pt-BR"/>
              <a:t> </a:t>
            </a:r>
            <a:r>
              <a:rPr lang="pt-BR" b="1"/>
              <a:t>Pacífico</a:t>
            </a:r>
            <a:r>
              <a:rPr lang="pt-BR"/>
              <a:t> ocorrem as </a:t>
            </a:r>
            <a:r>
              <a:rPr lang="pt-BR" b="1"/>
              <a:t>maiores</a:t>
            </a:r>
            <a:r>
              <a:rPr lang="pt-BR"/>
              <a:t> </a:t>
            </a:r>
            <a:r>
              <a:rPr lang="pt-BR" b="1"/>
              <a:t>mudanças</a:t>
            </a:r>
            <a:r>
              <a:rPr lang="pt-BR"/>
              <a:t> de </a:t>
            </a:r>
            <a:r>
              <a:rPr lang="pt-BR" b="1"/>
              <a:t>intensidade</a:t>
            </a:r>
            <a:r>
              <a:rPr lang="pt-BR"/>
              <a:t> do </a:t>
            </a:r>
            <a:r>
              <a:rPr lang="pt-BR" b="1"/>
              <a:t>vento</a:t>
            </a:r>
            <a:r>
              <a:rPr lang="pt-BR"/>
              <a:t> </a:t>
            </a:r>
            <a:r>
              <a:rPr lang="pt-BR" b="1"/>
              <a:t>zonal</a:t>
            </a:r>
            <a:r>
              <a:rPr lang="pt-BR"/>
              <a:t> de uma </a:t>
            </a:r>
            <a:r>
              <a:rPr lang="pt-BR" b="1"/>
              <a:t>estação</a:t>
            </a:r>
            <a:r>
              <a:rPr lang="pt-BR"/>
              <a:t> para outra.</a:t>
            </a:r>
          </a:p>
        </p:txBody>
      </p:sp>
      <p:pic>
        <p:nvPicPr>
          <p:cNvPr id="2765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0475" y="2997200"/>
            <a:ext cx="3362325" cy="2771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765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2025" y="2997200"/>
            <a:ext cx="3097213" cy="2836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7655" name="Text Box 9"/>
          <p:cNvSpPr txBox="1">
            <a:spLocks noChangeArrowheads="1"/>
          </p:cNvSpPr>
          <p:nvPr/>
        </p:nvSpPr>
        <p:spPr bwMode="auto">
          <a:xfrm>
            <a:off x="900113" y="5805488"/>
            <a:ext cx="7185025" cy="422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pt-BR" sz="1200"/>
              <a:t>Média de DJF e JJA do vento zonal (m/s) em 500mb de 1980 a 1993. Áreas que excedem 20m/s são sombreadas. Fonte: Climanálise especial.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28680" name="Rectangle 3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681" name="Rectangle 4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35525" name="Text Box 5"/>
          <p:cNvSpPr txBox="1">
            <a:spLocks noChangeArrowheads="1"/>
          </p:cNvSpPr>
          <p:nvPr/>
        </p:nvSpPr>
        <p:spPr bwMode="auto">
          <a:xfrm>
            <a:off x="395288" y="333375"/>
            <a:ext cx="874871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Aft>
                <a:spcPct val="0"/>
              </a:spcAft>
              <a:buClrTx/>
              <a:buFontTx/>
              <a:buNone/>
              <a:defRPr/>
            </a:pPr>
            <a:r>
              <a:rPr lang="pt-BR" sz="2200" b="1">
                <a:effectLst>
                  <a:outerShdw blurRad="38100" dist="38100" dir="2700000" algn="tl">
                    <a:srgbClr val="C0C0C0"/>
                  </a:outerShdw>
                </a:effectLst>
              </a:rPr>
              <a:t>BLOQUEIOS –</a:t>
            </a:r>
            <a:r>
              <a:rPr lang="pt-BR" b="1">
                <a:effectLst>
                  <a:outerShdw blurRad="38100" dist="38100" dir="2700000" algn="tl">
                    <a:srgbClr val="C0C0C0"/>
                  </a:outerShdw>
                </a:effectLst>
              </a:rPr>
              <a:t> CARACTERÍSTICAS DA ATMOSFERA: VENTO ZONAL</a:t>
            </a:r>
          </a:p>
        </p:txBody>
      </p:sp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0" y="1196975"/>
            <a:ext cx="9144000" cy="28384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buClrTx/>
            </a:pPr>
            <a:r>
              <a:rPr lang="pt-BR"/>
              <a:t> Segundo Trenberth (1982), esta mudança de comportamento do vento zonal na região do Oceano Pacífico está associada ao </a:t>
            </a:r>
            <a:r>
              <a:rPr lang="pt-BR" b="1"/>
              <a:t>desenvolvimento</a:t>
            </a:r>
            <a:r>
              <a:rPr lang="pt-BR"/>
              <a:t> do </a:t>
            </a:r>
            <a:r>
              <a:rPr lang="pt-BR" b="1"/>
              <a:t>JST</a:t>
            </a:r>
            <a:r>
              <a:rPr lang="pt-BR"/>
              <a:t> no </a:t>
            </a:r>
            <a:r>
              <a:rPr lang="pt-BR" b="1"/>
              <a:t>inverno</a:t>
            </a:r>
            <a:r>
              <a:rPr lang="pt-BR"/>
              <a:t>, que </a:t>
            </a:r>
            <a:r>
              <a:rPr lang="pt-BR" b="1"/>
              <a:t>atinge</a:t>
            </a:r>
            <a:r>
              <a:rPr lang="pt-BR"/>
              <a:t> </a:t>
            </a:r>
            <a:r>
              <a:rPr lang="pt-BR" b="1"/>
              <a:t>velocidades</a:t>
            </a:r>
            <a:r>
              <a:rPr lang="pt-BR"/>
              <a:t> </a:t>
            </a:r>
            <a:r>
              <a:rPr lang="pt-BR" b="1"/>
              <a:t>superiores</a:t>
            </a:r>
            <a:r>
              <a:rPr lang="pt-BR"/>
              <a:t> a </a:t>
            </a:r>
            <a:r>
              <a:rPr lang="pt-BR" b="1"/>
              <a:t>50ms</a:t>
            </a:r>
            <a:r>
              <a:rPr lang="pt-BR" b="1" baseline="30000"/>
              <a:t>-1</a:t>
            </a:r>
            <a:r>
              <a:rPr lang="pt-BR"/>
              <a:t> em </a:t>
            </a:r>
            <a:r>
              <a:rPr lang="pt-BR" b="1"/>
              <a:t>200hPa</a:t>
            </a:r>
            <a:r>
              <a:rPr lang="pt-BR"/>
              <a:t>. Observa-se que nas </a:t>
            </a:r>
            <a:r>
              <a:rPr lang="pt-BR" b="1"/>
              <a:t>latitudes</a:t>
            </a:r>
            <a:r>
              <a:rPr lang="pt-BR"/>
              <a:t> </a:t>
            </a:r>
            <a:r>
              <a:rPr lang="pt-BR" b="1"/>
              <a:t>médias</a:t>
            </a:r>
            <a:r>
              <a:rPr lang="pt-BR"/>
              <a:t> do </a:t>
            </a:r>
            <a:r>
              <a:rPr lang="pt-BR" b="1"/>
              <a:t>HS</a:t>
            </a:r>
            <a:r>
              <a:rPr lang="pt-BR"/>
              <a:t>, os </a:t>
            </a:r>
            <a:r>
              <a:rPr lang="pt-BR" b="1"/>
              <a:t>ventos</a:t>
            </a:r>
            <a:r>
              <a:rPr lang="pt-BR"/>
              <a:t> </a:t>
            </a:r>
            <a:r>
              <a:rPr lang="pt-BR" b="1"/>
              <a:t>mais</a:t>
            </a:r>
            <a:r>
              <a:rPr lang="pt-BR"/>
              <a:t> </a:t>
            </a:r>
            <a:r>
              <a:rPr lang="pt-BR" b="1"/>
              <a:t>fracos</a:t>
            </a:r>
            <a:r>
              <a:rPr lang="pt-BR"/>
              <a:t> são encontrados na </a:t>
            </a:r>
            <a:r>
              <a:rPr lang="pt-BR" b="1"/>
              <a:t>região</a:t>
            </a:r>
            <a:r>
              <a:rPr lang="pt-BR"/>
              <a:t> da </a:t>
            </a:r>
            <a:r>
              <a:rPr lang="pt-BR" b="1"/>
              <a:t>Nova</a:t>
            </a:r>
            <a:r>
              <a:rPr lang="pt-BR"/>
              <a:t> </a:t>
            </a:r>
            <a:r>
              <a:rPr lang="pt-BR" b="1"/>
              <a:t>Zelândia</a:t>
            </a:r>
            <a:r>
              <a:rPr lang="pt-BR"/>
              <a:t>, com uma </a:t>
            </a:r>
            <a:r>
              <a:rPr lang="pt-BR" b="1"/>
              <a:t>bifurcação</a:t>
            </a:r>
            <a:r>
              <a:rPr lang="pt-BR"/>
              <a:t> do </a:t>
            </a:r>
            <a:r>
              <a:rPr lang="pt-BR" b="1"/>
              <a:t>jato</a:t>
            </a:r>
            <a:r>
              <a:rPr lang="pt-BR"/>
              <a:t> de </a:t>
            </a:r>
            <a:r>
              <a:rPr lang="pt-BR" b="1"/>
              <a:t>oeste</a:t>
            </a:r>
            <a:r>
              <a:rPr lang="pt-BR"/>
              <a:t> no </a:t>
            </a:r>
            <a:r>
              <a:rPr lang="pt-BR" b="1"/>
              <a:t>sul</a:t>
            </a:r>
            <a:r>
              <a:rPr lang="pt-BR"/>
              <a:t> da </a:t>
            </a:r>
            <a:r>
              <a:rPr lang="pt-BR" b="1"/>
              <a:t>Austrália</a:t>
            </a:r>
            <a:r>
              <a:rPr lang="pt-BR"/>
              <a:t>. Portanto, enfatiza-se que a </a:t>
            </a:r>
            <a:r>
              <a:rPr lang="pt-BR" b="1"/>
              <a:t>característica</a:t>
            </a:r>
            <a:r>
              <a:rPr lang="pt-BR"/>
              <a:t> </a:t>
            </a:r>
            <a:r>
              <a:rPr lang="pt-BR" b="1"/>
              <a:t>climatológica</a:t>
            </a:r>
            <a:r>
              <a:rPr lang="pt-BR"/>
              <a:t> do </a:t>
            </a:r>
            <a:r>
              <a:rPr lang="pt-BR" b="1"/>
              <a:t>vento</a:t>
            </a:r>
            <a:r>
              <a:rPr lang="pt-BR"/>
              <a:t> </a:t>
            </a:r>
            <a:r>
              <a:rPr lang="pt-BR" b="1"/>
              <a:t>zonal</a:t>
            </a:r>
            <a:r>
              <a:rPr lang="pt-BR"/>
              <a:t> é um dos </a:t>
            </a:r>
            <a:r>
              <a:rPr lang="pt-BR" b="1"/>
              <a:t>mecanismos</a:t>
            </a:r>
            <a:r>
              <a:rPr lang="pt-BR"/>
              <a:t> </a:t>
            </a:r>
            <a:r>
              <a:rPr lang="pt-BR" b="1"/>
              <a:t>mais</a:t>
            </a:r>
            <a:r>
              <a:rPr lang="pt-BR"/>
              <a:t> </a:t>
            </a:r>
            <a:r>
              <a:rPr lang="pt-BR" b="1"/>
              <a:t>importantes</a:t>
            </a:r>
            <a:r>
              <a:rPr lang="pt-BR"/>
              <a:t> quanto à </a:t>
            </a:r>
            <a:r>
              <a:rPr lang="pt-BR" b="1"/>
              <a:t>predominância</a:t>
            </a:r>
            <a:r>
              <a:rPr lang="pt-BR"/>
              <a:t> dos </a:t>
            </a:r>
            <a:r>
              <a:rPr lang="pt-BR" b="1"/>
              <a:t>bloqueios</a:t>
            </a:r>
            <a:r>
              <a:rPr lang="pt-BR"/>
              <a:t> no </a:t>
            </a:r>
            <a:r>
              <a:rPr lang="pt-BR" b="1"/>
              <a:t>sudeste</a:t>
            </a:r>
            <a:r>
              <a:rPr lang="pt-BR"/>
              <a:t> da </a:t>
            </a:r>
            <a:r>
              <a:rPr lang="pt-BR" b="1"/>
              <a:t>Austrália</a:t>
            </a:r>
            <a:r>
              <a:rPr lang="pt-BR"/>
              <a:t> no </a:t>
            </a:r>
            <a:r>
              <a:rPr lang="pt-BR" b="1"/>
              <a:t>inverno</a:t>
            </a:r>
            <a:r>
              <a:rPr lang="pt-BR"/>
              <a:t>. Assim, </a:t>
            </a:r>
            <a:r>
              <a:rPr lang="pt-BR" b="1"/>
              <a:t>perto</a:t>
            </a:r>
            <a:r>
              <a:rPr lang="pt-BR"/>
              <a:t> da </a:t>
            </a:r>
            <a:r>
              <a:rPr lang="pt-BR" b="1"/>
              <a:t>Nova</a:t>
            </a:r>
            <a:r>
              <a:rPr lang="pt-BR"/>
              <a:t> </a:t>
            </a:r>
            <a:r>
              <a:rPr lang="pt-BR" b="1"/>
              <a:t>Zelândia</a:t>
            </a:r>
            <a:r>
              <a:rPr lang="pt-BR"/>
              <a:t>, região onde há a existência dos </a:t>
            </a:r>
            <a:r>
              <a:rPr lang="pt-BR" b="1"/>
              <a:t>dois</a:t>
            </a:r>
            <a:r>
              <a:rPr lang="pt-BR"/>
              <a:t> </a:t>
            </a:r>
            <a:r>
              <a:rPr lang="pt-BR" b="1"/>
              <a:t>jatos</a:t>
            </a:r>
            <a:r>
              <a:rPr lang="pt-BR"/>
              <a:t>, é </a:t>
            </a:r>
            <a:r>
              <a:rPr lang="pt-BR" b="1"/>
              <a:t>favorecida</a:t>
            </a:r>
            <a:r>
              <a:rPr lang="pt-BR"/>
              <a:t> a </a:t>
            </a:r>
            <a:r>
              <a:rPr lang="pt-BR" b="1"/>
              <a:t>formação</a:t>
            </a:r>
            <a:r>
              <a:rPr lang="pt-BR"/>
              <a:t> de </a:t>
            </a:r>
            <a:r>
              <a:rPr lang="pt-BR" b="1"/>
              <a:t>bloqueios</a:t>
            </a:r>
            <a:r>
              <a:rPr lang="pt-BR"/>
              <a:t> (Van Loon, 1964; Palmén e Newton, 1969).</a:t>
            </a:r>
          </a:p>
        </p:txBody>
      </p:sp>
      <p:pic>
        <p:nvPicPr>
          <p:cNvPr id="2867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5100" y="3971925"/>
            <a:ext cx="3065463" cy="2527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867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2025" y="3976688"/>
            <a:ext cx="2824163" cy="2587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8679" name="Text Box 9"/>
          <p:cNvSpPr txBox="1">
            <a:spLocks noChangeArrowheads="1"/>
          </p:cNvSpPr>
          <p:nvPr/>
        </p:nvSpPr>
        <p:spPr bwMode="auto">
          <a:xfrm>
            <a:off x="1116013" y="6462713"/>
            <a:ext cx="6624637" cy="422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pt-BR" sz="1200"/>
              <a:t>Média de DJF e JJA do vento zonal (m/s) em 500mb de 1980 a 1993. Áreas que excedem 20m/s são sombreadas. Fonte: Climanálise especial.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29704" name="Rectangle 3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705" name="Rectangle 4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33477" name="Text Box 5"/>
          <p:cNvSpPr txBox="1">
            <a:spLocks noChangeArrowheads="1"/>
          </p:cNvSpPr>
          <p:nvPr/>
        </p:nvSpPr>
        <p:spPr bwMode="auto">
          <a:xfrm>
            <a:off x="395288" y="333375"/>
            <a:ext cx="874871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Aft>
                <a:spcPct val="0"/>
              </a:spcAft>
              <a:buClrTx/>
              <a:buFontTx/>
              <a:buNone/>
              <a:defRPr/>
            </a:pPr>
            <a:r>
              <a:rPr lang="pt-BR" sz="2200" b="1">
                <a:effectLst>
                  <a:outerShdw blurRad="38100" dist="38100" dir="2700000" algn="tl">
                    <a:srgbClr val="C0C0C0"/>
                  </a:outerShdw>
                </a:effectLst>
              </a:rPr>
              <a:t>BLOQUEIOS –</a:t>
            </a:r>
            <a:r>
              <a:rPr lang="pt-BR" b="1">
                <a:effectLst>
                  <a:outerShdw blurRad="38100" dist="38100" dir="2700000" algn="tl">
                    <a:srgbClr val="C0C0C0"/>
                  </a:outerShdw>
                </a:effectLst>
              </a:rPr>
              <a:t> CARACTERÍSTICAS DA ATMOSFERA: VENTO ZONAL</a:t>
            </a:r>
          </a:p>
        </p:txBody>
      </p:sp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0" y="1196975"/>
            <a:ext cx="9144000" cy="17399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buClrTx/>
            </a:pPr>
            <a:r>
              <a:rPr lang="pt-BR"/>
              <a:t> A </a:t>
            </a:r>
            <a:r>
              <a:rPr lang="pt-BR" b="1"/>
              <a:t>existência</a:t>
            </a:r>
            <a:r>
              <a:rPr lang="pt-BR"/>
              <a:t> dos </a:t>
            </a:r>
            <a:r>
              <a:rPr lang="pt-BR" b="1"/>
              <a:t>dois</a:t>
            </a:r>
            <a:r>
              <a:rPr lang="pt-BR"/>
              <a:t> </a:t>
            </a:r>
            <a:r>
              <a:rPr lang="pt-BR" b="1"/>
              <a:t>jatos</a:t>
            </a:r>
            <a:r>
              <a:rPr lang="pt-BR"/>
              <a:t> em torno de </a:t>
            </a:r>
            <a:r>
              <a:rPr lang="pt-BR" b="1"/>
              <a:t>180º</a:t>
            </a:r>
            <a:r>
              <a:rPr lang="pt-BR"/>
              <a:t> de </a:t>
            </a:r>
            <a:r>
              <a:rPr lang="pt-BR" b="1"/>
              <a:t>longitude</a:t>
            </a:r>
            <a:r>
              <a:rPr lang="pt-BR"/>
              <a:t> é claramente observada em anos de </a:t>
            </a:r>
            <a:r>
              <a:rPr lang="pt-BR" b="1"/>
              <a:t>La</a:t>
            </a:r>
            <a:r>
              <a:rPr lang="pt-BR"/>
              <a:t> </a:t>
            </a:r>
            <a:r>
              <a:rPr lang="pt-BR" b="1"/>
              <a:t>Niña</a:t>
            </a:r>
            <a:r>
              <a:rPr lang="pt-BR"/>
              <a:t>. Nota-se nitidamente a </a:t>
            </a:r>
            <a:r>
              <a:rPr lang="pt-BR" b="1"/>
              <a:t>presença</a:t>
            </a:r>
            <a:r>
              <a:rPr lang="pt-BR"/>
              <a:t> do </a:t>
            </a:r>
            <a:r>
              <a:rPr lang="pt-BR" b="1"/>
              <a:t>jato</a:t>
            </a:r>
            <a:r>
              <a:rPr lang="pt-BR"/>
              <a:t> </a:t>
            </a:r>
            <a:r>
              <a:rPr lang="pt-BR" b="1"/>
              <a:t>polar</a:t>
            </a:r>
            <a:r>
              <a:rPr lang="pt-BR"/>
              <a:t> no </a:t>
            </a:r>
            <a:r>
              <a:rPr lang="pt-BR" b="1"/>
              <a:t>sul</a:t>
            </a:r>
            <a:r>
              <a:rPr lang="pt-BR"/>
              <a:t> da </a:t>
            </a:r>
            <a:r>
              <a:rPr lang="pt-BR" b="1"/>
              <a:t>Nova</a:t>
            </a:r>
            <a:r>
              <a:rPr lang="pt-BR"/>
              <a:t> </a:t>
            </a:r>
            <a:r>
              <a:rPr lang="pt-BR" b="1"/>
              <a:t>Zelândia</a:t>
            </a:r>
            <a:r>
              <a:rPr lang="pt-BR"/>
              <a:t> no </a:t>
            </a:r>
            <a:r>
              <a:rPr lang="pt-BR" b="1"/>
              <a:t>inverno</a:t>
            </a:r>
            <a:r>
              <a:rPr lang="pt-BR"/>
              <a:t> de </a:t>
            </a:r>
            <a:r>
              <a:rPr lang="pt-BR" b="1"/>
              <a:t>1985</a:t>
            </a:r>
            <a:r>
              <a:rPr lang="pt-BR"/>
              <a:t>, com uma forte bifurcação do jato no sul da Austrália, </a:t>
            </a:r>
            <a:r>
              <a:rPr lang="pt-BR" b="1"/>
              <a:t>característica</a:t>
            </a:r>
            <a:r>
              <a:rPr lang="pt-BR"/>
              <a:t> </a:t>
            </a:r>
            <a:r>
              <a:rPr lang="pt-BR" b="1"/>
              <a:t>não</a:t>
            </a:r>
            <a:r>
              <a:rPr lang="pt-BR"/>
              <a:t> </a:t>
            </a:r>
            <a:r>
              <a:rPr lang="pt-BR" b="1"/>
              <a:t>observada</a:t>
            </a:r>
            <a:r>
              <a:rPr lang="pt-BR"/>
              <a:t> no </a:t>
            </a:r>
            <a:r>
              <a:rPr lang="pt-BR" b="1"/>
              <a:t>inverno</a:t>
            </a:r>
            <a:r>
              <a:rPr lang="pt-BR"/>
              <a:t> de </a:t>
            </a:r>
            <a:r>
              <a:rPr lang="pt-BR" b="1"/>
              <a:t>1990</a:t>
            </a:r>
            <a:r>
              <a:rPr lang="pt-BR"/>
              <a:t>. Ressalta-se a grande </a:t>
            </a:r>
            <a:r>
              <a:rPr lang="pt-BR" b="1"/>
              <a:t>importância</a:t>
            </a:r>
            <a:r>
              <a:rPr lang="pt-BR"/>
              <a:t> das </a:t>
            </a:r>
            <a:r>
              <a:rPr lang="pt-BR" b="1"/>
              <a:t>variações</a:t>
            </a:r>
            <a:r>
              <a:rPr lang="pt-BR"/>
              <a:t> </a:t>
            </a:r>
            <a:r>
              <a:rPr lang="pt-BR" b="1"/>
              <a:t>sazonal</a:t>
            </a:r>
            <a:r>
              <a:rPr lang="pt-BR"/>
              <a:t> e </a:t>
            </a:r>
            <a:r>
              <a:rPr lang="pt-BR" b="1"/>
              <a:t>interanual</a:t>
            </a:r>
            <a:r>
              <a:rPr lang="pt-BR"/>
              <a:t> da </a:t>
            </a:r>
            <a:r>
              <a:rPr lang="pt-BR" b="1"/>
              <a:t>configuração</a:t>
            </a:r>
            <a:r>
              <a:rPr lang="pt-BR"/>
              <a:t> </a:t>
            </a:r>
            <a:r>
              <a:rPr lang="pt-BR" b="1"/>
              <a:t>padrão</a:t>
            </a:r>
            <a:r>
              <a:rPr lang="pt-BR"/>
              <a:t> do </a:t>
            </a:r>
            <a:r>
              <a:rPr lang="pt-BR" b="1"/>
              <a:t>vento</a:t>
            </a:r>
            <a:r>
              <a:rPr lang="pt-BR"/>
              <a:t> </a:t>
            </a:r>
            <a:r>
              <a:rPr lang="pt-BR" b="1"/>
              <a:t>zonal</a:t>
            </a:r>
            <a:r>
              <a:rPr lang="pt-BR"/>
              <a:t> na </a:t>
            </a:r>
            <a:r>
              <a:rPr lang="pt-BR" b="1"/>
              <a:t>formação</a:t>
            </a:r>
            <a:r>
              <a:rPr lang="pt-BR"/>
              <a:t> de </a:t>
            </a:r>
            <a:r>
              <a:rPr lang="pt-BR" b="1"/>
              <a:t>bloqueio</a:t>
            </a:r>
            <a:r>
              <a:rPr lang="pt-BR"/>
              <a:t> na região do </a:t>
            </a:r>
            <a:r>
              <a:rPr lang="pt-BR" b="1"/>
              <a:t>Oceano</a:t>
            </a:r>
            <a:r>
              <a:rPr lang="pt-BR"/>
              <a:t> </a:t>
            </a:r>
            <a:r>
              <a:rPr lang="pt-BR" b="1"/>
              <a:t>Pacífico</a:t>
            </a:r>
            <a:r>
              <a:rPr lang="pt-BR"/>
              <a:t>. </a:t>
            </a:r>
          </a:p>
        </p:txBody>
      </p:sp>
      <p:pic>
        <p:nvPicPr>
          <p:cNvPr id="2970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3357563"/>
            <a:ext cx="3059113" cy="2663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970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3357563"/>
            <a:ext cx="2951162" cy="2660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9703" name="Text Box 9"/>
          <p:cNvSpPr txBox="1">
            <a:spLocks noChangeArrowheads="1"/>
          </p:cNvSpPr>
          <p:nvPr/>
        </p:nvSpPr>
        <p:spPr bwMode="auto">
          <a:xfrm>
            <a:off x="1116013" y="5949950"/>
            <a:ext cx="6551612" cy="422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pt-BR" sz="1200"/>
              <a:t>Média de JJA do vento zonal (m/s) em 500mb de 1985 (Ano de La Niña) e 1990 (Ano de El Niño). Áreas que excedem 20m/s são sombreadas. Fonte: Climanálise especial.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3077" name="Rectangle 3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8" name="Rectangle 4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94565" name="Text Box 5"/>
          <p:cNvSpPr txBox="1">
            <a:spLocks noChangeArrowheads="1"/>
          </p:cNvSpPr>
          <p:nvPr/>
        </p:nvSpPr>
        <p:spPr bwMode="auto">
          <a:xfrm>
            <a:off x="395288" y="333375"/>
            <a:ext cx="874871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Aft>
                <a:spcPct val="0"/>
              </a:spcAft>
              <a:buClrTx/>
              <a:buFontTx/>
              <a:buNone/>
              <a:defRPr/>
            </a:pPr>
            <a:r>
              <a:rPr lang="pt-BR" sz="2200" b="1">
                <a:effectLst>
                  <a:outerShdw blurRad="38100" dist="38100" dir="2700000" algn="tl">
                    <a:srgbClr val="C0C0C0"/>
                  </a:outerShdw>
                </a:effectLst>
              </a:rPr>
              <a:t>BLOQUEIOS –</a:t>
            </a:r>
            <a:r>
              <a:rPr lang="pt-BR" b="1">
                <a:effectLst>
                  <a:outerShdw blurRad="38100" dist="38100" dir="2700000" algn="tl">
                    <a:srgbClr val="C0C0C0"/>
                  </a:outerShdw>
                </a:effectLst>
              </a:rPr>
              <a:t> CRITÉRIOS DE IDENTIFICAÇÃO</a:t>
            </a: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0" y="1196975"/>
            <a:ext cx="9144000" cy="57308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buClrTx/>
              <a:buFontTx/>
              <a:buNone/>
            </a:pPr>
            <a:r>
              <a:rPr lang="pt-BR" b="1" dirty="0">
                <a:latin typeface="TimesNewRoman" charset="0"/>
              </a:rPr>
              <a:t>Métodos qualitativos</a:t>
            </a:r>
            <a:r>
              <a:rPr lang="pt-BR" dirty="0">
                <a:latin typeface="TimesNewRoman" charset="0"/>
              </a:rPr>
              <a:t> para se identificar a presença de bloqueio:</a:t>
            </a:r>
            <a:endParaRPr lang="pt-BR" b="1" dirty="0">
              <a:latin typeface="TimesNewRoman" charset="0"/>
            </a:endParaRPr>
          </a:p>
          <a:p>
            <a:pPr>
              <a:buClrTx/>
              <a:buFontTx/>
              <a:buNone/>
            </a:pPr>
            <a:r>
              <a:rPr lang="pt-BR" b="1" dirty="0" err="1">
                <a:latin typeface="TimesNewRoman" charset="0"/>
              </a:rPr>
              <a:t>Rex</a:t>
            </a:r>
            <a:r>
              <a:rPr lang="pt-BR" dirty="0">
                <a:latin typeface="TimesNewRoman" charset="0"/>
              </a:rPr>
              <a:t> </a:t>
            </a:r>
            <a:r>
              <a:rPr lang="pt-BR" b="1" dirty="0">
                <a:latin typeface="TimesNewRoman" charset="0"/>
              </a:rPr>
              <a:t>(1950)</a:t>
            </a:r>
            <a:r>
              <a:rPr lang="pt-BR" dirty="0">
                <a:latin typeface="TimesNewRoman" charset="0"/>
              </a:rPr>
              <a:t>:</a:t>
            </a:r>
          </a:p>
          <a:p>
            <a:pPr>
              <a:buClrTx/>
            </a:pPr>
            <a:r>
              <a:rPr lang="pt-BR" dirty="0">
                <a:latin typeface="TimesNewRoman" charset="0"/>
              </a:rPr>
              <a:t> O autor caracterizou bloqueios em termos da forma do campo de altura </a:t>
            </a:r>
            <a:r>
              <a:rPr lang="pt-BR" dirty="0" err="1">
                <a:latin typeface="TimesNewRoman" charset="0"/>
              </a:rPr>
              <a:t>geopotencial</a:t>
            </a:r>
            <a:r>
              <a:rPr lang="pt-BR" dirty="0">
                <a:latin typeface="TimesNewRoman" charset="0"/>
              </a:rPr>
              <a:t> em 500mb, enfatizando:</a:t>
            </a:r>
          </a:p>
          <a:p>
            <a:pPr>
              <a:buClrTx/>
            </a:pPr>
            <a:r>
              <a:rPr lang="pt-BR" dirty="0">
                <a:latin typeface="TimesNewRoman" charset="0"/>
              </a:rPr>
              <a:t> A divisão da corrente de jato em dois ramos com transporte de massa;</a:t>
            </a:r>
          </a:p>
          <a:p>
            <a:pPr>
              <a:buClrTx/>
            </a:pPr>
            <a:r>
              <a:rPr lang="pt-BR" dirty="0">
                <a:latin typeface="TimesNewRoman" charset="0"/>
              </a:rPr>
              <a:t> A transição abrupta do escoamento zonal para meridional;</a:t>
            </a:r>
          </a:p>
          <a:p>
            <a:pPr>
              <a:buClrTx/>
            </a:pPr>
            <a:r>
              <a:rPr lang="pt-BR" dirty="0">
                <a:latin typeface="TimesNewRoman" charset="0"/>
              </a:rPr>
              <a:t> A persistência da configuração de bloqueio durante mais de 10 dias;</a:t>
            </a:r>
          </a:p>
          <a:p>
            <a:pPr>
              <a:buClrTx/>
            </a:pPr>
            <a:r>
              <a:rPr lang="pt-BR" dirty="0">
                <a:latin typeface="TimesNewRoman" charset="0"/>
              </a:rPr>
              <a:t> Sua extensão em mais de 45º de longitude.</a:t>
            </a:r>
          </a:p>
          <a:p>
            <a:pPr>
              <a:buClrTx/>
              <a:buFontTx/>
              <a:buNone/>
            </a:pPr>
            <a:r>
              <a:rPr lang="pt-BR" b="1" dirty="0">
                <a:latin typeface="TimesNewRoman" charset="0"/>
              </a:rPr>
              <a:t>Métodos</a:t>
            </a:r>
            <a:r>
              <a:rPr lang="pt-BR" dirty="0">
                <a:latin typeface="TimesNewRoman" charset="0"/>
              </a:rPr>
              <a:t> </a:t>
            </a:r>
            <a:r>
              <a:rPr lang="pt-BR" b="1" dirty="0">
                <a:latin typeface="TimesNewRoman" charset="0"/>
              </a:rPr>
              <a:t>quantitativos</a:t>
            </a:r>
            <a:r>
              <a:rPr lang="pt-BR" dirty="0">
                <a:latin typeface="TimesNewRoman" charset="0"/>
              </a:rPr>
              <a:t>:</a:t>
            </a:r>
          </a:p>
          <a:p>
            <a:pPr>
              <a:buClrTx/>
              <a:buFontTx/>
              <a:buNone/>
            </a:pPr>
            <a:r>
              <a:rPr lang="pt-BR" b="1" dirty="0" err="1">
                <a:latin typeface="TimesNewRoman" charset="0"/>
              </a:rPr>
              <a:t>Lejeñas</a:t>
            </a:r>
            <a:r>
              <a:rPr lang="pt-BR" dirty="0">
                <a:latin typeface="TimesNewRoman" charset="0"/>
              </a:rPr>
              <a:t> </a:t>
            </a:r>
            <a:r>
              <a:rPr lang="pt-BR" b="1" dirty="0">
                <a:latin typeface="TimesNewRoman" charset="0"/>
              </a:rPr>
              <a:t>(1984)</a:t>
            </a:r>
            <a:r>
              <a:rPr lang="pt-BR" dirty="0">
                <a:latin typeface="TimesNewRoman" charset="0"/>
              </a:rPr>
              <a:t>:</a:t>
            </a:r>
          </a:p>
          <a:p>
            <a:pPr>
              <a:buClrTx/>
            </a:pPr>
            <a:r>
              <a:rPr lang="pt-BR" dirty="0">
                <a:latin typeface="TimesNewRoman" charset="0"/>
              </a:rPr>
              <a:t> O índice identifica variação da altura </a:t>
            </a:r>
            <a:r>
              <a:rPr lang="pt-BR" dirty="0" err="1">
                <a:latin typeface="TimesNewRoman" charset="0"/>
              </a:rPr>
              <a:t>geopotencial</a:t>
            </a:r>
            <a:r>
              <a:rPr lang="pt-BR" dirty="0">
                <a:latin typeface="TimesNewRoman" charset="0"/>
              </a:rPr>
              <a:t> em 500mb entre as latitudes de 35º e 50ºS:</a:t>
            </a:r>
          </a:p>
          <a:p>
            <a:pPr>
              <a:buClrTx/>
              <a:buFontTx/>
              <a:buNone/>
            </a:pPr>
            <a:r>
              <a:rPr lang="pt-BR" dirty="0">
                <a:latin typeface="TimesNewRoman" charset="0"/>
              </a:rPr>
              <a:t>IZ(</a:t>
            </a:r>
            <a:r>
              <a:rPr lang="el-GR" dirty="0">
                <a:latin typeface="TimesNewRoman" charset="0"/>
              </a:rPr>
              <a:t>λ</a:t>
            </a:r>
            <a:r>
              <a:rPr lang="pt-BR" dirty="0">
                <a:latin typeface="TimesNewRoman" charset="0"/>
              </a:rPr>
              <a:t>)=Z35ºS(</a:t>
            </a:r>
            <a:r>
              <a:rPr lang="el-GR" dirty="0"/>
              <a:t>λ</a:t>
            </a:r>
            <a:r>
              <a:rPr lang="pt-BR" dirty="0"/>
              <a:t>)-Z50ºS(</a:t>
            </a:r>
            <a:r>
              <a:rPr lang="el-GR" dirty="0"/>
              <a:t>λ</a:t>
            </a:r>
            <a:r>
              <a:rPr lang="pt-BR" dirty="0"/>
              <a:t>) onde IZ(</a:t>
            </a:r>
            <a:r>
              <a:rPr lang="el-GR" dirty="0"/>
              <a:t>λ</a:t>
            </a:r>
            <a:r>
              <a:rPr lang="pt-BR" dirty="0"/>
              <a:t>)&lt;0</a:t>
            </a:r>
          </a:p>
          <a:p>
            <a:pPr>
              <a:buClrTx/>
              <a:buFontTx/>
              <a:buNone/>
            </a:pPr>
            <a:r>
              <a:rPr lang="pt-BR" dirty="0"/>
              <a:t>-&gt; há um aumento da altura </a:t>
            </a:r>
            <a:r>
              <a:rPr lang="pt-BR" dirty="0" err="1"/>
              <a:t>geopotencial</a:t>
            </a:r>
            <a:r>
              <a:rPr lang="pt-BR" dirty="0"/>
              <a:t> com a latitude, durante um período de pelo menos 6 dias sobre uma região média de ~30º de longitude.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5125" name="Rectangle 3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26" name="Rectangle 4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72037" name="Text Box 5"/>
          <p:cNvSpPr txBox="1">
            <a:spLocks noChangeArrowheads="1"/>
          </p:cNvSpPr>
          <p:nvPr/>
        </p:nvSpPr>
        <p:spPr bwMode="auto">
          <a:xfrm>
            <a:off x="395288" y="333375"/>
            <a:ext cx="874871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Aft>
                <a:spcPct val="0"/>
              </a:spcAft>
              <a:buClrTx/>
              <a:buFontTx/>
              <a:buNone/>
              <a:defRPr/>
            </a:pPr>
            <a:r>
              <a:rPr lang="pt-BR" sz="2200" b="1">
                <a:effectLst>
                  <a:outerShdw blurRad="38100" dist="38100" dir="2700000" algn="tl">
                    <a:srgbClr val="C0C0C0"/>
                  </a:outerShdw>
                </a:effectLst>
              </a:rPr>
              <a:t>BLOQUEIOS –</a:t>
            </a:r>
            <a:r>
              <a:rPr lang="pt-BR" b="1">
                <a:effectLst>
                  <a:outerShdw blurRad="38100" dist="38100" dir="2700000" algn="tl">
                    <a:srgbClr val="C0C0C0"/>
                  </a:outerShdw>
                </a:effectLst>
              </a:rPr>
              <a:t> CRITÉRIOS DE IDENTIFICAÇÃO</a:t>
            </a: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0" y="1196975"/>
            <a:ext cx="9144000" cy="4801314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buClrTx/>
              <a:buFontTx/>
              <a:buNone/>
            </a:pPr>
            <a:r>
              <a:rPr lang="pt-BR" b="1" dirty="0" smtClean="0">
                <a:latin typeface="TimesNewRoman" charset="0"/>
              </a:rPr>
              <a:t>Métodos</a:t>
            </a:r>
            <a:r>
              <a:rPr lang="pt-BR" dirty="0" smtClean="0">
                <a:latin typeface="TimesNewRoman" charset="0"/>
              </a:rPr>
              <a:t> </a:t>
            </a:r>
            <a:r>
              <a:rPr lang="pt-BR" b="1" dirty="0" smtClean="0">
                <a:latin typeface="TimesNewRoman" charset="0"/>
              </a:rPr>
              <a:t>quantitativos</a:t>
            </a:r>
            <a:r>
              <a:rPr lang="pt-BR" dirty="0" smtClean="0">
                <a:latin typeface="TimesNewRoman" charset="0"/>
              </a:rPr>
              <a:t>:</a:t>
            </a:r>
          </a:p>
          <a:p>
            <a:pPr>
              <a:buClrTx/>
              <a:buFontTx/>
              <a:buNone/>
            </a:pPr>
            <a:r>
              <a:rPr lang="pt-BR" b="1" dirty="0" err="1" smtClean="0">
                <a:latin typeface="TimesNewRoman" charset="0"/>
              </a:rPr>
              <a:t>Lejeñas</a:t>
            </a:r>
            <a:r>
              <a:rPr lang="pt-BR" dirty="0" smtClean="0">
                <a:latin typeface="TimesNewRoman" charset="0"/>
              </a:rPr>
              <a:t> </a:t>
            </a:r>
            <a:r>
              <a:rPr lang="pt-BR" b="1" dirty="0" smtClean="0">
                <a:latin typeface="TimesNewRoman" charset="0"/>
              </a:rPr>
              <a:t>(1984)</a:t>
            </a:r>
            <a:r>
              <a:rPr lang="pt-BR" dirty="0" smtClean="0">
                <a:latin typeface="TimesNewRoman" charset="0"/>
              </a:rPr>
              <a:t>:</a:t>
            </a:r>
          </a:p>
          <a:p>
            <a:pPr>
              <a:buClrTx/>
            </a:pPr>
            <a:r>
              <a:rPr lang="pt-BR" dirty="0" smtClean="0">
                <a:latin typeface="TimesNewRoman" charset="0"/>
              </a:rPr>
              <a:t> O índice identifica variação da altura </a:t>
            </a:r>
            <a:r>
              <a:rPr lang="pt-BR" dirty="0" err="1" smtClean="0">
                <a:latin typeface="TimesNewRoman" charset="0"/>
              </a:rPr>
              <a:t>geopotencial</a:t>
            </a:r>
            <a:r>
              <a:rPr lang="pt-BR" dirty="0" smtClean="0">
                <a:latin typeface="TimesNewRoman" charset="0"/>
              </a:rPr>
              <a:t> em 500mb entre as latitudes de 35º e 50ºS:</a:t>
            </a:r>
          </a:p>
          <a:p>
            <a:pPr>
              <a:buClrTx/>
              <a:buFontTx/>
              <a:buNone/>
            </a:pPr>
            <a:r>
              <a:rPr lang="pt-BR" dirty="0" smtClean="0">
                <a:latin typeface="TimesNewRoman" charset="0"/>
              </a:rPr>
              <a:t>IZ(</a:t>
            </a:r>
            <a:r>
              <a:rPr lang="el-GR" dirty="0" smtClean="0">
                <a:latin typeface="TimesNewRoman" charset="0"/>
              </a:rPr>
              <a:t>λ</a:t>
            </a:r>
            <a:r>
              <a:rPr lang="pt-BR" dirty="0" smtClean="0">
                <a:latin typeface="TimesNewRoman" charset="0"/>
              </a:rPr>
              <a:t>)=Z35ºS(</a:t>
            </a:r>
            <a:r>
              <a:rPr lang="el-GR" dirty="0" smtClean="0"/>
              <a:t>λ</a:t>
            </a:r>
            <a:r>
              <a:rPr lang="pt-BR" dirty="0" smtClean="0"/>
              <a:t>)-Z50ºS(</a:t>
            </a:r>
            <a:r>
              <a:rPr lang="el-GR" dirty="0" smtClean="0"/>
              <a:t>λ</a:t>
            </a:r>
            <a:r>
              <a:rPr lang="pt-BR" dirty="0" smtClean="0"/>
              <a:t>) onde IZ(</a:t>
            </a:r>
            <a:r>
              <a:rPr lang="el-GR" dirty="0" smtClean="0"/>
              <a:t>λ</a:t>
            </a:r>
            <a:r>
              <a:rPr lang="pt-BR" dirty="0" smtClean="0"/>
              <a:t>)&lt;0</a:t>
            </a:r>
          </a:p>
          <a:p>
            <a:pPr>
              <a:buClrTx/>
              <a:buFontTx/>
              <a:buNone/>
            </a:pPr>
            <a:r>
              <a:rPr lang="pt-BR" dirty="0" smtClean="0"/>
              <a:t>-&gt; há um aumento da altura </a:t>
            </a:r>
            <a:r>
              <a:rPr lang="pt-BR" dirty="0" err="1" smtClean="0"/>
              <a:t>geopotencial</a:t>
            </a:r>
            <a:r>
              <a:rPr lang="pt-BR" dirty="0" smtClean="0"/>
              <a:t> com a latitude, durante um período de pelo menos 6 dias sobre uma região média de ~30º de longitude.</a:t>
            </a:r>
            <a:endParaRPr lang="el-GR" dirty="0" smtClean="0"/>
          </a:p>
          <a:p>
            <a:pPr>
              <a:buClrTx/>
              <a:buFontTx/>
              <a:buNone/>
            </a:pPr>
            <a:endParaRPr lang="pt-BR" b="1" dirty="0">
              <a:latin typeface="TimesNewRoman" charset="0"/>
            </a:endParaRPr>
          </a:p>
          <a:p>
            <a:pPr>
              <a:buClrTx/>
              <a:buFontTx/>
              <a:buNone/>
            </a:pPr>
            <a:r>
              <a:rPr lang="pt-BR" b="1" dirty="0" err="1" smtClean="0">
                <a:latin typeface="TimesNewRoman" charset="0"/>
              </a:rPr>
              <a:t>Tibaldi</a:t>
            </a:r>
            <a:r>
              <a:rPr lang="pt-BR" b="1" dirty="0" smtClean="0">
                <a:latin typeface="TimesNewRoman" charset="0"/>
              </a:rPr>
              <a:t> </a:t>
            </a:r>
            <a:r>
              <a:rPr lang="pt-BR" b="1" dirty="0">
                <a:latin typeface="TimesNewRoman" charset="0"/>
              </a:rPr>
              <a:t>e </a:t>
            </a:r>
            <a:r>
              <a:rPr lang="pt-BR" b="1" dirty="0" err="1">
                <a:latin typeface="TimesNewRoman" charset="0"/>
              </a:rPr>
              <a:t>Molteni</a:t>
            </a:r>
            <a:r>
              <a:rPr lang="pt-BR" b="1" dirty="0">
                <a:latin typeface="TimesNewRoman" charset="0"/>
              </a:rPr>
              <a:t> (1990)</a:t>
            </a:r>
            <a:r>
              <a:rPr lang="pt-BR" dirty="0">
                <a:latin typeface="TimesNewRoman" charset="0"/>
              </a:rPr>
              <a:t>:</a:t>
            </a:r>
          </a:p>
          <a:p>
            <a:pPr>
              <a:buClrTx/>
            </a:pPr>
            <a:r>
              <a:rPr lang="pt-BR" dirty="0">
                <a:latin typeface="TimesNewRoman" charset="0"/>
              </a:rPr>
              <a:t> Para obter o dia bloqueado foram calculados dois gradientes meridionais da altura </a:t>
            </a:r>
            <a:r>
              <a:rPr lang="pt-BR" dirty="0" err="1">
                <a:latin typeface="TimesNewRoman" charset="0"/>
              </a:rPr>
              <a:t>geopotencial</a:t>
            </a:r>
            <a:r>
              <a:rPr lang="pt-BR" dirty="0">
                <a:latin typeface="TimesNewRoman" charset="0"/>
              </a:rPr>
              <a:t> em 500hPa (GHGS e GHGN) para um intervalo de 2,5° x 2,5° de longitude. </a:t>
            </a:r>
            <a:endParaRPr lang="pt-BR" dirty="0" smtClean="0">
              <a:latin typeface="TimesNewRoman" charset="0"/>
            </a:endParaRPr>
          </a:p>
          <a:p>
            <a:pPr>
              <a:buClrTx/>
            </a:pPr>
            <a:r>
              <a:rPr lang="pt-BR" dirty="0" smtClean="0">
                <a:latin typeface="TimesNewRoman" charset="0"/>
              </a:rPr>
              <a:t> Episódio de bloqueio: 5 dias “bloqueados”</a:t>
            </a:r>
            <a:endParaRPr lang="pt-BR" dirty="0">
              <a:latin typeface="TimesNew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8199" name="Rectangle 3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0" name="Rectangle 4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395288" y="333375"/>
            <a:ext cx="874871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Aft>
                <a:spcPct val="0"/>
              </a:spcAft>
              <a:buClrTx/>
              <a:buFontTx/>
              <a:buNone/>
              <a:defRPr/>
            </a:pPr>
            <a:r>
              <a:rPr lang="pt-BR" sz="2200" b="1">
                <a:effectLst>
                  <a:outerShdw blurRad="38100" dist="38100" dir="2700000" algn="tl">
                    <a:srgbClr val="C0C0C0"/>
                  </a:outerShdw>
                </a:effectLst>
              </a:rPr>
              <a:t>BLOQUEIOS –</a:t>
            </a:r>
            <a:r>
              <a:rPr lang="pt-BR" b="1">
                <a:effectLst>
                  <a:outerShdw blurRad="38100" dist="38100" dir="2700000" algn="tl">
                    <a:srgbClr val="C0C0C0"/>
                  </a:outerShdw>
                </a:effectLst>
              </a:rPr>
              <a:t> TIPOS</a:t>
            </a: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0" y="1196975"/>
            <a:ext cx="9144000" cy="21542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buClrTx/>
            </a:pPr>
            <a:r>
              <a:rPr lang="pt-BR">
                <a:latin typeface="TimesNewRoman" charset="0"/>
              </a:rPr>
              <a:t> Segundo Marques (1996), existem </a:t>
            </a:r>
            <a:r>
              <a:rPr lang="pt-BR" b="1">
                <a:latin typeface="TimesNewRoman" charset="0"/>
              </a:rPr>
              <a:t>três</a:t>
            </a:r>
            <a:r>
              <a:rPr lang="pt-BR">
                <a:latin typeface="TimesNewRoman" charset="0"/>
              </a:rPr>
              <a:t> </a:t>
            </a:r>
            <a:r>
              <a:rPr lang="pt-BR" b="1">
                <a:latin typeface="TimesNewRoman" charset="0"/>
              </a:rPr>
              <a:t>tipos</a:t>
            </a:r>
            <a:r>
              <a:rPr lang="pt-BR">
                <a:latin typeface="TimesNewRoman" charset="0"/>
              </a:rPr>
              <a:t> de </a:t>
            </a:r>
            <a:r>
              <a:rPr lang="pt-BR" b="1">
                <a:latin typeface="TimesNewRoman" charset="0"/>
              </a:rPr>
              <a:t>padrões</a:t>
            </a:r>
            <a:r>
              <a:rPr lang="pt-BR">
                <a:latin typeface="TimesNewRoman" charset="0"/>
              </a:rPr>
              <a:t> de </a:t>
            </a:r>
            <a:r>
              <a:rPr lang="pt-BR" b="1">
                <a:latin typeface="TimesNewRoman" charset="0"/>
              </a:rPr>
              <a:t>bloqueio</a:t>
            </a:r>
            <a:r>
              <a:rPr lang="pt-BR">
                <a:latin typeface="TimesNewRoman" charset="0"/>
              </a:rPr>
              <a:t>:</a:t>
            </a:r>
          </a:p>
          <a:p>
            <a:pPr>
              <a:buClrTx/>
              <a:buFontTx/>
              <a:buNone/>
            </a:pPr>
            <a:r>
              <a:rPr lang="pt-BR">
                <a:latin typeface="TimesNewRoman" charset="0"/>
              </a:rPr>
              <a:t>a) </a:t>
            </a:r>
            <a:r>
              <a:rPr lang="pt-BR" b="1">
                <a:latin typeface="TimesNewRoman" charset="0"/>
              </a:rPr>
              <a:t>Tipo</a:t>
            </a:r>
            <a:r>
              <a:rPr lang="pt-BR">
                <a:latin typeface="TimesNewRoman" charset="0"/>
              </a:rPr>
              <a:t> </a:t>
            </a:r>
            <a:r>
              <a:rPr lang="pt-BR" b="1">
                <a:latin typeface="TimesNewRoman" charset="0"/>
              </a:rPr>
              <a:t>dipolo</a:t>
            </a:r>
            <a:r>
              <a:rPr lang="pt-BR">
                <a:latin typeface="TimesNewRoman" charset="0"/>
              </a:rPr>
              <a:t>: constitui-se de um </a:t>
            </a:r>
            <a:r>
              <a:rPr lang="pt-BR" b="1">
                <a:latin typeface="TimesNewRoman" charset="0"/>
              </a:rPr>
              <a:t>anticiclone</a:t>
            </a:r>
            <a:r>
              <a:rPr lang="pt-BR">
                <a:latin typeface="TimesNewRoman" charset="0"/>
              </a:rPr>
              <a:t> de </a:t>
            </a:r>
            <a:r>
              <a:rPr lang="pt-BR" b="1">
                <a:latin typeface="TimesNewRoman" charset="0"/>
              </a:rPr>
              <a:t>grande</a:t>
            </a:r>
            <a:r>
              <a:rPr lang="pt-BR">
                <a:latin typeface="TimesNewRoman" charset="0"/>
              </a:rPr>
              <a:t> </a:t>
            </a:r>
            <a:r>
              <a:rPr lang="pt-BR" b="1">
                <a:latin typeface="TimesNewRoman" charset="0"/>
              </a:rPr>
              <a:t>amplitude</a:t>
            </a:r>
            <a:r>
              <a:rPr lang="pt-BR">
                <a:latin typeface="TimesNewRoman" charset="0"/>
              </a:rPr>
              <a:t> </a:t>
            </a:r>
            <a:r>
              <a:rPr lang="pt-BR" b="1">
                <a:latin typeface="TimesNewRoman" charset="0"/>
              </a:rPr>
              <a:t>acompanhado</a:t>
            </a:r>
            <a:r>
              <a:rPr lang="pt-BR">
                <a:latin typeface="TimesNewRoman" charset="0"/>
              </a:rPr>
              <a:t> de um </a:t>
            </a:r>
            <a:r>
              <a:rPr lang="pt-BR" b="1">
                <a:latin typeface="TimesNewRoman" charset="0"/>
              </a:rPr>
              <a:t>ciclone</a:t>
            </a:r>
            <a:r>
              <a:rPr lang="pt-BR">
                <a:latin typeface="TimesNewRoman" charset="0"/>
              </a:rPr>
              <a:t> no </a:t>
            </a:r>
            <a:r>
              <a:rPr lang="pt-BR" b="1">
                <a:latin typeface="TimesNewRoman" charset="0"/>
              </a:rPr>
              <a:t>lado</a:t>
            </a:r>
            <a:r>
              <a:rPr lang="pt-BR">
                <a:latin typeface="TimesNewRoman" charset="0"/>
              </a:rPr>
              <a:t> </a:t>
            </a:r>
            <a:r>
              <a:rPr lang="pt-BR" b="1">
                <a:latin typeface="TimesNewRoman" charset="0"/>
              </a:rPr>
              <a:t>equatorial</a:t>
            </a:r>
            <a:r>
              <a:rPr lang="pt-BR">
                <a:latin typeface="TimesNewRoman" charset="0"/>
              </a:rPr>
              <a:t>.</a:t>
            </a:r>
          </a:p>
          <a:p>
            <a:pPr>
              <a:buClrTx/>
              <a:buFontTx/>
              <a:buNone/>
            </a:pPr>
            <a:r>
              <a:rPr lang="pt-BR">
                <a:latin typeface="TimesNewRoman" charset="0"/>
              </a:rPr>
              <a:t>b) </a:t>
            </a:r>
            <a:r>
              <a:rPr lang="pt-BR" b="1">
                <a:latin typeface="TimesNewRoman" charset="0"/>
              </a:rPr>
              <a:t>Tipo</a:t>
            </a:r>
            <a:r>
              <a:rPr lang="pt-BR">
                <a:latin typeface="TimesNewRoman" charset="0"/>
              </a:rPr>
              <a:t> </a:t>
            </a:r>
            <a:r>
              <a:rPr lang="pt-BR" b="1">
                <a:latin typeface="TimesNewRoman" charset="0"/>
              </a:rPr>
              <a:t>omega</a:t>
            </a:r>
            <a:r>
              <a:rPr lang="pt-BR">
                <a:latin typeface="TimesNewRoman" charset="0"/>
              </a:rPr>
              <a:t>: constitui-se de um </a:t>
            </a:r>
            <a:r>
              <a:rPr lang="pt-BR" b="1">
                <a:latin typeface="TimesNewRoman" charset="0"/>
              </a:rPr>
              <a:t>anticiclone</a:t>
            </a:r>
            <a:r>
              <a:rPr lang="pt-BR">
                <a:latin typeface="TimesNewRoman" charset="0"/>
              </a:rPr>
              <a:t> </a:t>
            </a:r>
            <a:r>
              <a:rPr lang="pt-BR" b="1">
                <a:latin typeface="TimesNewRoman" charset="0"/>
              </a:rPr>
              <a:t>entre</a:t>
            </a:r>
            <a:r>
              <a:rPr lang="pt-BR">
                <a:latin typeface="TimesNewRoman" charset="0"/>
              </a:rPr>
              <a:t> </a:t>
            </a:r>
            <a:r>
              <a:rPr lang="pt-BR" b="1">
                <a:latin typeface="TimesNewRoman" charset="0"/>
              </a:rPr>
              <a:t>dois</a:t>
            </a:r>
            <a:r>
              <a:rPr lang="pt-BR">
                <a:latin typeface="TimesNewRoman" charset="0"/>
              </a:rPr>
              <a:t> </a:t>
            </a:r>
            <a:r>
              <a:rPr lang="pt-BR" b="1">
                <a:latin typeface="TimesNewRoman" charset="0"/>
              </a:rPr>
              <a:t>ciclones</a:t>
            </a:r>
            <a:r>
              <a:rPr lang="pt-BR">
                <a:latin typeface="TimesNewRoman" charset="0"/>
              </a:rPr>
              <a:t> na </a:t>
            </a:r>
            <a:r>
              <a:rPr lang="pt-BR" b="1">
                <a:latin typeface="TimesNewRoman" charset="0"/>
              </a:rPr>
              <a:t>forma</a:t>
            </a:r>
            <a:r>
              <a:rPr lang="pt-BR">
                <a:latin typeface="TimesNewRoman" charset="0"/>
              </a:rPr>
              <a:t> de uma </a:t>
            </a:r>
            <a:r>
              <a:rPr lang="pt-BR" b="1">
                <a:latin typeface="TimesNewRoman" charset="0"/>
              </a:rPr>
              <a:t>letra</a:t>
            </a:r>
            <a:r>
              <a:rPr lang="pt-BR">
                <a:latin typeface="TimesNewRoman" charset="0"/>
              </a:rPr>
              <a:t> </a:t>
            </a:r>
            <a:r>
              <a:rPr lang="pt-BR" b="1">
                <a:latin typeface="TimesNewRoman" charset="0"/>
              </a:rPr>
              <a:t>Omega</a:t>
            </a:r>
            <a:r>
              <a:rPr lang="pt-BR">
                <a:latin typeface="TimesNewRoman" charset="0"/>
              </a:rPr>
              <a:t> </a:t>
            </a:r>
            <a:r>
              <a:rPr lang="pt-BR" b="1">
                <a:latin typeface="TimesNewRoman" charset="0"/>
              </a:rPr>
              <a:t>invertida</a:t>
            </a:r>
            <a:r>
              <a:rPr lang="pt-BR">
                <a:latin typeface="TimesNewRoman" charset="0"/>
              </a:rPr>
              <a:t> no </a:t>
            </a:r>
            <a:r>
              <a:rPr lang="pt-BR" b="1">
                <a:latin typeface="TimesNewRoman" charset="0"/>
              </a:rPr>
              <a:t>HS</a:t>
            </a:r>
            <a:r>
              <a:rPr lang="pt-BR">
                <a:latin typeface="TimesNewRoman" charset="0"/>
              </a:rPr>
              <a:t>.</a:t>
            </a:r>
          </a:p>
          <a:p>
            <a:pPr>
              <a:buClrTx/>
              <a:buFontTx/>
              <a:buNone/>
            </a:pPr>
            <a:r>
              <a:rPr lang="pt-BR">
                <a:latin typeface="TimesNewRoman" charset="0"/>
              </a:rPr>
              <a:t>c) </a:t>
            </a:r>
            <a:r>
              <a:rPr lang="pt-BR" b="1">
                <a:latin typeface="TimesNewRoman" charset="0"/>
              </a:rPr>
              <a:t>Bloqueio</a:t>
            </a:r>
            <a:r>
              <a:rPr lang="pt-BR">
                <a:latin typeface="TimesNewRoman" charset="0"/>
              </a:rPr>
              <a:t> </a:t>
            </a:r>
            <a:r>
              <a:rPr lang="pt-BR" b="1">
                <a:latin typeface="TimesNewRoman" charset="0"/>
              </a:rPr>
              <a:t>formado</a:t>
            </a:r>
            <a:r>
              <a:rPr lang="pt-BR">
                <a:latin typeface="TimesNewRoman" charset="0"/>
              </a:rPr>
              <a:t> de uma </a:t>
            </a:r>
            <a:r>
              <a:rPr lang="pt-BR" b="1">
                <a:latin typeface="TimesNewRoman" charset="0"/>
              </a:rPr>
              <a:t>crista</a:t>
            </a:r>
            <a:r>
              <a:rPr lang="pt-BR">
                <a:latin typeface="TimesNewRoman" charset="0"/>
              </a:rPr>
              <a:t> </a:t>
            </a:r>
            <a:r>
              <a:rPr lang="pt-BR" b="1">
                <a:latin typeface="TimesNewRoman" charset="0"/>
              </a:rPr>
              <a:t>estacionária</a:t>
            </a:r>
            <a:r>
              <a:rPr lang="pt-BR">
                <a:latin typeface="TimesNewRoman" charset="0"/>
              </a:rPr>
              <a:t> de </a:t>
            </a:r>
            <a:r>
              <a:rPr lang="pt-BR" b="1">
                <a:latin typeface="TimesNewRoman" charset="0"/>
              </a:rPr>
              <a:t>grande</a:t>
            </a:r>
            <a:r>
              <a:rPr lang="pt-BR">
                <a:latin typeface="TimesNewRoman" charset="0"/>
              </a:rPr>
              <a:t> </a:t>
            </a:r>
            <a:r>
              <a:rPr lang="pt-BR" b="1">
                <a:latin typeface="TimesNewRoman" charset="0"/>
              </a:rPr>
              <a:t>amplitude</a:t>
            </a:r>
            <a:r>
              <a:rPr lang="pt-BR">
                <a:latin typeface="TimesNewRoman" charset="0"/>
              </a:rPr>
              <a:t>.</a:t>
            </a:r>
          </a:p>
        </p:txBody>
      </p:sp>
      <p:pic>
        <p:nvPicPr>
          <p:cNvPr id="819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3316288"/>
            <a:ext cx="4808538" cy="3455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-323850" y="6237288"/>
            <a:ext cx="5508625" cy="587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pt-BR" sz="1200"/>
              <a:t>Padrões de bloqueios no Hemisfério Sul: (a) tipo dipolo, (b) tipo omega e (c) bloqueio de um anticiclone de grande amplitude. Fonte: Bluestein op cit., 1993.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5488" y="1041400"/>
            <a:ext cx="4646612" cy="1881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9219" name="Group 2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pt-BR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4340" name="Rectangle 4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pt-BR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395288" y="333375"/>
            <a:ext cx="874871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Aft>
                <a:spcPct val="0"/>
              </a:spcAft>
              <a:buClrTx/>
              <a:buFontTx/>
              <a:buNone/>
              <a:defRPr/>
            </a:pPr>
            <a:r>
              <a:rPr lang="pt-BR" sz="2200" b="1">
                <a:effectLst>
                  <a:outerShdw blurRad="38100" dist="38100" dir="2700000" algn="tl">
                    <a:srgbClr val="C0C0C0"/>
                  </a:outerShdw>
                </a:effectLst>
              </a:rPr>
              <a:t>BLOQUEIOS – </a:t>
            </a:r>
            <a:r>
              <a:rPr lang="pt-BR" b="1">
                <a:effectLst>
                  <a:outerShdw blurRad="38100" dist="38100" dir="2700000" algn="tl">
                    <a:srgbClr val="C0C0C0"/>
                  </a:outerShdw>
                </a:effectLst>
              </a:rPr>
              <a:t>EXEMPLO</a:t>
            </a:r>
          </a:p>
        </p:txBody>
      </p:sp>
      <p:pic>
        <p:nvPicPr>
          <p:cNvPr id="922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3" y="1041400"/>
            <a:ext cx="4716463" cy="1835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22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11675" y="2760663"/>
            <a:ext cx="4668838" cy="1881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22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79925" y="4497388"/>
            <a:ext cx="4700588" cy="1881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22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36513" y="2736850"/>
            <a:ext cx="4730751" cy="1905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225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36513" y="4457700"/>
            <a:ext cx="4691063" cy="191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226" name="Text Box 12"/>
          <p:cNvSpPr txBox="1">
            <a:spLocks noChangeArrowheads="1"/>
          </p:cNvSpPr>
          <p:nvPr/>
        </p:nvSpPr>
        <p:spPr bwMode="auto">
          <a:xfrm>
            <a:off x="-323850" y="6297613"/>
            <a:ext cx="9504363" cy="587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pt-BR" sz="1200"/>
              <a:t>Campo de linhas de corrente e magnitude do vento em m/s (vide escala de cores) no nível de 250hPa às 00 TMG para os dias 25-30 de agosto de 2003. Propagação para leste do núcleo do JST (seta vermelha) e do núcleo do JP (seta azul) do Oceano Pacífico Oeste. A alta desprendida é indicada pela seta verde, e o cavado desprendido pela seta laranja. Fonte: Reinke et al.,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22533" name="Rectangle 3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534" name="Rectangle 4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76485" name="Text Box 5"/>
          <p:cNvSpPr txBox="1">
            <a:spLocks noChangeArrowheads="1"/>
          </p:cNvSpPr>
          <p:nvPr/>
        </p:nvSpPr>
        <p:spPr bwMode="auto">
          <a:xfrm>
            <a:off x="395288" y="333375"/>
            <a:ext cx="874871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Aft>
                <a:spcPct val="0"/>
              </a:spcAft>
              <a:buClrTx/>
              <a:buFontTx/>
              <a:buNone/>
              <a:defRPr/>
            </a:pPr>
            <a:r>
              <a:rPr lang="pt-BR" sz="2200" b="1">
                <a:effectLst>
                  <a:outerShdw blurRad="38100" dist="38100" dir="2700000" algn="tl">
                    <a:srgbClr val="C0C0C0"/>
                  </a:outerShdw>
                </a:effectLst>
              </a:rPr>
              <a:t>BLOQUEIOS –</a:t>
            </a:r>
            <a:r>
              <a:rPr lang="pt-BR" b="1">
                <a:effectLst>
                  <a:outerShdw blurRad="38100" dist="38100" dir="2700000" algn="tl">
                    <a:srgbClr val="C0C0C0"/>
                  </a:outerShdw>
                </a:effectLst>
              </a:rPr>
              <a:t> HS: VARIAÇÃO SAZONAL</a:t>
            </a: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0" y="1196975"/>
            <a:ext cx="9144000" cy="14779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buClrTx/>
            </a:pPr>
            <a:r>
              <a:rPr lang="pt-BR"/>
              <a:t> Os bloqueios do Oceano </a:t>
            </a:r>
            <a:r>
              <a:rPr lang="pt-BR" b="1"/>
              <a:t>Pacífico</a:t>
            </a:r>
            <a:r>
              <a:rPr lang="pt-BR"/>
              <a:t> e </a:t>
            </a:r>
            <a:r>
              <a:rPr lang="pt-BR" b="1"/>
              <a:t>Atlântico</a:t>
            </a:r>
            <a:r>
              <a:rPr lang="pt-BR"/>
              <a:t> apresentam uma dependência sazonal marcante, onde período de </a:t>
            </a:r>
            <a:r>
              <a:rPr lang="pt-BR" b="1"/>
              <a:t>máximo</a:t>
            </a:r>
            <a:r>
              <a:rPr lang="pt-BR"/>
              <a:t> de </a:t>
            </a:r>
            <a:r>
              <a:rPr lang="pt-BR" b="1"/>
              <a:t>ocorrência</a:t>
            </a:r>
            <a:r>
              <a:rPr lang="pt-BR"/>
              <a:t> é no </a:t>
            </a:r>
            <a:r>
              <a:rPr lang="pt-BR" b="1"/>
              <a:t>inverno</a:t>
            </a:r>
            <a:r>
              <a:rPr lang="pt-BR"/>
              <a:t> e início da primavera e </a:t>
            </a:r>
            <a:r>
              <a:rPr lang="pt-BR" b="1"/>
              <a:t>máximo</a:t>
            </a:r>
            <a:r>
              <a:rPr lang="pt-BR"/>
              <a:t> </a:t>
            </a:r>
            <a:r>
              <a:rPr lang="pt-BR" b="1"/>
              <a:t>secundário</a:t>
            </a:r>
            <a:r>
              <a:rPr lang="pt-BR"/>
              <a:t> entre os meses de </a:t>
            </a:r>
            <a:r>
              <a:rPr lang="pt-BR" b="1"/>
              <a:t>abril</a:t>
            </a:r>
            <a:r>
              <a:rPr lang="pt-BR"/>
              <a:t> e </a:t>
            </a:r>
            <a:r>
              <a:rPr lang="pt-BR" b="1"/>
              <a:t>maio</a:t>
            </a:r>
            <a:r>
              <a:rPr lang="pt-BR"/>
              <a:t>. Já no Oceano </a:t>
            </a:r>
            <a:r>
              <a:rPr lang="pt-BR" b="1"/>
              <a:t>Índico</a:t>
            </a:r>
            <a:r>
              <a:rPr lang="pt-BR"/>
              <a:t> a sazonalidade não é tão marcante e a </a:t>
            </a:r>
            <a:r>
              <a:rPr lang="pt-BR" b="1"/>
              <a:t>frequência</a:t>
            </a:r>
            <a:r>
              <a:rPr lang="pt-BR"/>
              <a:t> mantém-se </a:t>
            </a:r>
            <a:r>
              <a:rPr lang="pt-BR" b="1"/>
              <a:t>pequena</a:t>
            </a:r>
            <a:r>
              <a:rPr lang="pt-BR"/>
              <a:t> durante o </a:t>
            </a:r>
            <a:r>
              <a:rPr lang="pt-BR" b="1"/>
              <a:t>ano</a:t>
            </a:r>
            <a:r>
              <a:rPr lang="pt-BR"/>
              <a:t> </a:t>
            </a:r>
            <a:r>
              <a:rPr lang="pt-BR" b="1"/>
              <a:t>inteiro</a:t>
            </a:r>
            <a:r>
              <a:rPr lang="pt-BR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23561" name="Rectangle 3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562" name="Rectangle 4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53605" name="Text Box 5"/>
          <p:cNvSpPr txBox="1">
            <a:spLocks noChangeArrowheads="1"/>
          </p:cNvSpPr>
          <p:nvPr/>
        </p:nvSpPr>
        <p:spPr bwMode="auto">
          <a:xfrm>
            <a:off x="395288" y="333375"/>
            <a:ext cx="874871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Aft>
                <a:spcPct val="0"/>
              </a:spcAft>
              <a:buClrTx/>
              <a:buFontTx/>
              <a:buNone/>
              <a:defRPr/>
            </a:pPr>
            <a:r>
              <a:rPr lang="pt-BR" sz="2200" b="1">
                <a:effectLst>
                  <a:outerShdw blurRad="38100" dist="38100" dir="2700000" algn="tl">
                    <a:srgbClr val="C0C0C0"/>
                  </a:outerShdw>
                </a:effectLst>
              </a:rPr>
              <a:t>BLOQUEIOS –</a:t>
            </a:r>
            <a:r>
              <a:rPr lang="pt-BR" b="1">
                <a:effectLst>
                  <a:outerShdw blurRad="38100" dist="38100" dir="2700000" algn="tl">
                    <a:srgbClr val="C0C0C0"/>
                  </a:outerShdw>
                </a:effectLst>
              </a:rPr>
              <a:t> HS: LOCALIZAÇÃO</a:t>
            </a:r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0" y="1196975"/>
            <a:ext cx="9144000" cy="16033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buClrTx/>
            </a:pPr>
            <a:r>
              <a:rPr lang="pt-BR"/>
              <a:t> </a:t>
            </a:r>
            <a:r>
              <a:rPr lang="pt-BR" b="1"/>
              <a:t>Quatro</a:t>
            </a:r>
            <a:r>
              <a:rPr lang="pt-BR"/>
              <a:t> </a:t>
            </a:r>
            <a:r>
              <a:rPr lang="pt-BR" b="1"/>
              <a:t>regiões</a:t>
            </a:r>
            <a:r>
              <a:rPr lang="pt-BR"/>
              <a:t> preferidas para </a:t>
            </a:r>
            <a:r>
              <a:rPr lang="pt-BR" b="1"/>
              <a:t>formação</a:t>
            </a:r>
            <a:r>
              <a:rPr lang="pt-BR"/>
              <a:t> de </a:t>
            </a:r>
            <a:r>
              <a:rPr lang="pt-BR" b="1"/>
              <a:t>bloqueios</a:t>
            </a:r>
            <a:r>
              <a:rPr lang="pt-BR"/>
              <a:t> no </a:t>
            </a:r>
            <a:r>
              <a:rPr lang="pt-BR" b="1"/>
              <a:t>HS</a:t>
            </a:r>
            <a:r>
              <a:rPr lang="pt-BR"/>
              <a:t>: região da </a:t>
            </a:r>
            <a:r>
              <a:rPr lang="pt-BR" b="1"/>
              <a:t>Austrália</a:t>
            </a:r>
            <a:r>
              <a:rPr lang="pt-BR"/>
              <a:t>, </a:t>
            </a:r>
            <a:r>
              <a:rPr lang="pt-BR" b="1"/>
              <a:t>Nova</a:t>
            </a:r>
            <a:r>
              <a:rPr lang="pt-BR"/>
              <a:t> </a:t>
            </a:r>
            <a:r>
              <a:rPr lang="pt-BR" b="1"/>
              <a:t>Zelândia e</a:t>
            </a:r>
            <a:r>
              <a:rPr lang="pt-BR"/>
              <a:t> </a:t>
            </a:r>
            <a:r>
              <a:rPr lang="pt-BR" b="1"/>
              <a:t>Pacífico</a:t>
            </a:r>
            <a:r>
              <a:rPr lang="pt-BR"/>
              <a:t> </a:t>
            </a:r>
            <a:r>
              <a:rPr lang="pt-BR" b="1"/>
              <a:t>Sudoeste (120E-120W)</a:t>
            </a:r>
            <a:r>
              <a:rPr lang="pt-BR"/>
              <a:t>; </a:t>
            </a:r>
            <a:r>
              <a:rPr lang="pt-BR" b="1"/>
              <a:t>Pacífico</a:t>
            </a:r>
            <a:r>
              <a:rPr lang="pt-BR"/>
              <a:t> </a:t>
            </a:r>
            <a:r>
              <a:rPr lang="pt-BR" b="1"/>
              <a:t>Sudeste</a:t>
            </a:r>
            <a:r>
              <a:rPr lang="pt-BR"/>
              <a:t> (</a:t>
            </a:r>
            <a:r>
              <a:rPr lang="pt-BR" b="1"/>
              <a:t>120W-80W</a:t>
            </a:r>
            <a:r>
              <a:rPr lang="pt-BR"/>
              <a:t>); </a:t>
            </a:r>
            <a:r>
              <a:rPr lang="pt-BR" b="1"/>
              <a:t>Oceano</a:t>
            </a:r>
            <a:r>
              <a:rPr lang="pt-BR"/>
              <a:t> </a:t>
            </a:r>
            <a:r>
              <a:rPr lang="pt-BR" b="1"/>
              <a:t>Atlântico</a:t>
            </a:r>
            <a:r>
              <a:rPr lang="pt-BR"/>
              <a:t> (</a:t>
            </a:r>
            <a:r>
              <a:rPr lang="pt-BR" b="1"/>
              <a:t>80W-10W</a:t>
            </a:r>
            <a:r>
              <a:rPr lang="pt-BR"/>
              <a:t>) e </a:t>
            </a:r>
            <a:r>
              <a:rPr lang="pt-BR" b="1"/>
              <a:t>Oceano</a:t>
            </a:r>
            <a:r>
              <a:rPr lang="pt-BR"/>
              <a:t> </a:t>
            </a:r>
            <a:r>
              <a:rPr lang="pt-BR" b="1"/>
              <a:t>Índico</a:t>
            </a:r>
            <a:r>
              <a:rPr lang="pt-BR"/>
              <a:t> (</a:t>
            </a:r>
            <a:r>
              <a:rPr lang="pt-BR" b="1"/>
              <a:t>70E-120E</a:t>
            </a:r>
            <a:r>
              <a:rPr lang="pt-BR"/>
              <a:t>).</a:t>
            </a:r>
          </a:p>
          <a:p>
            <a:pPr>
              <a:buClrTx/>
            </a:pPr>
            <a:r>
              <a:rPr lang="pt-BR"/>
              <a:t> Sobre o </a:t>
            </a:r>
            <a:r>
              <a:rPr lang="pt-BR" b="1"/>
              <a:t>Pacífico</a:t>
            </a:r>
            <a:r>
              <a:rPr lang="pt-BR"/>
              <a:t> </a:t>
            </a:r>
            <a:r>
              <a:rPr lang="pt-BR" b="1"/>
              <a:t>Sul</a:t>
            </a:r>
            <a:r>
              <a:rPr lang="pt-BR"/>
              <a:t> (</a:t>
            </a:r>
            <a:r>
              <a:rPr lang="pt-BR" b="1"/>
              <a:t>180W-80W</a:t>
            </a:r>
            <a:r>
              <a:rPr lang="pt-BR"/>
              <a:t>) os </a:t>
            </a:r>
            <a:r>
              <a:rPr lang="pt-BR" b="1"/>
              <a:t>eventos</a:t>
            </a:r>
            <a:r>
              <a:rPr lang="pt-BR"/>
              <a:t> de </a:t>
            </a:r>
            <a:r>
              <a:rPr lang="pt-BR" b="1"/>
              <a:t>bloqueios</a:t>
            </a:r>
            <a:r>
              <a:rPr lang="pt-BR"/>
              <a:t> se </a:t>
            </a:r>
            <a:r>
              <a:rPr lang="pt-BR" b="1"/>
              <a:t>concentram</a:t>
            </a:r>
            <a:r>
              <a:rPr lang="pt-BR"/>
              <a:t> praticamente entre as longitudes de </a:t>
            </a:r>
            <a:r>
              <a:rPr lang="pt-BR" b="1"/>
              <a:t>180W-120W</a:t>
            </a:r>
            <a:r>
              <a:rPr lang="pt-BR"/>
              <a:t> (</a:t>
            </a:r>
            <a:r>
              <a:rPr lang="pt-BR" b="1"/>
              <a:t>Pacífico</a:t>
            </a:r>
            <a:r>
              <a:rPr lang="pt-BR"/>
              <a:t> </a:t>
            </a:r>
            <a:r>
              <a:rPr lang="pt-BR" b="1"/>
              <a:t>Sudoeste</a:t>
            </a:r>
            <a:r>
              <a:rPr lang="pt-BR"/>
              <a:t>).</a:t>
            </a:r>
          </a:p>
        </p:txBody>
      </p:sp>
      <p:pic>
        <p:nvPicPr>
          <p:cNvPr id="2355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0063" y="3590925"/>
            <a:ext cx="4799012" cy="2274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3558" name="Text Box 8"/>
          <p:cNvSpPr txBox="1">
            <a:spLocks noChangeArrowheads="1"/>
          </p:cNvSpPr>
          <p:nvPr/>
        </p:nvSpPr>
        <p:spPr bwMode="auto">
          <a:xfrm>
            <a:off x="3997325" y="5889625"/>
            <a:ext cx="3997325" cy="422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pt-BR" sz="1200"/>
              <a:t>Esquema gráfico longitudinal das áreas de estudo.</a:t>
            </a:r>
          </a:p>
          <a:p>
            <a:pPr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pt-BR" sz="1200"/>
              <a:t>Fonte: Mendes et al, 2005.</a:t>
            </a:r>
          </a:p>
        </p:txBody>
      </p:sp>
      <p:pic>
        <p:nvPicPr>
          <p:cNvPr id="2355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13" y="3141663"/>
            <a:ext cx="4267200" cy="264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3560" name="Text Box 10"/>
          <p:cNvSpPr txBox="1">
            <a:spLocks noChangeArrowheads="1"/>
          </p:cNvSpPr>
          <p:nvPr/>
        </p:nvSpPr>
        <p:spPr bwMode="auto">
          <a:xfrm>
            <a:off x="-250825" y="5703888"/>
            <a:ext cx="4572000" cy="75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pt-BR" sz="1200"/>
              <a:t>Distribuição longitudinal de frequência (linhas) de eventos de bloqueios (em percentagem) e de dias bloqueados (colunas) para o período de 1960-2000. Fonte: Mendes et al, 2005.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24585" name="Rectangle 3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586" name="Rectangle 4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55653" name="Text Box 5"/>
          <p:cNvSpPr txBox="1">
            <a:spLocks noChangeArrowheads="1"/>
          </p:cNvSpPr>
          <p:nvPr/>
        </p:nvSpPr>
        <p:spPr bwMode="auto">
          <a:xfrm>
            <a:off x="395288" y="333375"/>
            <a:ext cx="874871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Aft>
                <a:spcPct val="0"/>
              </a:spcAft>
              <a:buClrTx/>
              <a:buFontTx/>
              <a:buNone/>
              <a:defRPr/>
            </a:pPr>
            <a:r>
              <a:rPr lang="pt-BR" sz="2200" b="1">
                <a:effectLst>
                  <a:outerShdw blurRad="38100" dist="38100" dir="2700000" algn="tl">
                    <a:srgbClr val="C0C0C0"/>
                  </a:outerShdw>
                </a:effectLst>
              </a:rPr>
              <a:t>BLOQUEIOS –</a:t>
            </a:r>
            <a:r>
              <a:rPr lang="pt-BR" b="1">
                <a:effectLst>
                  <a:outerShdw blurRad="38100" dist="38100" dir="2700000" algn="tl">
                    <a:srgbClr val="C0C0C0"/>
                  </a:outerShdw>
                </a:effectLst>
              </a:rPr>
              <a:t> HS: VARIAÇÃO SAZONAL</a:t>
            </a:r>
          </a:p>
        </p:txBody>
      </p:sp>
      <p:sp>
        <p:nvSpPr>
          <p:cNvPr id="24580" name="Text Box 9"/>
          <p:cNvSpPr txBox="1">
            <a:spLocks noChangeArrowheads="1"/>
          </p:cNvSpPr>
          <p:nvPr/>
        </p:nvSpPr>
        <p:spPr bwMode="auto">
          <a:xfrm>
            <a:off x="-252413" y="6462713"/>
            <a:ext cx="9396413" cy="422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pt-BR" sz="1200"/>
              <a:t>Variabilidade mensal dos dias bloqueados (colunas) e da frequência dos eventos de bloqueios (linhas) para: Pacífico Sul, Sudoeste e Sudeste do Pacífico Sul. Fonte: Mendes et al, 2005.</a:t>
            </a:r>
          </a:p>
        </p:txBody>
      </p:sp>
      <p:sp>
        <p:nvSpPr>
          <p:cNvPr id="24581" name="Text Box 10"/>
          <p:cNvSpPr txBox="1">
            <a:spLocks noChangeArrowheads="1"/>
          </p:cNvSpPr>
          <p:nvPr/>
        </p:nvSpPr>
        <p:spPr bwMode="auto">
          <a:xfrm>
            <a:off x="0" y="1196975"/>
            <a:ext cx="9144000" cy="31146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buClrTx/>
            </a:pPr>
            <a:r>
              <a:rPr lang="pt-BR"/>
              <a:t> </a:t>
            </a:r>
            <a:r>
              <a:rPr lang="pt-BR" b="1"/>
              <a:t>Maior</a:t>
            </a:r>
            <a:r>
              <a:rPr lang="pt-BR"/>
              <a:t> </a:t>
            </a:r>
            <a:r>
              <a:rPr lang="pt-BR" b="1"/>
              <a:t>ocorrência</a:t>
            </a:r>
            <a:r>
              <a:rPr lang="pt-BR"/>
              <a:t> de </a:t>
            </a:r>
            <a:r>
              <a:rPr lang="pt-BR" b="1"/>
              <a:t>eventos</a:t>
            </a:r>
            <a:r>
              <a:rPr lang="pt-BR"/>
              <a:t> e de número de </a:t>
            </a:r>
            <a:r>
              <a:rPr lang="pt-BR" b="1"/>
              <a:t>dias</a:t>
            </a:r>
            <a:r>
              <a:rPr lang="pt-BR"/>
              <a:t> </a:t>
            </a:r>
            <a:r>
              <a:rPr lang="pt-BR" b="1"/>
              <a:t>bloqueados</a:t>
            </a:r>
            <a:r>
              <a:rPr lang="pt-BR"/>
              <a:t> nos </a:t>
            </a:r>
            <a:r>
              <a:rPr lang="pt-BR" b="1"/>
              <a:t>meses</a:t>
            </a:r>
            <a:r>
              <a:rPr lang="pt-BR"/>
              <a:t> de </a:t>
            </a:r>
            <a:r>
              <a:rPr lang="pt-BR" b="1"/>
              <a:t>inverno</a:t>
            </a:r>
            <a:r>
              <a:rPr lang="pt-BR"/>
              <a:t> e </a:t>
            </a:r>
            <a:r>
              <a:rPr lang="pt-BR" b="1"/>
              <a:t>início</a:t>
            </a:r>
            <a:r>
              <a:rPr lang="pt-BR"/>
              <a:t> da </a:t>
            </a:r>
            <a:r>
              <a:rPr lang="pt-BR" b="1"/>
              <a:t>primavera</a:t>
            </a:r>
            <a:r>
              <a:rPr lang="pt-BR"/>
              <a:t> para o </a:t>
            </a:r>
            <a:r>
              <a:rPr lang="pt-BR" b="1"/>
              <a:t>Pacífico</a:t>
            </a:r>
            <a:r>
              <a:rPr lang="pt-BR"/>
              <a:t> </a:t>
            </a:r>
            <a:r>
              <a:rPr lang="pt-BR" b="1"/>
              <a:t>Sudeste</a:t>
            </a:r>
            <a:r>
              <a:rPr lang="pt-BR"/>
              <a:t> e </a:t>
            </a:r>
            <a:r>
              <a:rPr lang="pt-BR" b="1"/>
              <a:t>Sudoeste</a:t>
            </a:r>
            <a:r>
              <a:rPr lang="pt-BR"/>
              <a:t>.</a:t>
            </a:r>
          </a:p>
          <a:p>
            <a:pPr>
              <a:buClrTx/>
            </a:pPr>
            <a:r>
              <a:rPr lang="pt-BR"/>
              <a:t> O conceito de </a:t>
            </a:r>
            <a:r>
              <a:rPr lang="pt-BR" b="1"/>
              <a:t>dia</a:t>
            </a:r>
            <a:r>
              <a:rPr lang="pt-BR"/>
              <a:t> </a:t>
            </a:r>
            <a:r>
              <a:rPr lang="pt-BR" b="1"/>
              <a:t>bloqueado</a:t>
            </a:r>
            <a:r>
              <a:rPr lang="pt-BR"/>
              <a:t> (Tibaldi et al., 1994; Renwick, 1998; Trigo et al., 2004 e Wiedenmann et al., 2002) </a:t>
            </a:r>
            <a:r>
              <a:rPr lang="pt-BR" b="1"/>
              <a:t>refere-se</a:t>
            </a:r>
            <a:r>
              <a:rPr lang="pt-BR"/>
              <a:t> ao “</a:t>
            </a:r>
            <a:r>
              <a:rPr lang="pt-BR" b="1"/>
              <a:t>dia</a:t>
            </a:r>
            <a:r>
              <a:rPr lang="pt-BR"/>
              <a:t>” onde o </a:t>
            </a:r>
            <a:r>
              <a:rPr lang="pt-BR" b="1"/>
              <a:t>índice</a:t>
            </a:r>
            <a:r>
              <a:rPr lang="pt-BR"/>
              <a:t> de </a:t>
            </a:r>
            <a:r>
              <a:rPr lang="pt-BR" b="1"/>
              <a:t>bloqueio</a:t>
            </a:r>
            <a:r>
              <a:rPr lang="pt-BR"/>
              <a:t> foi </a:t>
            </a:r>
            <a:r>
              <a:rPr lang="pt-BR" b="1"/>
              <a:t>verificado</a:t>
            </a:r>
            <a:r>
              <a:rPr lang="pt-BR"/>
              <a:t>, enquanto que cada </a:t>
            </a:r>
            <a:r>
              <a:rPr lang="pt-BR" b="1"/>
              <a:t>episódio</a:t>
            </a:r>
            <a:r>
              <a:rPr lang="pt-BR"/>
              <a:t> de </a:t>
            </a:r>
            <a:r>
              <a:rPr lang="pt-BR" b="1"/>
              <a:t>bloqueio</a:t>
            </a:r>
            <a:r>
              <a:rPr lang="pt-BR"/>
              <a:t> </a:t>
            </a:r>
            <a:r>
              <a:rPr lang="pt-BR" b="1"/>
              <a:t>corresponde</a:t>
            </a:r>
            <a:r>
              <a:rPr lang="pt-BR"/>
              <a:t> à </a:t>
            </a:r>
            <a:r>
              <a:rPr lang="pt-BR" b="1"/>
              <a:t>somatória</a:t>
            </a:r>
            <a:r>
              <a:rPr lang="pt-BR"/>
              <a:t> dos </a:t>
            </a:r>
            <a:r>
              <a:rPr lang="pt-BR" b="1"/>
              <a:t>dias</a:t>
            </a:r>
            <a:r>
              <a:rPr lang="pt-BR"/>
              <a:t> </a:t>
            </a:r>
            <a:r>
              <a:rPr lang="pt-BR" b="1"/>
              <a:t>bloqueados</a:t>
            </a:r>
            <a:r>
              <a:rPr lang="pt-BR"/>
              <a:t>, desde que seja verificado um </a:t>
            </a:r>
            <a:r>
              <a:rPr lang="pt-BR" b="1"/>
              <a:t>mínimo</a:t>
            </a:r>
            <a:r>
              <a:rPr lang="pt-BR"/>
              <a:t> de </a:t>
            </a:r>
            <a:r>
              <a:rPr lang="pt-BR" b="1"/>
              <a:t>5</a:t>
            </a:r>
            <a:r>
              <a:rPr lang="pt-BR"/>
              <a:t> </a:t>
            </a:r>
            <a:r>
              <a:rPr lang="pt-BR" b="1"/>
              <a:t>dias</a:t>
            </a:r>
            <a:r>
              <a:rPr lang="pt-BR"/>
              <a:t>.</a:t>
            </a:r>
          </a:p>
          <a:p>
            <a:pPr>
              <a:buClrTx/>
            </a:pPr>
            <a:r>
              <a:rPr lang="pt-BR"/>
              <a:t> </a:t>
            </a:r>
            <a:r>
              <a:rPr lang="pt-PT"/>
              <a:t>Wiedenmann et al. (2002) assinalaram que os episódios de </a:t>
            </a:r>
            <a:r>
              <a:rPr lang="pt-PT" b="1"/>
              <a:t>bloqueio</a:t>
            </a:r>
            <a:r>
              <a:rPr lang="pt-PT"/>
              <a:t> sobre o </a:t>
            </a:r>
            <a:r>
              <a:rPr lang="pt-PT" b="1"/>
              <a:t>Pacífico</a:t>
            </a:r>
            <a:r>
              <a:rPr lang="pt-PT"/>
              <a:t> </a:t>
            </a:r>
            <a:r>
              <a:rPr lang="pt-PT" b="1"/>
              <a:t>Sul</a:t>
            </a:r>
            <a:r>
              <a:rPr lang="pt-PT"/>
              <a:t> eram </a:t>
            </a:r>
            <a:r>
              <a:rPr lang="pt-PT" b="1"/>
              <a:t>mais</a:t>
            </a:r>
            <a:r>
              <a:rPr lang="pt-PT"/>
              <a:t> </a:t>
            </a:r>
            <a:r>
              <a:rPr lang="pt-PT" b="1"/>
              <a:t>fortes</a:t>
            </a:r>
            <a:r>
              <a:rPr lang="pt-PT"/>
              <a:t> e mais </a:t>
            </a:r>
            <a:r>
              <a:rPr lang="pt-PT" b="1"/>
              <a:t>duradouros</a:t>
            </a:r>
            <a:r>
              <a:rPr lang="pt-PT"/>
              <a:t> na </a:t>
            </a:r>
            <a:r>
              <a:rPr lang="pt-PT" b="1"/>
              <a:t>estação</a:t>
            </a:r>
            <a:r>
              <a:rPr lang="pt-PT"/>
              <a:t> </a:t>
            </a:r>
            <a:r>
              <a:rPr lang="pt-PT" b="1"/>
              <a:t>fria</a:t>
            </a:r>
            <a:r>
              <a:rPr lang="pt-PT"/>
              <a:t>. Wiedenmann et al. (2002) obtiveram ainda uma frequência muito baixa de bloqueios duplos sobre este hemisfério. </a:t>
            </a:r>
            <a:endParaRPr lang="pt-BR"/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4505325"/>
            <a:ext cx="3144838" cy="2000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81338" y="4600575"/>
            <a:ext cx="3003550" cy="1858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4618038"/>
            <a:ext cx="3022600" cy="1833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25605" name="Rectangle 3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606" name="Rectangle 4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80581" name="Text Box 5"/>
          <p:cNvSpPr txBox="1">
            <a:spLocks noChangeArrowheads="1"/>
          </p:cNvSpPr>
          <p:nvPr/>
        </p:nvSpPr>
        <p:spPr bwMode="auto">
          <a:xfrm>
            <a:off x="395288" y="333375"/>
            <a:ext cx="874871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Aft>
                <a:spcPct val="0"/>
              </a:spcAft>
              <a:buClrTx/>
              <a:buFontTx/>
              <a:buNone/>
              <a:defRPr/>
            </a:pPr>
            <a:r>
              <a:rPr lang="pt-BR" sz="2200" b="1">
                <a:effectLst>
                  <a:outerShdw blurRad="38100" dist="38100" dir="2700000" algn="tl">
                    <a:srgbClr val="C0C0C0"/>
                  </a:outerShdw>
                </a:effectLst>
              </a:rPr>
              <a:t>BLOQUEIOS –</a:t>
            </a:r>
            <a:r>
              <a:rPr lang="pt-BR" b="1">
                <a:effectLst>
                  <a:outerShdw blurRad="38100" dist="38100" dir="2700000" algn="tl">
                    <a:srgbClr val="C0C0C0"/>
                  </a:outerShdw>
                </a:effectLst>
              </a:rPr>
              <a:t> COMPARAÇÃO INTER-HEMISFÉRICAS</a:t>
            </a:r>
          </a:p>
        </p:txBody>
      </p:sp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0" y="1196975"/>
            <a:ext cx="9144000" cy="11922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buClrTx/>
            </a:pPr>
            <a:r>
              <a:rPr lang="pt-BR"/>
              <a:t> A </a:t>
            </a:r>
            <a:r>
              <a:rPr lang="pt-BR" b="1"/>
              <a:t>duração</a:t>
            </a:r>
            <a:r>
              <a:rPr lang="pt-BR"/>
              <a:t> dos </a:t>
            </a:r>
            <a:r>
              <a:rPr lang="pt-BR" b="1"/>
              <a:t>bloqueios</a:t>
            </a:r>
            <a:r>
              <a:rPr lang="pt-BR"/>
              <a:t> no </a:t>
            </a:r>
            <a:r>
              <a:rPr lang="pt-BR" b="1"/>
              <a:t>HS</a:t>
            </a:r>
            <a:r>
              <a:rPr lang="pt-BR"/>
              <a:t> é </a:t>
            </a:r>
            <a:r>
              <a:rPr lang="pt-BR" b="1"/>
              <a:t>menor</a:t>
            </a:r>
            <a:r>
              <a:rPr lang="pt-BR"/>
              <a:t> do que o observado no </a:t>
            </a:r>
            <a:r>
              <a:rPr lang="pt-BR" b="1"/>
              <a:t>HN</a:t>
            </a:r>
            <a:r>
              <a:rPr lang="pt-BR"/>
              <a:t>.</a:t>
            </a:r>
          </a:p>
          <a:p>
            <a:pPr>
              <a:buClrTx/>
            </a:pPr>
            <a:r>
              <a:rPr lang="pt-BR"/>
              <a:t> Sistemas de </a:t>
            </a:r>
            <a:r>
              <a:rPr lang="pt-BR" b="1"/>
              <a:t>bloqueios</a:t>
            </a:r>
            <a:r>
              <a:rPr lang="pt-BR"/>
              <a:t> no </a:t>
            </a:r>
            <a:r>
              <a:rPr lang="pt-BR" b="1"/>
              <a:t>HS</a:t>
            </a:r>
            <a:r>
              <a:rPr lang="pt-BR"/>
              <a:t> são </a:t>
            </a:r>
            <a:r>
              <a:rPr lang="pt-BR" b="1"/>
              <a:t>menos</a:t>
            </a:r>
            <a:r>
              <a:rPr lang="pt-BR"/>
              <a:t> </a:t>
            </a:r>
            <a:r>
              <a:rPr lang="pt-BR" b="1"/>
              <a:t>frequentes</a:t>
            </a:r>
            <a:r>
              <a:rPr lang="pt-BR"/>
              <a:t> que no </a:t>
            </a:r>
            <a:r>
              <a:rPr lang="pt-BR" b="1"/>
              <a:t>HN</a:t>
            </a:r>
            <a:r>
              <a:rPr lang="pt-BR"/>
              <a:t>.</a:t>
            </a:r>
          </a:p>
          <a:p>
            <a:pPr>
              <a:buClrTx/>
            </a:pPr>
            <a:r>
              <a:rPr lang="pt-BR"/>
              <a:t> </a:t>
            </a:r>
            <a:r>
              <a:rPr lang="pt-BR" b="1"/>
              <a:t>Bloqueios</a:t>
            </a:r>
            <a:r>
              <a:rPr lang="pt-BR"/>
              <a:t> no </a:t>
            </a:r>
            <a:r>
              <a:rPr lang="pt-BR" b="1"/>
              <a:t>HS</a:t>
            </a:r>
            <a:r>
              <a:rPr lang="pt-BR"/>
              <a:t> em média </a:t>
            </a:r>
            <a:r>
              <a:rPr lang="pt-BR" b="1"/>
              <a:t>localizam-se</a:t>
            </a:r>
            <a:r>
              <a:rPr lang="pt-BR"/>
              <a:t> em </a:t>
            </a:r>
            <a:r>
              <a:rPr lang="pt-BR" b="1"/>
              <a:t>latitudes</a:t>
            </a:r>
            <a:r>
              <a:rPr lang="pt-BR"/>
              <a:t> </a:t>
            </a:r>
            <a:r>
              <a:rPr lang="pt-BR" b="1"/>
              <a:t>mais</a:t>
            </a:r>
            <a:r>
              <a:rPr lang="pt-BR"/>
              <a:t> </a:t>
            </a:r>
            <a:r>
              <a:rPr lang="pt-BR" b="1"/>
              <a:t>baixas</a:t>
            </a:r>
            <a:r>
              <a:rPr lang="pt-BR"/>
              <a:t> que no </a:t>
            </a:r>
            <a:r>
              <a:rPr lang="pt-BR" b="1"/>
              <a:t>HN</a:t>
            </a:r>
            <a:r>
              <a:rPr lang="pt-BR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80000" tIns="45720" rIns="18000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5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pt-BR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80000" tIns="45720" rIns="18000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5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pt-BR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15463</TotalTime>
  <Words>1556</Words>
  <Application>Microsoft Office PowerPoint</Application>
  <PresentationFormat>Apresentação na tela (4:3)</PresentationFormat>
  <Paragraphs>65</Paragraphs>
  <Slides>13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Arial</vt:lpstr>
      <vt:lpstr>Times New Roman</vt:lpstr>
      <vt:lpstr>TimesNewRoman</vt:lpstr>
      <vt:lpstr>TimesNewRomanPSMT</vt:lpstr>
      <vt:lpstr>Design padrão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ritaynoue</cp:lastModifiedBy>
  <cp:revision>3309</cp:revision>
  <dcterms:created xsi:type="dcterms:W3CDTF">2008-04-29T20:37:03Z</dcterms:created>
  <dcterms:modified xsi:type="dcterms:W3CDTF">2012-06-01T10:52:54Z</dcterms:modified>
</cp:coreProperties>
</file>