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9" r:id="rId4"/>
    <p:sldId id="263" r:id="rId5"/>
    <p:sldId id="283" r:id="rId6"/>
    <p:sldId id="264" r:id="rId7"/>
    <p:sldId id="265" r:id="rId8"/>
    <p:sldId id="266" r:id="rId9"/>
    <p:sldId id="257" r:id="rId10"/>
    <p:sldId id="260" r:id="rId11"/>
    <p:sldId id="272" r:id="rId12"/>
    <p:sldId id="273" r:id="rId13"/>
    <p:sldId id="261" r:id="rId14"/>
    <p:sldId id="262" r:id="rId15"/>
    <p:sldId id="267" r:id="rId16"/>
    <p:sldId id="268" r:id="rId17"/>
    <p:sldId id="269" r:id="rId18"/>
    <p:sldId id="270" r:id="rId19"/>
    <p:sldId id="271" r:id="rId20"/>
    <p:sldId id="274" r:id="rId21"/>
    <p:sldId id="275" r:id="rId22"/>
    <p:sldId id="279" r:id="rId23"/>
    <p:sldId id="276" r:id="rId24"/>
    <p:sldId id="277" r:id="rId25"/>
    <p:sldId id="280" r:id="rId26"/>
    <p:sldId id="278" r:id="rId27"/>
    <p:sldId id="281"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4" d="100"/>
          <a:sy n="84" d="100"/>
        </p:scale>
        <p:origin x="-7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8DAC712-FC3B-49D0-8F8E-6EC2CC437792}" type="slidenum">
              <a:rPr lang="pt-BR"/>
              <a:pPr>
                <a:defRPr/>
              </a:pPr>
              <a:t>‹nº›</a:t>
            </a:fld>
            <a:endParaRPr lang="pt-BR"/>
          </a:p>
        </p:txBody>
      </p:sp>
    </p:spTree>
    <p:extLst>
      <p:ext uri="{BB962C8B-B14F-4D97-AF65-F5344CB8AC3E}">
        <p14:creationId xmlns:p14="http://schemas.microsoft.com/office/powerpoint/2010/main" val="390521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D52DF90-3C30-410A-8EDD-4E79122417A6}" type="slidenum">
              <a:rPr lang="pt-BR"/>
              <a:pPr>
                <a:defRPr/>
              </a:pPr>
              <a:t>‹nº›</a:t>
            </a:fld>
            <a:endParaRPr lang="pt-BR"/>
          </a:p>
        </p:txBody>
      </p:sp>
    </p:spTree>
    <p:extLst>
      <p:ext uri="{BB962C8B-B14F-4D97-AF65-F5344CB8AC3E}">
        <p14:creationId xmlns:p14="http://schemas.microsoft.com/office/powerpoint/2010/main" val="354975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7878487-5007-42C5-B0CC-A2F347232F42}" type="slidenum">
              <a:rPr lang="pt-BR"/>
              <a:pPr>
                <a:defRPr/>
              </a:pPr>
              <a:t>‹nº›</a:t>
            </a:fld>
            <a:endParaRPr lang="pt-BR"/>
          </a:p>
        </p:txBody>
      </p:sp>
    </p:spTree>
    <p:extLst>
      <p:ext uri="{BB962C8B-B14F-4D97-AF65-F5344CB8AC3E}">
        <p14:creationId xmlns:p14="http://schemas.microsoft.com/office/powerpoint/2010/main" val="236889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3336F82-634F-4302-97E2-677260BAEB30}" type="slidenum">
              <a:rPr lang="pt-BR"/>
              <a:pPr>
                <a:defRPr/>
              </a:pPr>
              <a:t>‹nº›</a:t>
            </a:fld>
            <a:endParaRPr lang="pt-BR"/>
          </a:p>
        </p:txBody>
      </p:sp>
    </p:spTree>
    <p:extLst>
      <p:ext uri="{BB962C8B-B14F-4D97-AF65-F5344CB8AC3E}">
        <p14:creationId xmlns:p14="http://schemas.microsoft.com/office/powerpoint/2010/main" val="1890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1E03A68-D2B1-40D1-9CAC-14B5342C5329}" type="slidenum">
              <a:rPr lang="pt-BR"/>
              <a:pPr>
                <a:defRPr/>
              </a:pPr>
              <a:t>‹nº›</a:t>
            </a:fld>
            <a:endParaRPr lang="pt-BR"/>
          </a:p>
        </p:txBody>
      </p:sp>
    </p:spTree>
    <p:extLst>
      <p:ext uri="{BB962C8B-B14F-4D97-AF65-F5344CB8AC3E}">
        <p14:creationId xmlns:p14="http://schemas.microsoft.com/office/powerpoint/2010/main" val="370617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4A82839-CF11-4651-9E54-AA2F23B6DC5D}" type="slidenum">
              <a:rPr lang="pt-BR"/>
              <a:pPr>
                <a:defRPr/>
              </a:pPr>
              <a:t>‹nº›</a:t>
            </a:fld>
            <a:endParaRPr lang="pt-BR"/>
          </a:p>
        </p:txBody>
      </p:sp>
    </p:spTree>
    <p:extLst>
      <p:ext uri="{BB962C8B-B14F-4D97-AF65-F5344CB8AC3E}">
        <p14:creationId xmlns:p14="http://schemas.microsoft.com/office/powerpoint/2010/main" val="397894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EB6D2DDC-2D1B-46A5-BD24-D206927FD2CD}" type="slidenum">
              <a:rPr lang="pt-BR"/>
              <a:pPr>
                <a:defRPr/>
              </a:pPr>
              <a:t>‹nº›</a:t>
            </a:fld>
            <a:endParaRPr lang="pt-BR"/>
          </a:p>
        </p:txBody>
      </p:sp>
    </p:spTree>
    <p:extLst>
      <p:ext uri="{BB962C8B-B14F-4D97-AF65-F5344CB8AC3E}">
        <p14:creationId xmlns:p14="http://schemas.microsoft.com/office/powerpoint/2010/main" val="292080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97BFF68A-62BC-4724-AB05-B3BC345D0CEE}" type="slidenum">
              <a:rPr lang="pt-BR"/>
              <a:pPr>
                <a:defRPr/>
              </a:pPr>
              <a:t>‹nº›</a:t>
            </a:fld>
            <a:endParaRPr lang="pt-BR"/>
          </a:p>
        </p:txBody>
      </p:sp>
    </p:spTree>
    <p:extLst>
      <p:ext uri="{BB962C8B-B14F-4D97-AF65-F5344CB8AC3E}">
        <p14:creationId xmlns:p14="http://schemas.microsoft.com/office/powerpoint/2010/main" val="371340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D57880-84AF-4B7C-8AD9-8D875E4D1CED}" type="slidenum">
              <a:rPr lang="pt-BR"/>
              <a:pPr>
                <a:defRPr/>
              </a:pPr>
              <a:t>‹nº›</a:t>
            </a:fld>
            <a:endParaRPr lang="pt-BR"/>
          </a:p>
        </p:txBody>
      </p:sp>
    </p:spTree>
    <p:extLst>
      <p:ext uri="{BB962C8B-B14F-4D97-AF65-F5344CB8AC3E}">
        <p14:creationId xmlns:p14="http://schemas.microsoft.com/office/powerpoint/2010/main" val="323345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A68D487-9086-4654-8009-B3FC2B62FF3E}" type="slidenum">
              <a:rPr lang="pt-BR"/>
              <a:pPr>
                <a:defRPr/>
              </a:pPr>
              <a:t>‹nº›</a:t>
            </a:fld>
            <a:endParaRPr lang="pt-BR"/>
          </a:p>
        </p:txBody>
      </p:sp>
    </p:spTree>
    <p:extLst>
      <p:ext uri="{BB962C8B-B14F-4D97-AF65-F5344CB8AC3E}">
        <p14:creationId xmlns:p14="http://schemas.microsoft.com/office/powerpoint/2010/main" val="155504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3C26581-7A39-4669-9071-81E31CB8B06A}" type="slidenum">
              <a:rPr lang="pt-BR"/>
              <a:pPr>
                <a:defRPr/>
              </a:pPr>
              <a:t>‹nº›</a:t>
            </a:fld>
            <a:endParaRPr lang="pt-BR"/>
          </a:p>
        </p:txBody>
      </p:sp>
    </p:spTree>
    <p:extLst>
      <p:ext uri="{BB962C8B-B14F-4D97-AF65-F5344CB8AC3E}">
        <p14:creationId xmlns:p14="http://schemas.microsoft.com/office/powerpoint/2010/main" val="257068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56F683-66AC-41A0-ACE6-C702FC45A945}"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ltiplanoandino.org/maps.php?ln=p#centra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pt-BR" altLang="pt-BR" smtClean="0"/>
              <a:t>Monção na América do Sul</a:t>
            </a:r>
          </a:p>
        </p:txBody>
      </p:sp>
      <p:sp>
        <p:nvSpPr>
          <p:cNvPr id="2051" name="Rectangle 3"/>
          <p:cNvSpPr>
            <a:spLocks noGrp="1" noChangeArrowheads="1"/>
          </p:cNvSpPr>
          <p:nvPr>
            <p:ph type="subTitle" idx="1"/>
          </p:nvPr>
        </p:nvSpPr>
        <p:spPr/>
        <p:txBody>
          <a:bodyPr/>
          <a:lstStyle/>
          <a:p>
            <a:pPr eaLnBrk="1" hangingPunct="1"/>
            <a:endParaRPr lang="pt-BR" altLang="pt-BR"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pt-BR" altLang="pt-BR" smtClean="0"/>
              <a:t>Monção na América do Sul?</a:t>
            </a:r>
          </a:p>
        </p:txBody>
      </p:sp>
      <p:sp>
        <p:nvSpPr>
          <p:cNvPr id="10243" name="Rectangle 3"/>
          <p:cNvSpPr>
            <a:spLocks noGrp="1" noChangeArrowheads="1"/>
          </p:cNvSpPr>
          <p:nvPr>
            <p:ph type="body" idx="1"/>
          </p:nvPr>
        </p:nvSpPr>
        <p:spPr/>
        <p:txBody>
          <a:bodyPr/>
          <a:lstStyle/>
          <a:p>
            <a:pPr eaLnBrk="1" hangingPunct="1">
              <a:lnSpc>
                <a:spcPct val="90000"/>
              </a:lnSpc>
            </a:pPr>
            <a:r>
              <a:rPr lang="pt-BR" altLang="pt-BR" sz="2800" smtClean="0"/>
              <a:t>Não há reversão na direção do vento na baixa troposfera, pois, segundo Ramage (1971):</a:t>
            </a:r>
          </a:p>
          <a:p>
            <a:pPr eaLnBrk="1" hangingPunct="1">
              <a:lnSpc>
                <a:spcPct val="90000"/>
              </a:lnSpc>
            </a:pPr>
            <a:r>
              <a:rPr lang="pt-BR" altLang="pt-BR" sz="2800" smtClean="0"/>
              <a:t>1. Continente vai se estreitando à medida que se afasta do Equador, limitando áreas nas quais altas polares ou baixas térmicas poderiam se formar; e</a:t>
            </a:r>
          </a:p>
          <a:p>
            <a:pPr eaLnBrk="1" hangingPunct="1">
              <a:lnSpc>
                <a:spcPct val="90000"/>
              </a:lnSpc>
            </a:pPr>
            <a:r>
              <a:rPr lang="pt-BR" altLang="pt-BR" sz="2800" smtClean="0"/>
              <a:t>2. Ressurgência de águas frias na costa oeste do continente, mantendo a temperatura da superfície do mar mais baixa que a temperatura do continente por todo o ano.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0" y="6216650"/>
            <a:ext cx="720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b="1"/>
              <a:t>Siberian High, Azores High</a:t>
            </a:r>
            <a:r>
              <a:rPr lang="pt-BR" altLang="pt-BR"/>
              <a:t/>
            </a:r>
            <a:br>
              <a:rPr lang="pt-BR" altLang="pt-BR"/>
            </a:br>
            <a:r>
              <a:rPr lang="pt-BR" altLang="pt-BR" b="1"/>
              <a:t>Aleutian Low, Icelandic Low</a:t>
            </a:r>
            <a:endParaRPr lang="pt-BR" altLang="pt-BR"/>
          </a:p>
        </p:txBody>
      </p:sp>
      <p:graphicFrame>
        <p:nvGraphicFramePr>
          <p:cNvPr id="18436" name="Group 4"/>
          <p:cNvGraphicFramePr>
            <a:graphicFrameLocks noGrp="1"/>
          </p:cNvGraphicFramePr>
          <p:nvPr/>
        </p:nvGraphicFramePr>
        <p:xfrm>
          <a:off x="2598738" y="2022475"/>
          <a:ext cx="833436" cy="2813147"/>
        </p:xfrm>
        <a:graphic>
          <a:graphicData uri="http://schemas.openxmlformats.org/drawingml/2006/table">
            <a:tbl>
              <a:tblPr/>
              <a:tblGrid>
                <a:gridCol w="208359"/>
                <a:gridCol w="208359"/>
                <a:gridCol w="208359"/>
                <a:gridCol w="208359"/>
              </a:tblGrid>
              <a:tr h="518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anchor="ctr" horzOverflow="overflow">
                    <a:lnL>
                      <a:noFill/>
                    </a:lnL>
                    <a:lnR cap="flat">
                      <a:noFill/>
                    </a:lnR>
                    <a:lnT cap="flat">
                      <a:noFill/>
                    </a:lnT>
                    <a:lnB>
                      <a:noFill/>
                    </a:lnB>
                    <a:lnTlToBr>
                      <a:noFill/>
                    </a:lnTlToBr>
                    <a:lnBlToTr>
                      <a:noFill/>
                    </a:lnBlToTr>
                    <a:noFill/>
                  </a:tcPr>
                </a:tc>
              </a:tr>
              <a:tr h="229500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anchor="ctr" horzOverflow="overflow">
                    <a:lnL cap="flat">
                      <a:noFill/>
                    </a:lnL>
                    <a:lnR cap="flat">
                      <a:noFill/>
                    </a:lnR>
                    <a:lnT>
                      <a:noFill/>
                    </a:lnT>
                    <a:lnB cap="flat">
                      <a:noFill/>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graphicFrame>
        <p:nvGraphicFramePr>
          <p:cNvPr id="18446" name="Group 14"/>
          <p:cNvGraphicFramePr>
            <a:graphicFrameLocks noGrp="1"/>
          </p:cNvGraphicFramePr>
          <p:nvPr/>
        </p:nvGraphicFramePr>
        <p:xfrm>
          <a:off x="395288" y="188913"/>
          <a:ext cx="7777162" cy="995362"/>
        </p:xfrm>
        <a:graphic>
          <a:graphicData uri="http://schemas.openxmlformats.org/drawingml/2006/table">
            <a:tbl>
              <a:tblPr/>
              <a:tblGrid>
                <a:gridCol w="7777162"/>
              </a:tblGrid>
              <a:tr h="9953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1" i="0" u="sng" strike="noStrike" cap="none" normalizeH="0" baseline="0" smtClean="0">
                          <a:ln>
                            <a:noFill/>
                          </a:ln>
                          <a:solidFill>
                            <a:schemeClr val="tx1"/>
                          </a:solidFill>
                          <a:effectLst/>
                          <a:latin typeface="Times New Roman" pitchFamily="18" charset="0"/>
                          <a:cs typeface="Times New Roman" pitchFamily="18" charset="0"/>
                        </a:rPr>
                        <a:t>Average Surface Pressure Systems and Associated Circulation</a:t>
                      </a:r>
                      <a:r>
                        <a:rPr kumimoji="0" lang="pt-BR" sz="2100" b="0" i="0" u="none" strike="noStrike" cap="none" normalizeH="0" baseline="0" smtClean="0">
                          <a:ln>
                            <a:noFill/>
                          </a:ln>
                          <a:solidFill>
                            <a:schemeClr val="tx1"/>
                          </a:solidFill>
                          <a:effectLst/>
                          <a:latin typeface="Arial" charset="0"/>
                        </a:rPr>
                        <a:t/>
                      </a:r>
                      <a:br>
                        <a:rPr kumimoji="0" lang="pt-BR" sz="2100" b="0" i="0" u="none" strike="noStrike" cap="none" normalizeH="0" baseline="0" smtClean="0">
                          <a:ln>
                            <a:noFill/>
                          </a:ln>
                          <a:solidFill>
                            <a:schemeClr val="tx1"/>
                          </a:solidFill>
                          <a:effectLst/>
                          <a:latin typeface="Arial" charset="0"/>
                        </a:rPr>
                      </a:br>
                      <a:endParaRPr kumimoji="0" lang="pt-BR" sz="36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1276" name="Rectangle 20"/>
          <p:cNvSpPr>
            <a:spLocks noChangeArrowheads="1"/>
          </p:cNvSpPr>
          <p:nvPr/>
        </p:nvSpPr>
        <p:spPr bwMode="auto">
          <a:xfrm>
            <a:off x="5595938" y="6613525"/>
            <a:ext cx="3548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1000"/>
              <a:t>http://www.atmos.umd.edu/~meto200/3_18_03_lecture_files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59" name="Group 3"/>
          <p:cNvGraphicFramePr>
            <a:graphicFrameLocks noGrp="1"/>
          </p:cNvGraphicFramePr>
          <p:nvPr/>
        </p:nvGraphicFramePr>
        <p:xfrm>
          <a:off x="4094163" y="2835275"/>
          <a:ext cx="625476" cy="1187679"/>
        </p:xfrm>
        <a:graphic>
          <a:graphicData uri="http://schemas.openxmlformats.org/drawingml/2006/table">
            <a:tbl>
              <a:tblPr/>
              <a:tblGrid>
                <a:gridCol w="208492"/>
                <a:gridCol w="208492"/>
                <a:gridCol w="208492"/>
              </a:tblGrid>
              <a:tr h="669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533" marR="91533" marT="45696" marB="45696"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533" marR="91533" marT="45696" marB="4569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533" marR="91533" marT="45696" marB="45696" anchor="ctr" horzOverflow="overflow">
                    <a:lnL>
                      <a:noFill/>
                    </a:lnL>
                    <a:lnR cap="flat">
                      <a:noFill/>
                    </a:lnR>
                    <a:lnT cap="flat">
                      <a:noFill/>
                    </a:lnT>
                    <a:lnB>
                      <a:noFill/>
                    </a:lnB>
                    <a:lnTlToBr>
                      <a:noFill/>
                    </a:lnTlToBr>
                    <a:lnBlToTr>
                      <a:noFill/>
                    </a:lnBlToTr>
                    <a:noFill/>
                  </a:tcPr>
                </a:tc>
              </a:tr>
              <a:tr h="517883">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533" marR="91533" marT="45696" marB="45696" anchor="ctr" horzOverflow="overflow">
                    <a:lnL cap="flat">
                      <a:noFill/>
                    </a:lnL>
                    <a:lnR cap="flat">
                      <a:noFill/>
                    </a:lnR>
                    <a:lnT>
                      <a:noFill/>
                    </a:lnT>
                    <a:lnB cap="flat">
                      <a:noFill/>
                    </a:lnB>
                    <a:lnTlToBr>
                      <a:noFill/>
                    </a:lnTlToBr>
                    <a:lnBlToTr>
                      <a:noFill/>
                    </a:lnBlToTr>
                    <a:noFill/>
                  </a:tcPr>
                </a:tc>
                <a:tc hMerge="1">
                  <a:txBody>
                    <a:bodyPr/>
                    <a:lstStyle/>
                    <a:p>
                      <a:endParaRPr lang="pt-BR"/>
                    </a:p>
                  </a:txBody>
                  <a:tcPr/>
                </a:tc>
                <a:tc hMerge="1">
                  <a:txBody>
                    <a:bodyPr/>
                    <a:lstStyle/>
                    <a:p>
                      <a:endParaRPr lang="pt-B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3970338" cy="1138237"/>
          </a:xfrm>
        </p:spPr>
        <p:txBody>
          <a:bodyPr/>
          <a:lstStyle/>
          <a:p>
            <a:pPr eaLnBrk="1" hangingPunct="1"/>
            <a:r>
              <a:rPr lang="pt-BR" altLang="pt-BR" sz="3200" smtClean="0"/>
              <a:t>Impacto Térmico do Altiplano Andino</a:t>
            </a:r>
          </a:p>
        </p:txBody>
      </p:sp>
      <p:sp>
        <p:nvSpPr>
          <p:cNvPr id="13315" name="Rectangle 3"/>
          <p:cNvSpPr>
            <a:spLocks noGrp="1" noChangeArrowheads="1"/>
          </p:cNvSpPr>
          <p:nvPr>
            <p:ph type="body" idx="1"/>
          </p:nvPr>
        </p:nvSpPr>
        <p:spPr>
          <a:xfrm>
            <a:off x="457200" y="1600200"/>
            <a:ext cx="3683000" cy="4565650"/>
          </a:xfrm>
        </p:spPr>
        <p:txBody>
          <a:bodyPr/>
          <a:lstStyle/>
          <a:p>
            <a:pPr eaLnBrk="1" hangingPunct="1">
              <a:lnSpc>
                <a:spcPct val="90000"/>
              </a:lnSpc>
            </a:pPr>
            <a:r>
              <a:rPr lang="pt-BR" altLang="pt-BR" sz="2400" smtClean="0"/>
              <a:t>Rao e Erdogan (1989):</a:t>
            </a:r>
          </a:p>
          <a:p>
            <a:pPr eaLnBrk="1" hangingPunct="1">
              <a:lnSpc>
                <a:spcPct val="90000"/>
              </a:lnSpc>
            </a:pPr>
            <a:r>
              <a:rPr lang="pt-BR" altLang="pt-BR" sz="2400" smtClean="0"/>
              <a:t>Altiplano: entre Peru e Bolivia (15º -21oS)</a:t>
            </a:r>
          </a:p>
          <a:p>
            <a:pPr eaLnBrk="1" hangingPunct="1">
              <a:lnSpc>
                <a:spcPct val="90000"/>
              </a:lnSpc>
            </a:pPr>
            <a:r>
              <a:rPr lang="pt-BR" altLang="pt-BR" sz="2400" smtClean="0"/>
              <a:t>Área: 100.0000 km2</a:t>
            </a:r>
          </a:p>
          <a:p>
            <a:pPr eaLnBrk="1" hangingPunct="1">
              <a:lnSpc>
                <a:spcPct val="90000"/>
              </a:lnSpc>
            </a:pPr>
            <a:r>
              <a:rPr lang="pt-BR" altLang="pt-BR" sz="2400" smtClean="0"/>
              <a:t>Elevação: 3700 a 4100m</a:t>
            </a:r>
          </a:p>
          <a:p>
            <a:pPr eaLnBrk="1" hangingPunct="1">
              <a:lnSpc>
                <a:spcPct val="90000"/>
              </a:lnSpc>
            </a:pPr>
            <a:r>
              <a:rPr lang="pt-BR" altLang="pt-BR" sz="2400" smtClean="0"/>
              <a:t>Durante o verão, um anticiclone de centro quente se desenvolve  na alta troposfera sobre o altiplano (Alta da Bolívia).</a:t>
            </a:r>
          </a:p>
          <a:p>
            <a:pPr eaLnBrk="1" hangingPunct="1">
              <a:lnSpc>
                <a:spcPct val="90000"/>
              </a:lnSpc>
            </a:pPr>
            <a:endParaRPr lang="pt-BR" altLang="pt-BR" sz="2400" smtClean="0"/>
          </a:p>
        </p:txBody>
      </p:sp>
      <p:pic>
        <p:nvPicPr>
          <p:cNvPr id="13316" name="Picture 7" descr="América do Sul com ênfase no Altiplano andin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8898" r="18898"/>
          <a:stretch>
            <a:fillRect/>
          </a:stretch>
        </p:blipFill>
        <p:spPr bwMode="auto">
          <a:xfrm>
            <a:off x="4403725" y="620713"/>
            <a:ext cx="474027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pt-BR" altLang="pt-BR" smtClean="0"/>
              <a:t>Circulação de verão</a:t>
            </a:r>
          </a:p>
        </p:txBody>
      </p:sp>
      <p:sp>
        <p:nvSpPr>
          <p:cNvPr id="14339" name="Rectangle 3"/>
          <p:cNvSpPr>
            <a:spLocks noGrp="1" noChangeArrowheads="1"/>
          </p:cNvSpPr>
          <p:nvPr>
            <p:ph type="body" idx="1"/>
          </p:nvPr>
        </p:nvSpPr>
        <p:spPr/>
        <p:txBody>
          <a:bodyPr/>
          <a:lstStyle/>
          <a:p>
            <a:pPr eaLnBrk="1" hangingPunct="1"/>
            <a:r>
              <a:rPr lang="pt-BR" altLang="pt-BR" smtClean="0"/>
              <a:t>Baixa térmica se desenvolve em baixos níveis na região do Chaco (entre Paraguai e Argentina).</a:t>
            </a:r>
          </a:p>
          <a:p>
            <a:pPr eaLnBrk="1" hangingPunct="1"/>
            <a:r>
              <a:rPr lang="pt-BR" altLang="pt-BR" smtClean="0"/>
              <a:t>Fluxos de Norte e de Noroeste evoluem ao longo das bordas orientais dos Andes Tropical e Subtropical.</a:t>
            </a:r>
          </a:p>
          <a:p>
            <a:pPr eaLnBrk="1" hangingPunct="1"/>
            <a:r>
              <a:rPr lang="pt-BR" altLang="pt-BR" smtClean="0"/>
              <a:t>Alísios de ENE sobre a bacia amazônica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0"/>
            <a:ext cx="6605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0" y="1341438"/>
            <a:ext cx="25558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Início da Estação Chuvosa</a:t>
            </a:r>
          </a:p>
          <a:p>
            <a:pPr eaLnBrk="1" hangingPunct="1">
              <a:spcBef>
                <a:spcPct val="50000"/>
              </a:spcBef>
            </a:pPr>
            <a:r>
              <a:rPr lang="pt-BR" altLang="pt-BR"/>
              <a:t>(Vera et al., 2006)</a:t>
            </a:r>
          </a:p>
          <a:p>
            <a:pPr eaLnBrk="1" hangingPunct="1">
              <a:spcBef>
                <a:spcPct val="50000"/>
              </a:spcBef>
            </a:pPr>
            <a:endParaRPr lang="pt-BR" altLang="pt-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pt-BR" altLang="pt-BR" smtClean="0"/>
              <a:t>Outubro</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825"/>
            <a:ext cx="91440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179388" y="5300663"/>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pt-BR"/>
              <a:t>GPI climatology for the October mean. Unit: mm/day.</a:t>
            </a:r>
            <a:endParaRPr lang="pt-BR" altLang="pt-BR"/>
          </a:p>
        </p:txBody>
      </p:sp>
      <p:sp>
        <p:nvSpPr>
          <p:cNvPr id="16389" name="Rectangle 6"/>
          <p:cNvSpPr>
            <a:spLocks noChangeArrowheads="1"/>
          </p:cNvSpPr>
          <p:nvPr/>
        </p:nvSpPr>
        <p:spPr bwMode="auto">
          <a:xfrm>
            <a:off x="4572000" y="5805488"/>
            <a:ext cx="4572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pt-BR"/>
              <a:t>Climatology of the October mean 200-hPa streamline for GEOS-1 DAS. The shading indicates wind speed (m/s).</a:t>
            </a:r>
            <a:endParaRPr lang="pt-BR" altLang="pt-BR"/>
          </a:p>
        </p:txBody>
      </p:sp>
      <p:pic>
        <p:nvPicPr>
          <p:cNvPr id="163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300663"/>
            <a:ext cx="38512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8"/>
          <p:cNvSpPr txBox="1">
            <a:spLocks noChangeArrowheads="1"/>
          </p:cNvSpPr>
          <p:nvPr/>
        </p:nvSpPr>
        <p:spPr bwMode="auto">
          <a:xfrm>
            <a:off x="323850" y="6308725"/>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Zhou e Lau, 1998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pt-BR" altLang="pt-BR" smtClean="0"/>
              <a:t>Janeiro</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485933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12875"/>
            <a:ext cx="4716462"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0"/>
            <a:ext cx="8229600" cy="1143000"/>
          </a:xfrm>
        </p:spPr>
        <p:txBody>
          <a:bodyPr/>
          <a:lstStyle/>
          <a:p>
            <a:pPr eaLnBrk="1" hangingPunct="1"/>
            <a:r>
              <a:rPr lang="pt-BR" altLang="pt-BR" smtClean="0"/>
              <a:t>Vento em 900hPa</a:t>
            </a: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908050"/>
            <a:ext cx="4894263"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065713"/>
            <a:ext cx="7561263"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0"/>
            <a:ext cx="493236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59338"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56063"/>
            <a:ext cx="51181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8"/>
          <p:cNvSpPr>
            <a:spLocks noChangeArrowheads="1"/>
          </p:cNvSpPr>
          <p:nvPr/>
        </p:nvSpPr>
        <p:spPr bwMode="auto">
          <a:xfrm>
            <a:off x="1043608" y="620713"/>
            <a:ext cx="3528392" cy="230423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
        <p:nvSpPr>
          <p:cNvPr id="19462" name="Rectangle 9"/>
          <p:cNvSpPr>
            <a:spLocks noChangeArrowheads="1"/>
          </p:cNvSpPr>
          <p:nvPr/>
        </p:nvSpPr>
        <p:spPr bwMode="auto">
          <a:xfrm>
            <a:off x="5435600" y="620713"/>
            <a:ext cx="3384550" cy="230423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Atividade</a:t>
            </a:r>
            <a:endParaRPr lang="pt-BR" dirty="0"/>
          </a:p>
        </p:txBody>
      </p:sp>
      <p:sp>
        <p:nvSpPr>
          <p:cNvPr id="3" name="Espaço Reservado para Conteúdo 2"/>
          <p:cNvSpPr>
            <a:spLocks noGrp="1"/>
          </p:cNvSpPr>
          <p:nvPr>
            <p:ph idx="1"/>
          </p:nvPr>
        </p:nvSpPr>
        <p:spPr/>
        <p:txBody>
          <a:bodyPr/>
          <a:lstStyle/>
          <a:p>
            <a:r>
              <a:rPr lang="pt-BR" dirty="0" smtClean="0"/>
              <a:t>Faça uma figura análoga os slides (3, 4, 5, 7, 8, 18, 19 e 27) desta apresentação utilizando o arquivo</a:t>
            </a:r>
            <a:r>
              <a:rPr lang="pt-BR" dirty="0"/>
              <a:t> </a:t>
            </a:r>
            <a:r>
              <a:rPr lang="pt-BR" dirty="0" smtClean="0"/>
              <a:t>cga_zit.nc</a:t>
            </a:r>
          </a:p>
          <a:p>
            <a:r>
              <a:rPr lang="pt-BR" dirty="0" smtClean="0"/>
              <a:t>Monte um relatório com cada figura, destacando os sistemas meteorológicos e/ou as circulações importantes; comparando semelhanças e diferenças.</a:t>
            </a:r>
          </a:p>
        </p:txBody>
      </p:sp>
    </p:spTree>
    <p:extLst>
      <p:ext uri="{BB962C8B-B14F-4D97-AF65-F5344CB8AC3E}">
        <p14:creationId xmlns:p14="http://schemas.microsoft.com/office/powerpoint/2010/main" val="242379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4067175" cy="1196975"/>
          </a:xfrm>
        </p:spPr>
        <p:txBody>
          <a:bodyPr/>
          <a:lstStyle/>
          <a:p>
            <a:pPr eaLnBrk="1" hangingPunct="1"/>
            <a:r>
              <a:rPr lang="pt-BR" altLang="pt-BR" sz="2400" smtClean="0"/>
              <a:t>Evolução temporal: estudo do verão de 1989-1990</a:t>
            </a: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8" y="576263"/>
            <a:ext cx="4437062"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5"/>
          <p:cNvSpPr>
            <a:spLocks noChangeShapeType="1"/>
          </p:cNvSpPr>
          <p:nvPr/>
        </p:nvSpPr>
        <p:spPr bwMode="auto">
          <a:xfrm flipV="1">
            <a:off x="3059113" y="908050"/>
            <a:ext cx="2808287" cy="649288"/>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0485" name="Line 6"/>
          <p:cNvSpPr>
            <a:spLocks noChangeShapeType="1"/>
          </p:cNvSpPr>
          <p:nvPr/>
        </p:nvSpPr>
        <p:spPr bwMode="auto">
          <a:xfrm>
            <a:off x="3059113" y="1628775"/>
            <a:ext cx="2881312" cy="5048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0486" name="Text Box 7"/>
          <p:cNvSpPr txBox="1">
            <a:spLocks noChangeArrowheads="1"/>
          </p:cNvSpPr>
          <p:nvPr/>
        </p:nvSpPr>
        <p:spPr bwMode="auto">
          <a:xfrm>
            <a:off x="539750" y="1412875"/>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a:t>Jatos em 200hPa</a:t>
            </a:r>
          </a:p>
        </p:txBody>
      </p:sp>
      <p:pic>
        <p:nvPicPr>
          <p:cNvPr id="2048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38814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9"/>
          <p:cNvSpPr>
            <a:spLocks noChangeArrowheads="1"/>
          </p:cNvSpPr>
          <p:nvPr/>
        </p:nvSpPr>
        <p:spPr bwMode="auto">
          <a:xfrm>
            <a:off x="755650" y="3357563"/>
            <a:ext cx="576263" cy="25193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
        <p:nvSpPr>
          <p:cNvPr id="20489" name="Rectangle 10"/>
          <p:cNvSpPr>
            <a:spLocks noChangeArrowheads="1"/>
          </p:cNvSpPr>
          <p:nvPr/>
        </p:nvSpPr>
        <p:spPr bwMode="auto">
          <a:xfrm>
            <a:off x="2195513" y="3357563"/>
            <a:ext cx="576262" cy="2519362"/>
          </a:xfrm>
          <a:prstGeom prst="rect">
            <a:avLst/>
          </a:prstGeom>
          <a:noFill/>
          <a:ln w="38100">
            <a:solidFill>
              <a:srgbClr val="CC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
        <p:nvSpPr>
          <p:cNvPr id="20490" name="Line 15"/>
          <p:cNvSpPr>
            <a:spLocks noChangeShapeType="1"/>
          </p:cNvSpPr>
          <p:nvPr/>
        </p:nvSpPr>
        <p:spPr bwMode="auto">
          <a:xfrm>
            <a:off x="2843213" y="5516563"/>
            <a:ext cx="1728787" cy="0"/>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0491" name="Line 17"/>
          <p:cNvSpPr>
            <a:spLocks noChangeShapeType="1"/>
          </p:cNvSpPr>
          <p:nvPr/>
        </p:nvSpPr>
        <p:spPr bwMode="auto">
          <a:xfrm>
            <a:off x="971550" y="2997200"/>
            <a:ext cx="3671888"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0492" name="Line 18"/>
          <p:cNvSpPr>
            <a:spLocks noChangeShapeType="1"/>
          </p:cNvSpPr>
          <p:nvPr/>
        </p:nvSpPr>
        <p:spPr bwMode="auto">
          <a:xfrm>
            <a:off x="971550" y="2997200"/>
            <a:ext cx="0" cy="2873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2049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884863"/>
            <a:ext cx="46799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4067175" cy="1196975"/>
          </a:xfrm>
        </p:spPr>
        <p:txBody>
          <a:bodyPr/>
          <a:lstStyle/>
          <a:p>
            <a:pPr eaLnBrk="1" hangingPunct="1"/>
            <a:r>
              <a:rPr lang="pt-BR" altLang="pt-BR" sz="2400" smtClean="0"/>
              <a:t>Evolução temporal: estudo do verão de 1989-1990</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8" y="576263"/>
            <a:ext cx="4437062"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4"/>
          <p:cNvSpPr>
            <a:spLocks noChangeShapeType="1"/>
          </p:cNvSpPr>
          <p:nvPr/>
        </p:nvSpPr>
        <p:spPr bwMode="auto">
          <a:xfrm flipV="1">
            <a:off x="3059113" y="908050"/>
            <a:ext cx="2808287" cy="649288"/>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1509" name="Line 5"/>
          <p:cNvSpPr>
            <a:spLocks noChangeShapeType="1"/>
          </p:cNvSpPr>
          <p:nvPr/>
        </p:nvSpPr>
        <p:spPr bwMode="auto">
          <a:xfrm>
            <a:off x="3059113" y="1628775"/>
            <a:ext cx="2881312" cy="5048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1510" name="Text Box 6"/>
          <p:cNvSpPr txBox="1">
            <a:spLocks noChangeArrowheads="1"/>
          </p:cNvSpPr>
          <p:nvPr/>
        </p:nvSpPr>
        <p:spPr bwMode="auto">
          <a:xfrm>
            <a:off x="539750" y="1412875"/>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a:t>Jatos em 200hPa</a:t>
            </a:r>
          </a:p>
        </p:txBody>
      </p:sp>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38814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8"/>
          <p:cNvSpPr>
            <a:spLocks noChangeArrowheads="1"/>
          </p:cNvSpPr>
          <p:nvPr/>
        </p:nvSpPr>
        <p:spPr bwMode="auto">
          <a:xfrm>
            <a:off x="755650" y="3357563"/>
            <a:ext cx="576263" cy="25193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
        <p:nvSpPr>
          <p:cNvPr id="21513" name="Rectangle 9"/>
          <p:cNvSpPr>
            <a:spLocks noChangeArrowheads="1"/>
          </p:cNvSpPr>
          <p:nvPr/>
        </p:nvSpPr>
        <p:spPr bwMode="auto">
          <a:xfrm>
            <a:off x="2195513" y="3357563"/>
            <a:ext cx="576262" cy="2519362"/>
          </a:xfrm>
          <a:prstGeom prst="rect">
            <a:avLst/>
          </a:prstGeom>
          <a:noFill/>
          <a:ln w="38100">
            <a:solidFill>
              <a:srgbClr val="CC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
        <p:nvSpPr>
          <p:cNvPr id="21514" name="Line 10"/>
          <p:cNvSpPr>
            <a:spLocks noChangeShapeType="1"/>
          </p:cNvSpPr>
          <p:nvPr/>
        </p:nvSpPr>
        <p:spPr bwMode="auto">
          <a:xfrm>
            <a:off x="2843213" y="5516563"/>
            <a:ext cx="1728787" cy="0"/>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1515" name="Line 11"/>
          <p:cNvSpPr>
            <a:spLocks noChangeShapeType="1"/>
          </p:cNvSpPr>
          <p:nvPr/>
        </p:nvSpPr>
        <p:spPr bwMode="auto">
          <a:xfrm>
            <a:off x="971550" y="2997200"/>
            <a:ext cx="3671888"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1516" name="Line 12"/>
          <p:cNvSpPr>
            <a:spLocks noChangeShapeType="1"/>
          </p:cNvSpPr>
          <p:nvPr/>
        </p:nvSpPr>
        <p:spPr bwMode="auto">
          <a:xfrm>
            <a:off x="971550" y="2997200"/>
            <a:ext cx="0" cy="2873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1517" name="Line 13"/>
          <p:cNvSpPr>
            <a:spLocks noChangeShapeType="1"/>
          </p:cNvSpPr>
          <p:nvPr/>
        </p:nvSpPr>
        <p:spPr bwMode="auto">
          <a:xfrm flipV="1">
            <a:off x="6011863" y="260350"/>
            <a:ext cx="0" cy="6337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1518" name="Line 14"/>
          <p:cNvSpPr>
            <a:spLocks noChangeShapeType="1"/>
          </p:cNvSpPr>
          <p:nvPr/>
        </p:nvSpPr>
        <p:spPr bwMode="auto">
          <a:xfrm flipV="1">
            <a:off x="6588125" y="260350"/>
            <a:ext cx="0" cy="6337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1519" name="Line 15"/>
          <p:cNvSpPr>
            <a:spLocks noChangeShapeType="1"/>
          </p:cNvSpPr>
          <p:nvPr/>
        </p:nvSpPr>
        <p:spPr bwMode="auto">
          <a:xfrm flipV="1">
            <a:off x="7235825" y="260350"/>
            <a:ext cx="0" cy="6337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1520" name="Line 16"/>
          <p:cNvSpPr>
            <a:spLocks noChangeShapeType="1"/>
          </p:cNvSpPr>
          <p:nvPr/>
        </p:nvSpPr>
        <p:spPr bwMode="auto">
          <a:xfrm flipV="1">
            <a:off x="7740650" y="260350"/>
            <a:ext cx="0" cy="6337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1521" name="Line 17"/>
          <p:cNvSpPr>
            <a:spLocks noChangeShapeType="1"/>
          </p:cNvSpPr>
          <p:nvPr/>
        </p:nvSpPr>
        <p:spPr bwMode="auto">
          <a:xfrm flipV="1">
            <a:off x="8172450" y="260350"/>
            <a:ext cx="0" cy="6337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1522" name="Text Box 18"/>
          <p:cNvSpPr txBox="1">
            <a:spLocks noChangeArrowheads="1"/>
          </p:cNvSpPr>
          <p:nvPr/>
        </p:nvSpPr>
        <p:spPr bwMode="auto">
          <a:xfrm>
            <a:off x="6156325" y="260350"/>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I</a:t>
            </a:r>
          </a:p>
        </p:txBody>
      </p:sp>
      <p:sp>
        <p:nvSpPr>
          <p:cNvPr id="21523" name="Text Box 19"/>
          <p:cNvSpPr txBox="1">
            <a:spLocks noChangeArrowheads="1"/>
          </p:cNvSpPr>
          <p:nvPr/>
        </p:nvSpPr>
        <p:spPr bwMode="auto">
          <a:xfrm>
            <a:off x="6732588" y="260350"/>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II</a:t>
            </a:r>
          </a:p>
        </p:txBody>
      </p:sp>
      <p:sp>
        <p:nvSpPr>
          <p:cNvPr id="21524" name="Text Box 20"/>
          <p:cNvSpPr txBox="1">
            <a:spLocks noChangeArrowheads="1"/>
          </p:cNvSpPr>
          <p:nvPr/>
        </p:nvSpPr>
        <p:spPr bwMode="auto">
          <a:xfrm>
            <a:off x="7308850" y="26035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III</a:t>
            </a:r>
          </a:p>
        </p:txBody>
      </p:sp>
      <p:sp>
        <p:nvSpPr>
          <p:cNvPr id="21525" name="Text Box 21"/>
          <p:cNvSpPr txBox="1">
            <a:spLocks noChangeArrowheads="1"/>
          </p:cNvSpPr>
          <p:nvPr/>
        </p:nvSpPr>
        <p:spPr bwMode="auto">
          <a:xfrm>
            <a:off x="7740650" y="26035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IV</a:t>
            </a:r>
          </a:p>
        </p:txBody>
      </p:sp>
      <p:sp>
        <p:nvSpPr>
          <p:cNvPr id="21526" name="Text Box 22"/>
          <p:cNvSpPr txBox="1">
            <a:spLocks noChangeArrowheads="1"/>
          </p:cNvSpPr>
          <p:nvPr/>
        </p:nvSpPr>
        <p:spPr bwMode="auto">
          <a:xfrm>
            <a:off x="8243888" y="26035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V</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475" y="476250"/>
            <a:ext cx="39719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a:xfrm>
            <a:off x="468313" y="-242888"/>
            <a:ext cx="8229600" cy="1143001"/>
          </a:xfrm>
        </p:spPr>
        <p:txBody>
          <a:bodyPr/>
          <a:lstStyle/>
          <a:p>
            <a:pPr eaLnBrk="1" hangingPunct="1"/>
            <a:r>
              <a:rPr lang="pt-BR" altLang="pt-BR" sz="3200" smtClean="0"/>
              <a:t>Fase I (pré-monção): outubro/novembro</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47688"/>
            <a:ext cx="38830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0" y="4841875"/>
            <a:ext cx="9144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Divergência em altos níveis e convergência em baixos níveis sobre a bacia amazônica, resultante do forte aquecimento convectivo local</a:t>
            </a:r>
          </a:p>
          <a:p>
            <a:pPr eaLnBrk="1" hangingPunct="1">
              <a:spcBef>
                <a:spcPct val="50000"/>
              </a:spcBef>
            </a:pPr>
            <a:r>
              <a:rPr lang="pt-BR" altLang="pt-BR"/>
              <a:t>Região subtropical: fortes ventos de oeste em altitude, fracos ventos de leste do Atlântico Tropical e Subtropical atingindo os Andes.</a:t>
            </a:r>
          </a:p>
          <a:p>
            <a:pPr eaLnBrk="1" hangingPunct="1">
              <a:spcBef>
                <a:spcPct val="50000"/>
              </a:spcBef>
            </a:pPr>
            <a:r>
              <a:rPr lang="pt-BR" altLang="pt-BR"/>
              <a:t>Forte cisalhamento vertical: forte contraste de temperatura entre Trópicos e Extratrópicos.</a:t>
            </a:r>
          </a:p>
        </p:txBody>
      </p:sp>
      <p:sp>
        <p:nvSpPr>
          <p:cNvPr id="22534" name="Oval 7"/>
          <p:cNvSpPr>
            <a:spLocks noChangeArrowheads="1"/>
          </p:cNvSpPr>
          <p:nvPr/>
        </p:nvSpPr>
        <p:spPr bwMode="auto">
          <a:xfrm>
            <a:off x="1547813" y="1196975"/>
            <a:ext cx="935037" cy="10080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
        <p:nvSpPr>
          <p:cNvPr id="22535" name="Oval 8"/>
          <p:cNvSpPr>
            <a:spLocks noChangeArrowheads="1"/>
          </p:cNvSpPr>
          <p:nvPr/>
        </p:nvSpPr>
        <p:spPr bwMode="auto">
          <a:xfrm>
            <a:off x="5292725" y="1125538"/>
            <a:ext cx="935038" cy="10080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
        <p:nvSpPr>
          <p:cNvPr id="22536" name="Rectangle 9"/>
          <p:cNvSpPr>
            <a:spLocks noChangeArrowheads="1"/>
          </p:cNvSpPr>
          <p:nvPr/>
        </p:nvSpPr>
        <p:spPr bwMode="auto">
          <a:xfrm>
            <a:off x="1835150" y="2420938"/>
            <a:ext cx="649288" cy="1008062"/>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
        <p:nvSpPr>
          <p:cNvPr id="22537" name="Rectangle 10"/>
          <p:cNvSpPr>
            <a:spLocks noChangeArrowheads="1"/>
          </p:cNvSpPr>
          <p:nvPr/>
        </p:nvSpPr>
        <p:spPr bwMode="auto">
          <a:xfrm>
            <a:off x="5795963" y="2205038"/>
            <a:ext cx="649287" cy="1008062"/>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242888"/>
            <a:ext cx="8229600" cy="1143001"/>
          </a:xfrm>
        </p:spPr>
        <p:txBody>
          <a:bodyPr/>
          <a:lstStyle/>
          <a:p>
            <a:pPr eaLnBrk="1" hangingPunct="1"/>
            <a:r>
              <a:rPr lang="pt-BR" altLang="pt-BR" sz="2800" smtClean="0"/>
              <a:t>Fase II (desenvolvimento): novembro/dezembro</a:t>
            </a:r>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92150"/>
            <a:ext cx="3311525"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692150"/>
            <a:ext cx="32639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7"/>
          <p:cNvSpPr txBox="1">
            <a:spLocks noChangeArrowheads="1"/>
          </p:cNvSpPr>
          <p:nvPr/>
        </p:nvSpPr>
        <p:spPr bwMode="auto">
          <a:xfrm>
            <a:off x="0" y="4291013"/>
            <a:ext cx="88931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sz="1600"/>
              <a:t>Atividade ciclônica em baixos níveis no SE do Altiplano</a:t>
            </a:r>
          </a:p>
          <a:p>
            <a:pPr eaLnBrk="1" hangingPunct="1">
              <a:spcBef>
                <a:spcPct val="50000"/>
              </a:spcBef>
            </a:pPr>
            <a:r>
              <a:rPr lang="pt-BR" altLang="pt-BR" sz="1600"/>
              <a:t>Ventos alísios sobre o Atlântico Norte mais intensos, atravessam o Equador, atingindo os Andes. Fluxo de NW, margeando borda oeste/sul da Bacia Amazônica</a:t>
            </a:r>
          </a:p>
          <a:p>
            <a:pPr eaLnBrk="1" hangingPunct="1">
              <a:spcBef>
                <a:spcPct val="50000"/>
              </a:spcBef>
            </a:pPr>
            <a:r>
              <a:rPr lang="pt-BR" altLang="pt-BR" sz="1600"/>
              <a:t>Centro da ASAS se aproxima do continente</a:t>
            </a:r>
          </a:p>
          <a:p>
            <a:pPr eaLnBrk="1" hangingPunct="1">
              <a:spcBef>
                <a:spcPct val="50000"/>
              </a:spcBef>
            </a:pPr>
            <a:r>
              <a:rPr lang="pt-BR" altLang="pt-BR" sz="1600"/>
              <a:t>Deslocamento para sul e intensificação do anticiclone em altitude e do cavado no Atlântico Sul</a:t>
            </a:r>
          </a:p>
          <a:p>
            <a:pPr eaLnBrk="1" hangingPunct="1">
              <a:spcBef>
                <a:spcPct val="50000"/>
              </a:spcBef>
            </a:pPr>
            <a:r>
              <a:rPr lang="pt-BR" altLang="pt-BR" sz="1600"/>
              <a:t>Circulação mais meridional no leste do continente: indício da influência do contraste térmico entre a região central continental e Atlântico Subtropical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171450"/>
            <a:ext cx="8229600" cy="1143000"/>
          </a:xfrm>
        </p:spPr>
        <p:txBody>
          <a:bodyPr/>
          <a:lstStyle/>
          <a:p>
            <a:pPr eaLnBrk="1" hangingPunct="1"/>
            <a:r>
              <a:rPr lang="pt-BR" altLang="pt-BR" sz="3200" smtClean="0"/>
              <a:t>Fases III (madura): janeiro/fevereiro</a:t>
            </a: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3138487"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620713"/>
            <a:ext cx="32623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827088" y="4292600"/>
            <a:ext cx="75612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Precipitação intensa na região da ZCAS em sua posição mais ao sul (26oS) e no Andes subtropical.</a:t>
            </a:r>
          </a:p>
          <a:p>
            <a:pPr eaLnBrk="1" hangingPunct="1">
              <a:spcBef>
                <a:spcPct val="50000"/>
              </a:spcBef>
            </a:pPr>
            <a:r>
              <a:rPr lang="pt-BR" altLang="pt-BR"/>
              <a:t>Alta da Bolívia e Vórtice Ciclônico de Altos Níveis no NEB</a:t>
            </a:r>
          </a:p>
          <a:p>
            <a:pPr eaLnBrk="1" hangingPunct="1">
              <a:spcBef>
                <a:spcPct val="50000"/>
              </a:spcBef>
            </a:pPr>
            <a:r>
              <a:rPr lang="pt-BR" altLang="pt-BR"/>
              <a:t>Entre as duas circulações: ventos de norte em baixos níveis e de sul em altos níveis (forte cisalhamento vertical, pela relação do vento térmico: fortes gradientes de temperatura)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42888"/>
            <a:ext cx="8229600" cy="1143001"/>
          </a:xfrm>
        </p:spPr>
        <p:txBody>
          <a:bodyPr/>
          <a:lstStyle/>
          <a:p>
            <a:pPr eaLnBrk="1" hangingPunct="1"/>
            <a:r>
              <a:rPr lang="pt-BR" altLang="pt-BR" sz="3200" smtClean="0"/>
              <a:t>Fase IV (dissipação): fevereiro/março</a:t>
            </a:r>
          </a:p>
        </p:txBody>
      </p:sp>
      <p:pic>
        <p:nvPicPr>
          <p:cNvPr id="2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20713"/>
            <a:ext cx="3138488"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620713"/>
            <a:ext cx="3138487"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6"/>
          <p:cNvSpPr txBox="1">
            <a:spLocks noChangeArrowheads="1"/>
          </p:cNvSpPr>
          <p:nvPr/>
        </p:nvSpPr>
        <p:spPr bwMode="auto">
          <a:xfrm>
            <a:off x="0" y="4149725"/>
            <a:ext cx="91440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Bifurcação do jato (JST + JPN)</a:t>
            </a:r>
          </a:p>
          <a:p>
            <a:pPr eaLnBrk="1" hangingPunct="1">
              <a:spcBef>
                <a:spcPct val="50000"/>
              </a:spcBef>
            </a:pPr>
            <a:r>
              <a:rPr lang="pt-BR" altLang="pt-BR"/>
              <a:t>Fluxo cruzando o Equador enfraquece: fluxo de umidade para a região subtropical diminui, região de maior precipitação se move para N.</a:t>
            </a:r>
          </a:p>
          <a:p>
            <a:pPr eaLnBrk="1" hangingPunct="1">
              <a:spcBef>
                <a:spcPct val="50000"/>
              </a:spcBef>
            </a:pPr>
            <a:r>
              <a:rPr lang="pt-BR" altLang="pt-BR"/>
              <a:t>Diferença de aquecimento entre continente subtropical e oceano adjacente diminui; diminui cisalhamento vertical.</a:t>
            </a:r>
          </a:p>
          <a:p>
            <a:pPr eaLnBrk="1" hangingPunct="1">
              <a:spcBef>
                <a:spcPct val="50000"/>
              </a:spcBef>
            </a:pPr>
            <a:r>
              <a:rPr lang="pt-BR" altLang="pt-BR"/>
              <a:t>No lado oriental dos Andes tropical, o fluxo em baixos níveis de NW é interrompido.</a:t>
            </a:r>
          </a:p>
          <a:p>
            <a:pPr eaLnBrk="1" hangingPunct="1">
              <a:spcBef>
                <a:spcPct val="50000"/>
              </a:spcBef>
            </a:pPr>
            <a:r>
              <a:rPr lang="pt-BR" altLang="pt-BR"/>
              <a:t>Em altos níveis, o VCAN volta a ser apenas um cavado, AB enfraquece.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pt-BR" altLang="pt-BR" sz="3600" smtClean="0"/>
              <a:t>Fase V (pós-monção): março/abril</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196975"/>
            <a:ext cx="32178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125538"/>
            <a:ext cx="32734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7"/>
          <p:cNvSpPr txBox="1">
            <a:spLocks noChangeArrowheads="1"/>
          </p:cNvSpPr>
          <p:nvPr/>
        </p:nvSpPr>
        <p:spPr bwMode="auto">
          <a:xfrm>
            <a:off x="1403350" y="5157788"/>
            <a:ext cx="6481763"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Jato “unificado” entre 35 e 40oS</a:t>
            </a:r>
          </a:p>
          <a:p>
            <a:pPr eaLnBrk="1" hangingPunct="1">
              <a:spcBef>
                <a:spcPct val="50000"/>
              </a:spcBef>
            </a:pPr>
            <a:r>
              <a:rPr lang="pt-BR" altLang="pt-BR"/>
              <a:t>Desintensificação do anticiclone e do cavado em altos níveis</a:t>
            </a:r>
          </a:p>
          <a:p>
            <a:pPr eaLnBrk="1" hangingPunct="1">
              <a:spcBef>
                <a:spcPct val="50000"/>
              </a:spcBef>
            </a:pPr>
            <a:endParaRPr lang="pt-BR" alt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4813"/>
            <a:ext cx="57943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013325"/>
            <a:ext cx="58832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0" y="6216650"/>
            <a:ext cx="720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b="1"/>
              <a:t>Siberian High, Azores High</a:t>
            </a:r>
            <a:r>
              <a:rPr lang="pt-BR" altLang="pt-BR"/>
              <a:t/>
            </a:r>
            <a:br>
              <a:rPr lang="pt-BR" altLang="pt-BR"/>
            </a:br>
            <a:r>
              <a:rPr lang="pt-BR" altLang="pt-BR" b="1"/>
              <a:t>Aleutian Low, Icelandic Low</a:t>
            </a:r>
            <a:endParaRPr lang="pt-BR" altLang="pt-BR"/>
          </a:p>
        </p:txBody>
      </p:sp>
      <p:graphicFrame>
        <p:nvGraphicFramePr>
          <p:cNvPr id="5164" name="Group 44"/>
          <p:cNvGraphicFramePr>
            <a:graphicFrameLocks noGrp="1"/>
          </p:cNvGraphicFramePr>
          <p:nvPr/>
        </p:nvGraphicFramePr>
        <p:xfrm>
          <a:off x="2598738" y="2022475"/>
          <a:ext cx="833436" cy="2813147"/>
        </p:xfrm>
        <a:graphic>
          <a:graphicData uri="http://schemas.openxmlformats.org/drawingml/2006/table">
            <a:tbl>
              <a:tblPr/>
              <a:tblGrid>
                <a:gridCol w="208359"/>
                <a:gridCol w="208359"/>
                <a:gridCol w="208359"/>
                <a:gridCol w="208359"/>
              </a:tblGrid>
              <a:tr h="518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anchor="ctr" horzOverflow="overflow">
                    <a:lnL>
                      <a:noFill/>
                    </a:lnL>
                    <a:lnR cap="flat">
                      <a:noFill/>
                    </a:lnR>
                    <a:lnT cap="flat">
                      <a:noFill/>
                    </a:lnT>
                    <a:lnB>
                      <a:noFill/>
                    </a:lnB>
                    <a:lnTlToBr>
                      <a:noFill/>
                    </a:lnTlToBr>
                    <a:lnBlToTr>
                      <a:noFill/>
                    </a:lnBlToTr>
                    <a:noFill/>
                  </a:tcPr>
                </a:tc>
              </a:tr>
              <a:tr h="229500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75" marR="91475" marT="45710" marB="45710" anchor="ctr" horzOverflow="overflow">
                    <a:lnL cap="flat">
                      <a:noFill/>
                    </a:lnL>
                    <a:lnR cap="flat">
                      <a:noFill/>
                    </a:lnR>
                    <a:lnT>
                      <a:noFill/>
                    </a:lnT>
                    <a:lnB cap="flat">
                      <a:noFill/>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graphicFrame>
        <p:nvGraphicFramePr>
          <p:cNvPr id="5169" name="Group 49"/>
          <p:cNvGraphicFramePr>
            <a:graphicFrameLocks noGrp="1"/>
          </p:cNvGraphicFramePr>
          <p:nvPr/>
        </p:nvGraphicFramePr>
        <p:xfrm>
          <a:off x="395288" y="188913"/>
          <a:ext cx="7777162" cy="995362"/>
        </p:xfrm>
        <a:graphic>
          <a:graphicData uri="http://schemas.openxmlformats.org/drawingml/2006/table">
            <a:tbl>
              <a:tblPr/>
              <a:tblGrid>
                <a:gridCol w="7777162"/>
              </a:tblGrid>
              <a:tr h="9953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1" i="0" u="sng" strike="noStrike" cap="none" normalizeH="0" baseline="0" smtClean="0">
                          <a:ln>
                            <a:noFill/>
                          </a:ln>
                          <a:solidFill>
                            <a:schemeClr val="tx1"/>
                          </a:solidFill>
                          <a:effectLst/>
                          <a:latin typeface="Times New Roman" pitchFamily="18" charset="0"/>
                          <a:cs typeface="Times New Roman" pitchFamily="18" charset="0"/>
                        </a:rPr>
                        <a:t>Average Surface Pressure Systems and Associated Circulation</a:t>
                      </a:r>
                      <a:r>
                        <a:rPr kumimoji="0" lang="pt-BR" sz="2100" b="0" i="0" u="none" strike="noStrike" cap="none" normalizeH="0" baseline="0" smtClean="0">
                          <a:ln>
                            <a:noFill/>
                          </a:ln>
                          <a:solidFill>
                            <a:schemeClr val="tx1"/>
                          </a:solidFill>
                          <a:effectLst/>
                          <a:latin typeface="Arial" charset="0"/>
                        </a:rPr>
                        <a:t/>
                      </a:r>
                      <a:br>
                        <a:rPr kumimoji="0" lang="pt-BR" sz="2100" b="0" i="0" u="none" strike="noStrike" cap="none" normalizeH="0" baseline="0" smtClean="0">
                          <a:ln>
                            <a:noFill/>
                          </a:ln>
                          <a:solidFill>
                            <a:schemeClr val="tx1"/>
                          </a:solidFill>
                          <a:effectLst/>
                          <a:latin typeface="Arial" charset="0"/>
                        </a:rPr>
                      </a:br>
                      <a:endParaRPr kumimoji="0" lang="pt-BR" sz="36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3084" name="Rectangle 50"/>
          <p:cNvSpPr>
            <a:spLocks noChangeArrowheads="1"/>
          </p:cNvSpPr>
          <p:nvPr/>
        </p:nvSpPr>
        <p:spPr bwMode="auto">
          <a:xfrm>
            <a:off x="5595938" y="6613525"/>
            <a:ext cx="3548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1000"/>
              <a:t>http://www.atmos.umd.edu/~meto200/3_18_03_lecture_files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54" name="Group 38"/>
          <p:cNvGraphicFramePr>
            <a:graphicFrameLocks noGrp="1"/>
          </p:cNvGraphicFramePr>
          <p:nvPr/>
        </p:nvGraphicFramePr>
        <p:xfrm>
          <a:off x="4094163" y="2835275"/>
          <a:ext cx="625476" cy="1187679"/>
        </p:xfrm>
        <a:graphic>
          <a:graphicData uri="http://schemas.openxmlformats.org/drawingml/2006/table">
            <a:tbl>
              <a:tblPr/>
              <a:tblGrid>
                <a:gridCol w="208492"/>
                <a:gridCol w="208492"/>
                <a:gridCol w="208492"/>
              </a:tblGrid>
              <a:tr h="669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533" marR="91533" marT="45696" marB="45696"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533" marR="91533" marT="45696" marB="4569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533" marR="91533" marT="45696" marB="45696" anchor="ctr" horzOverflow="overflow">
                    <a:lnL>
                      <a:noFill/>
                    </a:lnL>
                    <a:lnR cap="flat">
                      <a:noFill/>
                    </a:lnR>
                    <a:lnT cap="flat">
                      <a:noFill/>
                    </a:lnT>
                    <a:lnB>
                      <a:noFill/>
                    </a:lnB>
                    <a:lnTlToBr>
                      <a:noFill/>
                    </a:lnTlToBr>
                    <a:lnBlToTr>
                      <a:noFill/>
                    </a:lnBlToTr>
                    <a:noFill/>
                  </a:tcPr>
                </a:tc>
              </a:tr>
              <a:tr h="517883">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533" marR="91533" marT="45696" marB="45696" anchor="ctr" horzOverflow="overflow">
                    <a:lnL cap="flat">
                      <a:noFill/>
                    </a:lnL>
                    <a:lnR cap="flat">
                      <a:noFill/>
                    </a:lnR>
                    <a:lnT>
                      <a:noFill/>
                    </a:lnT>
                    <a:lnB cap="flat">
                      <a:noFill/>
                    </a:lnB>
                    <a:lnTlToBr>
                      <a:noFill/>
                    </a:lnTlToBr>
                    <a:lnBlToTr>
                      <a:noFill/>
                    </a:lnBlToTr>
                    <a:noFill/>
                  </a:tcPr>
                </a:tc>
                <a:tc hMerge="1">
                  <a:txBody>
                    <a:bodyPr/>
                    <a:lstStyle/>
                    <a:p>
                      <a:endParaRPr lang="pt-BR"/>
                    </a:p>
                  </a:txBody>
                  <a:tcPr/>
                </a:tc>
                <a:tc hMerge="1">
                  <a:txBody>
                    <a:bodyPr/>
                    <a:lstStyle/>
                    <a:p>
                      <a:endParaRPr lang="pt-B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493125"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5830888" y="6491288"/>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Lenters e Cook, 1997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pt-BR" altLang="pt-BR" smtClean="0"/>
              <a:t>Monções</a:t>
            </a:r>
          </a:p>
        </p:txBody>
      </p:sp>
      <p:sp>
        <p:nvSpPr>
          <p:cNvPr id="6147" name="Rectangle 3"/>
          <p:cNvSpPr>
            <a:spLocks noGrp="1" noChangeArrowheads="1"/>
          </p:cNvSpPr>
          <p:nvPr>
            <p:ph type="body" idx="1"/>
          </p:nvPr>
        </p:nvSpPr>
        <p:spPr/>
        <p:txBody>
          <a:bodyPr/>
          <a:lstStyle/>
          <a:p>
            <a:pPr eaLnBrk="1" hangingPunct="1">
              <a:spcBef>
                <a:spcPct val="0"/>
              </a:spcBef>
            </a:pPr>
            <a:r>
              <a:rPr lang="pt-BR" altLang="pt-BR" sz="2000" b="1" smtClean="0">
                <a:latin typeface="Times New Roman" pitchFamily="18" charset="0"/>
                <a:cs typeface="Times New Roman" pitchFamily="18" charset="0"/>
              </a:rPr>
              <a:t>Reversão nas direções dos ventos sazonais associada aos grandes continentes, especialmente a Ásia.</a:t>
            </a:r>
          </a:p>
          <a:p>
            <a:pPr eaLnBrk="1" hangingPunct="1">
              <a:spcBef>
                <a:spcPct val="0"/>
              </a:spcBef>
            </a:pPr>
            <a:r>
              <a:rPr lang="pt-BR" altLang="pt-BR" sz="2000" b="1" smtClean="0">
                <a:latin typeface="Times New Roman" pitchFamily="18" charset="0"/>
                <a:cs typeface="Times New Roman" pitchFamily="18" charset="0"/>
              </a:rPr>
              <a:t>No inverno, os ventos sopram do continente para o oceano</a:t>
            </a:r>
          </a:p>
          <a:p>
            <a:pPr eaLnBrk="1" hangingPunct="1">
              <a:spcBef>
                <a:spcPct val="0"/>
              </a:spcBef>
            </a:pPr>
            <a:r>
              <a:rPr lang="pt-BR" altLang="pt-BR" sz="2000" b="1" smtClean="0">
                <a:latin typeface="Times New Roman" pitchFamily="18" charset="0"/>
                <a:cs typeface="Times New Roman" pitchFamily="18" charset="0"/>
              </a:rPr>
              <a:t>No verão, os ventos sopram do oceano para o continente</a:t>
            </a:r>
          </a:p>
          <a:p>
            <a:pPr eaLnBrk="1" hangingPunct="1">
              <a:spcBef>
                <a:spcPct val="0"/>
              </a:spcBef>
            </a:pPr>
            <a:endParaRPr lang="pt-BR" altLang="pt-BR" sz="2100" smtClean="0"/>
          </a:p>
          <a:p>
            <a:pPr eaLnBrk="1" hangingPunct="1">
              <a:spcBef>
                <a:spcPct val="0"/>
              </a:spcBef>
            </a:pPr>
            <a:r>
              <a:rPr lang="pt-BR" altLang="pt-BR" sz="2100" smtClean="0"/>
              <a:t>A monção da Ásia</a:t>
            </a:r>
          </a:p>
          <a:p>
            <a:pPr eaLnBrk="1" hangingPunct="1">
              <a:spcBef>
                <a:spcPct val="0"/>
              </a:spcBef>
            </a:pPr>
            <a:r>
              <a:rPr lang="pt-BR" altLang="pt-BR" sz="2100" smtClean="0"/>
              <a:t>Resultado da complexa interação entre a Alta da Sibéria (que é mais intensa no inverno), a migração da ZCIT e a topografia da região (Himalaia e Tibet).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ChangeArrowheads="1"/>
          </p:cNvSpPr>
          <p:nvPr/>
        </p:nvSpPr>
        <p:spPr bwMode="auto">
          <a:xfrm>
            <a:off x="4067175" y="6237288"/>
            <a:ext cx="304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b="1"/>
              <a:t>(dry, cool, continental air)</a:t>
            </a:r>
            <a:r>
              <a:rPr lang="pt-BR" altLang="pt-BR"/>
              <a:t> </a:t>
            </a:r>
          </a:p>
        </p:txBody>
      </p:sp>
      <p:sp>
        <p:nvSpPr>
          <p:cNvPr id="7172" name="Text Box 7"/>
          <p:cNvSpPr txBox="1">
            <a:spLocks noChangeArrowheads="1"/>
          </p:cNvSpPr>
          <p:nvPr/>
        </p:nvSpPr>
        <p:spPr bwMode="auto">
          <a:xfrm>
            <a:off x="539750" y="0"/>
            <a:ext cx="860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A monção da Ásia ocorre com a junção da migração sazonal da ZCIT e o desenvolvimento da Alta da Sibéria.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322" name="Group 34"/>
          <p:cNvGraphicFramePr>
            <a:graphicFrameLocks noGrp="1"/>
          </p:cNvGraphicFramePr>
          <p:nvPr/>
        </p:nvGraphicFramePr>
        <p:xfrm>
          <a:off x="2178050" y="2911475"/>
          <a:ext cx="4867274" cy="1036638"/>
        </p:xfrm>
        <a:graphic>
          <a:graphicData uri="http://schemas.openxmlformats.org/drawingml/2006/table">
            <a:tbl>
              <a:tblPr/>
              <a:tblGrid>
                <a:gridCol w="4242353"/>
                <a:gridCol w="208307"/>
                <a:gridCol w="208307"/>
                <a:gridCol w="208307"/>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52" marR="91452" marT="45734" marB="45734"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52" marR="91452" marT="45734" marB="45734"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52" marR="91452" marT="45734" marB="45734"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52" marR="91452" marT="45734" marB="45734" horzOverflow="overflow">
                    <a:lnL>
                      <a:noFill/>
                    </a:lnL>
                    <a:lnR cap="flat">
                      <a:noFill/>
                    </a:lnR>
                    <a:lnT cap="flat">
                      <a:noFill/>
                    </a:lnT>
                    <a:lnB>
                      <a:noFill/>
                    </a:lnB>
                    <a:lnTlToBr>
                      <a:noFill/>
                    </a:lnTlToBr>
                    <a:lnBlToTr>
                      <a:noFill/>
                    </a:lnBlToTr>
                    <a:noFill/>
                  </a:tcPr>
                </a:tc>
              </a:tr>
              <a:tr h="518319">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52" marR="91452" marT="45734" marB="45734" anchor="ctr" horzOverflow="overflow">
                    <a:lnL cap="flat">
                      <a:noFill/>
                    </a:lnL>
                    <a:lnR cap="flat">
                      <a:noFill/>
                    </a:lnR>
                    <a:lnT>
                      <a:noFill/>
                    </a:lnT>
                    <a:lnB cap="flat">
                      <a:noFill/>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graphicFrame>
        <p:nvGraphicFramePr>
          <p:cNvPr id="12327" name="Group 39"/>
          <p:cNvGraphicFramePr>
            <a:graphicFrameLocks noGrp="1"/>
          </p:cNvGraphicFramePr>
          <p:nvPr/>
        </p:nvGraphicFramePr>
        <p:xfrm>
          <a:off x="5508625" y="6165850"/>
          <a:ext cx="2951163" cy="762000"/>
        </p:xfrm>
        <a:graphic>
          <a:graphicData uri="http://schemas.openxmlformats.org/drawingml/2006/table">
            <a:tbl>
              <a:tblPr/>
              <a:tblGrid>
                <a:gridCol w="2951163"/>
              </a:tblGrid>
              <a:tr h="160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Times New Roman" pitchFamily="18" charset="0"/>
                          <a:cs typeface="Times New Roman" pitchFamily="18" charset="0"/>
                        </a:rPr>
                        <a:t>(moist, warm, maritime air)</a:t>
                      </a:r>
                      <a:r>
                        <a:rPr kumimoji="0" lang="pt-BR" sz="1700" b="0" i="0" u="none" strike="noStrike" cap="none" normalizeH="0" baseline="0" smtClean="0">
                          <a:ln>
                            <a:noFill/>
                          </a:ln>
                          <a:solidFill>
                            <a:schemeClr val="tx1"/>
                          </a:solidFill>
                          <a:effectLst/>
                          <a:latin typeface="Arial" charset="0"/>
                        </a:rPr>
                        <a:t/>
                      </a:r>
                      <a:br>
                        <a:rPr kumimoji="0" lang="pt-BR" sz="1700" b="0" i="0" u="none" strike="noStrike" cap="none" normalizeH="0" baseline="0" smtClean="0">
                          <a:ln>
                            <a:noFill/>
                          </a:ln>
                          <a:solidFill>
                            <a:schemeClr val="tx1"/>
                          </a:solidFill>
                          <a:effectLst/>
                          <a:latin typeface="Arial" charset="0"/>
                        </a:rPr>
                      </a:br>
                      <a:endParaRPr kumimoji="0" lang="pt-BR" sz="2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2365" name="Group 77"/>
          <p:cNvGraphicFramePr>
            <a:graphicFrameLocks noGrp="1"/>
          </p:cNvGraphicFramePr>
          <p:nvPr/>
        </p:nvGraphicFramePr>
        <p:xfrm>
          <a:off x="2336800" y="1354138"/>
          <a:ext cx="4522794" cy="4151312"/>
        </p:xfrm>
        <a:graphic>
          <a:graphicData uri="http://schemas.openxmlformats.org/drawingml/2006/table">
            <a:tbl>
              <a:tblPr/>
              <a:tblGrid>
                <a:gridCol w="208254"/>
                <a:gridCol w="4106286"/>
                <a:gridCol w="208254"/>
              </a:tblGrid>
              <a:tr h="155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27" marR="91427"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27" marR="9142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27" marR="91427" anchor="ctr" horzOverflow="overflow">
                    <a:lnL>
                      <a:noFill/>
                    </a:lnL>
                    <a:lnR cap="flat">
                      <a:noFill/>
                    </a:lnR>
                    <a:lnT cap="flat">
                      <a:noFill/>
                    </a:lnT>
                    <a:lnB>
                      <a:noFill/>
                    </a:lnB>
                    <a:lnTlToBr>
                      <a:noFill/>
                    </a:lnTlToBr>
                    <a:lnBlToTr>
                      <a:noFill/>
                    </a:lnBlToTr>
                    <a:noFill/>
                  </a:tcPr>
                </a:tc>
              </a:tr>
              <a:tr h="2598737">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marL="91427" marR="91427" anchor="ctr" horzOverflow="overflow">
                    <a:lnL cap="flat">
                      <a:noFill/>
                    </a:lnL>
                    <a:lnR cap="flat">
                      <a:noFill/>
                    </a:lnR>
                    <a:lnT>
                      <a:noFill/>
                    </a:lnT>
                    <a:lnB cap="flat">
                      <a:noFill/>
                    </a:lnB>
                    <a:lnTlToBr>
                      <a:noFill/>
                    </a:lnTlToBr>
                    <a:lnBlToTr>
                      <a:noFill/>
                    </a:lnBlToTr>
                    <a:noFill/>
                  </a:tcPr>
                </a:tc>
                <a:tc hMerge="1">
                  <a:txBody>
                    <a:bodyPr/>
                    <a:lstStyle/>
                    <a:p>
                      <a:endParaRPr lang="pt-BR"/>
                    </a:p>
                  </a:txBody>
                  <a:tcPr/>
                </a:tc>
                <a:tc hMerge="1">
                  <a:txBody>
                    <a:bodyPr/>
                    <a:lstStyle/>
                    <a:p>
                      <a:endParaRPr lang="pt-BR"/>
                    </a:p>
                  </a:txBody>
                  <a:tcPr/>
                </a:tc>
              </a:tr>
            </a:tbl>
          </a:graphicData>
        </a:graphic>
      </p:graphicFrame>
      <p:sp>
        <p:nvSpPr>
          <p:cNvPr id="8208" name="Text Box 83"/>
          <p:cNvSpPr txBox="1">
            <a:spLocks noChangeArrowheads="1"/>
          </p:cNvSpPr>
          <p:nvPr/>
        </p:nvSpPr>
        <p:spPr bwMode="auto">
          <a:xfrm>
            <a:off x="611188" y="0"/>
            <a:ext cx="777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No verão, a ZCIT migra para o norte e a Alta da Sibéria enfraquece, permitindo a reversão na direção do vento.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pt-BR" altLang="pt-BR" smtClean="0"/>
              <a:t>Definição de Monção</a:t>
            </a:r>
          </a:p>
        </p:txBody>
      </p:sp>
      <p:sp>
        <p:nvSpPr>
          <p:cNvPr id="9219" name="Rectangle 3"/>
          <p:cNvSpPr>
            <a:spLocks noGrp="1" noChangeArrowheads="1"/>
          </p:cNvSpPr>
          <p:nvPr>
            <p:ph type="body" idx="1"/>
          </p:nvPr>
        </p:nvSpPr>
        <p:spPr/>
        <p:txBody>
          <a:bodyPr/>
          <a:lstStyle/>
          <a:p>
            <a:pPr eaLnBrk="1" hangingPunct="1">
              <a:lnSpc>
                <a:spcPct val="90000"/>
              </a:lnSpc>
            </a:pPr>
            <a:r>
              <a:rPr lang="pt-BR" altLang="pt-BR" sz="2400" smtClean="0"/>
              <a:t>Uma determinada região está sob circulação de monção quando reversões sazonais na direção do vento causam verões chuvosos e invernos secos (Moran e Morgan, 1986)</a:t>
            </a:r>
          </a:p>
          <a:p>
            <a:pPr eaLnBrk="1" hangingPunct="1">
              <a:lnSpc>
                <a:spcPct val="90000"/>
              </a:lnSpc>
            </a:pPr>
            <a:r>
              <a:rPr lang="pt-BR" altLang="pt-BR" sz="2400" smtClean="0"/>
              <a:t>Região central da AS: ciclo anual de precipitação bem definido, com seis meses secos e seis chuvosos, e 90% desta precipitação ocorrem durante os mese mais quentes do ano. ENTRETANTO, no passado não era considerado que essa região tivesse uma circulação de monção, pois os ventos em baixos níveis não revertem sua direção durante a mudança da estação seca para a chuvosa e vice-versa.</a:t>
            </a:r>
          </a:p>
        </p:txBody>
      </p:sp>
      <p:sp>
        <p:nvSpPr>
          <p:cNvPr id="9220" name="Text Box 4"/>
          <p:cNvSpPr txBox="1">
            <a:spLocks noChangeArrowheads="1"/>
          </p:cNvSpPr>
          <p:nvPr/>
        </p:nvSpPr>
        <p:spPr bwMode="auto">
          <a:xfrm>
            <a:off x="5003800" y="6078538"/>
            <a:ext cx="4140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altLang="pt-BR"/>
              <a:t>Tempo e Clima no Brasil, Capítulo 19</a:t>
            </a:r>
          </a:p>
          <a:p>
            <a:pPr eaLnBrk="1" hangingPunct="1">
              <a:spcBef>
                <a:spcPct val="50000"/>
              </a:spcBef>
            </a:pPr>
            <a:r>
              <a:rPr lang="pt-BR" altLang="pt-BR"/>
              <a:t>Gan et al., 2009</a:t>
            </a:r>
          </a:p>
        </p:txBody>
      </p:sp>
    </p:spTree>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617</TotalTime>
  <Words>931</Words>
  <Application>Microsoft Office PowerPoint</Application>
  <PresentationFormat>Apresentação na tela (4:3)</PresentationFormat>
  <Paragraphs>81</Paragraphs>
  <Slides>27</Slides>
  <Notes>0</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Design padrão</vt:lpstr>
      <vt:lpstr>Monção na América do Sul</vt:lpstr>
      <vt:lpstr>Atividade</vt:lpstr>
      <vt:lpstr>Apresentação do PowerPoint</vt:lpstr>
      <vt:lpstr>Apresentação do PowerPoint</vt:lpstr>
      <vt:lpstr>Apresentação do PowerPoint</vt:lpstr>
      <vt:lpstr>Monções</vt:lpstr>
      <vt:lpstr>Apresentação do PowerPoint</vt:lpstr>
      <vt:lpstr>Apresentação do PowerPoint</vt:lpstr>
      <vt:lpstr>Definição de Monção</vt:lpstr>
      <vt:lpstr>Monção na América do Sul?</vt:lpstr>
      <vt:lpstr>Apresentação do PowerPoint</vt:lpstr>
      <vt:lpstr>Apresentação do PowerPoint</vt:lpstr>
      <vt:lpstr>Impacto Térmico do Altiplano Andino</vt:lpstr>
      <vt:lpstr>Circulação de verão</vt:lpstr>
      <vt:lpstr>Apresentação do PowerPoint</vt:lpstr>
      <vt:lpstr>Outubro</vt:lpstr>
      <vt:lpstr>Janeiro</vt:lpstr>
      <vt:lpstr>Vento em 900hPa</vt:lpstr>
      <vt:lpstr>Apresentação do PowerPoint</vt:lpstr>
      <vt:lpstr>Evolução temporal: estudo do verão de 1989-1990</vt:lpstr>
      <vt:lpstr>Evolução temporal: estudo do verão de 1989-1990</vt:lpstr>
      <vt:lpstr>Fase I (pré-monção): outubro/novembro</vt:lpstr>
      <vt:lpstr>Fase II (desenvolvimento): novembro/dezembro</vt:lpstr>
      <vt:lpstr>Fases III (madura): janeiro/fevereiro</vt:lpstr>
      <vt:lpstr>Fase IV (dissipação): fevereiro/março</vt:lpstr>
      <vt:lpstr>Fase V (pós-monção): março/abril</vt:lpstr>
      <vt:lpstr>Apresentação do PowerPoint</vt:lpstr>
    </vt:vector>
  </TitlesOfParts>
  <Company>WinXP SP2 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Monção na América do Sul</dc:title>
  <dc:creator>ritaynoue</dc:creator>
  <cp:lastModifiedBy>ritaynoue</cp:lastModifiedBy>
  <cp:revision>15</cp:revision>
  <dcterms:created xsi:type="dcterms:W3CDTF">2010-03-25T12:45:03Z</dcterms:created>
  <dcterms:modified xsi:type="dcterms:W3CDTF">2014-05-14T13:01:17Z</dcterms:modified>
</cp:coreProperties>
</file>