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58" r:id="rId4"/>
    <p:sldId id="259" r:id="rId5"/>
    <p:sldId id="265" r:id="rId6"/>
    <p:sldId id="260" r:id="rId7"/>
    <p:sldId id="266" r:id="rId8"/>
    <p:sldId id="267" r:id="rId9"/>
    <p:sldId id="263" r:id="rId10"/>
    <p:sldId id="264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AEE5D-CD2F-4C7F-BE29-B51CD7245B6E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EC4BF-62CB-4D51-A5FE-417DAE32E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F197-D6A4-436D-96FB-2017ECF9212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37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F197-D6A4-436D-96FB-2017ECF9212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28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95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0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71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96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43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8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23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6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1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9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DAE6-C9D5-42E3-A49B-4EAE1FFC8A21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29A6-F6F7-4B2C-83FB-BEB06BA3DC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2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.uwyo.edu/upperair/sounding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emet.aer.mil.br/consulta_msg/tabuleiro_online_ajuda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acao.iag.usp.b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tacao.iag.usp.br/instrumentos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met.gov.br/portal/index.php?r=estacoes/mapaEstaco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emet.aer.mil.br/rede_estacoes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Observando </a:t>
            </a:r>
            <a:r>
              <a:rPr lang="pt-BR" dirty="0" smtClean="0"/>
              <a:t>a Atmosfera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74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cmwf.int/research/era/_pics/DC_12_TE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33425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Transmissão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0" indent="-285750"/>
            <a:r>
              <a:rPr lang="pt-BR" dirty="0" smtClean="0"/>
              <a:t>Os dados devem ser transmitidos seguindo um padrão internacional.</a:t>
            </a:r>
          </a:p>
          <a:p>
            <a:r>
              <a:rPr lang="pt-BR" dirty="0" smtClean="0"/>
              <a:t>Codificação: </a:t>
            </a:r>
          </a:p>
          <a:p>
            <a:pPr lvl="1"/>
            <a:r>
              <a:rPr lang="pt-BR" dirty="0" smtClean="0"/>
              <a:t>Em terra: SYNOP (</a:t>
            </a:r>
            <a:r>
              <a:rPr lang="pt-BR" dirty="0" err="1" smtClean="0"/>
              <a:t>Surface</a:t>
            </a:r>
            <a:r>
              <a:rPr lang="pt-BR" dirty="0" smtClean="0"/>
              <a:t> </a:t>
            </a:r>
            <a:r>
              <a:rPr lang="pt-BR" dirty="0" err="1" smtClean="0"/>
              <a:t>Synoptic</a:t>
            </a:r>
            <a:r>
              <a:rPr lang="pt-BR" dirty="0" smtClean="0"/>
              <a:t> </a:t>
            </a:r>
            <a:r>
              <a:rPr lang="pt-BR" dirty="0" err="1" smtClean="0"/>
              <a:t>Observations</a:t>
            </a:r>
            <a:r>
              <a:rPr lang="pt-BR" dirty="0" smtClean="0"/>
              <a:t>) e METAR (</a:t>
            </a:r>
            <a:r>
              <a:rPr lang="pt-BR" dirty="0" err="1" smtClean="0"/>
              <a:t>METeorological</a:t>
            </a:r>
            <a:r>
              <a:rPr lang="pt-BR" dirty="0" smtClean="0"/>
              <a:t> </a:t>
            </a:r>
            <a:r>
              <a:rPr lang="pt-BR" dirty="0" err="1" smtClean="0"/>
              <a:t>Aerodrome</a:t>
            </a:r>
            <a:r>
              <a:rPr lang="pt-BR" dirty="0" smtClean="0"/>
              <a:t> </a:t>
            </a:r>
            <a:r>
              <a:rPr lang="pt-BR" dirty="0" err="1" smtClean="0"/>
              <a:t>Report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No oceano: SHIP e BUOY</a:t>
            </a:r>
          </a:p>
          <a:p>
            <a:pPr lvl="1"/>
            <a:r>
              <a:rPr lang="pt-BR" dirty="0" smtClean="0"/>
              <a:t>Por avião: AIRCRAFT</a:t>
            </a:r>
          </a:p>
          <a:p>
            <a:pPr lvl="1"/>
            <a:r>
              <a:rPr lang="pt-BR" dirty="0" err="1" smtClean="0"/>
              <a:t>Radiossondagem</a:t>
            </a:r>
            <a:r>
              <a:rPr lang="pt-BR" dirty="0" smtClean="0"/>
              <a:t>: TEMP e PILOT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8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t-BR" dirty="0" smtClean="0"/>
              <a:t>Decodificação - METAR</a:t>
            </a:r>
            <a:endParaRPr lang="pt-BR" dirty="0"/>
          </a:p>
        </p:txBody>
      </p:sp>
      <p:pic>
        <p:nvPicPr>
          <p:cNvPr id="21506" name="Picture 2" descr="http://weather.uwyo.edu/upperair/sa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1714"/>
            <a:ext cx="5499992" cy="5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572000" y="657957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1400" dirty="0">
                <a:hlinkClick r:id="rId3"/>
              </a:rPr>
              <a:t>http://weather.uwyo.edu/upperair/sounding.html</a:t>
            </a:r>
            <a:r>
              <a:rPr lang="pt-BR" alt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9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5483" r="30561" b="28363"/>
          <a:stretch/>
        </p:blipFill>
        <p:spPr bwMode="auto">
          <a:xfrm>
            <a:off x="23112" y="0"/>
            <a:ext cx="3691783" cy="340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2283" y="2708920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6" t="17990" r="30160" b="4751"/>
          <a:stretch/>
        </p:blipFill>
        <p:spPr bwMode="auto">
          <a:xfrm>
            <a:off x="3786903" y="0"/>
            <a:ext cx="4817545" cy="68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2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67" b="41682"/>
          <a:stretch/>
        </p:blipFill>
        <p:spPr bwMode="auto">
          <a:xfrm>
            <a:off x="-14129" y="19374"/>
            <a:ext cx="4337877" cy="359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79" b="41544"/>
          <a:stretch/>
        </p:blipFill>
        <p:spPr bwMode="auto">
          <a:xfrm>
            <a:off x="4335498" y="0"/>
            <a:ext cx="4292669" cy="36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83" b="41000"/>
          <a:stretch/>
        </p:blipFill>
        <p:spPr bwMode="auto">
          <a:xfrm>
            <a:off x="0" y="3618878"/>
            <a:ext cx="4292230" cy="364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77" b="41310"/>
          <a:stretch/>
        </p:blipFill>
        <p:spPr bwMode="auto">
          <a:xfrm>
            <a:off x="4290656" y="3628461"/>
            <a:ext cx="4325815" cy="362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2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3" b="41710"/>
          <a:stretch/>
        </p:blipFill>
        <p:spPr bwMode="auto">
          <a:xfrm>
            <a:off x="0" y="0"/>
            <a:ext cx="4289989" cy="359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7" b="41738"/>
          <a:stretch/>
        </p:blipFill>
        <p:spPr bwMode="auto">
          <a:xfrm>
            <a:off x="4273285" y="1725"/>
            <a:ext cx="4308231" cy="359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" r="60900" b="41453"/>
          <a:stretch/>
        </p:blipFill>
        <p:spPr bwMode="auto">
          <a:xfrm>
            <a:off x="-53764" y="3588760"/>
            <a:ext cx="4317023" cy="361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57" b="41880"/>
          <a:stretch/>
        </p:blipFill>
        <p:spPr bwMode="auto">
          <a:xfrm>
            <a:off x="4263259" y="3588760"/>
            <a:ext cx="4317023" cy="358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51236" y="515893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Poucas</a:t>
            </a:r>
          </a:p>
          <a:p>
            <a:r>
              <a:rPr lang="pt-BR" sz="900" dirty="0" smtClean="0"/>
              <a:t>Esparsas</a:t>
            </a:r>
          </a:p>
          <a:p>
            <a:r>
              <a:rPr lang="pt-BR" sz="900" dirty="0" smtClean="0"/>
              <a:t>Nublado</a:t>
            </a:r>
          </a:p>
          <a:p>
            <a:r>
              <a:rPr lang="pt-BR" sz="900" dirty="0" smtClean="0"/>
              <a:t>Encoberto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4860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2" b="41295"/>
          <a:stretch/>
        </p:blipFill>
        <p:spPr bwMode="auto">
          <a:xfrm>
            <a:off x="0" y="0"/>
            <a:ext cx="4324172" cy="362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62086" y="4221088"/>
            <a:ext cx="536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Como a pressão varia com a altura?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5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pt-BR" altLang="pt-BR" sz="1400"/>
              <a:t>Figure 1-17, page 18 in Lutgens and Tarbuck's </a:t>
            </a:r>
            <a:r>
              <a:rPr lang="pt-BR" altLang="pt-BR" sz="1400" i="1"/>
              <a:t>The Atmosphere</a:t>
            </a:r>
            <a:r>
              <a:rPr lang="pt-BR" altLang="pt-BR" sz="1400"/>
              <a:t>, 2001 </a:t>
            </a:r>
          </a:p>
        </p:txBody>
      </p:sp>
    </p:spTree>
    <p:extLst>
      <p:ext uri="{BB962C8B-B14F-4D97-AF65-F5344CB8AC3E}">
        <p14:creationId xmlns:p14="http://schemas.microsoft.com/office/powerpoint/2010/main" val="35842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63504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Plotagem de METAR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875228" y="6550223"/>
            <a:ext cx="6286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hlinkClick r:id="rId3"/>
              </a:rPr>
              <a:t>http://www.redemet.aer.mil.br/consulta_msg/tabuleiro_online_ajuda.pdf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52120" y="5733256"/>
            <a:ext cx="23762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Nuvens baixas: &lt;6.500 pés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92205" y="2780928"/>
            <a:ext cx="246822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Nuvens altas: &gt;20.000 pés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792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Maiores informações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19168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http://www.dca.iag.usp.br/www/material/ritaynoue/aca-0522/2014_1oS/002.%20Observa%e7%f5es%20de%20superf%edcie.pptx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99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6381328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http://blog.metservice.com/wp-content/uploads/2010/03/GOS.jpg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63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2820"/>
            <a:ext cx="8229600" cy="67987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Observações </a:t>
            </a:r>
            <a:r>
              <a:rPr lang="pt-BR" sz="3200" dirty="0" smtClean="0"/>
              <a:t>Meteorológicas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936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Estação Meteorológica do IAG</a:t>
            </a:r>
            <a:endParaRPr lang="pt-BR" dirty="0"/>
          </a:p>
        </p:txBody>
      </p:sp>
      <p:pic>
        <p:nvPicPr>
          <p:cNvPr id="1026" name="Picture 2" descr="http://www5.usp.br/wp-content/uploads/portal2012112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20198"/>
            <a:ext cx="686956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139952" y="6043354"/>
            <a:ext cx="349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Foto: Marcos Santos / USP Imagens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371600" y="134076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hlinkClick r:id="rId3"/>
              </a:rPr>
              <a:t>http://www.estacao.iag.usp.br/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9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 de superfície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84076" y="17101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/>
              <a:t>Visibilidade Horizontal</a:t>
            </a:r>
          </a:p>
          <a:p>
            <a:r>
              <a:rPr lang="pt-BR" b="1" dirty="0"/>
              <a:t>Nebulosidade</a:t>
            </a:r>
          </a:p>
          <a:p>
            <a:r>
              <a:rPr lang="pt-BR" b="1" dirty="0"/>
              <a:t>Fenômenos Diversos</a:t>
            </a:r>
          </a:p>
          <a:p>
            <a:r>
              <a:rPr lang="pt-BR" b="1" dirty="0"/>
              <a:t>Pressão Atmosférica</a:t>
            </a:r>
          </a:p>
          <a:p>
            <a:r>
              <a:rPr lang="pt-BR" b="1" dirty="0"/>
              <a:t>Temperatura do Ar e do Bulbo Úmido</a:t>
            </a:r>
          </a:p>
          <a:p>
            <a:r>
              <a:rPr lang="pt-BR" b="1" dirty="0"/>
              <a:t>Temperatura Mínima e Máxima do Ar</a:t>
            </a:r>
          </a:p>
          <a:p>
            <a:r>
              <a:rPr lang="pt-BR" b="1" dirty="0"/>
              <a:t>Vento: Intensidade e Direção</a:t>
            </a:r>
          </a:p>
          <a:p>
            <a:r>
              <a:rPr lang="pt-BR" b="1" dirty="0"/>
              <a:t>Umidade Relativa do Ar</a:t>
            </a:r>
          </a:p>
          <a:p>
            <a:r>
              <a:rPr lang="pt-BR" b="1" dirty="0"/>
              <a:t>Temperatura do Solo</a:t>
            </a:r>
          </a:p>
          <a:p>
            <a:r>
              <a:rPr lang="pt-BR" b="1" dirty="0"/>
              <a:t>Evaporação</a:t>
            </a:r>
          </a:p>
          <a:p>
            <a:r>
              <a:rPr lang="pt-BR" b="1" dirty="0"/>
              <a:t>Precipitação</a:t>
            </a:r>
          </a:p>
          <a:p>
            <a:r>
              <a:rPr lang="pt-BR" b="1" dirty="0" err="1"/>
              <a:t>Irradiância</a:t>
            </a:r>
            <a:r>
              <a:rPr lang="pt-BR" b="1" dirty="0"/>
              <a:t> Média Diária</a:t>
            </a:r>
          </a:p>
          <a:p>
            <a:r>
              <a:rPr lang="pt-BR" b="1" dirty="0"/>
              <a:t>Duração do Brilho </a:t>
            </a:r>
            <a:r>
              <a:rPr lang="pt-BR" b="1" dirty="0" smtClean="0"/>
              <a:t>Solar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835696" y="1268760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http://www.estacao.iag.usp.br/instrumentos.php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75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INMET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7643" r="21121" b="14433"/>
          <a:stretch/>
        </p:blipFill>
        <p:spPr bwMode="auto">
          <a:xfrm>
            <a:off x="899592" y="1052736"/>
            <a:ext cx="7400396" cy="554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447256" y="648866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http://www.inmet.gov.br/portal/index.php?r=estacoes/mapaEstacoes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39752" y="112474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</a:t>
            </a:r>
            <a:r>
              <a:rPr lang="pt-BR" dirty="0" smtClean="0"/>
              <a:t>onvencionais e automáticas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8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cmwf.int/research/era/_pics/DC_12_SYNO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3425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edemet.aer.mil.br/imagens/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29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185592" y="6476018"/>
            <a:ext cx="5958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smtClean="0">
                <a:hlinkClick r:id="rId3"/>
              </a:rPr>
              <a:t>http://www.redemet.aer.mil.br/rede_estacoes.php</a:t>
            </a:r>
            <a:endParaRPr lang="pt-BR" sz="14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640" y="1556792"/>
            <a:ext cx="6840760" cy="4201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ahoma" pitchFamily="34" charset="0"/>
              </a:rPr>
              <a:t>Rede de Estações Meteorológicas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      Coleta, processa e registra dados meteorológicos de superfície e altitude para a Meteorologia Aeronáutica em apoio a navegação aérea.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Classificação: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             •  Estações Meteorológicas de Superfície (EMS)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             •  Estações Meteorológicas de Altitude (EMA)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             •  Estações de Radares Meteorológicos (ERM)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1. Estação Meteorológica de Superfície (EMS)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      As Estações Meteorológicas de Superfície têm por finalidade efetuar a coleta e o processamento de dados meteorológicos à superfície para fins aeronáuticos e sinóticos. Devem ser instaladas nos aeródromos e fazem parte da rede básica da Organização Meteorológica Mundial (OMM), quando equipadas apropriadamente.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2. Estação Meteorológica de Altitude (EMA)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      As Estações Meteorológicas de Altitude têm por finalidade coletar, através de </a:t>
            </a:r>
            <a:r>
              <a:rPr kumimoji="0" lang="pt-BR" altLang="pt-BR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Radiossodagem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, dados de pressão, temperatura, umidade, direção e velocidade do vento, nos diversos níveis da atmosfera.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3. Estação de Radar Meteorológico (ERM)</a:t>
            </a:r>
            <a:endParaRPr kumimoji="0" lang="pt-BR" alt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      As Estações de Radares Meteorológicos têm por finalidade fazer vigilância constante na área de cobertura dos radares e divulgar as informações obtidas por meio rápido e confiável aos Centros Meteorológicos de Vigilância.</a:t>
            </a:r>
            <a:endParaRPr kumimoji="0" lang="pt-BR" alt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7" t="5815" r="30654" b="47092"/>
          <a:stretch/>
        </p:blipFill>
        <p:spPr bwMode="auto">
          <a:xfrm>
            <a:off x="2771800" y="3645024"/>
            <a:ext cx="4005868" cy="270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4" t="6076" r="30023" b="50664"/>
          <a:stretch/>
        </p:blipFill>
        <p:spPr bwMode="auto">
          <a:xfrm>
            <a:off x="4860032" y="545864"/>
            <a:ext cx="3981988" cy="24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6304" r="30471" b="49833"/>
          <a:stretch/>
        </p:blipFill>
        <p:spPr bwMode="auto">
          <a:xfrm>
            <a:off x="611560" y="545864"/>
            <a:ext cx="4138405" cy="25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4" t="17698" r="51417" b="60038"/>
          <a:stretch/>
        </p:blipFill>
        <p:spPr bwMode="auto">
          <a:xfrm>
            <a:off x="2486824" y="1631179"/>
            <a:ext cx="1504061" cy="114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0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" b="4631"/>
          <a:stretch/>
        </p:blipFill>
        <p:spPr bwMode="auto">
          <a:xfrm>
            <a:off x="52924" y="620688"/>
            <a:ext cx="9067088" cy="49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4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188</Words>
  <Application>Microsoft Office PowerPoint</Application>
  <PresentationFormat>Apresentação na tela (4:3)</PresentationFormat>
  <Paragraphs>65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Observando a Atmosfera </vt:lpstr>
      <vt:lpstr>Observações Meteorológicas</vt:lpstr>
      <vt:lpstr>Estação Meteorológica do IAG</vt:lpstr>
      <vt:lpstr>Observações de superfície</vt:lpstr>
      <vt:lpstr>INMET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Transmissão de dados</vt:lpstr>
      <vt:lpstr>Decodificação - METAR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Plotagem de METAR</vt:lpstr>
      <vt:lpstr>Maiores informações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001.</dc:title>
  <dc:creator>ritaynoue</dc:creator>
  <cp:lastModifiedBy>ritaynoue</cp:lastModifiedBy>
  <cp:revision>2</cp:revision>
  <dcterms:created xsi:type="dcterms:W3CDTF">2014-05-14T10:40:38Z</dcterms:created>
  <dcterms:modified xsi:type="dcterms:W3CDTF">2014-05-14T10:53:11Z</dcterms:modified>
</cp:coreProperties>
</file>