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538" r:id="rId2"/>
    <p:sldId id="268" r:id="rId3"/>
    <p:sldId id="534" r:id="rId4"/>
    <p:sldId id="510" r:id="rId5"/>
    <p:sldId id="522" r:id="rId6"/>
    <p:sldId id="516" r:id="rId7"/>
    <p:sldId id="509" r:id="rId8"/>
    <p:sldId id="530" r:id="rId9"/>
    <p:sldId id="535" r:id="rId10"/>
    <p:sldId id="536" r:id="rId11"/>
    <p:sldId id="537" r:id="rId12"/>
    <p:sldId id="515" r:id="rId13"/>
    <p:sldId id="508" r:id="rId14"/>
    <p:sldId id="514" r:id="rId15"/>
    <p:sldId id="499" r:id="rId16"/>
    <p:sldId id="518" r:id="rId17"/>
    <p:sldId id="523" r:id="rId18"/>
    <p:sldId id="524" r:id="rId19"/>
    <p:sldId id="539" r:id="rId20"/>
    <p:sldId id="540" r:id="rId21"/>
    <p:sldId id="546" r:id="rId22"/>
    <p:sldId id="547" r:id="rId23"/>
    <p:sldId id="548" r:id="rId24"/>
    <p:sldId id="554" r:id="rId25"/>
    <p:sldId id="541" r:id="rId26"/>
    <p:sldId id="542" r:id="rId27"/>
    <p:sldId id="545" r:id="rId28"/>
    <p:sldId id="550" r:id="rId29"/>
    <p:sldId id="551" r:id="rId30"/>
    <p:sldId id="552" r:id="rId31"/>
  </p:sldIdLst>
  <p:sldSz cx="9144000" cy="6858000" type="screen4x3"/>
  <p:notesSz cx="6858000" cy="9144000"/>
  <p:defaultTextStyle>
    <a:defPPr>
      <a:defRPr lang="pt-BR"/>
    </a:defPPr>
    <a:lvl1pPr algn="just" rtl="0" fontAlgn="base">
      <a:lnSpc>
        <a:spcPct val="50000"/>
      </a:lnSpc>
      <a:spcBef>
        <a:spcPct val="5000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just" rtl="0" fontAlgn="base">
      <a:lnSpc>
        <a:spcPct val="50000"/>
      </a:lnSpc>
      <a:spcBef>
        <a:spcPct val="5000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just" rtl="0" fontAlgn="base">
      <a:lnSpc>
        <a:spcPct val="50000"/>
      </a:lnSpc>
      <a:spcBef>
        <a:spcPct val="5000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just" rtl="0" fontAlgn="base">
      <a:lnSpc>
        <a:spcPct val="50000"/>
      </a:lnSpc>
      <a:spcBef>
        <a:spcPct val="5000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just" rtl="0" fontAlgn="base">
      <a:lnSpc>
        <a:spcPct val="50000"/>
      </a:lnSpc>
      <a:spcBef>
        <a:spcPct val="5000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0298"/>
    <a:srgbClr val="FFFF00"/>
    <a:srgbClr val="FF0000"/>
    <a:srgbClr val="33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13" autoAdjust="0"/>
    <p:restoredTop sz="98686" autoAdjust="0"/>
  </p:normalViewPr>
  <p:slideViewPr>
    <p:cSldViewPr>
      <p:cViewPr varScale="1">
        <p:scale>
          <a:sx n="72" d="100"/>
          <a:sy n="72" d="100"/>
        </p:scale>
        <p:origin x="-690" y="-96"/>
      </p:cViewPr>
      <p:guideLst>
        <p:guide orient="horz" pos="1162"/>
        <p:guide pos="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49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fld id="{29CF88D5-91F4-4B16-8D9E-574FED6219D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379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fld id="{A7A956C1-341D-44E2-AB4E-ED97D694095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0A1A03-BD13-435E-804B-C6E1B69BC6EA}" type="slidenum">
              <a:rPr lang="pt-BR" smtClean="0"/>
              <a:pPr/>
              <a:t>2</a:t>
            </a:fld>
            <a:endParaRPr lang="pt-BR" smtClean="0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1DF279-F15D-4FFA-AD30-727BD566079D}" type="slidenum">
              <a:rPr lang="pt-BR" smtClean="0"/>
              <a:pPr/>
              <a:t>11</a:t>
            </a:fld>
            <a:endParaRPr lang="pt-BR" smtClean="0"/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FA3F07-B969-442A-B1C3-DEF46CB98A30}" type="slidenum">
              <a:rPr lang="pt-BR" smtClean="0"/>
              <a:pPr/>
              <a:t>12</a:t>
            </a:fld>
            <a:endParaRPr lang="pt-BR" smtClean="0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E8487A-5319-463D-A566-7DD7F3F6F832}" type="slidenum">
              <a:rPr lang="pt-BR" smtClean="0"/>
              <a:pPr/>
              <a:t>13</a:t>
            </a:fld>
            <a:endParaRPr lang="pt-BR" smtClean="0"/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705723-3C73-4953-B39F-D024CC83E577}" type="slidenum">
              <a:rPr lang="pt-BR" smtClean="0"/>
              <a:pPr/>
              <a:t>14</a:t>
            </a:fld>
            <a:endParaRPr lang="pt-BR" smtClean="0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3599D7-509E-4815-977C-01E4E6EF4833}" type="slidenum">
              <a:rPr lang="pt-BR" smtClean="0"/>
              <a:pPr/>
              <a:t>15</a:t>
            </a:fld>
            <a:endParaRPr lang="pt-BR" smtClean="0"/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005EB2-5CA9-4779-94FF-F727CA339473}" type="slidenum">
              <a:rPr lang="pt-BR" smtClean="0"/>
              <a:pPr/>
              <a:t>16</a:t>
            </a:fld>
            <a:endParaRPr lang="pt-BR" smtClean="0"/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BE38FB-0B90-46FF-959D-0B17F03BD4FD}" type="slidenum">
              <a:rPr lang="pt-BR" smtClean="0"/>
              <a:pPr/>
              <a:t>17</a:t>
            </a:fld>
            <a:endParaRPr lang="pt-BR" smtClean="0"/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B5E383-B818-4A65-9F92-CED7A67CB401}" type="slidenum">
              <a:rPr lang="pt-BR" smtClean="0"/>
              <a:pPr/>
              <a:t>18</a:t>
            </a:fld>
            <a:endParaRPr lang="pt-BR" smtClean="0"/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7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1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9DDCD3-233B-43A9-8622-F59DA5B79A8A}" type="slidenum">
              <a:rPr lang="pt-BR" smtClean="0"/>
              <a:pPr/>
              <a:t>3</a:t>
            </a:fld>
            <a:endParaRPr lang="pt-BR" smtClean="0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5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299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7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1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5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19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C22D95-50D7-4E8D-92AE-480CD919F88E}" type="slidenum">
              <a:rPr lang="pt-BR" smtClean="0"/>
              <a:pPr/>
              <a:t>4</a:t>
            </a:fld>
            <a:endParaRPr lang="pt-BR" smtClean="0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3739B2-12D5-483F-ADB8-19D86D5ED324}" type="slidenum">
              <a:rPr lang="pt-BR" smtClean="0"/>
              <a:pPr/>
              <a:t>5</a:t>
            </a:fld>
            <a:endParaRPr lang="pt-BR" smtClean="0"/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3BD268-4374-4408-BBE2-725F1E1BDDF8}" type="slidenum">
              <a:rPr lang="pt-BR" smtClean="0"/>
              <a:pPr/>
              <a:t>6</a:t>
            </a:fld>
            <a:endParaRPr lang="pt-BR" smtClean="0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DF2805-C893-4626-9595-62480B709EE1}" type="slidenum">
              <a:rPr lang="pt-BR" smtClean="0"/>
              <a:pPr/>
              <a:t>7</a:t>
            </a:fld>
            <a:endParaRPr lang="pt-BR" smtClean="0"/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67B98C-0887-4626-9558-1E8E045BE559}" type="slidenum">
              <a:rPr lang="pt-BR" smtClean="0"/>
              <a:pPr/>
              <a:t>8</a:t>
            </a:fld>
            <a:endParaRPr lang="pt-BR" smtClean="0"/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7CF2F7-2D55-4224-9D84-F844FC44F802}" type="slidenum">
              <a:rPr lang="pt-BR" smtClean="0"/>
              <a:pPr/>
              <a:t>9</a:t>
            </a:fld>
            <a:endParaRPr lang="pt-BR" smtClean="0"/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C89308-E0EF-4BD2-9EC7-EC14993F071D}" type="slidenum">
              <a:rPr lang="pt-BR" smtClean="0"/>
              <a:pPr/>
              <a:t>10</a:t>
            </a:fld>
            <a:endParaRPr lang="pt-BR" smtClean="0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1C8B5-C9EF-45E6-9B44-C952DA8D356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01313-9FF1-4239-B113-90ACA1DF4BA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6EB88-B7FB-4707-AB46-F7F36A4C59D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93F72-13AD-4560-B80B-AB746CFE9CA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013C6-8D22-41BC-B637-9760D658BB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59408-67BB-4ADF-9211-DE298D8575D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3ED60-4A93-427B-8C19-5D63497B997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3D441-75B9-413B-AA27-A97617CD42E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FE1BE-3E2D-4D51-B486-384444B15C4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D5E58-DFA5-4E72-AF3A-E761C672405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5FF9A-72F4-4387-8C90-EA731557722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b="0">
                <a:effectLst/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b="0">
                <a:effectLst/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 b="0">
                <a:effectLst/>
                <a:latin typeface="+mn-lt"/>
              </a:defRPr>
            </a:lvl1pPr>
          </a:lstStyle>
          <a:p>
            <a:pPr>
              <a:defRPr/>
            </a:pPr>
            <a:fld id="{CA90115F-16BF-4FC8-9ADD-FC7F7D89884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pt-BR" smtClean="0"/>
              <a:t>Convecção Amazônica e Alta da Bolívia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pt-BR" smtClean="0"/>
          </a:p>
          <a:p>
            <a:endParaRPr lang="pt-BR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0575" y="4616450"/>
            <a:ext cx="3635375" cy="2239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25975"/>
            <a:ext cx="3649663" cy="223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11268" name="Group 2"/>
          <p:cNvGrpSpPr>
            <a:grpSpLocks/>
          </p:cNvGrpSpPr>
          <p:nvPr/>
        </p:nvGrpSpPr>
        <p:grpSpPr bwMode="auto">
          <a:xfrm>
            <a:off x="179388" y="177800"/>
            <a:ext cx="8748712" cy="803275"/>
            <a:chOff x="113" y="112"/>
            <a:chExt cx="5511" cy="506"/>
          </a:xfrm>
        </p:grpSpPr>
        <p:sp>
          <p:nvSpPr>
            <p:cNvPr id="706563" name="Rectangle 3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06564" name="Rectangle 4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0" y="1196975"/>
            <a:ext cx="9144000" cy="13382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CC">
                  <a:alpha val="50000"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FontTx/>
              <a:buChar char="•"/>
              <a:defRPr/>
            </a:pPr>
            <a:r>
              <a:rPr lang="pt-BR" sz="1800" dirty="0">
                <a:latin typeface="+mn-lt"/>
              </a:rPr>
              <a:t> </a:t>
            </a:r>
            <a:r>
              <a:rPr lang="pt-BR" sz="1800" b="0" dirty="0">
                <a:latin typeface="+mn-lt"/>
              </a:rPr>
              <a:t>No início da primavera formação de uma banda de baixos valores de OLR alinhada na direção noroeste-sudeste -&gt; padrão comum na região durante a primavera, verão e início do outono (ZCAS)</a:t>
            </a:r>
            <a:endParaRPr lang="pt-BR" sz="1800" dirty="0">
              <a:latin typeface="+mn-lt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FontTx/>
              <a:buChar char="•"/>
              <a:defRPr/>
            </a:pPr>
            <a:r>
              <a:rPr lang="pt-BR" sz="1800" b="0" dirty="0">
                <a:latin typeface="+mn-lt"/>
              </a:rPr>
              <a:t> No início de janeiro a ZCAS cobre toda a região do planalto e parte do Atlântico.</a:t>
            </a:r>
            <a:endParaRPr lang="pt-BR" sz="1800" b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06566" name="Text Box 6"/>
          <p:cNvSpPr txBox="1">
            <a:spLocks noChangeArrowheads="1"/>
          </p:cNvSpPr>
          <p:nvPr/>
        </p:nvSpPr>
        <p:spPr bwMode="auto">
          <a:xfrm>
            <a:off x="395288" y="333375"/>
            <a:ext cx="8748712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pt-BR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CONVECÇÃO AMAZÔNICA E ALTA DA BOLÍVIA (AB)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pt-BR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POSIÇÃO CLIMATOLÓGICA: </a:t>
            </a:r>
            <a:r>
              <a:rPr lang="pt-BR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DEZEMBRO JANEIRO</a:t>
            </a:r>
            <a:endParaRPr lang="pt-BR" sz="18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112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457450"/>
            <a:ext cx="3649663" cy="2217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127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91050" y="2428875"/>
            <a:ext cx="3641725" cy="2255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273" name="Text Box 7"/>
          <p:cNvSpPr txBox="1">
            <a:spLocks noChangeArrowheads="1"/>
          </p:cNvSpPr>
          <p:nvPr/>
        </p:nvSpPr>
        <p:spPr bwMode="auto">
          <a:xfrm>
            <a:off x="6429375" y="6643688"/>
            <a:ext cx="4175125" cy="258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</a:pPr>
            <a:r>
              <a:rPr lang="pt-BR" sz="1200" b="0">
                <a:latin typeface="Arial" charset="0"/>
              </a:rPr>
              <a:t>Fonte: Kousky, 1988.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4541838"/>
            <a:ext cx="3740150" cy="2316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18025"/>
            <a:ext cx="3740150" cy="2324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12292" name="Group 2"/>
          <p:cNvGrpSpPr>
            <a:grpSpLocks/>
          </p:cNvGrpSpPr>
          <p:nvPr/>
        </p:nvGrpSpPr>
        <p:grpSpPr bwMode="auto">
          <a:xfrm>
            <a:off x="179388" y="177800"/>
            <a:ext cx="8748712" cy="803275"/>
            <a:chOff x="113" y="112"/>
            <a:chExt cx="5511" cy="506"/>
          </a:xfrm>
        </p:grpSpPr>
        <p:sp>
          <p:nvSpPr>
            <p:cNvPr id="706563" name="Rectangle 3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06564" name="Rectangle 4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0" y="1196975"/>
            <a:ext cx="9144000" cy="10620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CC">
                  <a:alpha val="50000"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FontTx/>
              <a:buChar char="•"/>
              <a:defRPr/>
            </a:pPr>
            <a:r>
              <a:rPr lang="pt-BR" sz="1800" dirty="0"/>
              <a:t> </a:t>
            </a:r>
            <a:r>
              <a:rPr lang="pt-BR" sz="1800" b="0" dirty="0">
                <a:latin typeface="+mn-lt"/>
              </a:rPr>
              <a:t>No final de fevereiro e início de março, a ZCAS diminui de intensidade e a maior parte da convecção intensa se restringe à porção mais ao norte.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FontTx/>
              <a:buChar char="•"/>
              <a:defRPr/>
            </a:pPr>
            <a:r>
              <a:rPr lang="pt-BR" sz="1800" b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pt-BR" sz="1800" b="0" dirty="0">
                <a:latin typeface="+mn-lt"/>
              </a:rPr>
              <a:t>No final de março e início de abril, voltam a surgir duas regiões de convecção.</a:t>
            </a:r>
            <a:endParaRPr lang="pt-BR" sz="1800" b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06566" name="Text Box 6"/>
          <p:cNvSpPr txBox="1">
            <a:spLocks noChangeArrowheads="1"/>
          </p:cNvSpPr>
          <p:nvPr/>
        </p:nvSpPr>
        <p:spPr bwMode="auto">
          <a:xfrm>
            <a:off x="395288" y="333375"/>
            <a:ext cx="8748712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pt-BR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CONVECÇÃO AMAZÔNICA E ALTA DA BOLÍVIA (AB)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pt-BR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POSIÇÃO CLIMATOLÓGICA: </a:t>
            </a:r>
            <a:r>
              <a:rPr lang="pt-BR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FEVEREIRO MARÇO</a:t>
            </a:r>
            <a:endParaRPr lang="pt-BR" sz="18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1229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00275"/>
            <a:ext cx="3794125" cy="2347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229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3" y="2192338"/>
            <a:ext cx="3794125" cy="2379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297" name="Text Box 7"/>
          <p:cNvSpPr txBox="1">
            <a:spLocks noChangeArrowheads="1"/>
          </p:cNvSpPr>
          <p:nvPr/>
        </p:nvSpPr>
        <p:spPr bwMode="auto">
          <a:xfrm>
            <a:off x="6429375" y="6643688"/>
            <a:ext cx="4175125" cy="258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</a:pPr>
            <a:r>
              <a:rPr lang="pt-BR" sz="1200" b="0">
                <a:latin typeface="Arial" charset="0"/>
              </a:rPr>
              <a:t>Fonte: Kousky, 1988.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179388" y="177800"/>
            <a:ext cx="8748712" cy="803275"/>
            <a:chOff x="113" y="112"/>
            <a:chExt cx="5511" cy="506"/>
          </a:xfrm>
        </p:grpSpPr>
        <p:sp>
          <p:nvSpPr>
            <p:cNvPr id="733187" name="Rectangle 3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33188" name="Rectangle 4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0" y="1196975"/>
            <a:ext cx="9144000" cy="14906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CC">
                  <a:alpha val="50000"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ts val="63"/>
              </a:spcAft>
              <a:buFont typeface="Arial" charset="0"/>
              <a:buChar char="•"/>
            </a:pPr>
            <a:r>
              <a:rPr lang="pt-BR" sz="1800" b="0">
                <a:latin typeface="Arial" charset="0"/>
              </a:rPr>
              <a:t>  </a:t>
            </a:r>
            <a:r>
              <a:rPr lang="pt-BR" sz="1800">
                <a:latin typeface="Arial" charset="0"/>
              </a:rPr>
              <a:t>Verão</a:t>
            </a:r>
            <a:r>
              <a:rPr lang="pt-BR" sz="1800" b="0">
                <a:latin typeface="Arial" charset="0"/>
              </a:rPr>
              <a:t>: </a:t>
            </a:r>
            <a:r>
              <a:rPr lang="pt-BR" sz="1800">
                <a:latin typeface="Arial" charset="0"/>
              </a:rPr>
              <a:t>máximo</a:t>
            </a:r>
            <a:r>
              <a:rPr lang="pt-BR" sz="1800" b="0">
                <a:latin typeface="Arial" charset="0"/>
              </a:rPr>
              <a:t> de </a:t>
            </a:r>
            <a:r>
              <a:rPr lang="pt-BR" sz="1800">
                <a:latin typeface="Arial" charset="0"/>
              </a:rPr>
              <a:t>precipitação</a:t>
            </a:r>
            <a:r>
              <a:rPr lang="pt-BR" sz="1800" b="0">
                <a:latin typeface="Arial" charset="0"/>
              </a:rPr>
              <a:t> no </a:t>
            </a:r>
            <a:r>
              <a:rPr lang="pt-BR" sz="1800">
                <a:latin typeface="Arial" charset="0"/>
              </a:rPr>
              <a:t>sul</a:t>
            </a:r>
            <a:r>
              <a:rPr lang="pt-BR" sz="1800" b="0">
                <a:latin typeface="Arial" charset="0"/>
              </a:rPr>
              <a:t> da </a:t>
            </a:r>
            <a:r>
              <a:rPr lang="pt-BR" sz="1800">
                <a:latin typeface="Arial" charset="0"/>
              </a:rPr>
              <a:t>Amazônia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orientado</a:t>
            </a:r>
            <a:r>
              <a:rPr lang="pt-BR" sz="1800" b="0">
                <a:latin typeface="Arial" charset="0"/>
              </a:rPr>
              <a:t> de </a:t>
            </a:r>
            <a:r>
              <a:rPr lang="pt-BR" sz="1800">
                <a:latin typeface="Arial" charset="0"/>
              </a:rPr>
              <a:t>noroeste</a:t>
            </a:r>
            <a:r>
              <a:rPr lang="pt-BR" sz="1800" b="0">
                <a:latin typeface="Arial" charset="0"/>
              </a:rPr>
              <a:t> para </a:t>
            </a:r>
            <a:r>
              <a:rPr lang="pt-BR" sz="1800">
                <a:latin typeface="Arial" charset="0"/>
              </a:rPr>
              <a:t>sudeste</a:t>
            </a:r>
            <a:r>
              <a:rPr lang="pt-BR" sz="1800" b="0">
                <a:latin typeface="Arial" charset="0"/>
              </a:rPr>
              <a:t>, centrado em </a:t>
            </a:r>
            <a:r>
              <a:rPr lang="pt-BR" sz="1800">
                <a:latin typeface="Arial" charset="0"/>
              </a:rPr>
              <a:t>10S</a:t>
            </a:r>
            <a:r>
              <a:rPr lang="pt-BR" sz="1800" b="0">
                <a:latin typeface="Arial" charset="0"/>
              </a:rPr>
              <a:t>, resultado da maior organização e atuação da </a:t>
            </a:r>
            <a:r>
              <a:rPr lang="pt-BR" sz="1800">
                <a:latin typeface="Arial" charset="0"/>
              </a:rPr>
              <a:t>ZCAS</a:t>
            </a:r>
            <a:r>
              <a:rPr lang="pt-BR" sz="1800" b="0">
                <a:latin typeface="Arial" charset="0"/>
              </a:rPr>
              <a:t> nesta época do ano.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3"/>
              </a:spcAft>
              <a:buFont typeface="Arial" charset="0"/>
              <a:buChar char="•"/>
            </a:pPr>
            <a:r>
              <a:rPr lang="pt-BR" sz="1800" b="0">
                <a:latin typeface="Arial" charset="0"/>
              </a:rPr>
              <a:t>  </a:t>
            </a:r>
            <a:r>
              <a:rPr lang="pt-BR" sz="1800">
                <a:latin typeface="Arial" charset="0"/>
              </a:rPr>
              <a:t>Outono</a:t>
            </a:r>
            <a:r>
              <a:rPr lang="pt-BR" sz="1800" b="0">
                <a:latin typeface="Arial" charset="0"/>
              </a:rPr>
              <a:t>: no </a:t>
            </a:r>
            <a:r>
              <a:rPr lang="pt-BR" sz="1800">
                <a:latin typeface="Arial" charset="0"/>
              </a:rPr>
              <a:t>litoral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leste</a:t>
            </a:r>
            <a:r>
              <a:rPr lang="pt-BR" sz="1800" b="0">
                <a:latin typeface="Arial" charset="0"/>
              </a:rPr>
              <a:t> da </a:t>
            </a:r>
            <a:r>
              <a:rPr lang="pt-BR" sz="1800">
                <a:latin typeface="Arial" charset="0"/>
              </a:rPr>
              <a:t>Amazônia</a:t>
            </a:r>
            <a:r>
              <a:rPr lang="pt-BR" sz="1800" b="0">
                <a:latin typeface="Arial" charset="0"/>
              </a:rPr>
              <a:t>, observa-se os </a:t>
            </a:r>
            <a:r>
              <a:rPr lang="pt-BR" sz="1800">
                <a:latin typeface="Arial" charset="0"/>
              </a:rPr>
              <a:t>maiores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índices</a:t>
            </a:r>
            <a:r>
              <a:rPr lang="pt-BR" sz="1800" b="0">
                <a:latin typeface="Arial" charset="0"/>
              </a:rPr>
              <a:t> de </a:t>
            </a:r>
            <a:r>
              <a:rPr lang="pt-BR" sz="1800">
                <a:latin typeface="Arial" charset="0"/>
              </a:rPr>
              <a:t>chuva</a:t>
            </a:r>
            <a:r>
              <a:rPr lang="pt-BR" sz="1800" b="0">
                <a:latin typeface="Arial" charset="0"/>
              </a:rPr>
              <a:t> associados à </a:t>
            </a:r>
            <a:r>
              <a:rPr lang="pt-BR" sz="1800">
                <a:latin typeface="Arial" charset="0"/>
              </a:rPr>
              <a:t>ZCIT</a:t>
            </a:r>
            <a:r>
              <a:rPr lang="pt-BR" sz="1800" b="0">
                <a:latin typeface="Arial" charset="0"/>
              </a:rPr>
              <a:t>.</a:t>
            </a:r>
          </a:p>
        </p:txBody>
      </p:sp>
      <p:sp>
        <p:nvSpPr>
          <p:cNvPr id="733190" name="Text Box 6"/>
          <p:cNvSpPr txBox="1">
            <a:spLocks noChangeArrowheads="1"/>
          </p:cNvSpPr>
          <p:nvPr/>
        </p:nvSpPr>
        <p:spPr bwMode="auto">
          <a:xfrm>
            <a:off x="395288" y="333375"/>
            <a:ext cx="8748712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pt-BR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CONVECÇÃO AMAZÔNICA E ALTA DA BOLÍVIA (AB) 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pt-BR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EVOLUÇÃO SAZONAL DA PRECIPITAÇÃO E DA TSM</a:t>
            </a:r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4754563" y="5214938"/>
            <a:ext cx="4175125" cy="923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</a:pPr>
            <a:r>
              <a:rPr lang="pt-BR" sz="1200" b="0">
                <a:latin typeface="Arial" charset="0"/>
              </a:rPr>
              <a:t>Médias sazonais da precipitação observada (mm/mês) em tons de azul e TSM (K) em tons avermelhados para o (a) verão, (b) outono, (c) inverno e (d) primavera.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</a:pPr>
            <a:r>
              <a:rPr lang="pt-BR" sz="1200" b="0">
                <a:latin typeface="Arial" charset="0"/>
              </a:rPr>
              <a:t>Fonte: Da Rocha e Nobre, 2001.</a:t>
            </a:r>
          </a:p>
        </p:txBody>
      </p:sp>
      <p:pic>
        <p:nvPicPr>
          <p:cNvPr id="1331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688" y="3081338"/>
            <a:ext cx="2403475" cy="1966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331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51125" y="3081338"/>
            <a:ext cx="2417763" cy="1966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3320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3688" y="4905375"/>
            <a:ext cx="2403475" cy="1946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3321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22563" y="4905375"/>
            <a:ext cx="2389187" cy="1952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179388" y="177800"/>
            <a:ext cx="8748712" cy="803275"/>
            <a:chOff x="113" y="112"/>
            <a:chExt cx="5511" cy="506"/>
          </a:xfrm>
        </p:grpSpPr>
        <p:sp>
          <p:nvSpPr>
            <p:cNvPr id="733187" name="Rectangle 3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33188" name="Rectangle 4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0" y="1196975"/>
            <a:ext cx="9144000" cy="17541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CC">
                  <a:alpha val="50000"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 typeface="Arial" charset="0"/>
              <a:buChar char="•"/>
            </a:pP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Inverno</a:t>
            </a:r>
            <a:r>
              <a:rPr lang="pt-BR" sz="1800" b="0">
                <a:latin typeface="Arial" charset="0"/>
              </a:rPr>
              <a:t>: estação mais </a:t>
            </a:r>
            <a:r>
              <a:rPr lang="pt-BR" sz="1800">
                <a:latin typeface="Arial" charset="0"/>
              </a:rPr>
              <a:t>seca</a:t>
            </a:r>
            <a:r>
              <a:rPr lang="pt-BR" sz="1800" b="0">
                <a:latin typeface="Arial" charset="0"/>
              </a:rPr>
              <a:t> em </a:t>
            </a:r>
            <a:r>
              <a:rPr lang="pt-BR" sz="1800">
                <a:latin typeface="Arial" charset="0"/>
              </a:rPr>
              <a:t>grande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parte</a:t>
            </a:r>
            <a:r>
              <a:rPr lang="pt-BR" sz="1800" b="0">
                <a:latin typeface="Arial" charset="0"/>
              </a:rPr>
              <a:t> da </a:t>
            </a:r>
            <a:r>
              <a:rPr lang="pt-BR" sz="1800">
                <a:latin typeface="Arial" charset="0"/>
              </a:rPr>
              <a:t>Amazônia</a:t>
            </a:r>
            <a:r>
              <a:rPr lang="pt-BR" sz="1800" b="0">
                <a:latin typeface="Arial" charset="0"/>
              </a:rPr>
              <a:t> situada ao </a:t>
            </a:r>
            <a:r>
              <a:rPr lang="pt-BR" sz="1800">
                <a:latin typeface="Arial" charset="0"/>
              </a:rPr>
              <a:t>sul</a:t>
            </a:r>
            <a:r>
              <a:rPr lang="pt-BR" sz="1800" b="0">
                <a:latin typeface="Arial" charset="0"/>
              </a:rPr>
              <a:t> do </a:t>
            </a:r>
            <a:r>
              <a:rPr lang="pt-BR" sz="1800">
                <a:latin typeface="Arial" charset="0"/>
              </a:rPr>
              <a:t>Equador</a:t>
            </a:r>
            <a:r>
              <a:rPr lang="pt-BR" sz="1800" b="0">
                <a:latin typeface="Arial" charset="0"/>
              </a:rPr>
              <a:t>, pois a </a:t>
            </a:r>
            <a:r>
              <a:rPr lang="pt-BR" sz="1800">
                <a:latin typeface="Arial" charset="0"/>
              </a:rPr>
              <a:t>ZCIT</a:t>
            </a:r>
            <a:r>
              <a:rPr lang="pt-BR" sz="1800" b="0">
                <a:latin typeface="Arial" charset="0"/>
              </a:rPr>
              <a:t> posiciona-se mais para o norte, deslocando as fortes atividades convectivas e </a:t>
            </a:r>
            <a:r>
              <a:rPr lang="pt-BR" sz="1800">
                <a:latin typeface="Arial" charset="0"/>
              </a:rPr>
              <a:t>intensificando</a:t>
            </a:r>
            <a:r>
              <a:rPr lang="pt-BR" sz="1800" b="0">
                <a:latin typeface="Arial" charset="0"/>
              </a:rPr>
              <a:t> a </a:t>
            </a:r>
            <a:r>
              <a:rPr lang="pt-BR" sz="1800">
                <a:latin typeface="Arial" charset="0"/>
              </a:rPr>
              <a:t>precipitação</a:t>
            </a:r>
            <a:r>
              <a:rPr lang="pt-BR" sz="1800" b="0">
                <a:latin typeface="Arial" charset="0"/>
              </a:rPr>
              <a:t> no </a:t>
            </a:r>
            <a:r>
              <a:rPr lang="pt-BR" sz="1800">
                <a:latin typeface="Arial" charset="0"/>
              </a:rPr>
              <a:t>noroeste</a:t>
            </a:r>
            <a:r>
              <a:rPr lang="pt-BR" sz="1800" b="0">
                <a:latin typeface="Arial" charset="0"/>
              </a:rPr>
              <a:t> e no </a:t>
            </a:r>
            <a:r>
              <a:rPr lang="pt-BR" sz="1800">
                <a:latin typeface="Arial" charset="0"/>
              </a:rPr>
              <a:t>norte</a:t>
            </a:r>
            <a:r>
              <a:rPr lang="pt-BR" sz="1800" b="0">
                <a:latin typeface="Arial" charset="0"/>
              </a:rPr>
              <a:t> da </a:t>
            </a:r>
            <a:r>
              <a:rPr lang="pt-BR" sz="1800">
                <a:latin typeface="Arial" charset="0"/>
              </a:rPr>
              <a:t>Amazônia</a:t>
            </a:r>
            <a:r>
              <a:rPr lang="pt-BR" sz="1800" b="0">
                <a:latin typeface="Arial" charset="0"/>
              </a:rPr>
              <a:t>. No </a:t>
            </a:r>
            <a:r>
              <a:rPr lang="pt-BR" sz="1800">
                <a:latin typeface="Arial" charset="0"/>
              </a:rPr>
              <a:t>litoral</a:t>
            </a:r>
            <a:r>
              <a:rPr lang="pt-BR" sz="1800" b="0">
                <a:latin typeface="Arial" charset="0"/>
              </a:rPr>
              <a:t> do </a:t>
            </a:r>
            <a:r>
              <a:rPr lang="pt-BR" sz="1800">
                <a:latin typeface="Arial" charset="0"/>
              </a:rPr>
              <a:t>Nordeste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diminuem</a:t>
            </a:r>
            <a:r>
              <a:rPr lang="pt-BR" sz="1800" b="0">
                <a:latin typeface="Arial" charset="0"/>
              </a:rPr>
              <a:t> as </a:t>
            </a:r>
            <a:r>
              <a:rPr lang="pt-BR" sz="1800">
                <a:latin typeface="Arial" charset="0"/>
              </a:rPr>
              <a:t>chuvas</a:t>
            </a:r>
            <a:r>
              <a:rPr lang="pt-BR" sz="1800" b="0">
                <a:latin typeface="Arial" charset="0"/>
              </a:rPr>
              <a:t> e o </a:t>
            </a:r>
            <a:r>
              <a:rPr lang="pt-BR" sz="1800">
                <a:latin typeface="Arial" charset="0"/>
              </a:rPr>
              <a:t>leste</a:t>
            </a:r>
            <a:r>
              <a:rPr lang="pt-BR" sz="1800" b="0">
                <a:latin typeface="Arial" charset="0"/>
              </a:rPr>
              <a:t> e </a:t>
            </a:r>
            <a:r>
              <a:rPr lang="pt-BR" sz="1800">
                <a:latin typeface="Arial" charset="0"/>
              </a:rPr>
              <a:t>sul</a:t>
            </a:r>
            <a:r>
              <a:rPr lang="pt-BR" sz="1800" b="0">
                <a:latin typeface="Arial" charset="0"/>
              </a:rPr>
              <a:t> da região encontra-se no período </a:t>
            </a:r>
            <a:r>
              <a:rPr lang="pt-BR" sz="1800">
                <a:latin typeface="Arial" charset="0"/>
              </a:rPr>
              <a:t>seco</a:t>
            </a:r>
            <a:r>
              <a:rPr lang="pt-BR" sz="1800" b="0">
                <a:latin typeface="Arial" charset="0"/>
              </a:rPr>
              <a:t>. </a:t>
            </a:r>
            <a:r>
              <a:rPr lang="pt-BR" sz="1800">
                <a:latin typeface="Arial" charset="0"/>
              </a:rPr>
              <a:t>Não</a:t>
            </a:r>
            <a:r>
              <a:rPr lang="pt-BR" sz="1800" b="0">
                <a:latin typeface="Arial" charset="0"/>
              </a:rPr>
              <a:t> se </a:t>
            </a:r>
            <a:r>
              <a:rPr lang="pt-BR" sz="1800">
                <a:latin typeface="Arial" charset="0"/>
              </a:rPr>
              <a:t>observa</a:t>
            </a:r>
            <a:r>
              <a:rPr lang="pt-BR" sz="1800" b="0">
                <a:latin typeface="Arial" charset="0"/>
              </a:rPr>
              <a:t> o eixo de </a:t>
            </a:r>
            <a:r>
              <a:rPr lang="pt-BR" sz="1800">
                <a:latin typeface="Arial" charset="0"/>
              </a:rPr>
              <a:t>máxima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precipitação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noroeste-sudeste</a:t>
            </a:r>
            <a:r>
              <a:rPr lang="pt-BR" sz="1800" b="0">
                <a:latin typeface="Arial" charset="0"/>
              </a:rPr>
              <a:t>.</a:t>
            </a:r>
          </a:p>
        </p:txBody>
      </p:sp>
      <p:sp>
        <p:nvSpPr>
          <p:cNvPr id="733190" name="Text Box 6"/>
          <p:cNvSpPr txBox="1">
            <a:spLocks noChangeArrowheads="1"/>
          </p:cNvSpPr>
          <p:nvPr/>
        </p:nvSpPr>
        <p:spPr bwMode="auto">
          <a:xfrm>
            <a:off x="395288" y="333375"/>
            <a:ext cx="8748712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pt-BR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CONVECÇÃO AMAZÔNICA E ALTA DA BOLÍVIA (AB) 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pt-BR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EVOLUÇÃO SAZONAL DA PRECIPITAÇÃO E DA TSM</a:t>
            </a:r>
          </a:p>
        </p:txBody>
      </p:sp>
      <p:pic>
        <p:nvPicPr>
          <p:cNvPr id="1434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688" y="3081338"/>
            <a:ext cx="2403475" cy="1966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4342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51125" y="3081338"/>
            <a:ext cx="2417763" cy="1966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4343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3688" y="4905375"/>
            <a:ext cx="2403475" cy="1946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4344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22563" y="4905375"/>
            <a:ext cx="2389187" cy="1952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4345" name="Text Box 7"/>
          <p:cNvSpPr txBox="1">
            <a:spLocks noChangeArrowheads="1"/>
          </p:cNvSpPr>
          <p:nvPr/>
        </p:nvSpPr>
        <p:spPr bwMode="auto">
          <a:xfrm>
            <a:off x="4754563" y="5214938"/>
            <a:ext cx="4175125" cy="923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</a:pPr>
            <a:r>
              <a:rPr lang="pt-BR" sz="1200" b="0">
                <a:latin typeface="Arial" charset="0"/>
              </a:rPr>
              <a:t>Médias sazonais da precipitação observada (mm/mês) em tons de azul e TSM (K) em tons avermelhados para o (a) verão, (b) outono, (c) inverno e (d) primavera.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</a:pPr>
            <a:r>
              <a:rPr lang="pt-BR" sz="1200" b="0">
                <a:latin typeface="Arial" charset="0"/>
              </a:rPr>
              <a:t>Fonte: Da Rocha e Nobre, 2001.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179388" y="177800"/>
            <a:ext cx="8748712" cy="803275"/>
            <a:chOff x="113" y="112"/>
            <a:chExt cx="5511" cy="506"/>
          </a:xfrm>
        </p:grpSpPr>
        <p:sp>
          <p:nvSpPr>
            <p:cNvPr id="733187" name="Rectangle 3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33188" name="Rectangle 4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0" y="1196975"/>
            <a:ext cx="9144000" cy="17541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CC">
                  <a:alpha val="50000"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 typeface="Arial" charset="0"/>
              <a:buChar char="•"/>
            </a:pP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Primavera</a:t>
            </a:r>
            <a:r>
              <a:rPr lang="pt-BR" sz="1800" b="0">
                <a:latin typeface="Arial" charset="0"/>
              </a:rPr>
              <a:t>: o </a:t>
            </a:r>
            <a:r>
              <a:rPr lang="pt-BR" sz="1800">
                <a:latin typeface="Arial" charset="0"/>
              </a:rPr>
              <a:t>litoral </a:t>
            </a:r>
            <a:r>
              <a:rPr lang="pt-BR" sz="1800" b="0">
                <a:latin typeface="Arial" charset="0"/>
              </a:rPr>
              <a:t>do </a:t>
            </a:r>
            <a:r>
              <a:rPr lang="pt-BR" sz="1800">
                <a:latin typeface="Arial" charset="0"/>
              </a:rPr>
              <a:t>Nordeste</a:t>
            </a:r>
            <a:r>
              <a:rPr lang="pt-BR" sz="1800" b="0">
                <a:latin typeface="Arial" charset="0"/>
              </a:rPr>
              <a:t> enfrenta o seu período de </a:t>
            </a:r>
            <a:r>
              <a:rPr lang="pt-BR" sz="1800">
                <a:latin typeface="Arial" charset="0"/>
              </a:rPr>
              <a:t>estiagem</a:t>
            </a:r>
            <a:r>
              <a:rPr lang="pt-BR" sz="1800" b="0">
                <a:latin typeface="Arial" charset="0"/>
              </a:rPr>
              <a:t>, pois a </a:t>
            </a:r>
            <a:r>
              <a:rPr lang="pt-BR" sz="1800">
                <a:latin typeface="Arial" charset="0"/>
              </a:rPr>
              <a:t>ZCIT</a:t>
            </a:r>
            <a:r>
              <a:rPr lang="pt-BR" sz="1800" b="0">
                <a:latin typeface="Arial" charset="0"/>
              </a:rPr>
              <a:t> está mais ao norte e a região está sob </a:t>
            </a:r>
            <a:r>
              <a:rPr lang="pt-BR" sz="1800">
                <a:latin typeface="Arial" charset="0"/>
              </a:rPr>
              <a:t>influência</a:t>
            </a:r>
            <a:r>
              <a:rPr lang="pt-BR" sz="1800" b="0">
                <a:latin typeface="Arial" charset="0"/>
              </a:rPr>
              <a:t> dos </a:t>
            </a:r>
            <a:r>
              <a:rPr lang="pt-BR" sz="1800">
                <a:latin typeface="Arial" charset="0"/>
              </a:rPr>
              <a:t>alísios</a:t>
            </a:r>
            <a:r>
              <a:rPr lang="pt-BR" sz="1800" b="0">
                <a:latin typeface="Arial" charset="0"/>
              </a:rPr>
              <a:t> de </a:t>
            </a:r>
            <a:r>
              <a:rPr lang="pt-BR" sz="1800">
                <a:latin typeface="Arial" charset="0"/>
              </a:rPr>
              <a:t>sudeste</a:t>
            </a:r>
            <a:r>
              <a:rPr lang="pt-BR" sz="1800" b="0">
                <a:latin typeface="Arial" charset="0"/>
              </a:rPr>
              <a:t>. Um dos </a:t>
            </a:r>
            <a:r>
              <a:rPr lang="pt-BR" sz="1800">
                <a:latin typeface="Arial" charset="0"/>
              </a:rPr>
              <a:t>aspectos</a:t>
            </a:r>
            <a:r>
              <a:rPr lang="pt-BR" sz="1800" b="0">
                <a:latin typeface="Arial" charset="0"/>
              </a:rPr>
              <a:t> mais </a:t>
            </a:r>
            <a:r>
              <a:rPr lang="pt-BR" sz="1800">
                <a:latin typeface="Arial" charset="0"/>
              </a:rPr>
              <a:t>notáveis</a:t>
            </a:r>
            <a:r>
              <a:rPr lang="pt-BR" sz="1800" b="0">
                <a:latin typeface="Arial" charset="0"/>
              </a:rPr>
              <a:t> da </a:t>
            </a:r>
            <a:r>
              <a:rPr lang="pt-BR" sz="1800">
                <a:latin typeface="Arial" charset="0"/>
              </a:rPr>
              <a:t>marcha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sazonal</a:t>
            </a:r>
            <a:r>
              <a:rPr lang="pt-BR" sz="1800" b="0">
                <a:latin typeface="Arial" charset="0"/>
              </a:rPr>
              <a:t> das </a:t>
            </a:r>
            <a:r>
              <a:rPr lang="pt-BR" sz="1800">
                <a:latin typeface="Arial" charset="0"/>
              </a:rPr>
              <a:t>precipitações</a:t>
            </a:r>
            <a:r>
              <a:rPr lang="pt-BR" sz="1800" b="0">
                <a:latin typeface="Arial" charset="0"/>
              </a:rPr>
              <a:t> na América do Sul tropical é o </a:t>
            </a:r>
            <a:r>
              <a:rPr lang="pt-BR" sz="1800">
                <a:latin typeface="Arial" charset="0"/>
              </a:rPr>
              <a:t>brusco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estabelecimento</a:t>
            </a:r>
            <a:r>
              <a:rPr lang="pt-BR" sz="1800" b="0">
                <a:latin typeface="Arial" charset="0"/>
              </a:rPr>
              <a:t> das </a:t>
            </a:r>
            <a:r>
              <a:rPr lang="pt-BR" sz="1800">
                <a:latin typeface="Arial" charset="0"/>
              </a:rPr>
              <a:t>chuvas</a:t>
            </a:r>
            <a:r>
              <a:rPr lang="pt-BR" sz="1800" b="0">
                <a:latin typeface="Arial" charset="0"/>
              </a:rPr>
              <a:t> ao </a:t>
            </a:r>
            <a:r>
              <a:rPr lang="pt-BR" sz="1800">
                <a:latin typeface="Arial" charset="0"/>
              </a:rPr>
              <a:t>sul</a:t>
            </a:r>
            <a:r>
              <a:rPr lang="pt-BR" sz="1800" b="0">
                <a:latin typeface="Arial" charset="0"/>
              </a:rPr>
              <a:t> do </a:t>
            </a:r>
            <a:r>
              <a:rPr lang="pt-BR" sz="1800">
                <a:latin typeface="Arial" charset="0"/>
              </a:rPr>
              <a:t>equador</a:t>
            </a:r>
            <a:r>
              <a:rPr lang="pt-BR" sz="1800" b="0">
                <a:latin typeface="Arial" charset="0"/>
              </a:rPr>
              <a:t> na </a:t>
            </a:r>
            <a:r>
              <a:rPr lang="pt-BR" sz="1800">
                <a:latin typeface="Arial" charset="0"/>
              </a:rPr>
              <a:t>primavera</a:t>
            </a:r>
            <a:r>
              <a:rPr lang="pt-BR" sz="1800" b="0">
                <a:latin typeface="Arial" charset="0"/>
              </a:rPr>
              <a:t>, isto é, a </a:t>
            </a:r>
            <a:r>
              <a:rPr lang="pt-BR" sz="1800">
                <a:latin typeface="Arial" charset="0"/>
              </a:rPr>
              <a:t>quebra</a:t>
            </a:r>
            <a:r>
              <a:rPr lang="pt-BR" sz="1800" b="0">
                <a:latin typeface="Arial" charset="0"/>
              </a:rPr>
              <a:t> da situação de </a:t>
            </a:r>
            <a:r>
              <a:rPr lang="pt-BR" sz="1800">
                <a:latin typeface="Arial" charset="0"/>
              </a:rPr>
              <a:t>estiagem</a:t>
            </a:r>
            <a:r>
              <a:rPr lang="pt-BR" sz="1800" b="0">
                <a:latin typeface="Arial" charset="0"/>
              </a:rPr>
              <a:t> de </a:t>
            </a:r>
            <a:r>
              <a:rPr lang="pt-BR" sz="1800">
                <a:latin typeface="Arial" charset="0"/>
              </a:rPr>
              <a:t>inverno</a:t>
            </a:r>
            <a:r>
              <a:rPr lang="pt-BR" sz="1800" b="0">
                <a:latin typeface="Arial" charset="0"/>
              </a:rPr>
              <a:t> do Hemisfério Sul é </a:t>
            </a:r>
            <a:r>
              <a:rPr lang="pt-BR" sz="1800">
                <a:latin typeface="Arial" charset="0"/>
              </a:rPr>
              <a:t>abrupta</a:t>
            </a:r>
            <a:r>
              <a:rPr lang="pt-BR" sz="1800" b="0">
                <a:latin typeface="Arial" charset="0"/>
              </a:rPr>
              <a:t> em </a:t>
            </a:r>
            <a:r>
              <a:rPr lang="pt-BR" sz="1800">
                <a:latin typeface="Arial" charset="0"/>
              </a:rPr>
              <a:t>setembro</a:t>
            </a:r>
            <a:r>
              <a:rPr lang="pt-BR" sz="1800" b="0">
                <a:latin typeface="Arial" charset="0"/>
              </a:rPr>
              <a:t> e as </a:t>
            </a:r>
            <a:r>
              <a:rPr lang="pt-BR" sz="1800">
                <a:latin typeface="Arial" charset="0"/>
              </a:rPr>
              <a:t>chuvas</a:t>
            </a:r>
            <a:r>
              <a:rPr lang="pt-BR" sz="1800" b="0">
                <a:latin typeface="Arial" charset="0"/>
              </a:rPr>
              <a:t> se </a:t>
            </a:r>
            <a:r>
              <a:rPr lang="pt-BR" sz="1800">
                <a:latin typeface="Arial" charset="0"/>
              </a:rPr>
              <a:t>restabelecem</a:t>
            </a:r>
            <a:r>
              <a:rPr lang="pt-BR" sz="1800" b="0">
                <a:latin typeface="Arial" charset="0"/>
              </a:rPr>
              <a:t> na região da </a:t>
            </a:r>
            <a:r>
              <a:rPr lang="pt-BR" sz="1800">
                <a:latin typeface="Arial" charset="0"/>
              </a:rPr>
              <a:t>ZCAS</a:t>
            </a:r>
            <a:r>
              <a:rPr lang="pt-BR" sz="1800" b="0">
                <a:latin typeface="Arial" charset="0"/>
              </a:rPr>
              <a:t>.</a:t>
            </a:r>
          </a:p>
        </p:txBody>
      </p:sp>
      <p:sp>
        <p:nvSpPr>
          <p:cNvPr id="733190" name="Text Box 6"/>
          <p:cNvSpPr txBox="1">
            <a:spLocks noChangeArrowheads="1"/>
          </p:cNvSpPr>
          <p:nvPr/>
        </p:nvSpPr>
        <p:spPr bwMode="auto">
          <a:xfrm>
            <a:off x="395288" y="333375"/>
            <a:ext cx="8748712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pt-BR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CONVECÇÃO AMAZÔNICA E ALTA DA BOLÍVIA (AB)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pt-BR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EVOLUÇÃO SAZONAL DA PRECIPITAÇÃO E DA TSM</a:t>
            </a:r>
          </a:p>
        </p:txBody>
      </p:sp>
      <p:pic>
        <p:nvPicPr>
          <p:cNvPr id="1536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688" y="3081338"/>
            <a:ext cx="2403475" cy="1966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5366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51125" y="3081338"/>
            <a:ext cx="2417763" cy="1966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5367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3688" y="4905375"/>
            <a:ext cx="2403475" cy="1946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5368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22563" y="4905375"/>
            <a:ext cx="2389187" cy="1952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5369" name="Text Box 7"/>
          <p:cNvSpPr txBox="1">
            <a:spLocks noChangeArrowheads="1"/>
          </p:cNvSpPr>
          <p:nvPr/>
        </p:nvSpPr>
        <p:spPr bwMode="auto">
          <a:xfrm>
            <a:off x="4754563" y="5214938"/>
            <a:ext cx="4175125" cy="923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</a:pPr>
            <a:r>
              <a:rPr lang="pt-BR" sz="1200" b="0">
                <a:latin typeface="Arial" charset="0"/>
              </a:rPr>
              <a:t>Médias sazonais da precipitação observada (mm/mês) em tons de azul e TSM (K) em tons avermelhados para o (a) verão, (b) outono, (c) inverno e (d) primavera.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</a:pPr>
            <a:r>
              <a:rPr lang="pt-BR" sz="1200" b="0">
                <a:latin typeface="Arial" charset="0"/>
              </a:rPr>
              <a:t>Fonte: Da Rocha e Nobre, 2001.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179388" y="177800"/>
            <a:ext cx="8748712" cy="803275"/>
            <a:chOff x="113" y="112"/>
            <a:chExt cx="5511" cy="506"/>
          </a:xfrm>
        </p:grpSpPr>
        <p:sp>
          <p:nvSpPr>
            <p:cNvPr id="714755" name="Rectangle 3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4756" name="Rectangle 4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0" y="1196975"/>
            <a:ext cx="9144000" cy="18923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CC">
                  <a:alpha val="50000"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FontTx/>
              <a:buChar char="•"/>
            </a:pPr>
            <a:r>
              <a:rPr lang="pt-BR" sz="1800" b="0">
                <a:latin typeface="Arial" charset="0"/>
              </a:rPr>
              <a:t> O </a:t>
            </a:r>
            <a:r>
              <a:rPr lang="pt-BR" sz="1800">
                <a:latin typeface="Arial" charset="0"/>
              </a:rPr>
              <a:t>estabelecimento</a:t>
            </a:r>
            <a:r>
              <a:rPr lang="pt-BR" sz="1800" b="0">
                <a:latin typeface="Arial" charset="0"/>
              </a:rPr>
              <a:t> da </a:t>
            </a:r>
            <a:r>
              <a:rPr lang="pt-BR" sz="1800">
                <a:latin typeface="Arial" charset="0"/>
              </a:rPr>
              <a:t>estação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chuvosa</a:t>
            </a:r>
            <a:r>
              <a:rPr lang="pt-BR" sz="1800" b="0">
                <a:latin typeface="Arial" charset="0"/>
              </a:rPr>
              <a:t> na </a:t>
            </a:r>
            <a:r>
              <a:rPr lang="pt-BR" sz="1800">
                <a:latin typeface="Arial" charset="0"/>
              </a:rPr>
              <a:t>Bacia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Amazônica</a:t>
            </a:r>
            <a:r>
              <a:rPr lang="pt-BR" sz="1800" b="0">
                <a:latin typeface="Arial" charset="0"/>
              </a:rPr>
              <a:t> é relativamente </a:t>
            </a:r>
            <a:r>
              <a:rPr lang="pt-BR" sz="1800">
                <a:latin typeface="Arial" charset="0"/>
              </a:rPr>
              <a:t>rápido</a:t>
            </a:r>
            <a:r>
              <a:rPr lang="pt-BR" sz="1800" b="0">
                <a:latin typeface="Arial" charset="0"/>
              </a:rPr>
              <a:t>, durando </a:t>
            </a:r>
            <a:r>
              <a:rPr lang="pt-BR" sz="1800">
                <a:latin typeface="Arial" charset="0"/>
              </a:rPr>
              <a:t>menos</a:t>
            </a:r>
            <a:r>
              <a:rPr lang="pt-BR" sz="1800" b="0">
                <a:latin typeface="Arial" charset="0"/>
              </a:rPr>
              <a:t> do que </a:t>
            </a:r>
            <a:r>
              <a:rPr lang="pt-BR" sz="1800">
                <a:latin typeface="Arial" charset="0"/>
              </a:rPr>
              <a:t>1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mês</a:t>
            </a:r>
            <a:r>
              <a:rPr lang="pt-BR" sz="1800" b="0">
                <a:latin typeface="Arial" charset="0"/>
              </a:rPr>
              <a:t> e por vezes </a:t>
            </a:r>
            <a:r>
              <a:rPr lang="pt-BR" sz="1800">
                <a:latin typeface="Arial" charset="0"/>
              </a:rPr>
              <a:t>acontecendo</a:t>
            </a:r>
            <a:r>
              <a:rPr lang="pt-BR" sz="1800" b="0">
                <a:latin typeface="Arial" charset="0"/>
              </a:rPr>
              <a:t> em apenas </a:t>
            </a:r>
            <a:r>
              <a:rPr lang="pt-BR" sz="1800">
                <a:latin typeface="Arial" charset="0"/>
              </a:rPr>
              <a:t>alguns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dias</a:t>
            </a:r>
            <a:r>
              <a:rPr lang="pt-BR" sz="1800" b="0">
                <a:latin typeface="Arial" charset="0"/>
              </a:rPr>
              <a:t>; este rápido estabelecimento se deve a causas dinâmicas e não apenas à variação anual do ângulo de incidência solar.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 typeface="Arial" charset="0"/>
              <a:buChar char="•"/>
            </a:pPr>
            <a:r>
              <a:rPr lang="pt-BR" sz="1800" b="0">
                <a:latin typeface="Arial" charset="0"/>
              </a:rPr>
              <a:t> O </a:t>
            </a:r>
            <a:r>
              <a:rPr lang="pt-BR" sz="1800">
                <a:latin typeface="Arial" charset="0"/>
              </a:rPr>
              <a:t>término</a:t>
            </a:r>
            <a:r>
              <a:rPr lang="pt-BR" sz="1800" b="0">
                <a:latin typeface="Arial" charset="0"/>
              </a:rPr>
              <a:t> da </a:t>
            </a:r>
            <a:r>
              <a:rPr lang="pt-BR" sz="1800">
                <a:latin typeface="Arial" charset="0"/>
              </a:rPr>
              <a:t>estação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chuvosa</a:t>
            </a:r>
            <a:r>
              <a:rPr lang="pt-BR" sz="1800" b="0">
                <a:latin typeface="Arial" charset="0"/>
              </a:rPr>
              <a:t> na </a:t>
            </a:r>
            <a:r>
              <a:rPr lang="pt-BR" sz="1800">
                <a:latin typeface="Arial" charset="0"/>
              </a:rPr>
              <a:t>Bacia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Amazônica</a:t>
            </a:r>
            <a:r>
              <a:rPr lang="pt-BR" sz="1800" b="0">
                <a:latin typeface="Arial" charset="0"/>
              </a:rPr>
              <a:t> é mais </a:t>
            </a:r>
            <a:r>
              <a:rPr lang="pt-BR" sz="1800">
                <a:latin typeface="Arial" charset="0"/>
              </a:rPr>
              <a:t>lento</a:t>
            </a:r>
            <a:r>
              <a:rPr lang="pt-BR" sz="1800" b="0">
                <a:latin typeface="Arial" charset="0"/>
              </a:rPr>
              <a:t>, em geral </a:t>
            </a:r>
            <a:r>
              <a:rPr lang="pt-BR" sz="1800">
                <a:latin typeface="Arial" charset="0"/>
              </a:rPr>
              <a:t>maior</a:t>
            </a:r>
            <a:r>
              <a:rPr lang="pt-BR" sz="1800" b="0">
                <a:latin typeface="Arial" charset="0"/>
              </a:rPr>
              <a:t> do que </a:t>
            </a:r>
            <a:r>
              <a:rPr lang="pt-BR" sz="1800">
                <a:latin typeface="Arial" charset="0"/>
              </a:rPr>
              <a:t>1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mês</a:t>
            </a:r>
            <a:r>
              <a:rPr lang="pt-BR" sz="1800" b="0">
                <a:latin typeface="Arial" charset="0"/>
              </a:rPr>
              <a:t>. </a:t>
            </a:r>
          </a:p>
        </p:txBody>
      </p:sp>
      <p:sp>
        <p:nvSpPr>
          <p:cNvPr id="714758" name="Text Box 6"/>
          <p:cNvSpPr txBox="1">
            <a:spLocks noChangeArrowheads="1"/>
          </p:cNvSpPr>
          <p:nvPr/>
        </p:nvSpPr>
        <p:spPr bwMode="auto">
          <a:xfrm>
            <a:off x="395288" y="333375"/>
            <a:ext cx="8748712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pt-BR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CONVECÇÃO AMAZÔNICA E ALTA DA BOLÍVIA (AB)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pt-BR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DESLOCAMENTO ANUAL MÉDIO DA OLR (CICLO ANUAL DE CONVECÇÃO)</a:t>
            </a:r>
          </a:p>
        </p:txBody>
      </p:sp>
      <p:pic>
        <p:nvPicPr>
          <p:cNvPr id="16389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8550" y="2714625"/>
            <a:ext cx="2749550" cy="2144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6390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8100" y="2776538"/>
            <a:ext cx="2684463" cy="2152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6391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79825" y="4713288"/>
            <a:ext cx="2749550" cy="2159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6392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59538" y="4710113"/>
            <a:ext cx="2684462" cy="2136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6393" name="Text Box 7"/>
          <p:cNvSpPr txBox="1">
            <a:spLocks noChangeArrowheads="1"/>
          </p:cNvSpPr>
          <p:nvPr/>
        </p:nvSpPr>
        <p:spPr bwMode="auto">
          <a:xfrm>
            <a:off x="1000125" y="3500438"/>
            <a:ext cx="2643188" cy="1089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</a:pPr>
            <a:r>
              <a:rPr lang="pt-BR" sz="1200" b="0">
                <a:latin typeface="Arial" charset="0"/>
              </a:rPr>
              <a:t>Diagrama tempo-latitude mostrando a climatologia de pentadas de OLR (1980-2007) ao longo da linha longitudinal da Figura à esquerda.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</a:pPr>
            <a:r>
              <a:rPr lang="pt-BR" sz="1200" b="0">
                <a:latin typeface="Arial" charset="0"/>
              </a:rPr>
              <a:t>Fonte: Ramos e Valarini, 2008.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179388" y="177800"/>
            <a:ext cx="8748712" cy="803275"/>
            <a:chOff x="113" y="112"/>
            <a:chExt cx="5511" cy="506"/>
          </a:xfrm>
        </p:grpSpPr>
        <p:sp>
          <p:nvSpPr>
            <p:cNvPr id="714755" name="Rectangle 3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4756" name="Rectangle 4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0" y="1196975"/>
            <a:ext cx="9144000" cy="17541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CC">
                  <a:alpha val="50000"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FontTx/>
              <a:buChar char="•"/>
            </a:pP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OLR&lt;200W/m</a:t>
            </a:r>
            <a:r>
              <a:rPr lang="pt-BR" sz="1800" baseline="30000">
                <a:latin typeface="Arial" charset="0"/>
              </a:rPr>
              <a:t>2</a:t>
            </a:r>
            <a:r>
              <a:rPr lang="pt-BR" sz="1800" b="0">
                <a:latin typeface="Arial" charset="0"/>
              </a:rPr>
              <a:t> por cerca de </a:t>
            </a:r>
            <a:r>
              <a:rPr lang="pt-BR" sz="1800">
                <a:latin typeface="Arial" charset="0"/>
              </a:rPr>
              <a:t>5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meses</a:t>
            </a:r>
            <a:r>
              <a:rPr lang="pt-BR" sz="1800" b="0">
                <a:latin typeface="Arial" charset="0"/>
              </a:rPr>
              <a:t> em ambos os hemisférios.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FontTx/>
              <a:buChar char="•"/>
            </a:pPr>
            <a:r>
              <a:rPr lang="pt-BR" sz="1800" b="0">
                <a:latin typeface="Arial" charset="0"/>
              </a:rPr>
              <a:t> A </a:t>
            </a:r>
            <a:r>
              <a:rPr lang="pt-BR" sz="1800">
                <a:latin typeface="Arial" charset="0"/>
              </a:rPr>
              <a:t>extensão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latitudinal</a:t>
            </a:r>
            <a:r>
              <a:rPr lang="pt-BR" sz="1800" b="0">
                <a:latin typeface="Arial" charset="0"/>
              </a:rPr>
              <a:t> das </a:t>
            </a:r>
            <a:r>
              <a:rPr lang="pt-BR" sz="1800">
                <a:latin typeface="Arial" charset="0"/>
              </a:rPr>
              <a:t>OLRs</a:t>
            </a:r>
            <a:r>
              <a:rPr lang="pt-BR" sz="1800" b="0">
                <a:latin typeface="Arial" charset="0"/>
              </a:rPr>
              <a:t> mais </a:t>
            </a:r>
            <a:r>
              <a:rPr lang="pt-BR" sz="1800">
                <a:latin typeface="Arial" charset="0"/>
              </a:rPr>
              <a:t>baixas</a:t>
            </a:r>
            <a:r>
              <a:rPr lang="pt-BR" sz="1800" b="0">
                <a:latin typeface="Arial" charset="0"/>
              </a:rPr>
              <a:t> é </a:t>
            </a:r>
            <a:r>
              <a:rPr lang="pt-BR" sz="1800">
                <a:latin typeface="Arial" charset="0"/>
              </a:rPr>
              <a:t>maior</a:t>
            </a:r>
            <a:r>
              <a:rPr lang="pt-BR" sz="1800" b="0">
                <a:latin typeface="Arial" charset="0"/>
              </a:rPr>
              <a:t> sobre a </a:t>
            </a:r>
            <a:r>
              <a:rPr lang="pt-BR" sz="1800">
                <a:latin typeface="Arial" charset="0"/>
              </a:rPr>
              <a:t>Amazônia</a:t>
            </a:r>
            <a:r>
              <a:rPr lang="pt-BR" sz="1800" b="0">
                <a:latin typeface="Arial" charset="0"/>
              </a:rPr>
              <a:t> comparada com a dimensão na </a:t>
            </a:r>
            <a:r>
              <a:rPr lang="pt-BR" sz="1800">
                <a:latin typeface="Arial" charset="0"/>
              </a:rPr>
              <a:t>América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Central</a:t>
            </a:r>
            <a:r>
              <a:rPr lang="pt-BR" sz="1800" b="0">
                <a:latin typeface="Arial" charset="0"/>
              </a:rPr>
              <a:t>.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FontTx/>
              <a:buChar char="•"/>
            </a:pPr>
            <a:r>
              <a:rPr lang="pt-BR" sz="1800" b="0">
                <a:latin typeface="Arial" charset="0"/>
              </a:rPr>
              <a:t> No segundo corte </a:t>
            </a:r>
            <a:r>
              <a:rPr lang="pt-BR" sz="1800">
                <a:latin typeface="Arial" charset="0"/>
              </a:rPr>
              <a:t>não</a:t>
            </a:r>
            <a:r>
              <a:rPr lang="pt-BR" sz="1800" b="0">
                <a:latin typeface="Arial" charset="0"/>
              </a:rPr>
              <a:t> há a existência de </a:t>
            </a:r>
            <a:r>
              <a:rPr lang="pt-BR" sz="1800">
                <a:latin typeface="Arial" charset="0"/>
              </a:rPr>
              <a:t>OLR&lt;210W/m²</a:t>
            </a:r>
            <a:r>
              <a:rPr lang="pt-BR" sz="1800" b="0">
                <a:latin typeface="Arial" charset="0"/>
              </a:rPr>
              <a:t> em </a:t>
            </a:r>
            <a:r>
              <a:rPr lang="pt-BR" sz="1800">
                <a:latin typeface="Arial" charset="0"/>
              </a:rPr>
              <a:t>ambos</a:t>
            </a:r>
            <a:r>
              <a:rPr lang="pt-BR" sz="1800" b="0">
                <a:latin typeface="Arial" charset="0"/>
              </a:rPr>
              <a:t> os </a:t>
            </a:r>
            <a:r>
              <a:rPr lang="pt-BR" sz="1800">
                <a:latin typeface="Arial" charset="0"/>
              </a:rPr>
              <a:t>hemisférios</a:t>
            </a:r>
            <a:r>
              <a:rPr lang="pt-BR" sz="1800" b="0">
                <a:latin typeface="Arial" charset="0"/>
              </a:rPr>
              <a:t> ao </a:t>
            </a:r>
            <a:r>
              <a:rPr lang="pt-BR" sz="1800">
                <a:latin typeface="Arial" charset="0"/>
              </a:rPr>
              <a:t>mesmo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tempo</a:t>
            </a:r>
            <a:r>
              <a:rPr lang="pt-BR" sz="1800" b="0">
                <a:latin typeface="Arial" charset="0"/>
              </a:rPr>
              <a:t>.</a:t>
            </a:r>
          </a:p>
        </p:txBody>
      </p:sp>
      <p:sp>
        <p:nvSpPr>
          <p:cNvPr id="714758" name="Text Box 6"/>
          <p:cNvSpPr txBox="1">
            <a:spLocks noChangeArrowheads="1"/>
          </p:cNvSpPr>
          <p:nvPr/>
        </p:nvSpPr>
        <p:spPr bwMode="auto">
          <a:xfrm>
            <a:off x="395288" y="333375"/>
            <a:ext cx="8748712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pt-BR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CONVECÇÃO AMAZÔNICA E ALTA DA BOLÍVIA (AB)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pt-BR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DESLOCAMENTO ANUAL MÉDIO DA OLR (CICLO ANUAL DE CONVECÇÃO)</a:t>
            </a:r>
          </a:p>
        </p:txBody>
      </p:sp>
      <p:pic>
        <p:nvPicPr>
          <p:cNvPr id="17413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8550" y="2714625"/>
            <a:ext cx="2749550" cy="2144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7414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8100" y="2776538"/>
            <a:ext cx="2684463" cy="2152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7415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79825" y="4713288"/>
            <a:ext cx="2749550" cy="2159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7416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59538" y="4710113"/>
            <a:ext cx="2684462" cy="2136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7417" name="Text Box 7"/>
          <p:cNvSpPr txBox="1">
            <a:spLocks noChangeArrowheads="1"/>
          </p:cNvSpPr>
          <p:nvPr/>
        </p:nvSpPr>
        <p:spPr bwMode="auto">
          <a:xfrm>
            <a:off x="1000125" y="3500438"/>
            <a:ext cx="2643188" cy="1089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</a:pPr>
            <a:r>
              <a:rPr lang="pt-BR" sz="1200" b="0">
                <a:latin typeface="Arial" charset="0"/>
              </a:rPr>
              <a:t>Diagrama tempo-latitude mostrando a climatologia de pentadas de OLR (1980-2007) ao longo da linha longitudinal da Figura à esquerda.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</a:pPr>
            <a:r>
              <a:rPr lang="pt-BR" sz="1200" b="0">
                <a:latin typeface="Arial" charset="0"/>
              </a:rPr>
              <a:t>Fonte: Ramos e Valarini, 2008.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179388" y="177800"/>
            <a:ext cx="8748712" cy="803275"/>
            <a:chOff x="113" y="112"/>
            <a:chExt cx="5511" cy="506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0" name="Rectangle 4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0" y="1196975"/>
            <a:ext cx="9144000" cy="53546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CC">
                  <a:alpha val="50000"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FontTx/>
              <a:buChar char="•"/>
              <a:defRPr/>
            </a:pPr>
            <a:r>
              <a:rPr lang="pt-BR" sz="1800" b="0" dirty="0">
                <a:solidFill>
                  <a:srgbClr val="000000"/>
                </a:solidFill>
                <a:latin typeface="+mn-lt"/>
              </a:rPr>
              <a:t> Estudos observacionais sugerem que o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desenvolvimento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da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Alta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da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Bolívia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, no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verão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, esteja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associada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ao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forte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aquecimento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da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superfície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da terra sobre o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Altiplano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Boliviano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durante esta época do ano,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aquecendo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a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coluna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pt-BR" sz="1800" dirty="0" err="1">
                <a:solidFill>
                  <a:srgbClr val="000000"/>
                </a:solidFill>
                <a:latin typeface="+mn-lt"/>
              </a:rPr>
              <a:t>troposférica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e, conseqüentemente,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produzindo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aumento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da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espessura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sobre o continente,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gerando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assim, um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anticiclone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em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altos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níveis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(</a:t>
            </a:r>
            <a:r>
              <a:rPr lang="pt-BR" sz="1800" b="0" dirty="0" err="1">
                <a:solidFill>
                  <a:srgbClr val="000000"/>
                </a:solidFill>
                <a:latin typeface="+mn-lt"/>
              </a:rPr>
              <a:t>Gutman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e </a:t>
            </a:r>
            <a:r>
              <a:rPr lang="pt-BR" sz="1800" b="0" dirty="0" err="1">
                <a:solidFill>
                  <a:srgbClr val="000000"/>
                </a:solidFill>
                <a:latin typeface="+mn-lt"/>
              </a:rPr>
              <a:t>Schwerdtfeger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, 1965).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FontTx/>
              <a:buChar char="•"/>
              <a:defRPr/>
            </a:pPr>
            <a:r>
              <a:rPr lang="pt-BR" sz="1800" b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pt-BR" sz="1800" b="0" dirty="0" err="1">
                <a:solidFill>
                  <a:srgbClr val="000000"/>
                </a:solidFill>
                <a:latin typeface="+mn-lt"/>
              </a:rPr>
              <a:t>Gutman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e </a:t>
            </a:r>
            <a:r>
              <a:rPr lang="pt-BR" sz="1800" b="0" dirty="0" err="1">
                <a:solidFill>
                  <a:srgbClr val="000000"/>
                </a:solidFill>
                <a:latin typeface="+mn-lt"/>
              </a:rPr>
              <a:t>Schwerdtfeger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(1965), utilizando a análise do perfil vertical da estação meteorológica de </a:t>
            </a:r>
            <a:r>
              <a:rPr lang="pt-BR" sz="1800" b="0" dirty="0" err="1">
                <a:solidFill>
                  <a:srgbClr val="000000"/>
                </a:solidFill>
                <a:latin typeface="+mn-lt"/>
              </a:rPr>
              <a:t>Antofagasta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(23S-70W), mostraram que no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verão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do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Hemisfério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Sul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a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camada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pt-BR" sz="1800" b="0" dirty="0" err="1">
                <a:solidFill>
                  <a:srgbClr val="000000"/>
                </a:solidFill>
                <a:latin typeface="+mn-lt"/>
              </a:rPr>
              <a:t>troposférica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entre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200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e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500hPa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aumentava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de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espessura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, sugerindo que a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fonte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de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aquecimento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para gerar este aumento na espessura estava vinculada à liberação de calor associada a dois processos: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calor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latente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devido à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convecção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e também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calor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sensível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liberado pelo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Altiplano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Boliviano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FontTx/>
              <a:buChar char="•"/>
              <a:defRPr/>
            </a:pPr>
            <a:r>
              <a:rPr lang="pt-BR" sz="1800" b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pt-BR" sz="1800" b="0" dirty="0" err="1">
                <a:solidFill>
                  <a:srgbClr val="000000"/>
                </a:solidFill>
                <a:latin typeface="+mn-lt"/>
              </a:rPr>
              <a:t>Gandu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e </a:t>
            </a:r>
            <a:r>
              <a:rPr lang="pt-BR" sz="1800" b="0" dirty="0" err="1">
                <a:solidFill>
                  <a:srgbClr val="000000"/>
                </a:solidFill>
                <a:latin typeface="+mn-lt"/>
              </a:rPr>
              <a:t>Geisler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(1991) fizeram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experimentos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no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cinturão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tropical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utilizando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três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fontes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de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calor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para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representar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o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efeito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da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convecção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na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Amazônia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,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Indonésia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e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África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.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Todos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os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experimentos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reproduzem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a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Alta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, mas o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cavado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corrente abaixo da Alta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não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fica bem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definido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em termos de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posicionamento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quando o modelo é forçado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apenas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com a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fonte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na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Amazônia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. Esses resultados sugerem que a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distribuição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da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convecção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ao longo do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cinturão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tropical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pode ser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importante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na determinação da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posição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de ambos,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Alta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da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Bolívia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e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Cavado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.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395288" y="333375"/>
            <a:ext cx="8748712" cy="430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pt-BR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CONVECÇÃO AMAZÔNICA E ALTA DA BOLÍVIA (AB)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179388" y="177800"/>
            <a:ext cx="8748712" cy="803275"/>
            <a:chOff x="113" y="112"/>
            <a:chExt cx="5511" cy="506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0" name="Rectangle 4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0" y="1196975"/>
            <a:ext cx="9144000" cy="33909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CC">
                  <a:alpha val="50000"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</a:pPr>
            <a:r>
              <a:rPr lang="pt-BR" sz="1800" b="0">
                <a:solidFill>
                  <a:srgbClr val="000000"/>
                </a:solidFill>
                <a:latin typeface="Arial" charset="0"/>
              </a:rPr>
              <a:t>Virji (1982):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FontTx/>
              <a:buChar char="•"/>
            </a:pPr>
            <a:r>
              <a:rPr lang="pt-BR" sz="1800" b="0">
                <a:solidFill>
                  <a:srgbClr val="000000"/>
                </a:solidFill>
                <a:latin typeface="Arial" charset="0"/>
              </a:rPr>
              <a:t> A precipitação intensa e persistente sobre a região tropical da América do Sul e a correspondente liberação de calor latente (que é cerca de duas vezes maior do que o fluxo ascendente de calor sensível) é o mecanismo que mantém anticiclones de altos níveis de “núcleo quente” em larga escala durante o verão.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</a:pPr>
            <a:r>
              <a:rPr lang="pt-BR" sz="1800" b="0">
                <a:solidFill>
                  <a:srgbClr val="000000"/>
                </a:solidFill>
                <a:latin typeface="Arial" charset="0"/>
              </a:rPr>
              <a:t>=&gt; a convecção é a responsável pela manutenção da Alta da Bolívia.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FontTx/>
              <a:buChar char="•"/>
            </a:pPr>
            <a:r>
              <a:rPr lang="pt-BR" sz="1800" b="0">
                <a:solidFill>
                  <a:srgbClr val="000000"/>
                </a:solidFill>
                <a:latin typeface="Arial" charset="0"/>
              </a:rPr>
              <a:t>Realizou balanço de vorticidade e concluiu que a advecção vertical de vorticidade ciclônica da camada limite em direção aos altos níveis pelas células convectivas do tipo “torres quentes” é provavelmente a maior contribuição para manter o balanço de vorticidade na região.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395288" y="333375"/>
            <a:ext cx="8748712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pt-BR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CONVECÇÃO AMAZÔNICA E ALTA DA BOLÍVIA (AB)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pt-BR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EQUAÇÃO DA VORTICIDADE VERTICAL</a:t>
            </a:r>
          </a:p>
        </p:txBody>
      </p:sp>
      <p:sp>
        <p:nvSpPr>
          <p:cNvPr id="1946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80000" rIns="180000" anchor="ctr">
            <a:spAutoFit/>
          </a:bodyPr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pt-BR" smtClean="0"/>
              <a:t>VCAN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179388" y="177800"/>
            <a:ext cx="8748712" cy="803275"/>
            <a:chOff x="113" y="112"/>
            <a:chExt cx="5511" cy="506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0" name="Rectangle 4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0" y="1196975"/>
            <a:ext cx="9144000" cy="27241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CC">
                  <a:alpha val="50000"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FontTx/>
              <a:buChar char="•"/>
              <a:defRPr/>
            </a:pPr>
            <a:r>
              <a:rPr lang="pt-BR" sz="1800" b="0" dirty="0">
                <a:solidFill>
                  <a:srgbClr val="000000"/>
                </a:solidFill>
                <a:latin typeface="+mn-lt"/>
              </a:rPr>
              <a:t> As regiões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tropicais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e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subtropicais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da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América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do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Sul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,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África Central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e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Indonésia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são os principais locais de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intensa atividade convectiva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diurna.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FontTx/>
              <a:buChar char="•"/>
              <a:defRPr/>
            </a:pPr>
            <a:r>
              <a:rPr lang="pt-BR" sz="1800" b="0" dirty="0">
                <a:solidFill>
                  <a:srgbClr val="000000"/>
                </a:solidFill>
                <a:latin typeface="+mn-lt"/>
              </a:rPr>
              <a:t> Numerosos estudos observacionais notaram a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relação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entre a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variação sazonal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da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convecção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na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América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do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Sul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e a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intensidade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da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Alta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da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Bolívia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(</a:t>
            </a:r>
            <a:r>
              <a:rPr lang="pt-BR" sz="1800" b="0" dirty="0" err="1">
                <a:solidFill>
                  <a:srgbClr val="000000"/>
                </a:solidFill>
                <a:latin typeface="+mn-lt"/>
              </a:rPr>
              <a:t>Lenters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e </a:t>
            </a:r>
            <a:r>
              <a:rPr lang="pt-BR" sz="1800" b="0" dirty="0" err="1">
                <a:solidFill>
                  <a:srgbClr val="000000"/>
                </a:solidFill>
                <a:latin typeface="+mn-lt"/>
              </a:rPr>
              <a:t>Cook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, 1996).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FontTx/>
              <a:buChar char="•"/>
              <a:defRPr/>
            </a:pPr>
            <a:r>
              <a:rPr lang="pt-BR" sz="1800" dirty="0">
                <a:solidFill>
                  <a:srgbClr val="000000"/>
                </a:solidFill>
                <a:latin typeface="+mn-lt"/>
              </a:rPr>
              <a:t> Grande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variabilidade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da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posição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e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intensidade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da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Alta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da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Bolívia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ao longo de todo o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verão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FontTx/>
              <a:buChar char="•"/>
              <a:defRPr/>
            </a:pPr>
            <a:endParaRPr lang="pt-BR" sz="1800" b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395288" y="333375"/>
            <a:ext cx="8748712" cy="430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pt-BR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CONVECÇÃO AMAZÔNICA E ALTA DA BOLÍVIA (AB)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179388" y="177800"/>
            <a:ext cx="8748712" cy="803275"/>
            <a:chOff x="113" y="112"/>
            <a:chExt cx="5511" cy="506"/>
          </a:xfrm>
        </p:grpSpPr>
        <p:sp>
          <p:nvSpPr>
            <p:cNvPr id="21510" name="Rectangle 3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511" name="Rectangle 4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395288" y="333375"/>
            <a:ext cx="8748712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pt-BR" sz="2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 CLIMA DO BRASIL </a:t>
            </a:r>
            <a:r>
              <a:rPr lang="pt-BR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– VÓRTICES CICLÔNICOS DE ALTOS NÍVEIS</a:t>
            </a: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0" y="1196975"/>
            <a:ext cx="9144000" cy="28416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CC">
                  <a:alpha val="50000"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FontTx/>
              <a:buChar char="•"/>
            </a:pPr>
            <a:r>
              <a:rPr lang="pt-BR" sz="1800" b="0">
                <a:latin typeface="Arial" charset="0"/>
              </a:rPr>
              <a:t> Um dos </a:t>
            </a:r>
            <a:r>
              <a:rPr lang="pt-BR" sz="1800">
                <a:latin typeface="Arial" charset="0"/>
              </a:rPr>
              <a:t>principais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sistemas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meteorológicos</a:t>
            </a:r>
            <a:r>
              <a:rPr lang="pt-BR" sz="1800" b="0">
                <a:latin typeface="Arial" charset="0"/>
              </a:rPr>
              <a:t> que provoca </a:t>
            </a:r>
            <a:r>
              <a:rPr lang="pt-BR" sz="1800">
                <a:latin typeface="Arial" charset="0"/>
              </a:rPr>
              <a:t>alterações</a:t>
            </a:r>
            <a:r>
              <a:rPr lang="pt-BR" sz="1800" b="0">
                <a:latin typeface="Arial" charset="0"/>
              </a:rPr>
              <a:t> no </a:t>
            </a:r>
            <a:r>
              <a:rPr lang="pt-BR" sz="1800">
                <a:latin typeface="Arial" charset="0"/>
              </a:rPr>
              <a:t>tempo</a:t>
            </a:r>
            <a:r>
              <a:rPr lang="pt-BR" sz="1800" b="0">
                <a:latin typeface="Arial" charset="0"/>
              </a:rPr>
              <a:t> da Região </a:t>
            </a:r>
            <a:r>
              <a:rPr lang="pt-BR" sz="1800">
                <a:latin typeface="Arial" charset="0"/>
              </a:rPr>
              <a:t>Nordeste</a:t>
            </a:r>
            <a:r>
              <a:rPr lang="pt-BR" sz="1800" b="0">
                <a:latin typeface="Arial" charset="0"/>
              </a:rPr>
              <a:t> do Brasil.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FontTx/>
              <a:buChar char="•"/>
            </a:pP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VCANs</a:t>
            </a:r>
            <a:r>
              <a:rPr lang="pt-BR" sz="1800" b="0">
                <a:latin typeface="Arial" charset="0"/>
              </a:rPr>
              <a:t> do </a:t>
            </a:r>
            <a:r>
              <a:rPr lang="pt-BR" sz="1800">
                <a:latin typeface="Arial" charset="0"/>
              </a:rPr>
              <a:t>tipo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Pálmer</a:t>
            </a:r>
            <a:r>
              <a:rPr lang="pt-BR" sz="1800" b="0">
                <a:latin typeface="Arial" charset="0"/>
              </a:rPr>
              <a:t> se </a:t>
            </a:r>
            <a:r>
              <a:rPr lang="pt-BR" sz="1800">
                <a:latin typeface="Arial" charset="0"/>
              </a:rPr>
              <a:t>desenvolvem</a:t>
            </a:r>
            <a:r>
              <a:rPr lang="pt-BR" sz="1800" b="0">
                <a:latin typeface="Arial" charset="0"/>
              </a:rPr>
              <a:t> nas </a:t>
            </a:r>
            <a:r>
              <a:rPr lang="pt-BR" sz="1800">
                <a:latin typeface="Arial" charset="0"/>
              </a:rPr>
              <a:t>latitudes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tropicais</a:t>
            </a:r>
            <a:r>
              <a:rPr lang="pt-BR" sz="1800" b="0">
                <a:latin typeface="Arial" charset="0"/>
              </a:rPr>
              <a:t> do </a:t>
            </a:r>
            <a:r>
              <a:rPr lang="pt-BR" sz="1800">
                <a:latin typeface="Arial" charset="0"/>
              </a:rPr>
              <a:t>Oceano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Atlântico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Sul</a:t>
            </a:r>
            <a:r>
              <a:rPr lang="pt-BR" sz="1800" b="0">
                <a:latin typeface="Arial" charset="0"/>
              </a:rPr>
              <a:t> (Kousky e Gan, 1981; Mishra et al., 2001).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FontTx/>
              <a:buChar char="•"/>
            </a:pP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VCANs </a:t>
            </a:r>
            <a:r>
              <a:rPr lang="pt-BR" sz="1800" b="0">
                <a:latin typeface="Arial" charset="0"/>
              </a:rPr>
              <a:t>do </a:t>
            </a:r>
            <a:r>
              <a:rPr lang="pt-BR" sz="1800">
                <a:latin typeface="Arial" charset="0"/>
              </a:rPr>
              <a:t>tipo Pálmen</a:t>
            </a:r>
            <a:r>
              <a:rPr lang="pt-BR" sz="1800" b="0">
                <a:latin typeface="Arial" charset="0"/>
              </a:rPr>
              <a:t> se </a:t>
            </a:r>
            <a:r>
              <a:rPr lang="pt-BR" sz="1800">
                <a:latin typeface="Arial" charset="0"/>
              </a:rPr>
              <a:t>desenvolvem</a:t>
            </a:r>
            <a:r>
              <a:rPr lang="pt-BR" sz="1800" b="0">
                <a:latin typeface="Arial" charset="0"/>
              </a:rPr>
              <a:t> nas </a:t>
            </a:r>
            <a:r>
              <a:rPr lang="pt-BR" sz="1800">
                <a:latin typeface="Arial" charset="0"/>
              </a:rPr>
              <a:t>latitudes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médias</a:t>
            </a:r>
            <a:r>
              <a:rPr lang="pt-BR" sz="1800" b="0">
                <a:latin typeface="Arial" charset="0"/>
              </a:rPr>
              <a:t>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FontTx/>
              <a:buChar char="•"/>
            </a:pPr>
            <a:r>
              <a:rPr lang="pt-BR" sz="1800" b="0">
                <a:latin typeface="Arial" charset="0"/>
              </a:rPr>
              <a:t> No </a:t>
            </a:r>
            <a:r>
              <a:rPr lang="pt-BR" sz="1800">
                <a:latin typeface="Arial" charset="0"/>
              </a:rPr>
              <a:t>Brasil</a:t>
            </a:r>
            <a:r>
              <a:rPr lang="pt-BR" sz="1800" b="0">
                <a:latin typeface="Arial" charset="0"/>
              </a:rPr>
              <a:t>, as </a:t>
            </a:r>
            <a:r>
              <a:rPr lang="pt-BR" sz="1800">
                <a:latin typeface="Arial" charset="0"/>
              </a:rPr>
              <a:t>Regiões</a:t>
            </a:r>
            <a:r>
              <a:rPr lang="pt-BR" sz="1800" b="0">
                <a:latin typeface="Arial" charset="0"/>
              </a:rPr>
              <a:t> mais </a:t>
            </a:r>
            <a:r>
              <a:rPr lang="pt-BR" sz="1800">
                <a:latin typeface="Arial" charset="0"/>
              </a:rPr>
              <a:t>afetadas</a:t>
            </a:r>
            <a:r>
              <a:rPr lang="pt-BR" sz="1800" b="0">
                <a:latin typeface="Arial" charset="0"/>
              </a:rPr>
              <a:t> pelos </a:t>
            </a:r>
            <a:r>
              <a:rPr lang="pt-BR" sz="1800">
                <a:latin typeface="Arial" charset="0"/>
              </a:rPr>
              <a:t>VCANs</a:t>
            </a:r>
            <a:r>
              <a:rPr lang="pt-BR" sz="1800" b="0">
                <a:latin typeface="Arial" charset="0"/>
              </a:rPr>
              <a:t> são: </a:t>
            </a:r>
            <a:r>
              <a:rPr lang="pt-BR" sz="1800">
                <a:latin typeface="Arial" charset="0"/>
              </a:rPr>
              <a:t>Sul</a:t>
            </a:r>
            <a:r>
              <a:rPr lang="pt-BR" sz="1800" b="0">
                <a:latin typeface="Arial" charset="0"/>
              </a:rPr>
              <a:t>, </a:t>
            </a:r>
            <a:r>
              <a:rPr lang="pt-BR" sz="1800">
                <a:latin typeface="Arial" charset="0"/>
              </a:rPr>
              <a:t>Sudeste</a:t>
            </a:r>
            <a:r>
              <a:rPr lang="pt-BR" sz="1800" b="0">
                <a:latin typeface="Arial" charset="0"/>
              </a:rPr>
              <a:t> e </a:t>
            </a:r>
            <a:r>
              <a:rPr lang="pt-BR" sz="1800">
                <a:latin typeface="Arial" charset="0"/>
              </a:rPr>
              <a:t>Nordeste</a:t>
            </a:r>
            <a:r>
              <a:rPr lang="pt-BR" sz="1800" b="0">
                <a:latin typeface="Arial" charset="0"/>
              </a:rPr>
              <a:t>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FontTx/>
              <a:buChar char="•"/>
            </a:pPr>
            <a:r>
              <a:rPr lang="pt-BR" sz="1800" b="0">
                <a:latin typeface="Arial" charset="0"/>
              </a:rPr>
              <a:t>Seu </a:t>
            </a:r>
            <a:r>
              <a:rPr lang="pt-BR" sz="1800">
                <a:latin typeface="Arial" charset="0"/>
              </a:rPr>
              <a:t>mecanismo</a:t>
            </a:r>
            <a:r>
              <a:rPr lang="pt-BR" sz="1800" b="0">
                <a:latin typeface="Arial" charset="0"/>
              </a:rPr>
              <a:t> de </a:t>
            </a:r>
            <a:r>
              <a:rPr lang="pt-BR" sz="1800">
                <a:latin typeface="Arial" charset="0"/>
              </a:rPr>
              <a:t>formação</a:t>
            </a:r>
            <a:r>
              <a:rPr lang="pt-BR" sz="1800" b="0">
                <a:latin typeface="Arial" charset="0"/>
              </a:rPr>
              <a:t> se baseia na </a:t>
            </a:r>
            <a:r>
              <a:rPr lang="pt-BR" sz="1800">
                <a:latin typeface="Arial" charset="0"/>
              </a:rPr>
              <a:t>amplificação</a:t>
            </a:r>
            <a:r>
              <a:rPr lang="pt-BR" sz="1800" b="0">
                <a:latin typeface="Arial" charset="0"/>
              </a:rPr>
              <a:t> de um </a:t>
            </a:r>
            <a:r>
              <a:rPr lang="pt-BR" sz="1800">
                <a:latin typeface="Arial" charset="0"/>
              </a:rPr>
              <a:t>cavado</a:t>
            </a:r>
            <a:r>
              <a:rPr lang="pt-BR" sz="1800" b="0">
                <a:latin typeface="Arial" charset="0"/>
              </a:rPr>
              <a:t>.</a:t>
            </a:r>
          </a:p>
        </p:txBody>
      </p:sp>
      <p:pic>
        <p:nvPicPr>
          <p:cNvPr id="2150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4419600"/>
            <a:ext cx="46482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179388" y="177800"/>
            <a:ext cx="8748712" cy="803275"/>
            <a:chOff x="113" y="112"/>
            <a:chExt cx="5511" cy="506"/>
          </a:xfrm>
        </p:grpSpPr>
        <p:sp>
          <p:nvSpPr>
            <p:cNvPr id="22537" name="Rectangle 3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538" name="Rectangle 4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395288" y="333375"/>
            <a:ext cx="8748712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pt-BR" sz="2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 CLIMA DO BRASIL </a:t>
            </a:r>
            <a:r>
              <a:rPr lang="pt-BR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– VÓRTICES CICLÔNICOS DE ALTOS NÍVEIS</a:t>
            </a: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0" y="1196975"/>
            <a:ext cx="9144000" cy="21526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CC">
                  <a:alpha val="50000"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FontTx/>
              <a:buChar char="•"/>
            </a:pPr>
            <a:r>
              <a:rPr lang="pt-BR" sz="1800" b="0">
                <a:latin typeface="Arial" charset="0"/>
              </a:rPr>
              <a:t> No </a:t>
            </a:r>
            <a:r>
              <a:rPr lang="pt-BR" sz="1800">
                <a:latin typeface="Arial" charset="0"/>
              </a:rPr>
              <a:t>verão,</a:t>
            </a:r>
            <a:r>
              <a:rPr lang="pt-BR" sz="1800" b="0">
                <a:latin typeface="Arial" charset="0"/>
              </a:rPr>
              <a:t> o </a:t>
            </a:r>
            <a:r>
              <a:rPr lang="pt-BR" sz="1800">
                <a:latin typeface="Arial" charset="0"/>
              </a:rPr>
              <a:t>padrão</a:t>
            </a:r>
            <a:r>
              <a:rPr lang="pt-BR" sz="1800" b="0">
                <a:latin typeface="Arial" charset="0"/>
              </a:rPr>
              <a:t> de </a:t>
            </a:r>
            <a:r>
              <a:rPr lang="pt-BR" sz="1800">
                <a:latin typeface="Arial" charset="0"/>
              </a:rPr>
              <a:t>circulação</a:t>
            </a:r>
            <a:r>
              <a:rPr lang="pt-BR" sz="1800" b="0">
                <a:latin typeface="Arial" charset="0"/>
              </a:rPr>
              <a:t> dos </a:t>
            </a:r>
            <a:r>
              <a:rPr lang="pt-BR" sz="1800">
                <a:latin typeface="Arial" charset="0"/>
              </a:rPr>
              <a:t>ventos</a:t>
            </a:r>
            <a:r>
              <a:rPr lang="pt-BR" sz="1800" b="0">
                <a:latin typeface="Arial" charset="0"/>
              </a:rPr>
              <a:t> em </a:t>
            </a:r>
            <a:r>
              <a:rPr lang="pt-BR" sz="1800">
                <a:latin typeface="Arial" charset="0"/>
              </a:rPr>
              <a:t>altos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níveis</a:t>
            </a:r>
            <a:r>
              <a:rPr lang="pt-BR" sz="1800" b="0">
                <a:latin typeface="Arial" charset="0"/>
              </a:rPr>
              <a:t> sobre a </a:t>
            </a:r>
            <a:r>
              <a:rPr lang="pt-BR" sz="1800">
                <a:latin typeface="Arial" charset="0"/>
              </a:rPr>
              <a:t>região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tropical</a:t>
            </a:r>
            <a:r>
              <a:rPr lang="pt-BR" sz="1800" b="0">
                <a:latin typeface="Arial" charset="0"/>
              </a:rPr>
              <a:t> da </a:t>
            </a:r>
            <a:r>
              <a:rPr lang="pt-BR" sz="1800">
                <a:latin typeface="Arial" charset="0"/>
              </a:rPr>
              <a:t>AS</a:t>
            </a:r>
            <a:r>
              <a:rPr lang="pt-BR" sz="1800" b="0">
                <a:latin typeface="Arial" charset="0"/>
              </a:rPr>
              <a:t> é mais </a:t>
            </a:r>
            <a:r>
              <a:rPr lang="pt-BR" sz="1800">
                <a:latin typeface="Arial" charset="0"/>
              </a:rPr>
              <a:t>meridional</a:t>
            </a:r>
            <a:r>
              <a:rPr lang="pt-BR" sz="1800" b="0">
                <a:latin typeface="Arial" charset="0"/>
              </a:rPr>
              <a:t> devido ao maior </a:t>
            </a:r>
            <a:r>
              <a:rPr lang="pt-BR" sz="1800">
                <a:latin typeface="Arial" charset="0"/>
              </a:rPr>
              <a:t>aquecimento</a:t>
            </a:r>
            <a:r>
              <a:rPr lang="pt-BR" sz="1800" b="0">
                <a:latin typeface="Arial" charset="0"/>
              </a:rPr>
              <a:t> do </a:t>
            </a:r>
            <a:r>
              <a:rPr lang="pt-BR" sz="1800">
                <a:latin typeface="Arial" charset="0"/>
              </a:rPr>
              <a:t>continente</a:t>
            </a:r>
            <a:r>
              <a:rPr lang="pt-BR" sz="1800" b="0">
                <a:latin typeface="Arial" charset="0"/>
              </a:rPr>
              <a:t> ocasionando um aumento da </a:t>
            </a:r>
            <a:r>
              <a:rPr lang="pt-BR" sz="1800">
                <a:latin typeface="Arial" charset="0"/>
              </a:rPr>
              <a:t>convecção</a:t>
            </a:r>
            <a:r>
              <a:rPr lang="pt-BR" sz="1800" b="0">
                <a:latin typeface="Arial" charset="0"/>
              </a:rPr>
              <a:t> sobre a região da </a:t>
            </a:r>
            <a:r>
              <a:rPr lang="pt-BR" sz="1800">
                <a:latin typeface="Arial" charset="0"/>
              </a:rPr>
              <a:t>Amazônia</a:t>
            </a:r>
            <a:r>
              <a:rPr lang="pt-BR" sz="1800" b="0">
                <a:latin typeface="Arial" charset="0"/>
              </a:rPr>
              <a:t> (Silva Dias e Shubert, 1983)</a:t>
            </a:r>
            <a:r>
              <a:rPr lang="pt-BR" sz="1800">
                <a:latin typeface="Arial" charset="0"/>
              </a:rPr>
              <a:t> </a:t>
            </a:r>
            <a:r>
              <a:rPr lang="pt-BR" sz="1800" b="0">
                <a:latin typeface="Arial" charset="0"/>
              </a:rPr>
              <a:t>e formação de um </a:t>
            </a:r>
            <a:r>
              <a:rPr lang="pt-BR" sz="1800">
                <a:latin typeface="Arial" charset="0"/>
              </a:rPr>
              <a:t>intenso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anticiclone</a:t>
            </a:r>
            <a:r>
              <a:rPr lang="pt-BR" sz="1800" b="0">
                <a:latin typeface="Arial" charset="0"/>
              </a:rPr>
              <a:t> em </a:t>
            </a:r>
            <a:r>
              <a:rPr lang="pt-BR" sz="1800">
                <a:latin typeface="Arial" charset="0"/>
              </a:rPr>
              <a:t>200hPa</a:t>
            </a:r>
            <a:r>
              <a:rPr lang="pt-BR" sz="1800" b="0">
                <a:latin typeface="Arial" charset="0"/>
              </a:rPr>
              <a:t> (</a:t>
            </a:r>
            <a:r>
              <a:rPr lang="pt-BR" sz="1800">
                <a:latin typeface="Arial" charset="0"/>
              </a:rPr>
              <a:t>Alta</a:t>
            </a:r>
            <a:r>
              <a:rPr lang="pt-BR" sz="1800" b="0">
                <a:latin typeface="Arial" charset="0"/>
              </a:rPr>
              <a:t> da </a:t>
            </a:r>
            <a:r>
              <a:rPr lang="pt-BR" sz="1800">
                <a:latin typeface="Arial" charset="0"/>
              </a:rPr>
              <a:t>Bolívia</a:t>
            </a:r>
            <a:r>
              <a:rPr lang="pt-BR" sz="1800" b="0">
                <a:latin typeface="Arial" charset="0"/>
              </a:rPr>
              <a:t>). </a:t>
            </a:r>
            <a:r>
              <a:rPr lang="pt-BR" sz="1800">
                <a:latin typeface="Arial" charset="0"/>
              </a:rPr>
              <a:t>Corrente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abaixo</a:t>
            </a:r>
            <a:r>
              <a:rPr lang="pt-BR" sz="1800" b="0">
                <a:latin typeface="Arial" charset="0"/>
              </a:rPr>
              <a:t> da </a:t>
            </a:r>
            <a:r>
              <a:rPr lang="pt-BR" sz="1800">
                <a:latin typeface="Arial" charset="0"/>
              </a:rPr>
              <a:t>AB</a:t>
            </a:r>
            <a:r>
              <a:rPr lang="pt-BR" sz="1800" b="0">
                <a:latin typeface="Arial" charset="0"/>
              </a:rPr>
              <a:t>, surge um </a:t>
            </a:r>
            <a:r>
              <a:rPr lang="pt-BR" sz="1800">
                <a:latin typeface="Arial" charset="0"/>
              </a:rPr>
              <a:t>cavado</a:t>
            </a:r>
            <a:r>
              <a:rPr lang="pt-BR" sz="1800" b="0">
                <a:latin typeface="Arial" charset="0"/>
              </a:rPr>
              <a:t> sobre a região </a:t>
            </a:r>
            <a:r>
              <a:rPr lang="pt-BR" sz="1800">
                <a:latin typeface="Arial" charset="0"/>
              </a:rPr>
              <a:t>NEB</a:t>
            </a:r>
            <a:r>
              <a:rPr lang="pt-BR" sz="1800" b="0">
                <a:latin typeface="Arial" charset="0"/>
              </a:rPr>
              <a:t> cuja </a:t>
            </a:r>
            <a:r>
              <a:rPr lang="pt-BR" sz="1800">
                <a:latin typeface="Arial" charset="0"/>
              </a:rPr>
              <a:t>circulação</a:t>
            </a:r>
            <a:r>
              <a:rPr lang="pt-BR" sz="1800" b="0">
                <a:latin typeface="Arial" charset="0"/>
              </a:rPr>
              <a:t> pode </a:t>
            </a:r>
            <a:r>
              <a:rPr lang="pt-BR" sz="1800">
                <a:latin typeface="Arial" charset="0"/>
              </a:rPr>
              <a:t>fechar</a:t>
            </a:r>
            <a:r>
              <a:rPr lang="pt-BR" sz="1800" b="0">
                <a:latin typeface="Arial" charset="0"/>
              </a:rPr>
              <a:t> e formar um </a:t>
            </a:r>
            <a:r>
              <a:rPr lang="pt-BR" sz="1800">
                <a:latin typeface="Arial" charset="0"/>
              </a:rPr>
              <a:t>VCAN</a:t>
            </a:r>
            <a:r>
              <a:rPr lang="pt-BR" sz="1800" b="0">
                <a:latin typeface="Arial" charset="0"/>
              </a:rPr>
              <a:t>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FontTx/>
              <a:buChar char="•"/>
            </a:pPr>
            <a:r>
              <a:rPr lang="pt-BR" sz="1800" b="0">
                <a:latin typeface="Arial" charset="0"/>
              </a:rPr>
              <a:t> Sistemas que </a:t>
            </a:r>
            <a:r>
              <a:rPr lang="pt-BR" sz="1800">
                <a:latin typeface="Arial" charset="0"/>
              </a:rPr>
              <a:t>contribuem</a:t>
            </a:r>
            <a:r>
              <a:rPr lang="pt-BR" sz="1800" b="0">
                <a:latin typeface="Arial" charset="0"/>
              </a:rPr>
              <a:t> para o </a:t>
            </a:r>
            <a:r>
              <a:rPr lang="pt-BR" sz="1800">
                <a:latin typeface="Arial" charset="0"/>
              </a:rPr>
              <a:t>surgimento</a:t>
            </a:r>
            <a:r>
              <a:rPr lang="pt-BR" sz="1800" b="0">
                <a:latin typeface="Arial" charset="0"/>
              </a:rPr>
              <a:t> dos </a:t>
            </a:r>
            <a:r>
              <a:rPr lang="pt-BR" sz="1800">
                <a:latin typeface="Arial" charset="0"/>
              </a:rPr>
              <a:t>VCANs</a:t>
            </a:r>
            <a:r>
              <a:rPr lang="pt-BR" sz="1800" b="0">
                <a:latin typeface="Arial" charset="0"/>
              </a:rPr>
              <a:t>: </a:t>
            </a:r>
            <a:r>
              <a:rPr lang="pt-BR" sz="1800">
                <a:latin typeface="Arial" charset="0"/>
              </a:rPr>
              <a:t>AB</a:t>
            </a:r>
            <a:r>
              <a:rPr lang="pt-BR" sz="1800" b="0">
                <a:latin typeface="Arial" charset="0"/>
              </a:rPr>
              <a:t>, </a:t>
            </a:r>
            <a:r>
              <a:rPr lang="pt-BR" sz="1800">
                <a:latin typeface="Arial" charset="0"/>
              </a:rPr>
              <a:t>ASAS</a:t>
            </a:r>
            <a:r>
              <a:rPr lang="pt-BR" sz="1800" b="0">
                <a:latin typeface="Arial" charset="0"/>
              </a:rPr>
              <a:t> e </a:t>
            </a:r>
            <a:r>
              <a:rPr lang="pt-BR" sz="1800">
                <a:latin typeface="Arial" charset="0"/>
              </a:rPr>
              <a:t>ZCAS</a:t>
            </a:r>
            <a:r>
              <a:rPr lang="pt-BR" sz="1800" b="0">
                <a:latin typeface="Arial" charset="0"/>
              </a:rPr>
              <a:t>.</a:t>
            </a:r>
          </a:p>
        </p:txBody>
      </p:sp>
      <p:pic>
        <p:nvPicPr>
          <p:cNvPr id="2253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4213225"/>
            <a:ext cx="2257425" cy="2600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253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4438" y="4332288"/>
            <a:ext cx="2305050" cy="2438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253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99013" y="4332288"/>
            <a:ext cx="2438400" cy="2552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2536" name="Text Box 10"/>
          <p:cNvSpPr txBox="1">
            <a:spLocks noChangeArrowheads="1"/>
          </p:cNvSpPr>
          <p:nvPr/>
        </p:nvSpPr>
        <p:spPr bwMode="auto">
          <a:xfrm>
            <a:off x="6913563" y="4403725"/>
            <a:ext cx="2266950" cy="2073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</a:pPr>
            <a:r>
              <a:rPr lang="pt-BR" sz="1200" b="0">
                <a:latin typeface="Arial" charset="0"/>
              </a:rPr>
              <a:t>Imagem de satélite GOES-8 dia 04/01/2000 às 15:00UTC. Campo de linhas de corrente e vorticidade no nível de 200hPa. AT: crista bem pronunciada associada à alta subtropical do Atlântico Sul em altos níveis.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</a:pPr>
            <a:r>
              <a:rPr lang="pt-BR" sz="1200" b="0">
                <a:latin typeface="Arial" charset="0"/>
              </a:rPr>
              <a:t>Fonte: Ramirez et al., 2006.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179388" y="177800"/>
            <a:ext cx="8748712" cy="803275"/>
            <a:chOff x="113" y="112"/>
            <a:chExt cx="5511" cy="506"/>
          </a:xfrm>
        </p:grpSpPr>
        <p:sp>
          <p:nvSpPr>
            <p:cNvPr id="23559" name="Rectangle 3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560" name="Rectangle 4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395288" y="333375"/>
            <a:ext cx="8748712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pt-BR" sz="2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 CLIMA DO BRASIL </a:t>
            </a:r>
            <a:r>
              <a:rPr lang="pt-BR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– VÓRTICES CICLÔNICOS DE ALTOS NÍVEIS</a:t>
            </a:r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4724400" y="838200"/>
            <a:ext cx="4419600" cy="27019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CC">
                  <a:alpha val="50000"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FontTx/>
              <a:buChar char="•"/>
            </a:pPr>
            <a:r>
              <a:rPr lang="pt-BR" sz="1800" b="0">
                <a:latin typeface="Arial" charset="0"/>
              </a:rPr>
              <a:t> Nebulosidade varia, mas em geral com </a:t>
            </a:r>
            <a:r>
              <a:rPr lang="pt-BR" sz="1800">
                <a:latin typeface="Arial" charset="0"/>
              </a:rPr>
              <a:t>céu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claro</a:t>
            </a:r>
            <a:r>
              <a:rPr lang="pt-BR" sz="1800" b="0">
                <a:latin typeface="Arial" charset="0"/>
              </a:rPr>
              <a:t> no </a:t>
            </a:r>
            <a:r>
              <a:rPr lang="pt-BR" sz="1800">
                <a:latin typeface="Arial" charset="0"/>
              </a:rPr>
              <a:t>centro</a:t>
            </a:r>
            <a:r>
              <a:rPr lang="pt-BR" sz="1800" b="0">
                <a:latin typeface="Arial" charset="0"/>
              </a:rPr>
              <a:t> e </a:t>
            </a:r>
            <a:r>
              <a:rPr lang="pt-BR" sz="1800">
                <a:latin typeface="Arial" charset="0"/>
              </a:rPr>
              <a:t>Ci</a:t>
            </a:r>
            <a:r>
              <a:rPr lang="pt-BR" sz="1800" b="0">
                <a:latin typeface="Arial" charset="0"/>
              </a:rPr>
              <a:t> e </a:t>
            </a:r>
            <a:r>
              <a:rPr lang="pt-BR" sz="1800">
                <a:latin typeface="Arial" charset="0"/>
              </a:rPr>
              <a:t>Cb</a:t>
            </a:r>
            <a:r>
              <a:rPr lang="pt-BR" sz="1800" b="0">
                <a:latin typeface="Arial" charset="0"/>
              </a:rPr>
              <a:t> nas </a:t>
            </a:r>
            <a:r>
              <a:rPr lang="pt-BR" sz="1800">
                <a:latin typeface="Arial" charset="0"/>
              </a:rPr>
              <a:t>bordas</a:t>
            </a:r>
            <a:r>
              <a:rPr lang="pt-BR" sz="1800" b="0">
                <a:latin typeface="Arial" charset="0"/>
              </a:rPr>
              <a:t>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FontTx/>
              <a:buChar char="•"/>
            </a:pPr>
            <a:r>
              <a:rPr lang="pt-BR" sz="1800" b="0">
                <a:latin typeface="Arial" charset="0"/>
              </a:rPr>
              <a:t> Apresenta </a:t>
            </a:r>
            <a:r>
              <a:rPr lang="pt-BR" sz="1800">
                <a:latin typeface="Arial" charset="0"/>
              </a:rPr>
              <a:t>núcleo</a:t>
            </a:r>
            <a:r>
              <a:rPr lang="pt-BR" sz="1800" b="0">
                <a:latin typeface="Arial" charset="0"/>
              </a:rPr>
              <a:t> relativamente </a:t>
            </a:r>
            <a:r>
              <a:rPr lang="pt-BR" sz="1800">
                <a:latin typeface="Arial" charset="0"/>
              </a:rPr>
              <a:t>frio</a:t>
            </a:r>
            <a:r>
              <a:rPr lang="pt-BR" sz="1800" b="0">
                <a:latin typeface="Arial" charset="0"/>
              </a:rPr>
              <a:t> e </a:t>
            </a:r>
            <a:r>
              <a:rPr lang="pt-BR" sz="1800">
                <a:latin typeface="Arial" charset="0"/>
              </a:rPr>
              <a:t>seco</a:t>
            </a:r>
            <a:r>
              <a:rPr lang="pt-BR" sz="1800" b="0">
                <a:latin typeface="Arial" charset="0"/>
              </a:rPr>
              <a:t> em relação a sua periferia, com </a:t>
            </a:r>
            <a:r>
              <a:rPr lang="pt-BR" sz="1800">
                <a:latin typeface="Arial" charset="0"/>
              </a:rPr>
              <a:t>subsidência</a:t>
            </a:r>
            <a:r>
              <a:rPr lang="pt-BR" sz="1800" b="0">
                <a:latin typeface="Arial" charset="0"/>
              </a:rPr>
              <a:t> que </a:t>
            </a:r>
            <a:r>
              <a:rPr lang="pt-BR" sz="1800">
                <a:latin typeface="Arial" charset="0"/>
              </a:rPr>
              <a:t>inibe</a:t>
            </a:r>
            <a:r>
              <a:rPr lang="pt-BR" sz="1800" b="0">
                <a:latin typeface="Arial" charset="0"/>
              </a:rPr>
              <a:t> a </a:t>
            </a:r>
            <a:r>
              <a:rPr lang="pt-BR" sz="1800">
                <a:latin typeface="Arial" charset="0"/>
              </a:rPr>
              <a:t>nebulosidade</a:t>
            </a:r>
            <a:r>
              <a:rPr lang="pt-BR" sz="1800" b="0">
                <a:latin typeface="Arial" charset="0"/>
              </a:rPr>
              <a:t> no seu centro e </a:t>
            </a:r>
            <a:r>
              <a:rPr lang="pt-BR" sz="1800">
                <a:latin typeface="Arial" charset="0"/>
              </a:rPr>
              <a:t>movimento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ascendente</a:t>
            </a:r>
            <a:r>
              <a:rPr lang="pt-BR" sz="1800" b="0">
                <a:latin typeface="Arial" charset="0"/>
              </a:rPr>
              <a:t> de </a:t>
            </a:r>
            <a:r>
              <a:rPr lang="pt-BR" sz="1800">
                <a:latin typeface="Arial" charset="0"/>
              </a:rPr>
              <a:t>ar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quente</a:t>
            </a:r>
            <a:r>
              <a:rPr lang="pt-BR" sz="1800" b="0">
                <a:latin typeface="Arial" charset="0"/>
              </a:rPr>
              <a:t> e </a:t>
            </a:r>
            <a:r>
              <a:rPr lang="pt-BR" sz="1800">
                <a:latin typeface="Arial" charset="0"/>
              </a:rPr>
              <a:t>úmido</a:t>
            </a:r>
            <a:r>
              <a:rPr lang="pt-BR" sz="1800" b="0">
                <a:latin typeface="Arial" charset="0"/>
              </a:rPr>
              <a:t> na sua </a:t>
            </a:r>
            <a:r>
              <a:rPr lang="pt-BR" sz="1800">
                <a:latin typeface="Arial" charset="0"/>
              </a:rPr>
              <a:t>periferia</a:t>
            </a:r>
            <a:r>
              <a:rPr lang="pt-BR" sz="1800" b="0">
                <a:latin typeface="Arial" charset="0"/>
              </a:rPr>
              <a:t>.</a:t>
            </a:r>
          </a:p>
        </p:txBody>
      </p:sp>
      <p:pic>
        <p:nvPicPr>
          <p:cNvPr id="2355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4419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521075"/>
            <a:ext cx="3657600" cy="328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179388" y="177800"/>
            <a:ext cx="8748712" cy="803275"/>
            <a:chOff x="113" y="112"/>
            <a:chExt cx="5511" cy="506"/>
          </a:xfrm>
        </p:grpSpPr>
        <p:sp>
          <p:nvSpPr>
            <p:cNvPr id="24582" name="Rectangle 3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583" name="Rectangle 4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395288" y="333375"/>
            <a:ext cx="8748712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pt-BR" sz="2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 CLIMA DO BRASIL </a:t>
            </a:r>
            <a:r>
              <a:rPr lang="pt-BR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– VÓRTICES CICLÔNICOS DE ALTOS NÍVEIS</a:t>
            </a: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0" y="1196975"/>
            <a:ext cx="9144000" cy="28400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CC">
                  <a:alpha val="50000"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FontTx/>
              <a:buChar char="•"/>
            </a:pP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Confinados</a:t>
            </a:r>
            <a:r>
              <a:rPr lang="pt-BR" sz="1800" b="0">
                <a:latin typeface="Arial" charset="0"/>
              </a:rPr>
              <a:t> na </a:t>
            </a:r>
            <a:r>
              <a:rPr lang="pt-BR" sz="1800">
                <a:latin typeface="Arial" charset="0"/>
              </a:rPr>
              <a:t>média</a:t>
            </a:r>
            <a:r>
              <a:rPr lang="pt-BR" sz="1800" b="0">
                <a:latin typeface="Arial" charset="0"/>
              </a:rPr>
              <a:t> e </a:t>
            </a:r>
            <a:r>
              <a:rPr lang="pt-BR" sz="1800">
                <a:latin typeface="Arial" charset="0"/>
              </a:rPr>
              <a:t>alta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troposfera</a:t>
            </a:r>
            <a:r>
              <a:rPr lang="pt-BR" sz="1800" b="0">
                <a:latin typeface="Arial" charset="0"/>
              </a:rPr>
              <a:t> (</a:t>
            </a:r>
            <a:r>
              <a:rPr lang="pt-BR" sz="1800">
                <a:latin typeface="Arial" charset="0"/>
              </a:rPr>
              <a:t>máxima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circulação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ciclônica</a:t>
            </a:r>
            <a:r>
              <a:rPr lang="pt-BR" sz="1800" b="0">
                <a:latin typeface="Arial" charset="0"/>
              </a:rPr>
              <a:t> em </a:t>
            </a:r>
            <a:r>
              <a:rPr lang="pt-BR" sz="1800">
                <a:latin typeface="Arial" charset="0"/>
              </a:rPr>
              <a:t>200hPa</a:t>
            </a:r>
            <a:r>
              <a:rPr lang="pt-BR" sz="1800" b="0">
                <a:latin typeface="Arial" charset="0"/>
              </a:rPr>
              <a:t>), pois cerca de </a:t>
            </a:r>
            <a:r>
              <a:rPr lang="pt-BR" sz="1800">
                <a:latin typeface="Arial" charset="0"/>
              </a:rPr>
              <a:t>60</a:t>
            </a:r>
            <a:r>
              <a:rPr lang="pt-BR" sz="1800" b="0">
                <a:latin typeface="Arial" charset="0"/>
              </a:rPr>
              <a:t>% </a:t>
            </a:r>
            <a:r>
              <a:rPr lang="pt-BR" sz="1800">
                <a:latin typeface="Arial" charset="0"/>
              </a:rPr>
              <a:t>NÃO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atingem</a:t>
            </a:r>
            <a:r>
              <a:rPr lang="pt-BR" sz="1800" b="0">
                <a:latin typeface="Arial" charset="0"/>
              </a:rPr>
              <a:t> o nível de </a:t>
            </a:r>
            <a:r>
              <a:rPr lang="pt-BR" sz="1800">
                <a:latin typeface="Arial" charset="0"/>
              </a:rPr>
              <a:t>700hPa</a:t>
            </a:r>
            <a:r>
              <a:rPr lang="pt-BR" sz="1800" b="0">
                <a:latin typeface="Arial" charset="0"/>
              </a:rPr>
              <a:t> e em torno de </a:t>
            </a:r>
            <a:r>
              <a:rPr lang="pt-BR" sz="1800">
                <a:latin typeface="Arial" charset="0"/>
              </a:rPr>
              <a:t>10</a:t>
            </a:r>
            <a:r>
              <a:rPr lang="pt-BR" sz="1800" b="0">
                <a:latin typeface="Arial" charset="0"/>
              </a:rPr>
              <a:t>% </a:t>
            </a:r>
            <a:r>
              <a:rPr lang="pt-BR" sz="1800">
                <a:latin typeface="Arial" charset="0"/>
              </a:rPr>
              <a:t>atingem</a:t>
            </a:r>
            <a:r>
              <a:rPr lang="pt-BR" sz="1800" b="0">
                <a:latin typeface="Arial" charset="0"/>
              </a:rPr>
              <a:t> a </a:t>
            </a:r>
            <a:r>
              <a:rPr lang="pt-BR" sz="1800">
                <a:latin typeface="Arial" charset="0"/>
              </a:rPr>
              <a:t>superfície</a:t>
            </a:r>
            <a:r>
              <a:rPr lang="pt-BR" sz="1800" b="0">
                <a:latin typeface="Arial" charset="0"/>
              </a:rPr>
              <a:t> (Frank, 1966).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FontTx/>
              <a:buChar char="•"/>
            </a:pPr>
            <a:r>
              <a:rPr lang="pt-BR" sz="1800" b="0">
                <a:latin typeface="Arial" charset="0"/>
              </a:rPr>
              <a:t> Sua </a:t>
            </a:r>
            <a:r>
              <a:rPr lang="pt-BR" sz="1800">
                <a:latin typeface="Arial" charset="0"/>
              </a:rPr>
              <a:t>circulação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ciclônica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surge</a:t>
            </a:r>
            <a:r>
              <a:rPr lang="pt-BR" sz="1800" b="0">
                <a:latin typeface="Arial" charset="0"/>
              </a:rPr>
              <a:t> na </a:t>
            </a:r>
            <a:r>
              <a:rPr lang="pt-BR" sz="1800">
                <a:latin typeface="Arial" charset="0"/>
              </a:rPr>
              <a:t>alta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troposfera</a:t>
            </a:r>
            <a:r>
              <a:rPr lang="pt-BR" sz="1800" b="0">
                <a:latin typeface="Arial" charset="0"/>
              </a:rPr>
              <a:t>, </a:t>
            </a:r>
            <a:r>
              <a:rPr lang="pt-BR" sz="1800">
                <a:latin typeface="Arial" charset="0"/>
              </a:rPr>
              <a:t>estendendo-se</a:t>
            </a:r>
            <a:r>
              <a:rPr lang="pt-BR" sz="1800" b="0">
                <a:latin typeface="Arial" charset="0"/>
              </a:rPr>
              <a:t> gradualmente para os </a:t>
            </a:r>
            <a:r>
              <a:rPr lang="pt-BR" sz="1800">
                <a:latin typeface="Arial" charset="0"/>
              </a:rPr>
              <a:t>níveis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mais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baixos</a:t>
            </a:r>
            <a:r>
              <a:rPr lang="pt-BR" sz="1800" b="0">
                <a:latin typeface="Arial" charset="0"/>
              </a:rPr>
              <a:t> (Gan, 1983), podendo estar </a:t>
            </a:r>
            <a:r>
              <a:rPr lang="pt-BR" sz="1800">
                <a:latin typeface="Arial" charset="0"/>
              </a:rPr>
              <a:t>associados</a:t>
            </a:r>
            <a:r>
              <a:rPr lang="pt-BR" sz="1800" b="0">
                <a:latin typeface="Arial" charset="0"/>
              </a:rPr>
              <a:t> a </a:t>
            </a:r>
            <a:r>
              <a:rPr lang="pt-BR" sz="1800">
                <a:latin typeface="Arial" charset="0"/>
              </a:rPr>
              <a:t>ciclones</a:t>
            </a:r>
            <a:r>
              <a:rPr lang="pt-BR" sz="1800" b="0">
                <a:latin typeface="Arial" charset="0"/>
              </a:rPr>
              <a:t> de </a:t>
            </a:r>
            <a:r>
              <a:rPr lang="pt-BR" sz="1800">
                <a:latin typeface="Arial" charset="0"/>
              </a:rPr>
              <a:t>superfície</a:t>
            </a:r>
            <a:r>
              <a:rPr lang="pt-BR" sz="1800" b="0">
                <a:latin typeface="Arial" charset="0"/>
              </a:rPr>
              <a:t> ou mesmo </a:t>
            </a:r>
            <a:r>
              <a:rPr lang="pt-BR" sz="1800">
                <a:latin typeface="Arial" charset="0"/>
              </a:rPr>
              <a:t>promover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ciclogênese</a:t>
            </a:r>
            <a:r>
              <a:rPr lang="pt-BR" sz="1800" b="0">
                <a:latin typeface="Arial" charset="0"/>
              </a:rPr>
              <a:t>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FontTx/>
              <a:buChar char="•"/>
            </a:pPr>
            <a:r>
              <a:rPr lang="pt-BR" sz="1800" b="0">
                <a:latin typeface="Arial" charset="0"/>
              </a:rPr>
              <a:t> O </a:t>
            </a:r>
            <a:r>
              <a:rPr lang="pt-BR" sz="1800">
                <a:latin typeface="Arial" charset="0"/>
              </a:rPr>
              <a:t>VCAN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impede</a:t>
            </a:r>
            <a:r>
              <a:rPr lang="pt-BR" sz="1800" b="0">
                <a:latin typeface="Arial" charset="0"/>
              </a:rPr>
              <a:t> o </a:t>
            </a:r>
            <a:r>
              <a:rPr lang="pt-BR" sz="1800">
                <a:latin typeface="Arial" charset="0"/>
              </a:rPr>
              <a:t>deslocamento</a:t>
            </a:r>
            <a:r>
              <a:rPr lang="pt-BR" sz="1800" b="0">
                <a:latin typeface="Arial" charset="0"/>
              </a:rPr>
              <a:t> dos </a:t>
            </a:r>
            <a:r>
              <a:rPr lang="pt-BR" sz="1800">
                <a:latin typeface="Arial" charset="0"/>
              </a:rPr>
              <a:t>sistemas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frontais</a:t>
            </a:r>
            <a:r>
              <a:rPr lang="pt-BR" sz="1800" b="0">
                <a:latin typeface="Arial" charset="0"/>
              </a:rPr>
              <a:t> para o litoral do </a:t>
            </a:r>
            <a:r>
              <a:rPr lang="pt-BR" sz="1800">
                <a:latin typeface="Arial" charset="0"/>
              </a:rPr>
              <a:t>Nordeste</a:t>
            </a:r>
            <a:r>
              <a:rPr lang="pt-BR" sz="1800" b="0">
                <a:latin typeface="Arial" charset="0"/>
              </a:rPr>
              <a:t>, </a:t>
            </a:r>
            <a:r>
              <a:rPr lang="pt-BR" sz="1800">
                <a:latin typeface="Arial" charset="0"/>
              </a:rPr>
              <a:t>contribuindo</a:t>
            </a:r>
            <a:r>
              <a:rPr lang="pt-BR" sz="1800" b="0">
                <a:latin typeface="Arial" charset="0"/>
              </a:rPr>
              <a:t> para a </a:t>
            </a:r>
            <a:r>
              <a:rPr lang="pt-BR" sz="1800">
                <a:latin typeface="Arial" charset="0"/>
              </a:rPr>
              <a:t>permanência</a:t>
            </a:r>
            <a:r>
              <a:rPr lang="pt-BR" sz="1800" b="0">
                <a:latin typeface="Arial" charset="0"/>
              </a:rPr>
              <a:t> dos mesmos sobre a Região </a:t>
            </a:r>
            <a:r>
              <a:rPr lang="pt-BR" sz="1800">
                <a:latin typeface="Arial" charset="0"/>
              </a:rPr>
              <a:t>Sudeste</a:t>
            </a:r>
            <a:r>
              <a:rPr lang="pt-BR" sz="1800" b="0">
                <a:latin typeface="Arial" charset="0"/>
              </a:rPr>
              <a:t> onde causam </a:t>
            </a:r>
            <a:r>
              <a:rPr lang="pt-BR" sz="1800">
                <a:latin typeface="Arial" charset="0"/>
              </a:rPr>
              <a:t>precipitações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persistentes</a:t>
            </a:r>
            <a:r>
              <a:rPr lang="pt-BR" sz="1800" b="0">
                <a:latin typeface="Arial" charset="0"/>
              </a:rPr>
              <a:t> (</a:t>
            </a:r>
            <a:r>
              <a:rPr lang="pt-BR" sz="1800">
                <a:latin typeface="Arial" charset="0"/>
              </a:rPr>
              <a:t>ZCAS</a:t>
            </a:r>
            <a:r>
              <a:rPr lang="pt-BR" sz="1800" b="0">
                <a:latin typeface="Arial" charset="0"/>
              </a:rPr>
              <a:t>).</a:t>
            </a:r>
          </a:p>
        </p:txBody>
      </p:sp>
      <p:pic>
        <p:nvPicPr>
          <p:cNvPr id="2458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11625"/>
            <a:ext cx="9144000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Molion\My Documents\My Pictures\28_01_2004\run_28_01_200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0"/>
            <a:ext cx="8305800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89313"/>
            <a:ext cx="4572000" cy="346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5"/>
          <p:cNvGrpSpPr>
            <a:grpSpLocks/>
          </p:cNvGrpSpPr>
          <p:nvPr/>
        </p:nvGrpSpPr>
        <p:grpSpPr bwMode="auto">
          <a:xfrm>
            <a:off x="179388" y="177800"/>
            <a:ext cx="8748712" cy="803275"/>
            <a:chOff x="113" y="112"/>
            <a:chExt cx="5511" cy="506"/>
          </a:xfrm>
        </p:grpSpPr>
        <p:sp>
          <p:nvSpPr>
            <p:cNvPr id="27654" name="Rectangle 6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655" name="Rectangle 7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395288" y="333375"/>
            <a:ext cx="8748712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pt-BR" sz="2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 CLIMA DO BRASIL </a:t>
            </a:r>
            <a:r>
              <a:rPr lang="pt-BR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– VÓRTICES CICLÔNICOS DE ALTOS NÍVEIS</a:t>
            </a:r>
          </a:p>
        </p:txBody>
      </p:sp>
      <p:sp>
        <p:nvSpPr>
          <p:cNvPr id="27652" name="Text Box 9"/>
          <p:cNvSpPr txBox="1">
            <a:spLocks noChangeArrowheads="1"/>
          </p:cNvSpPr>
          <p:nvPr/>
        </p:nvSpPr>
        <p:spPr bwMode="auto">
          <a:xfrm>
            <a:off x="0" y="1196975"/>
            <a:ext cx="9144000" cy="366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CC">
                  <a:alpha val="50000"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FontTx/>
              <a:buChar char="•"/>
            </a:pPr>
            <a:r>
              <a:rPr lang="pt-BR" sz="1800">
                <a:latin typeface="Arial" charset="0"/>
              </a:rPr>
              <a:t> Trajetórias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irregulares</a:t>
            </a:r>
            <a:r>
              <a:rPr lang="pt-BR" sz="1800" b="0">
                <a:latin typeface="Arial" charset="0"/>
              </a:rPr>
              <a:t> (para </a:t>
            </a:r>
            <a:r>
              <a:rPr lang="pt-BR" sz="1800">
                <a:latin typeface="Arial" charset="0"/>
              </a:rPr>
              <a:t>leste</a:t>
            </a:r>
            <a:r>
              <a:rPr lang="pt-BR" sz="1800" b="0">
                <a:latin typeface="Arial" charset="0"/>
              </a:rPr>
              <a:t> (</a:t>
            </a:r>
            <a:r>
              <a:rPr lang="pt-BR" sz="1800">
                <a:latin typeface="Arial" charset="0"/>
              </a:rPr>
              <a:t>oeste</a:t>
            </a:r>
            <a:r>
              <a:rPr lang="pt-BR" sz="1800" b="0">
                <a:latin typeface="Arial" charset="0"/>
              </a:rPr>
              <a:t>) quando no </a:t>
            </a:r>
            <a:r>
              <a:rPr lang="pt-BR" sz="1800">
                <a:latin typeface="Arial" charset="0"/>
              </a:rPr>
              <a:t>sul</a:t>
            </a:r>
            <a:r>
              <a:rPr lang="pt-BR" sz="1800" b="0">
                <a:latin typeface="Arial" charset="0"/>
              </a:rPr>
              <a:t> (mais ao </a:t>
            </a:r>
            <a:r>
              <a:rPr lang="pt-BR" sz="1800">
                <a:latin typeface="Arial" charset="0"/>
              </a:rPr>
              <a:t>norte</a:t>
            </a:r>
            <a:r>
              <a:rPr lang="pt-BR" sz="1800" b="0">
                <a:latin typeface="Arial" charset="0"/>
              </a:rPr>
              <a:t>).</a:t>
            </a:r>
          </a:p>
        </p:txBody>
      </p:sp>
      <p:pic>
        <p:nvPicPr>
          <p:cNvPr id="2765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3963" y="1981200"/>
            <a:ext cx="3983037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179388" y="177800"/>
            <a:ext cx="8748712" cy="803275"/>
            <a:chOff x="113" y="112"/>
            <a:chExt cx="5511" cy="506"/>
          </a:xfrm>
        </p:grpSpPr>
        <p:sp>
          <p:nvSpPr>
            <p:cNvPr id="28681" name="Rectangle 3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682" name="Rectangle 4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395288" y="333375"/>
            <a:ext cx="8748712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pt-BR" sz="2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 CLIMA DO BRASIL </a:t>
            </a:r>
            <a:r>
              <a:rPr lang="pt-BR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– VÓRTICES CICLÔNICOS DE ALTOS NÍVEIS</a:t>
            </a:r>
          </a:p>
        </p:txBody>
      </p:sp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0" y="1196975"/>
            <a:ext cx="9144000" cy="9159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CC">
                  <a:alpha val="50000"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FontTx/>
              <a:buChar char="•"/>
            </a:pPr>
            <a:r>
              <a:rPr lang="pt-BR" sz="1800">
                <a:latin typeface="Arial" charset="0"/>
              </a:rPr>
              <a:t> VCANs </a:t>
            </a:r>
            <a:r>
              <a:rPr lang="pt-BR" sz="1800" b="0">
                <a:latin typeface="Arial" charset="0"/>
              </a:rPr>
              <a:t> do tipo </a:t>
            </a:r>
            <a:r>
              <a:rPr lang="pt-BR" sz="1800">
                <a:latin typeface="Arial" charset="0"/>
              </a:rPr>
              <a:t>Pálmer ocorrem</a:t>
            </a:r>
            <a:r>
              <a:rPr lang="pt-BR" sz="1800" b="0">
                <a:latin typeface="Arial" charset="0"/>
              </a:rPr>
              <a:t> durante a </a:t>
            </a:r>
            <a:r>
              <a:rPr lang="pt-BR" sz="1800">
                <a:latin typeface="Arial" charset="0"/>
              </a:rPr>
              <a:t>estação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seca</a:t>
            </a:r>
            <a:r>
              <a:rPr lang="pt-BR" sz="1800" b="0">
                <a:latin typeface="Arial" charset="0"/>
              </a:rPr>
              <a:t>, preferencialmente entre os meses de </a:t>
            </a:r>
            <a:r>
              <a:rPr lang="pt-BR" sz="1800">
                <a:latin typeface="Arial" charset="0"/>
              </a:rPr>
              <a:t>novembro</a:t>
            </a:r>
            <a:r>
              <a:rPr lang="pt-BR" sz="1800" b="0">
                <a:latin typeface="Arial" charset="0"/>
              </a:rPr>
              <a:t> a </a:t>
            </a:r>
            <a:r>
              <a:rPr lang="pt-BR" sz="1800">
                <a:latin typeface="Arial" charset="0"/>
              </a:rPr>
              <a:t>março</a:t>
            </a:r>
            <a:r>
              <a:rPr lang="pt-BR" sz="1800" b="0">
                <a:latin typeface="Arial" charset="0"/>
              </a:rPr>
              <a:t> (Gan, 1983). O </a:t>
            </a:r>
            <a:r>
              <a:rPr lang="pt-BR" sz="1800">
                <a:latin typeface="Arial" charset="0"/>
              </a:rPr>
              <a:t>verão</a:t>
            </a:r>
            <a:r>
              <a:rPr lang="pt-BR" sz="1800" b="0">
                <a:latin typeface="Arial" charset="0"/>
              </a:rPr>
              <a:t> é a estação onde ocorre maior freqüência de formação desse sistema (Kousky e Gan, 1981).</a:t>
            </a:r>
          </a:p>
        </p:txBody>
      </p:sp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-34925" y="5340350"/>
            <a:ext cx="4535488" cy="75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</a:pPr>
            <a:r>
              <a:rPr lang="pt-BR" sz="1200" b="0">
                <a:latin typeface="Arial" charset="0"/>
              </a:rPr>
              <a:t>Ocorrência de VCANs do tipo Pálmer que se formaram sobre o Oceano Atlântico e atingiram o NEB</a:t>
            </a:r>
            <a:r>
              <a:rPr lang="pt-BR" sz="1200" b="0">
                <a:latin typeface="Arial" charset="0"/>
                <a:cs typeface="Arial" charset="0"/>
              </a:rPr>
              <a:t>. Fase fria da ODP (1950-1976) e fase quente (1977-1999). 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</a:pPr>
            <a:r>
              <a:rPr lang="pt-BR" sz="1200" b="0">
                <a:latin typeface="Arial" charset="0"/>
                <a:cs typeface="Arial" charset="0"/>
              </a:rPr>
              <a:t>Fonte: Vaz e Molion, 2008.</a:t>
            </a:r>
          </a:p>
        </p:txBody>
      </p:sp>
      <p:pic>
        <p:nvPicPr>
          <p:cNvPr id="2867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438" y="2932113"/>
            <a:ext cx="4070350" cy="2457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8679" name="Text Box 9"/>
          <p:cNvSpPr txBox="1">
            <a:spLocks noChangeArrowheads="1"/>
          </p:cNvSpPr>
          <p:nvPr/>
        </p:nvSpPr>
        <p:spPr bwMode="auto">
          <a:xfrm>
            <a:off x="4140200" y="6308725"/>
            <a:ext cx="4752975" cy="587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</a:pPr>
            <a:r>
              <a:rPr lang="pt-BR" sz="1200" b="0">
                <a:latin typeface="Arial" charset="0"/>
              </a:rPr>
              <a:t>Frequência mensal e média mensal dos VCANs sobre a Região Nordeste do Brasil em 1987-1995. 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</a:pPr>
            <a:r>
              <a:rPr lang="pt-BR" sz="1200" b="0">
                <a:latin typeface="Arial" charset="0"/>
              </a:rPr>
              <a:t>Fonte: Climanálise especial,1996.</a:t>
            </a:r>
          </a:p>
        </p:txBody>
      </p:sp>
      <p:pic>
        <p:nvPicPr>
          <p:cNvPr id="2868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2133600"/>
            <a:ext cx="4094162" cy="4248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179388" y="177800"/>
            <a:ext cx="8748712" cy="803275"/>
            <a:chOff x="113" y="112"/>
            <a:chExt cx="5511" cy="506"/>
          </a:xfrm>
        </p:grpSpPr>
        <p:sp>
          <p:nvSpPr>
            <p:cNvPr id="29703" name="Rectangle 3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704" name="Rectangle 4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395288" y="333375"/>
            <a:ext cx="8748712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pt-BR" sz="2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 CLIMA DO BRASIL </a:t>
            </a:r>
            <a:r>
              <a:rPr lang="pt-BR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– VÓRTICES CICLÔNICOS DE ALTOS NÍVEIS</a:t>
            </a:r>
          </a:p>
        </p:txBody>
      </p:sp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0" y="1196975"/>
            <a:ext cx="9144000" cy="13287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CC">
                  <a:alpha val="50000"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FontTx/>
              <a:buChar char="•"/>
            </a:pPr>
            <a:r>
              <a:rPr lang="pt-BR" sz="1800" b="0">
                <a:latin typeface="Arial" charset="0"/>
              </a:rPr>
              <a:t> A </a:t>
            </a:r>
            <a:r>
              <a:rPr lang="pt-BR" sz="1800">
                <a:latin typeface="Arial" charset="0"/>
              </a:rPr>
              <a:t>vida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média</a:t>
            </a:r>
            <a:r>
              <a:rPr lang="pt-BR" sz="1800" b="0">
                <a:latin typeface="Arial" charset="0"/>
              </a:rPr>
              <a:t> dos VCANs </a:t>
            </a:r>
            <a:r>
              <a:rPr lang="pt-BR" sz="1800">
                <a:latin typeface="Arial" charset="0"/>
              </a:rPr>
              <a:t>varia</a:t>
            </a:r>
            <a:r>
              <a:rPr lang="pt-BR" sz="1800" b="0">
                <a:latin typeface="Arial" charset="0"/>
              </a:rPr>
              <a:t> consideravelmente, uns </a:t>
            </a:r>
            <a:r>
              <a:rPr lang="pt-BR" sz="1800">
                <a:latin typeface="Arial" charset="0"/>
              </a:rPr>
              <a:t>duram</a:t>
            </a:r>
            <a:r>
              <a:rPr lang="pt-BR" sz="1800" b="0">
                <a:latin typeface="Arial" charset="0"/>
              </a:rPr>
              <a:t> apenas algumas </a:t>
            </a:r>
            <a:r>
              <a:rPr lang="pt-BR" sz="1800">
                <a:latin typeface="Arial" charset="0"/>
              </a:rPr>
              <a:t>horas</a:t>
            </a:r>
            <a:r>
              <a:rPr lang="pt-BR" sz="1800" b="0">
                <a:latin typeface="Arial" charset="0"/>
              </a:rPr>
              <a:t>, enquanto outros algumas </a:t>
            </a:r>
            <a:r>
              <a:rPr lang="pt-BR" sz="1800">
                <a:latin typeface="Arial" charset="0"/>
              </a:rPr>
              <a:t>semanas</a:t>
            </a:r>
            <a:r>
              <a:rPr lang="pt-BR" sz="1800" b="0">
                <a:latin typeface="Arial" charset="0"/>
              </a:rPr>
              <a:t>. (Frank, 1970).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FontTx/>
              <a:buChar char="•"/>
            </a:pPr>
            <a:r>
              <a:rPr lang="pt-BR" sz="1800" b="0">
                <a:latin typeface="Arial" charset="0"/>
              </a:rPr>
              <a:t> Possuem </a:t>
            </a:r>
            <a:r>
              <a:rPr lang="pt-BR" sz="1800">
                <a:latin typeface="Arial" charset="0"/>
              </a:rPr>
              <a:t>vida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média</a:t>
            </a:r>
            <a:r>
              <a:rPr lang="pt-BR" sz="1800" b="0">
                <a:latin typeface="Arial" charset="0"/>
              </a:rPr>
              <a:t> de aproximadamente </a:t>
            </a:r>
            <a:r>
              <a:rPr lang="pt-BR" sz="1800">
                <a:latin typeface="Arial" charset="0"/>
              </a:rPr>
              <a:t>7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dias</a:t>
            </a:r>
            <a:r>
              <a:rPr lang="pt-BR" sz="1800" b="0">
                <a:latin typeface="Arial" charset="0"/>
              </a:rPr>
              <a:t>, porém se estendem além quando mais intensos e profundos (Gan e Kousky, 1986). </a:t>
            </a:r>
          </a:p>
        </p:txBody>
      </p:sp>
      <p:pic>
        <p:nvPicPr>
          <p:cNvPr id="2970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8388" y="3063875"/>
            <a:ext cx="4105275" cy="2492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9702" name="Text Box 8"/>
          <p:cNvSpPr txBox="1">
            <a:spLocks noChangeArrowheads="1"/>
          </p:cNvSpPr>
          <p:nvPr/>
        </p:nvSpPr>
        <p:spPr bwMode="auto">
          <a:xfrm>
            <a:off x="1979613" y="5484813"/>
            <a:ext cx="4679950" cy="75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</a:pPr>
            <a:r>
              <a:rPr lang="pt-BR" sz="1200" b="0">
                <a:latin typeface="Arial" charset="0"/>
              </a:rPr>
              <a:t>Catálogo dos VCANs do tipo Pálmer que se formaram sobre o Oceano Atlântico e atingiram o NEB com tempo de vida maior que 7 dias</a:t>
            </a:r>
            <a:r>
              <a:rPr lang="pt-BR" sz="1200" b="0">
                <a:latin typeface="Arial" charset="0"/>
                <a:cs typeface="Arial" charset="0"/>
              </a:rPr>
              <a:t>. Fase fria da ODP (1950-1976) e fase quente (1977-1999). Fonte: Vaz e Molion, 2008.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179388" y="177800"/>
            <a:ext cx="8748712" cy="803275"/>
            <a:chOff x="113" y="112"/>
            <a:chExt cx="5511" cy="506"/>
          </a:xfrm>
        </p:grpSpPr>
        <p:sp>
          <p:nvSpPr>
            <p:cNvPr id="30727" name="Rectangle 3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28" name="Rectangle 4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395288" y="333375"/>
            <a:ext cx="8748712" cy="671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pt-BR" sz="2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 CLIMA DO BRASIL </a:t>
            </a:r>
            <a:r>
              <a:rPr lang="pt-BR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– VÓRTICES CICLÔNICOS DE ALTOS NÍVEIS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pt-BR" sz="16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Influência do seu posicionamento na precipitação do NEB (Bandeira e Melo, 2006)</a:t>
            </a:r>
          </a:p>
        </p:txBody>
      </p:sp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0" y="990600"/>
            <a:ext cx="9144000" cy="17399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CC">
                  <a:alpha val="50000"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FontTx/>
              <a:buChar char="•"/>
            </a:pPr>
            <a:r>
              <a:rPr lang="pt-BR" sz="1800" b="0"/>
              <a:t> </a:t>
            </a:r>
            <a:r>
              <a:rPr lang="pt-BR" sz="1800">
                <a:solidFill>
                  <a:srgbClr val="000000"/>
                </a:solidFill>
              </a:rPr>
              <a:t>Janeiro de 2004: excesso de chuvas</a:t>
            </a:r>
            <a:r>
              <a:rPr lang="pt-BR" sz="1800" b="0">
                <a:solidFill>
                  <a:srgbClr val="000000"/>
                </a:solidFill>
              </a:rPr>
              <a:t> em praticamente todo o NEB. Esta anomalia positiva de precipitação está associada à trajetória temporal e espacial dos VCANs (Figura 1), onde a posição preferencial dos centros ocorreu com uma maior freqüência sobre o oceano. Nos campos médios da circulação atmosférica em 200hPa mostra que o Cavado de Nordeste estava posicionado sobre o setor norte do oceano Atlântico, próximo à costa norte do NEB, com a Alta da Bolívia mais deslocada para norte em comparação com a sua climatologia. </a:t>
            </a:r>
          </a:p>
        </p:txBody>
      </p:sp>
      <p:pic>
        <p:nvPicPr>
          <p:cNvPr id="3072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08275"/>
            <a:ext cx="3627438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2743200"/>
            <a:ext cx="34480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/>
          <p:cNvGrpSpPr>
            <a:grpSpLocks/>
          </p:cNvGrpSpPr>
          <p:nvPr/>
        </p:nvGrpSpPr>
        <p:grpSpPr bwMode="auto">
          <a:xfrm>
            <a:off x="179388" y="177800"/>
            <a:ext cx="8748712" cy="803275"/>
            <a:chOff x="113" y="112"/>
            <a:chExt cx="5511" cy="506"/>
          </a:xfrm>
        </p:grpSpPr>
        <p:sp>
          <p:nvSpPr>
            <p:cNvPr id="31751" name="Rectangle 3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752" name="Rectangle 4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395288" y="333375"/>
            <a:ext cx="8748712" cy="976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pt-BR" sz="2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 CLIMA DO BRASIL </a:t>
            </a:r>
            <a:r>
              <a:rPr lang="pt-BR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– VÓRTICES CICLÔNICOS DE ALTOS NÍVEIS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pt-BR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Influência do seu posicionamento na precipitação do NEB (Bandeira e Melo, 2006)</a:t>
            </a:r>
          </a:p>
        </p:txBody>
      </p: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0" y="1196975"/>
            <a:ext cx="9144000" cy="16033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CC">
                  <a:alpha val="50000"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FontTx/>
              <a:buChar char="•"/>
            </a:pPr>
            <a:r>
              <a:rPr lang="pt-BR" sz="1800" b="0"/>
              <a:t> </a:t>
            </a:r>
            <a:r>
              <a:rPr lang="pt-BR" sz="1800">
                <a:solidFill>
                  <a:srgbClr val="000000"/>
                </a:solidFill>
              </a:rPr>
              <a:t>Janeiro de 2006 </a:t>
            </a:r>
            <a:endParaRPr lang="pt-BR" sz="1800" b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pt-BR" sz="1800" b="0">
                <a:solidFill>
                  <a:srgbClr val="000000"/>
                </a:solidFill>
              </a:rPr>
              <a:t>Janeiro de 2006 foi marcado por chuvas muito abaixo da normal em praticamente todo o NEB. provavelmente associado a freqüente permanência dos centros dos VCANs sobre o NEB (Figura 2). O Cavado de Nordeste estava posicionado sobre o continente nordestino e a Alta da Bolívia deslocada para oeste em relação a sua climatologia. </a:t>
            </a:r>
          </a:p>
        </p:txBody>
      </p:sp>
      <p:pic>
        <p:nvPicPr>
          <p:cNvPr id="3174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852738"/>
            <a:ext cx="3627438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2971800"/>
            <a:ext cx="3225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179388" y="177800"/>
            <a:ext cx="8748712" cy="803275"/>
            <a:chOff x="113" y="112"/>
            <a:chExt cx="5511" cy="506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0" name="Rectangle 4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0" y="1196975"/>
            <a:ext cx="9144000" cy="24463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CC">
                  <a:alpha val="50000"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FontTx/>
              <a:buChar char="•"/>
              <a:defRPr/>
            </a:pPr>
            <a:r>
              <a:rPr lang="pt-BR" sz="1800" b="0" dirty="0">
                <a:solidFill>
                  <a:srgbClr val="000000"/>
                </a:solidFill>
                <a:latin typeface="+mn-lt"/>
              </a:rPr>
              <a:t> A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Alta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da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Bolívia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é um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anticiclone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que ocorre na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alta troposfera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no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verão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sobre a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América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do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Sul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. O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padrão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de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circulação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do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verão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na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alta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troposfera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mostra a formação de um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anticiclone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sobre a parte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central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na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América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do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Sul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e um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cavado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no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nordeste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brasileiro (Gusmão de Carvalho, </a:t>
            </a:r>
            <a:r>
              <a:rPr lang="pt-BR" sz="1800" b="0" dirty="0" err="1">
                <a:solidFill>
                  <a:srgbClr val="000000"/>
                </a:solidFill>
                <a:latin typeface="+mn-lt"/>
              </a:rPr>
              <a:t>A.M.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,1989).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FontTx/>
              <a:buChar char="•"/>
              <a:defRPr/>
            </a:pPr>
            <a:r>
              <a:rPr lang="pt-BR" sz="1800" b="0" dirty="0">
                <a:solidFill>
                  <a:srgbClr val="000000"/>
                </a:solidFill>
                <a:latin typeface="+mn-lt"/>
              </a:rPr>
              <a:t> Nos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altos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níveis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, um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anticiclone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intenso e quase-estacionário se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estende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sobre quase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toda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a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América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do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Sul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nos meses de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verão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,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gerando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um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fluxo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para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leste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em torno de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10S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e um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forte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fluxo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cruzando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o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equador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para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norte-nordeste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entre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55W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e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80W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.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395288" y="333375"/>
            <a:ext cx="8748712" cy="430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pt-BR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CONVECÇÃO AMAZÔNICA E ALTA DA BOLÍVIA (AB)</a:t>
            </a:r>
          </a:p>
        </p:txBody>
      </p:sp>
      <p:pic>
        <p:nvPicPr>
          <p:cNvPr id="410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2975" y="3362325"/>
            <a:ext cx="4216400" cy="3495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2071688" y="6429375"/>
            <a:ext cx="4175125" cy="425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</a:pPr>
            <a:endParaRPr lang="pt-BR" sz="1200" b="0"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</a:pPr>
            <a:r>
              <a:rPr lang="pt-BR" sz="1200" b="0">
                <a:latin typeface="Arial" charset="0"/>
              </a:rPr>
              <a:t>Fonte: Virji, 1982.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179388" y="177800"/>
            <a:ext cx="8748712" cy="803275"/>
            <a:chOff x="113" y="112"/>
            <a:chExt cx="5511" cy="506"/>
          </a:xfrm>
        </p:grpSpPr>
        <p:sp>
          <p:nvSpPr>
            <p:cNvPr id="32775" name="Rectangle 3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2776" name="Rectangle 4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395288" y="333375"/>
            <a:ext cx="8748712" cy="671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pt-BR" sz="2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 CLIMA DO BRASIL </a:t>
            </a:r>
            <a:r>
              <a:rPr lang="pt-BR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– VÓRTICES CICLÔNICOS DE ALTOS NÍVEIS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pt-BR" sz="16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Influência do seu posicionamento na precipitação do NEB (Bandeira e Melo, 2006)</a:t>
            </a:r>
          </a:p>
        </p:txBody>
      </p:sp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0" y="990600"/>
            <a:ext cx="9144000" cy="24272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CC">
                  <a:alpha val="50000"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FontTx/>
              <a:buChar char="•"/>
            </a:pPr>
            <a:r>
              <a:rPr lang="pt-BR" sz="1800" b="0"/>
              <a:t> </a:t>
            </a:r>
            <a:r>
              <a:rPr lang="pt-BR" sz="1800" b="0">
                <a:solidFill>
                  <a:srgbClr val="000000"/>
                </a:solidFill>
              </a:rPr>
              <a:t>A freqüência do posicionamento do centro do VCAN sobre o oceano Atlântico (continente nordestino) resultou no excesso (déficit) de chuvas em todo o NEB, em janeiro de 2004(2006). </a:t>
            </a:r>
          </a:p>
          <a:p>
            <a:pPr>
              <a:lnSpc>
                <a:spcPct val="100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pt-BR" sz="1800" b="0">
                <a:solidFill>
                  <a:srgbClr val="000000"/>
                </a:solidFill>
              </a:rPr>
              <a:t>No ano de 2004 a posição da Alta da Bolívia, favoreceu o posicionamento do centro do VCAN mais para norte contribuindo para que sua borda convectiva permanecesse sobre o NEB, gerando um aumento das chuvas nessa região. Por outro lado o posicionamento da Alta da Bolívia , no ano de 2006, para oeste contribuiu para que o centro do VCAN permanecesse sobre o NEB, reduzindo o total pluviométrico mensal. </a:t>
            </a:r>
          </a:p>
        </p:txBody>
      </p:sp>
      <p:pic>
        <p:nvPicPr>
          <p:cNvPr id="3277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2163" y="3429000"/>
            <a:ext cx="30892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6363" y="3429000"/>
            <a:ext cx="304323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79388" y="177800"/>
            <a:ext cx="8748712" cy="803275"/>
            <a:chOff x="113" y="112"/>
            <a:chExt cx="5511" cy="506"/>
          </a:xfrm>
        </p:grpSpPr>
        <p:sp>
          <p:nvSpPr>
            <p:cNvPr id="737283" name="Rectangle 3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37284" name="Rectangle 4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0" y="1196975"/>
            <a:ext cx="9144000" cy="40767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CC">
                  <a:alpha val="50000"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FontTx/>
              <a:buChar char="•"/>
            </a:pPr>
            <a:r>
              <a:rPr lang="pt-BR" sz="1800" b="0">
                <a:solidFill>
                  <a:srgbClr val="000000"/>
                </a:solidFill>
                <a:latin typeface="Arial" charset="0"/>
              </a:rPr>
              <a:t> As </a:t>
            </a:r>
            <a:r>
              <a:rPr lang="pt-BR" sz="1800">
                <a:solidFill>
                  <a:srgbClr val="000000"/>
                </a:solidFill>
                <a:latin typeface="Arial" charset="0"/>
              </a:rPr>
              <a:t>modificações</a:t>
            </a:r>
            <a:r>
              <a:rPr lang="pt-BR" sz="1800" b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t-BR" sz="1800">
                <a:solidFill>
                  <a:srgbClr val="000000"/>
                </a:solidFill>
                <a:latin typeface="Arial" charset="0"/>
              </a:rPr>
              <a:t>sazonais</a:t>
            </a:r>
            <a:r>
              <a:rPr lang="pt-BR" sz="1800" b="0">
                <a:solidFill>
                  <a:srgbClr val="000000"/>
                </a:solidFill>
                <a:latin typeface="Arial" charset="0"/>
              </a:rPr>
              <a:t> no regime da </a:t>
            </a:r>
            <a:r>
              <a:rPr lang="pt-BR" sz="1800">
                <a:solidFill>
                  <a:srgbClr val="000000"/>
                </a:solidFill>
                <a:latin typeface="Arial" charset="0"/>
              </a:rPr>
              <a:t>circulação</a:t>
            </a:r>
            <a:r>
              <a:rPr lang="pt-BR" sz="1800" b="0">
                <a:solidFill>
                  <a:srgbClr val="000000"/>
                </a:solidFill>
                <a:latin typeface="Arial" charset="0"/>
              </a:rPr>
              <a:t> da </a:t>
            </a:r>
            <a:r>
              <a:rPr lang="pt-BR" sz="1800">
                <a:solidFill>
                  <a:srgbClr val="000000"/>
                </a:solidFill>
                <a:latin typeface="Arial" charset="0"/>
              </a:rPr>
              <a:t>alta</a:t>
            </a:r>
            <a:r>
              <a:rPr lang="pt-BR" sz="1800" b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t-BR" sz="1800">
                <a:solidFill>
                  <a:srgbClr val="000000"/>
                </a:solidFill>
                <a:latin typeface="Arial" charset="0"/>
              </a:rPr>
              <a:t>troposfera</a:t>
            </a:r>
            <a:r>
              <a:rPr lang="pt-BR" sz="1800" b="0">
                <a:solidFill>
                  <a:srgbClr val="000000"/>
                </a:solidFill>
                <a:latin typeface="Arial" charset="0"/>
              </a:rPr>
              <a:t> na </a:t>
            </a:r>
            <a:r>
              <a:rPr lang="pt-BR" sz="1800">
                <a:solidFill>
                  <a:srgbClr val="000000"/>
                </a:solidFill>
                <a:latin typeface="Arial" charset="0"/>
              </a:rPr>
              <a:t>América</a:t>
            </a:r>
            <a:r>
              <a:rPr lang="pt-BR" sz="1800" b="0">
                <a:solidFill>
                  <a:srgbClr val="000000"/>
                </a:solidFill>
                <a:latin typeface="Arial" charset="0"/>
              </a:rPr>
              <a:t> do </a:t>
            </a:r>
            <a:r>
              <a:rPr lang="pt-BR" sz="1800">
                <a:solidFill>
                  <a:srgbClr val="000000"/>
                </a:solidFill>
                <a:latin typeface="Arial" charset="0"/>
              </a:rPr>
              <a:t>Sul</a:t>
            </a:r>
            <a:r>
              <a:rPr lang="pt-BR" sz="1800" b="0">
                <a:solidFill>
                  <a:srgbClr val="000000"/>
                </a:solidFill>
                <a:latin typeface="Arial" charset="0"/>
              </a:rPr>
              <a:t> são bastante </a:t>
            </a:r>
            <a:r>
              <a:rPr lang="pt-BR" sz="1800">
                <a:solidFill>
                  <a:srgbClr val="000000"/>
                </a:solidFill>
                <a:latin typeface="Arial" charset="0"/>
              </a:rPr>
              <a:t>marcantes</a:t>
            </a:r>
            <a:r>
              <a:rPr lang="pt-BR" sz="1800" b="0">
                <a:solidFill>
                  <a:srgbClr val="000000"/>
                </a:solidFill>
                <a:latin typeface="Arial" charset="0"/>
              </a:rPr>
              <a:t>.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FontTx/>
              <a:buChar char="•"/>
            </a:pPr>
            <a:r>
              <a:rPr lang="pt-BR" sz="1800" b="0">
                <a:solidFill>
                  <a:srgbClr val="000000"/>
                </a:solidFill>
                <a:latin typeface="Arial" charset="0"/>
              </a:rPr>
              <a:t> Entre o </a:t>
            </a:r>
            <a:r>
              <a:rPr lang="pt-BR" sz="1800">
                <a:solidFill>
                  <a:srgbClr val="000000"/>
                </a:solidFill>
                <a:latin typeface="Arial" charset="0"/>
              </a:rPr>
              <a:t>inverno</a:t>
            </a:r>
            <a:r>
              <a:rPr lang="pt-BR" sz="1800" b="0">
                <a:solidFill>
                  <a:srgbClr val="000000"/>
                </a:solidFill>
                <a:latin typeface="Arial" charset="0"/>
              </a:rPr>
              <a:t> e o </a:t>
            </a:r>
            <a:r>
              <a:rPr lang="pt-BR" sz="1800">
                <a:solidFill>
                  <a:srgbClr val="000000"/>
                </a:solidFill>
                <a:latin typeface="Arial" charset="0"/>
              </a:rPr>
              <a:t>verão</a:t>
            </a:r>
            <a:r>
              <a:rPr lang="pt-BR" sz="1800" b="0">
                <a:solidFill>
                  <a:srgbClr val="000000"/>
                </a:solidFill>
                <a:latin typeface="Arial" charset="0"/>
              </a:rPr>
              <a:t> a </a:t>
            </a:r>
            <a:r>
              <a:rPr lang="pt-BR" sz="1800">
                <a:solidFill>
                  <a:srgbClr val="000000"/>
                </a:solidFill>
                <a:latin typeface="Arial" charset="0"/>
              </a:rPr>
              <a:t>circulação</a:t>
            </a:r>
            <a:r>
              <a:rPr lang="pt-BR" sz="1800" b="0">
                <a:solidFill>
                  <a:srgbClr val="000000"/>
                </a:solidFill>
                <a:latin typeface="Arial" charset="0"/>
              </a:rPr>
              <a:t> da </a:t>
            </a:r>
            <a:r>
              <a:rPr lang="pt-BR" sz="1800">
                <a:solidFill>
                  <a:srgbClr val="000000"/>
                </a:solidFill>
                <a:latin typeface="Arial" charset="0"/>
              </a:rPr>
              <a:t>alta</a:t>
            </a:r>
            <a:r>
              <a:rPr lang="pt-BR" sz="1800" b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t-BR" sz="1800">
                <a:solidFill>
                  <a:srgbClr val="000000"/>
                </a:solidFill>
                <a:latin typeface="Arial" charset="0"/>
              </a:rPr>
              <a:t>troposfera</a:t>
            </a:r>
            <a:r>
              <a:rPr lang="pt-BR" sz="1800" b="0">
                <a:solidFill>
                  <a:srgbClr val="000000"/>
                </a:solidFill>
                <a:latin typeface="Arial" charset="0"/>
              </a:rPr>
              <a:t> na </a:t>
            </a:r>
            <a:r>
              <a:rPr lang="pt-BR" sz="1800">
                <a:solidFill>
                  <a:srgbClr val="000000"/>
                </a:solidFill>
                <a:latin typeface="Arial" charset="0"/>
              </a:rPr>
              <a:t>América</a:t>
            </a:r>
            <a:r>
              <a:rPr lang="pt-BR" sz="1800" b="0">
                <a:solidFill>
                  <a:srgbClr val="000000"/>
                </a:solidFill>
                <a:latin typeface="Arial" charset="0"/>
              </a:rPr>
              <a:t> do </a:t>
            </a:r>
            <a:r>
              <a:rPr lang="pt-BR" sz="1800">
                <a:solidFill>
                  <a:srgbClr val="000000"/>
                </a:solidFill>
                <a:latin typeface="Arial" charset="0"/>
              </a:rPr>
              <a:t>Sul</a:t>
            </a:r>
            <a:r>
              <a:rPr lang="pt-BR" sz="1800" b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t-BR" sz="1800">
                <a:solidFill>
                  <a:srgbClr val="000000"/>
                </a:solidFill>
                <a:latin typeface="Arial" charset="0"/>
              </a:rPr>
              <a:t>modifica-se</a:t>
            </a:r>
            <a:r>
              <a:rPr lang="pt-BR" sz="1800" b="0">
                <a:solidFill>
                  <a:srgbClr val="000000"/>
                </a:solidFill>
                <a:latin typeface="Arial" charset="0"/>
              </a:rPr>
              <a:t> de um </a:t>
            </a:r>
            <a:r>
              <a:rPr lang="pt-BR" sz="1800">
                <a:solidFill>
                  <a:srgbClr val="000000"/>
                </a:solidFill>
                <a:latin typeface="Arial" charset="0"/>
              </a:rPr>
              <a:t>padrão</a:t>
            </a:r>
            <a:r>
              <a:rPr lang="pt-BR" sz="1800" b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pt-BR" sz="1800">
                <a:solidFill>
                  <a:srgbClr val="000000"/>
                </a:solidFill>
                <a:latin typeface="Arial" charset="0"/>
              </a:rPr>
              <a:t>circulação</a:t>
            </a:r>
            <a:r>
              <a:rPr lang="pt-BR" sz="1800" b="0">
                <a:solidFill>
                  <a:srgbClr val="000000"/>
                </a:solidFill>
                <a:latin typeface="Arial" charset="0"/>
              </a:rPr>
              <a:t> predominantemente </a:t>
            </a:r>
            <a:r>
              <a:rPr lang="pt-BR" sz="1800">
                <a:solidFill>
                  <a:srgbClr val="000000"/>
                </a:solidFill>
                <a:latin typeface="Arial" charset="0"/>
              </a:rPr>
              <a:t>zonal</a:t>
            </a:r>
            <a:r>
              <a:rPr lang="pt-BR" sz="1800" b="0">
                <a:solidFill>
                  <a:srgbClr val="000000"/>
                </a:solidFill>
                <a:latin typeface="Arial" charset="0"/>
              </a:rPr>
              <a:t> para </a:t>
            </a:r>
            <a:r>
              <a:rPr lang="pt-BR" sz="1800">
                <a:solidFill>
                  <a:srgbClr val="000000"/>
                </a:solidFill>
                <a:latin typeface="Arial" charset="0"/>
              </a:rPr>
              <a:t>meridional</a:t>
            </a:r>
            <a:r>
              <a:rPr lang="pt-BR" sz="1800" b="0">
                <a:solidFill>
                  <a:srgbClr val="000000"/>
                </a:solidFill>
                <a:latin typeface="Arial" charset="0"/>
              </a:rPr>
              <a:t>.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FontTx/>
              <a:buChar char="•"/>
            </a:pPr>
            <a:r>
              <a:rPr lang="pt-BR" sz="1800" b="0">
                <a:solidFill>
                  <a:srgbClr val="000000"/>
                </a:solidFill>
                <a:latin typeface="Arial" charset="0"/>
              </a:rPr>
              <a:t> O </a:t>
            </a:r>
            <a:r>
              <a:rPr lang="pt-BR" sz="1800">
                <a:solidFill>
                  <a:srgbClr val="000000"/>
                </a:solidFill>
                <a:latin typeface="Arial" charset="0"/>
              </a:rPr>
              <a:t>anticiclone</a:t>
            </a:r>
            <a:r>
              <a:rPr lang="pt-BR" sz="1800" b="0">
                <a:solidFill>
                  <a:srgbClr val="000000"/>
                </a:solidFill>
                <a:latin typeface="Arial" charset="0"/>
              </a:rPr>
              <a:t> se </a:t>
            </a:r>
            <a:r>
              <a:rPr lang="pt-BR" sz="1800">
                <a:solidFill>
                  <a:srgbClr val="000000"/>
                </a:solidFill>
                <a:latin typeface="Arial" charset="0"/>
              </a:rPr>
              <a:t>estabelece</a:t>
            </a:r>
            <a:r>
              <a:rPr lang="pt-BR" sz="1800" b="0">
                <a:solidFill>
                  <a:srgbClr val="000000"/>
                </a:solidFill>
                <a:latin typeface="Arial" charset="0"/>
              </a:rPr>
              <a:t> com </a:t>
            </a:r>
            <a:r>
              <a:rPr lang="pt-BR" sz="1800">
                <a:solidFill>
                  <a:srgbClr val="000000"/>
                </a:solidFill>
                <a:latin typeface="Arial" charset="0"/>
              </a:rPr>
              <a:t>centro</a:t>
            </a:r>
            <a:r>
              <a:rPr lang="pt-BR" sz="1800" b="0">
                <a:solidFill>
                  <a:srgbClr val="000000"/>
                </a:solidFill>
                <a:latin typeface="Arial" charset="0"/>
              </a:rPr>
              <a:t> no </a:t>
            </a:r>
            <a:r>
              <a:rPr lang="pt-BR" sz="1800">
                <a:solidFill>
                  <a:srgbClr val="000000"/>
                </a:solidFill>
                <a:latin typeface="Arial" charset="0"/>
              </a:rPr>
              <a:t>Altiplano</a:t>
            </a:r>
            <a:r>
              <a:rPr lang="pt-BR" sz="1800" b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t-BR" sz="1800">
                <a:solidFill>
                  <a:srgbClr val="000000"/>
                </a:solidFill>
                <a:latin typeface="Arial" charset="0"/>
              </a:rPr>
              <a:t>Boliviano</a:t>
            </a:r>
            <a:r>
              <a:rPr lang="pt-BR" sz="1800" b="0">
                <a:solidFill>
                  <a:srgbClr val="000000"/>
                </a:solidFill>
                <a:latin typeface="Arial" charset="0"/>
              </a:rPr>
              <a:t> apenas durante o </a:t>
            </a:r>
            <a:r>
              <a:rPr lang="pt-BR" sz="1800">
                <a:solidFill>
                  <a:srgbClr val="000000"/>
                </a:solidFill>
                <a:latin typeface="Arial" charset="0"/>
              </a:rPr>
              <a:t>verão</a:t>
            </a:r>
            <a:r>
              <a:rPr lang="pt-BR" sz="1800" b="0">
                <a:solidFill>
                  <a:srgbClr val="000000"/>
                </a:solidFill>
                <a:latin typeface="Arial" charset="0"/>
              </a:rPr>
              <a:t>, para depois se deslocar para dentro do continente. Durante o </a:t>
            </a:r>
            <a:r>
              <a:rPr lang="pt-BR" sz="1800">
                <a:solidFill>
                  <a:srgbClr val="000000"/>
                </a:solidFill>
                <a:latin typeface="Arial" charset="0"/>
              </a:rPr>
              <a:t>outono</a:t>
            </a:r>
            <a:r>
              <a:rPr lang="pt-BR" sz="1800" b="0">
                <a:solidFill>
                  <a:srgbClr val="000000"/>
                </a:solidFill>
                <a:latin typeface="Arial" charset="0"/>
              </a:rPr>
              <a:t>, o anticiclone na alta troposfera se </a:t>
            </a:r>
            <a:r>
              <a:rPr lang="pt-BR" sz="1800">
                <a:solidFill>
                  <a:srgbClr val="000000"/>
                </a:solidFill>
                <a:latin typeface="Arial" charset="0"/>
              </a:rPr>
              <a:t>desloca</a:t>
            </a:r>
            <a:r>
              <a:rPr lang="pt-BR" sz="1800" b="0">
                <a:solidFill>
                  <a:srgbClr val="000000"/>
                </a:solidFill>
                <a:latin typeface="Arial" charset="0"/>
              </a:rPr>
              <a:t> em </a:t>
            </a:r>
            <a:r>
              <a:rPr lang="pt-BR" sz="1800">
                <a:solidFill>
                  <a:srgbClr val="000000"/>
                </a:solidFill>
                <a:latin typeface="Arial" charset="0"/>
              </a:rPr>
              <a:t>direção</a:t>
            </a:r>
            <a:r>
              <a:rPr lang="pt-BR" sz="1800" b="0">
                <a:solidFill>
                  <a:srgbClr val="000000"/>
                </a:solidFill>
                <a:latin typeface="Arial" charset="0"/>
              </a:rPr>
              <a:t> ao </a:t>
            </a:r>
            <a:r>
              <a:rPr lang="pt-BR" sz="1800">
                <a:solidFill>
                  <a:srgbClr val="000000"/>
                </a:solidFill>
                <a:latin typeface="Arial" charset="0"/>
              </a:rPr>
              <a:t>Oceano</a:t>
            </a:r>
            <a:r>
              <a:rPr lang="pt-BR" sz="1800" b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t-BR" sz="1800">
                <a:solidFill>
                  <a:srgbClr val="000000"/>
                </a:solidFill>
                <a:latin typeface="Arial" charset="0"/>
              </a:rPr>
              <a:t>Atlântico</a:t>
            </a:r>
            <a:r>
              <a:rPr lang="pt-BR" sz="1800" b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pt-BR" sz="1800">
                <a:solidFill>
                  <a:srgbClr val="000000"/>
                </a:solidFill>
                <a:latin typeface="Arial" charset="0"/>
              </a:rPr>
              <a:t>desaparecendo</a:t>
            </a:r>
            <a:r>
              <a:rPr lang="pt-BR" sz="1800" b="0">
                <a:solidFill>
                  <a:srgbClr val="000000"/>
                </a:solidFill>
                <a:latin typeface="Arial" charset="0"/>
              </a:rPr>
              <a:t> completamente no </a:t>
            </a:r>
            <a:r>
              <a:rPr lang="pt-BR" sz="1800">
                <a:solidFill>
                  <a:srgbClr val="000000"/>
                </a:solidFill>
                <a:latin typeface="Arial" charset="0"/>
              </a:rPr>
              <a:t>inverno</a:t>
            </a:r>
            <a:r>
              <a:rPr lang="pt-BR" sz="1800" b="0">
                <a:solidFill>
                  <a:srgbClr val="000000"/>
                </a:solidFill>
                <a:latin typeface="Arial" charset="0"/>
              </a:rPr>
              <a:t> e </a:t>
            </a:r>
            <a:r>
              <a:rPr lang="pt-BR" sz="1800">
                <a:solidFill>
                  <a:srgbClr val="000000"/>
                </a:solidFill>
                <a:latin typeface="Arial" charset="0"/>
              </a:rPr>
              <a:t>ressurgindo</a:t>
            </a:r>
            <a:r>
              <a:rPr lang="pt-BR" sz="1800" b="0">
                <a:solidFill>
                  <a:srgbClr val="000000"/>
                </a:solidFill>
                <a:latin typeface="Arial" charset="0"/>
              </a:rPr>
              <a:t> na </a:t>
            </a:r>
            <a:r>
              <a:rPr lang="pt-BR" sz="1800">
                <a:solidFill>
                  <a:srgbClr val="000000"/>
                </a:solidFill>
                <a:latin typeface="Arial" charset="0"/>
              </a:rPr>
              <a:t>primavera</a:t>
            </a:r>
            <a:r>
              <a:rPr lang="pt-BR" sz="1800" b="0">
                <a:solidFill>
                  <a:srgbClr val="000000"/>
                </a:solidFill>
                <a:latin typeface="Arial" charset="0"/>
              </a:rPr>
              <a:t> com </a:t>
            </a:r>
            <a:r>
              <a:rPr lang="pt-BR" sz="1800">
                <a:solidFill>
                  <a:srgbClr val="000000"/>
                </a:solidFill>
                <a:latin typeface="Arial" charset="0"/>
              </a:rPr>
              <a:t>centro</a:t>
            </a:r>
            <a:r>
              <a:rPr lang="pt-BR" sz="1800" b="0">
                <a:solidFill>
                  <a:srgbClr val="000000"/>
                </a:solidFill>
                <a:latin typeface="Arial" charset="0"/>
              </a:rPr>
              <a:t> na </a:t>
            </a:r>
            <a:r>
              <a:rPr lang="pt-BR" sz="1800">
                <a:solidFill>
                  <a:srgbClr val="000000"/>
                </a:solidFill>
                <a:latin typeface="Arial" charset="0"/>
              </a:rPr>
              <a:t>Amazônia</a:t>
            </a:r>
            <a:r>
              <a:rPr lang="pt-BR" sz="1800" b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 typeface="Arial" charset="0"/>
              <a:buChar char="•"/>
            </a:pPr>
            <a:r>
              <a:rPr lang="pt-BR" sz="1800" b="0">
                <a:solidFill>
                  <a:srgbClr val="000000"/>
                </a:solidFill>
                <a:latin typeface="Arial" charset="0"/>
              </a:rPr>
              <a:t> O conceito de radiação de onda longa emergente (Outgoing Longwave Radiation - </a:t>
            </a:r>
            <a:r>
              <a:rPr lang="pt-BR" sz="1800">
                <a:solidFill>
                  <a:srgbClr val="000000"/>
                </a:solidFill>
                <a:latin typeface="Arial" charset="0"/>
              </a:rPr>
              <a:t>OLR</a:t>
            </a:r>
            <a:r>
              <a:rPr lang="pt-BR" sz="1800" b="0">
                <a:solidFill>
                  <a:srgbClr val="000000"/>
                </a:solidFill>
                <a:latin typeface="Arial" charset="0"/>
              </a:rPr>
              <a:t>) tem sido usado como </a:t>
            </a:r>
            <a:r>
              <a:rPr lang="pt-BR" sz="1800">
                <a:solidFill>
                  <a:srgbClr val="000000"/>
                </a:solidFill>
                <a:latin typeface="Arial" charset="0"/>
              </a:rPr>
              <a:t>indicador</a:t>
            </a:r>
            <a:r>
              <a:rPr lang="pt-BR" sz="1800" b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pt-BR" sz="1800">
                <a:solidFill>
                  <a:srgbClr val="000000"/>
                </a:solidFill>
                <a:latin typeface="Arial" charset="0"/>
              </a:rPr>
              <a:t>variabilidade</a:t>
            </a:r>
            <a:r>
              <a:rPr lang="pt-BR" sz="1800" b="0">
                <a:solidFill>
                  <a:srgbClr val="000000"/>
                </a:solidFill>
                <a:latin typeface="Arial" charset="0"/>
              </a:rPr>
              <a:t> da </a:t>
            </a:r>
            <a:r>
              <a:rPr lang="pt-BR" sz="1800">
                <a:solidFill>
                  <a:srgbClr val="000000"/>
                </a:solidFill>
                <a:latin typeface="Arial" charset="0"/>
              </a:rPr>
              <a:t>convecção</a:t>
            </a:r>
            <a:r>
              <a:rPr lang="pt-BR" sz="1800" b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t-BR" sz="1800">
                <a:solidFill>
                  <a:srgbClr val="000000"/>
                </a:solidFill>
                <a:latin typeface="Arial" charset="0"/>
              </a:rPr>
              <a:t>profunda</a:t>
            </a:r>
            <a:r>
              <a:rPr lang="pt-BR" sz="1800" b="0">
                <a:solidFill>
                  <a:srgbClr val="000000"/>
                </a:solidFill>
                <a:latin typeface="Arial" charset="0"/>
              </a:rPr>
              <a:t> na </a:t>
            </a:r>
            <a:r>
              <a:rPr lang="pt-BR" sz="1800">
                <a:solidFill>
                  <a:srgbClr val="000000"/>
                </a:solidFill>
                <a:latin typeface="Arial" charset="0"/>
              </a:rPr>
              <a:t>região</a:t>
            </a:r>
            <a:r>
              <a:rPr lang="pt-BR" sz="1800" b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t-BR" sz="1800">
                <a:solidFill>
                  <a:srgbClr val="000000"/>
                </a:solidFill>
                <a:latin typeface="Arial" charset="0"/>
              </a:rPr>
              <a:t>tropical</a:t>
            </a:r>
            <a:r>
              <a:rPr lang="pt-BR" sz="1800" b="0">
                <a:solidFill>
                  <a:srgbClr val="000000"/>
                </a:solidFill>
                <a:latin typeface="Arial" charset="0"/>
              </a:rPr>
              <a:t>. </a:t>
            </a:r>
          </a:p>
        </p:txBody>
      </p:sp>
      <p:sp>
        <p:nvSpPr>
          <p:cNvPr id="737286" name="Text Box 6"/>
          <p:cNvSpPr txBox="1">
            <a:spLocks noChangeArrowheads="1"/>
          </p:cNvSpPr>
          <p:nvPr/>
        </p:nvSpPr>
        <p:spPr bwMode="auto">
          <a:xfrm>
            <a:off x="395288" y="333375"/>
            <a:ext cx="8748712" cy="430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pt-BR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CONVECÇÃO AMAZÔNICA E ALTA DA BOLÍVIA (AB)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4365625"/>
            <a:ext cx="3297237" cy="2420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147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13" y="4365625"/>
            <a:ext cx="3289300" cy="2420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6148" name="Group 2"/>
          <p:cNvGrpSpPr>
            <a:grpSpLocks/>
          </p:cNvGrpSpPr>
          <p:nvPr/>
        </p:nvGrpSpPr>
        <p:grpSpPr bwMode="auto">
          <a:xfrm>
            <a:off x="179388" y="177800"/>
            <a:ext cx="8748712" cy="803275"/>
            <a:chOff x="113" y="112"/>
            <a:chExt cx="5511" cy="506"/>
          </a:xfrm>
        </p:grpSpPr>
        <p:sp>
          <p:nvSpPr>
            <p:cNvPr id="706563" name="Rectangle 3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06564" name="Rectangle 4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0" y="1196975"/>
            <a:ext cx="9144000" cy="6413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CC">
                  <a:alpha val="50000"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FontTx/>
              <a:buChar char="•"/>
            </a:pPr>
            <a:r>
              <a:rPr lang="pt-BR" sz="1800" b="0">
                <a:latin typeface="Arial" charset="0"/>
              </a:rPr>
              <a:t> Climatologia de 28 anos (1980-2007) das pêntadas referentes aos meses de outubro, novembro, dezembro, janeiro, fevereiro e março (Ramos e Valarini, 2008).  </a:t>
            </a:r>
            <a:endParaRPr lang="pt-BR" sz="1800" b="0">
              <a:solidFill>
                <a:srgbClr val="000000"/>
              </a:solidFill>
            </a:endParaRPr>
          </a:p>
        </p:txBody>
      </p:sp>
      <p:sp>
        <p:nvSpPr>
          <p:cNvPr id="706566" name="Text Box 6"/>
          <p:cNvSpPr txBox="1">
            <a:spLocks noChangeArrowheads="1"/>
          </p:cNvSpPr>
          <p:nvPr/>
        </p:nvSpPr>
        <p:spPr bwMode="auto">
          <a:xfrm>
            <a:off x="395288" y="333375"/>
            <a:ext cx="8748712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pt-BR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CONVECÇÃO AMAZÔNICA E ALTA DA BOLÍVIA (AB)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pt-BR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POSIÇÃO CLIMATOLÓGICA: JANEIRO A DEZEMBRO</a:t>
            </a:r>
          </a:p>
        </p:txBody>
      </p:sp>
      <p:pic>
        <p:nvPicPr>
          <p:cNvPr id="615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25" y="4364038"/>
            <a:ext cx="3297238" cy="2422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152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857375"/>
            <a:ext cx="3290888" cy="2422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153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6575" y="1876425"/>
            <a:ext cx="3324225" cy="2422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154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48388" y="1857375"/>
            <a:ext cx="3317875" cy="2422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155" name="Picture 14"/>
          <p:cNvPicPr>
            <a:picLocks noChangeAspect="1" noChangeArrowheads="1"/>
          </p:cNvPicPr>
          <p:nvPr/>
        </p:nvPicPr>
        <p:blipFill>
          <a:blip r:embed="rId8" cstate="print"/>
          <a:srcRect l="93016" t="14899" b="13545"/>
          <a:stretch>
            <a:fillRect/>
          </a:stretch>
        </p:blipFill>
        <p:spPr bwMode="auto">
          <a:xfrm>
            <a:off x="0" y="4495800"/>
            <a:ext cx="341313" cy="2547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3" descr="C:\Documents and Settings\Amanda\Meus documentos\Amanda\sinotica\AB\div_comolr\dic_comolr\t_stream_div196_20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06375" y="4238625"/>
            <a:ext cx="34925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171" name="Group 2"/>
          <p:cNvGrpSpPr>
            <a:grpSpLocks/>
          </p:cNvGrpSpPr>
          <p:nvPr/>
        </p:nvGrpSpPr>
        <p:grpSpPr bwMode="auto">
          <a:xfrm>
            <a:off x="179388" y="177800"/>
            <a:ext cx="8748712" cy="803275"/>
            <a:chOff x="113" y="112"/>
            <a:chExt cx="5511" cy="506"/>
          </a:xfrm>
        </p:grpSpPr>
        <p:sp>
          <p:nvSpPr>
            <p:cNvPr id="706563" name="Rectangle 3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06564" name="Rectangle 4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0" y="1196975"/>
            <a:ext cx="9144000" cy="6461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CC">
                  <a:alpha val="50000"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FontTx/>
              <a:buChar char="•"/>
            </a:pPr>
            <a:r>
              <a:rPr lang="pt-BR" sz="1800" b="0">
                <a:latin typeface="Arial" charset="0"/>
              </a:rPr>
              <a:t> Climatologia de 28 anos (1980-2007) das pentadas referentes aos meses de abril, maio, junho, julho, agosto e setembro (Ramos e Valarini, 2008).  </a:t>
            </a:r>
            <a:endParaRPr lang="pt-BR" sz="1800" b="0">
              <a:solidFill>
                <a:srgbClr val="000000"/>
              </a:solidFill>
            </a:endParaRPr>
          </a:p>
        </p:txBody>
      </p:sp>
      <p:sp>
        <p:nvSpPr>
          <p:cNvPr id="706566" name="Text Box 6"/>
          <p:cNvSpPr txBox="1">
            <a:spLocks noChangeArrowheads="1"/>
          </p:cNvSpPr>
          <p:nvPr/>
        </p:nvSpPr>
        <p:spPr bwMode="auto">
          <a:xfrm>
            <a:off x="395288" y="333375"/>
            <a:ext cx="8748712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pt-BR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CONVECÇÃO AMAZÔNICA E ALTA DA BOLÍVIA (AB)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pt-BR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POSIÇÃO CLIMATOLÓGICA: JANEIRO A DEZEMBRO</a:t>
            </a:r>
          </a:p>
        </p:txBody>
      </p:sp>
      <p:pic>
        <p:nvPicPr>
          <p:cNvPr id="7174" name="Picture 11" descr="C:\Documents and Settings\Amanda\Meus documentos\Amanda\sinotica\AB\stream_div_olr_maio_abril\stream_div_olr_maio_abril\t_stream_div106_11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69863" y="1809750"/>
            <a:ext cx="3492501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2" descr="C:\Documents and Settings\Amanda\Meus documentos\Amanda\sinotica\AB\stream_div_olr_maio_abril\stream_div_olr_maio_abril\t_stream_div136_140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0" y="1809750"/>
            <a:ext cx="34925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050" y="1881188"/>
            <a:ext cx="3340100" cy="2422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77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68638" y="4286250"/>
            <a:ext cx="3322637" cy="2422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78" name="Picture 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48388" y="4302125"/>
            <a:ext cx="3290887" cy="2422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79" name="Picture 14"/>
          <p:cNvPicPr>
            <a:picLocks noChangeAspect="1" noChangeArrowheads="1"/>
          </p:cNvPicPr>
          <p:nvPr/>
        </p:nvPicPr>
        <p:blipFill>
          <a:blip r:embed="rId9" cstate="print"/>
          <a:srcRect l="93016" t="14899" b="13545"/>
          <a:stretch>
            <a:fillRect/>
          </a:stretch>
        </p:blipFill>
        <p:spPr bwMode="auto">
          <a:xfrm>
            <a:off x="0" y="4310063"/>
            <a:ext cx="341313" cy="25479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0088" y="874713"/>
            <a:ext cx="2414587" cy="305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6625" y="874713"/>
            <a:ext cx="2414588" cy="305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874713"/>
            <a:ext cx="2414587" cy="305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717925"/>
            <a:ext cx="2414588" cy="305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8198" name="Group 6"/>
          <p:cNvGrpSpPr>
            <a:grpSpLocks/>
          </p:cNvGrpSpPr>
          <p:nvPr/>
        </p:nvGrpSpPr>
        <p:grpSpPr bwMode="auto">
          <a:xfrm>
            <a:off x="179388" y="177800"/>
            <a:ext cx="8748712" cy="803275"/>
            <a:chOff x="113" y="112"/>
            <a:chExt cx="5511" cy="506"/>
          </a:xfrm>
        </p:grpSpPr>
        <p:sp>
          <p:nvSpPr>
            <p:cNvPr id="735239" name="Rectangle 7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35240" name="Rectangle 8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35242" name="Text Box 10"/>
          <p:cNvSpPr txBox="1">
            <a:spLocks noChangeArrowheads="1"/>
          </p:cNvSpPr>
          <p:nvPr/>
        </p:nvSpPr>
        <p:spPr bwMode="auto">
          <a:xfrm>
            <a:off x="395288" y="333375"/>
            <a:ext cx="8748712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pt-BR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CONVECÇÃO AMAZÔNICA E ALTA DA BOLÍVIA (AB)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pt-BR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POSIÇÃO CLIMATOLÓGICA: OUTUBRO A ABRIL</a:t>
            </a:r>
          </a:p>
        </p:txBody>
      </p:sp>
      <p:pic>
        <p:nvPicPr>
          <p:cNvPr id="8200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8538" y="3716338"/>
            <a:ext cx="2414587" cy="305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01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37075" y="3717925"/>
            <a:ext cx="2414588" cy="305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02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4025" y="3717925"/>
            <a:ext cx="2414588" cy="305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203" name="Text Box 7"/>
          <p:cNvSpPr txBox="1">
            <a:spLocks noChangeArrowheads="1"/>
          </p:cNvSpPr>
          <p:nvPr/>
        </p:nvSpPr>
        <p:spPr bwMode="auto">
          <a:xfrm>
            <a:off x="-246063" y="6572250"/>
            <a:ext cx="4175126" cy="258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</a:pPr>
            <a:r>
              <a:rPr lang="pt-BR" sz="1200" b="0">
                <a:latin typeface="Arial" charset="0"/>
              </a:rPr>
              <a:t>Fonte: Climanálise.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179388" y="177800"/>
            <a:ext cx="8748712" cy="803275"/>
            <a:chOff x="113" y="112"/>
            <a:chExt cx="5511" cy="506"/>
          </a:xfrm>
        </p:grpSpPr>
        <p:sp>
          <p:nvSpPr>
            <p:cNvPr id="737283" name="Rectangle 3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37284" name="Rectangle 4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0" y="1196975"/>
            <a:ext cx="9144000" cy="27384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CC">
                  <a:alpha val="50000"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Char char="•"/>
              <a:defRPr/>
            </a:pPr>
            <a:r>
              <a:rPr lang="pt-BR" sz="1800" b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Janeiro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: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par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de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anticiclones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dos quais o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mais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ao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sul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é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mais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intenso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(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Alta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da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Bolívia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) e um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cavado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à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leste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da Alta da Bolívia e região de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convecção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sobre a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Amazônia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sz="1800" b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Julho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: a região de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convecção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ativa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migra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para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noroeste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, se estendendo do norte da Colômbia e sobre o Panamá até parte do Pacífico;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não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há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analogia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para a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Alta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da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Bolívia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durante este período, isto é, a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circulação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pt-BR" sz="1800" dirty="0" err="1">
                <a:solidFill>
                  <a:srgbClr val="000000"/>
                </a:solidFill>
                <a:latin typeface="+mn-lt"/>
              </a:rPr>
              <a:t>anticiclônica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em cerca de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20N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e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115W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é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mais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fraca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e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localizada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mais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a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oeste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do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centro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de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convecção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; o mesmo pode ser dito sobre o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cavado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corrente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abaixo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da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Alta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 da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Bolívia</a:t>
            </a:r>
            <a:r>
              <a:rPr lang="pt-BR" sz="1800" b="0" dirty="0">
                <a:solidFill>
                  <a:srgbClr val="000000"/>
                </a:solidFill>
                <a:latin typeface="+mn-lt"/>
              </a:rPr>
              <a:t>.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FontTx/>
              <a:buChar char="•"/>
              <a:defRPr/>
            </a:pPr>
            <a:endParaRPr lang="pt-BR" sz="1800" b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37286" name="Text Box 6"/>
          <p:cNvSpPr txBox="1">
            <a:spLocks noChangeArrowheads="1"/>
          </p:cNvSpPr>
          <p:nvPr/>
        </p:nvSpPr>
        <p:spPr bwMode="auto">
          <a:xfrm>
            <a:off x="395288" y="333375"/>
            <a:ext cx="8748712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pt-BR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CONVECÇÃO AMAZÔNICA E ALTA DA BOLÍVIA (AB)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pt-BR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CICLO ANUAL DE CONVECÇÃO</a:t>
            </a:r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4750"/>
            <a:ext cx="4791075" cy="2481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22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5650" y="3754438"/>
            <a:ext cx="4578350" cy="2389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-285750" y="6143625"/>
            <a:ext cx="9501188" cy="590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</a:pPr>
            <a:r>
              <a:rPr lang="pt-BR" sz="1200" b="0">
                <a:latin typeface="Arial" charset="0"/>
              </a:rPr>
              <a:t>Padrão climatológico de OLR (junho de 1974 a maio de 1988) e circulação em 200hPa (janeiro de 1980 a dezembro de 1987) para a pentada 1-5 de janeiro e 16-20 de julho.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</a:pPr>
            <a:r>
              <a:rPr lang="pt-BR" sz="1200" b="0">
                <a:latin typeface="Arial" charset="0"/>
              </a:rPr>
              <a:t>Fonte: Horel, Hahmann &amp; Geisler, 1989.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2128838"/>
            <a:ext cx="3854450" cy="2347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28838"/>
            <a:ext cx="3829050" cy="2371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10244" name="Group 2"/>
          <p:cNvGrpSpPr>
            <a:grpSpLocks/>
          </p:cNvGrpSpPr>
          <p:nvPr/>
        </p:nvGrpSpPr>
        <p:grpSpPr bwMode="auto">
          <a:xfrm>
            <a:off x="179388" y="177800"/>
            <a:ext cx="8748712" cy="803275"/>
            <a:chOff x="113" y="112"/>
            <a:chExt cx="5511" cy="506"/>
          </a:xfrm>
        </p:grpSpPr>
        <p:sp>
          <p:nvSpPr>
            <p:cNvPr id="706563" name="Rectangle 3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06564" name="Rectangle 4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0" y="1196975"/>
            <a:ext cx="9144000" cy="6461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CC">
                  <a:alpha val="50000"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FontTx/>
              <a:buChar char="•"/>
              <a:defRPr/>
            </a:pPr>
            <a:r>
              <a:rPr lang="pt-BR" sz="1800" b="0" dirty="0">
                <a:latin typeface="+mn-lt"/>
              </a:rPr>
              <a:t> Duas regiões com baixos valores de OLR, uma no extremo noroeste e outra no extremo sul do Brasil.</a:t>
            </a:r>
          </a:p>
        </p:txBody>
      </p:sp>
      <p:sp>
        <p:nvSpPr>
          <p:cNvPr id="706566" name="Text Box 6"/>
          <p:cNvSpPr txBox="1">
            <a:spLocks noChangeArrowheads="1"/>
          </p:cNvSpPr>
          <p:nvPr/>
        </p:nvSpPr>
        <p:spPr bwMode="auto">
          <a:xfrm>
            <a:off x="395288" y="333375"/>
            <a:ext cx="8748712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pt-BR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CONVECÇÃO AMAZÔNICA E ALTA DA BOLÍVIA (AB)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pt-BR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POSIÇÃO </a:t>
            </a:r>
            <a:r>
              <a:rPr lang="pt-BR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CLIMATOLÓGICA: JULHO AGOSTO</a:t>
            </a:r>
            <a:endParaRPr lang="pt-BR" sz="18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1024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468813"/>
            <a:ext cx="3821113" cy="2355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24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14850" y="4511675"/>
            <a:ext cx="3813175" cy="2332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249" name="Text Box 7"/>
          <p:cNvSpPr txBox="1">
            <a:spLocks noChangeArrowheads="1"/>
          </p:cNvSpPr>
          <p:nvPr/>
        </p:nvSpPr>
        <p:spPr bwMode="auto">
          <a:xfrm>
            <a:off x="6429375" y="6643688"/>
            <a:ext cx="4175125" cy="258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</a:pPr>
            <a:r>
              <a:rPr lang="pt-BR" sz="1200" b="0">
                <a:latin typeface="Arial" charset="0"/>
              </a:rPr>
              <a:t>Fonte: Kousky, 1988.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80000" tIns="45720" rIns="18000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5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pt-BR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80000" tIns="45720" rIns="18000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5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pt-BR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12835</TotalTime>
  <Words>2858</Words>
  <Application>Microsoft Office PowerPoint</Application>
  <PresentationFormat>Apresentação na tela (4:3)</PresentationFormat>
  <Paragraphs>142</Paragraphs>
  <Slides>30</Slides>
  <Notes>27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3" baseType="lpstr">
      <vt:lpstr>Times New Roman</vt:lpstr>
      <vt:lpstr>Arial</vt:lpstr>
      <vt:lpstr>Design padrão</vt:lpstr>
      <vt:lpstr>Convecção Amazônica e Alta da Bolívia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VCAN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ritaynoue</cp:lastModifiedBy>
  <cp:revision>2638</cp:revision>
  <dcterms:created xsi:type="dcterms:W3CDTF">2008-04-29T20:37:03Z</dcterms:created>
  <dcterms:modified xsi:type="dcterms:W3CDTF">2012-03-30T11:03:11Z</dcterms:modified>
</cp:coreProperties>
</file>