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7" r:id="rId8"/>
    <p:sldId id="269" r:id="rId9"/>
    <p:sldId id="262" r:id="rId10"/>
    <p:sldId id="268" r:id="rId11"/>
    <p:sldId id="263" r:id="rId12"/>
    <p:sldId id="264" r:id="rId13"/>
    <p:sldId id="265" r:id="rId14"/>
    <p:sldId id="266" r:id="rId15"/>
    <p:sldId id="270" r:id="rId16"/>
    <p:sldId id="271" r:id="rId17"/>
    <p:sldId id="272" r:id="rId18"/>
    <p:sldId id="274" r:id="rId19"/>
    <p:sldId id="275" r:id="rId20"/>
    <p:sldId id="276" r:id="rId21"/>
    <p:sldId id="277" r:id="rId22"/>
    <p:sldId id="278" r:id="rId23"/>
    <p:sldId id="273" r:id="rId24"/>
    <p:sldId id="279" r:id="rId25"/>
    <p:sldId id="280" r:id="rId26"/>
    <p:sldId id="281" r:id="rId27"/>
    <p:sldId id="282" r:id="rId2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82FDD76-FF63-4985-997F-48CA8A624295}" type="datetimeFigureOut">
              <a:rPr lang="pt-BR" smtClean="0"/>
              <a:pPr/>
              <a:t>17/05/2013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8CBC3D-320F-4A04-B02D-431D8970F7A5}"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82FDD76-FF63-4985-997F-48CA8A624295}" type="datetimeFigureOut">
              <a:rPr lang="pt-BR" smtClean="0"/>
              <a:pPr/>
              <a:t>17/05/2013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8CBC3D-320F-4A04-B02D-431D8970F7A5}"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82FDD76-FF63-4985-997F-48CA8A624295}" type="datetimeFigureOut">
              <a:rPr lang="pt-BR" smtClean="0"/>
              <a:pPr/>
              <a:t>17/05/2013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8CBC3D-320F-4A04-B02D-431D8970F7A5}"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82FDD76-FF63-4985-997F-48CA8A624295}" type="datetimeFigureOut">
              <a:rPr lang="pt-BR" smtClean="0"/>
              <a:pPr/>
              <a:t>17/05/2013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8CBC3D-320F-4A04-B02D-431D8970F7A5}"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982FDD76-FF63-4985-997F-48CA8A624295}" type="datetimeFigureOut">
              <a:rPr lang="pt-BR" smtClean="0"/>
              <a:pPr/>
              <a:t>17/05/2013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8CBC3D-320F-4A04-B02D-431D8970F7A5}"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82FDD76-FF63-4985-997F-48CA8A624295}" type="datetimeFigureOut">
              <a:rPr lang="pt-BR" smtClean="0"/>
              <a:pPr/>
              <a:t>17/05/2013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8CBC3D-320F-4A04-B02D-431D8970F7A5}"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82FDD76-FF63-4985-997F-48CA8A624295}" type="datetimeFigureOut">
              <a:rPr lang="pt-BR" smtClean="0"/>
              <a:pPr/>
              <a:t>17/05/2013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A8CBC3D-320F-4A04-B02D-431D8970F7A5}"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982FDD76-FF63-4985-997F-48CA8A624295}" type="datetimeFigureOut">
              <a:rPr lang="pt-BR" smtClean="0"/>
              <a:pPr/>
              <a:t>17/05/2013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A8CBC3D-320F-4A04-B02D-431D8970F7A5}"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82FDD76-FF63-4985-997F-48CA8A624295}" type="datetimeFigureOut">
              <a:rPr lang="pt-BR" smtClean="0"/>
              <a:pPr/>
              <a:t>17/05/2013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A8CBC3D-320F-4A04-B02D-431D8970F7A5}"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982FDD76-FF63-4985-997F-48CA8A624295}" type="datetimeFigureOut">
              <a:rPr lang="pt-BR" smtClean="0"/>
              <a:pPr/>
              <a:t>17/05/2013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8CBC3D-320F-4A04-B02D-431D8970F7A5}"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982FDD76-FF63-4985-997F-48CA8A624295}" type="datetimeFigureOut">
              <a:rPr lang="pt-BR" smtClean="0"/>
              <a:pPr/>
              <a:t>17/05/2013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8CBC3D-320F-4A04-B02D-431D8970F7A5}"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FDD76-FF63-4985-997F-48CA8A624295}" type="datetimeFigureOut">
              <a:rPr lang="pt-BR" smtClean="0"/>
              <a:pPr/>
              <a:t>17/05/2013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CBC3D-320F-4A04-B02D-431D8970F7A5}"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cptec.inpe.br/glossario.s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t.wikipedia.org/wiki/F%C3%ADsica" TargetMode="External"/><Relationship Id="rId2" Type="http://schemas.openxmlformats.org/officeDocument/2006/relationships/hyperlink" Target="http://pt.wikipedia.org/wiki/L%C3%ADngua_grega" TargetMode="External"/><Relationship Id="rId1" Type="http://schemas.openxmlformats.org/officeDocument/2006/relationships/slideLayout" Target="../slideLayouts/slideLayout2.xml"/><Relationship Id="rId5" Type="http://schemas.openxmlformats.org/officeDocument/2006/relationships/hyperlink" Target="http://pt.wikipedia.org/wiki/Din%C3%A2mica" TargetMode="External"/><Relationship Id="rId4" Type="http://schemas.openxmlformats.org/officeDocument/2006/relationships/hyperlink" Target="http://pt.wikipedia.org/wiki/Movimento"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Cinemática</a:t>
            </a:r>
            <a:br>
              <a:rPr lang="pt-BR" dirty="0" smtClean="0"/>
            </a:br>
            <a:r>
              <a:rPr lang="pt-BR" dirty="0" err="1" smtClean="0"/>
              <a:t>Caps</a:t>
            </a:r>
            <a:r>
              <a:rPr lang="pt-BR" dirty="0" smtClean="0"/>
              <a:t> 1 a 3 do </a:t>
            </a:r>
            <a:r>
              <a:rPr lang="pt-BR" dirty="0" err="1" smtClean="0"/>
              <a:t>Bluestein</a:t>
            </a:r>
            <a:r>
              <a:rPr lang="pt-BR" dirty="0" smtClean="0"/>
              <a:t> (1992)</a:t>
            </a:r>
            <a:endParaRPr lang="pt-BR" dirty="0"/>
          </a:p>
        </p:txBody>
      </p:sp>
      <p:sp>
        <p:nvSpPr>
          <p:cNvPr id="3" name="Subtítulo 2"/>
          <p:cNvSpPr>
            <a:spLocks noGrp="1"/>
          </p:cNvSpPr>
          <p:nvPr>
            <p:ph type="subTitle" idx="1"/>
          </p:nvPr>
        </p:nvSpPr>
        <p:spPr/>
        <p:txBody>
          <a:bodyPr/>
          <a:lstStyle/>
          <a:p>
            <a:endParaRPr lang="pt-B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971600" y="-48631"/>
            <a:ext cx="7776864" cy="690663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Centro de Alta Pressão</a:t>
            </a:r>
            <a:endParaRPr lang="pt-BR" dirty="0"/>
          </a:p>
        </p:txBody>
      </p:sp>
      <p:sp>
        <p:nvSpPr>
          <p:cNvPr id="3" name="Espaço Reservado para Conteúdo 2"/>
          <p:cNvSpPr>
            <a:spLocks noGrp="1"/>
          </p:cNvSpPr>
          <p:nvPr>
            <p:ph idx="1"/>
          </p:nvPr>
        </p:nvSpPr>
        <p:spPr/>
        <p:txBody>
          <a:bodyPr/>
          <a:lstStyle/>
          <a:p>
            <a:r>
              <a:rPr lang="pt-BR" dirty="0" smtClean="0"/>
              <a:t>Um centro de alta pressão ou alta é um máximo local do campo de pressão. No centro da alta pressão:</a:t>
            </a:r>
          </a:p>
          <a:p>
            <a:endParaRPr lang="pt-BR" dirty="0" smtClean="0"/>
          </a:p>
          <a:p>
            <a:endParaRPr lang="pt-BR" dirty="0" smtClean="0"/>
          </a:p>
          <a:p>
            <a:r>
              <a:rPr lang="pt-BR" dirty="0" smtClean="0"/>
              <a:t>E a intensidade da alta é dada por: </a:t>
            </a:r>
            <a:endParaRPr lang="pt-BR"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2048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31640" y="3284984"/>
            <a:ext cx="1152525" cy="419100"/>
          </a:xfrm>
          <a:prstGeom prst="rect">
            <a:avLst/>
          </a:prstGeom>
          <a:noFill/>
        </p:spPr>
      </p:pic>
      <p:sp>
        <p:nvSpPr>
          <p:cNvPr id="20483" name="Rectangle 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04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2048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31840" y="3284984"/>
            <a:ext cx="1314450" cy="419100"/>
          </a:xfrm>
          <a:prstGeom prst="rect">
            <a:avLst/>
          </a:prstGeom>
          <a:noFill/>
        </p:spPr>
      </p:pic>
      <p:sp>
        <p:nvSpPr>
          <p:cNvPr id="20486" name="Rectangle 6"/>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048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20487"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07704" y="5085184"/>
            <a:ext cx="923925" cy="419100"/>
          </a:xfrm>
          <a:prstGeom prst="rect">
            <a:avLst/>
          </a:prstGeom>
          <a:noFill/>
        </p:spPr>
      </p:pic>
      <p:sp>
        <p:nvSpPr>
          <p:cNvPr id="20489" name="Rectangle 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Centro de Baixa Pressão</a:t>
            </a:r>
            <a:endParaRPr lang="pt-BR" dirty="0"/>
          </a:p>
        </p:txBody>
      </p:sp>
      <p:sp>
        <p:nvSpPr>
          <p:cNvPr id="3" name="Espaço Reservado para Conteúdo 2"/>
          <p:cNvSpPr>
            <a:spLocks noGrp="1"/>
          </p:cNvSpPr>
          <p:nvPr>
            <p:ph idx="1"/>
          </p:nvPr>
        </p:nvSpPr>
        <p:spPr/>
        <p:txBody>
          <a:bodyPr/>
          <a:lstStyle/>
          <a:p>
            <a:r>
              <a:rPr lang="pt-BR" dirty="0" smtClean="0"/>
              <a:t>Um centro de baixa pressão ou baixa é um mínimo local do campo de pressão. No centro da baixa pressão:</a:t>
            </a:r>
          </a:p>
          <a:p>
            <a:endParaRPr lang="pt-BR" dirty="0" smtClean="0"/>
          </a:p>
          <a:p>
            <a:endParaRPr lang="pt-BR" dirty="0" smtClean="0"/>
          </a:p>
          <a:p>
            <a:r>
              <a:rPr lang="pt-BR" dirty="0" smtClean="0"/>
              <a:t>E a intensidade da alta é dada por: </a:t>
            </a:r>
            <a:endParaRPr lang="pt-BR"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2048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31640" y="3284984"/>
            <a:ext cx="1152525" cy="419100"/>
          </a:xfrm>
          <a:prstGeom prst="rect">
            <a:avLst/>
          </a:prstGeom>
          <a:noFill/>
        </p:spPr>
      </p:pic>
      <p:sp>
        <p:nvSpPr>
          <p:cNvPr id="20483" name="Rectangle 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04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0486" name="Rectangle 6"/>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048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0489" name="Rectangle 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2150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75856" y="3284984"/>
            <a:ext cx="1314450" cy="419100"/>
          </a:xfrm>
          <a:prstGeom prst="rect">
            <a:avLst/>
          </a:prstGeom>
          <a:noFill/>
        </p:spPr>
      </p:pic>
      <p:sp>
        <p:nvSpPr>
          <p:cNvPr id="21507" name="Rectangle 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15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2150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83768" y="5085184"/>
            <a:ext cx="657225" cy="419100"/>
          </a:xfrm>
          <a:prstGeom prst="rect">
            <a:avLst/>
          </a:prstGeom>
          <a:noFill/>
        </p:spPr>
      </p:pic>
      <p:sp>
        <p:nvSpPr>
          <p:cNvPr id="21510" name="Rectangle 6"/>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32656"/>
            <a:ext cx="6608912" cy="1143000"/>
          </a:xfrm>
        </p:spPr>
        <p:txBody>
          <a:bodyPr/>
          <a:lstStyle/>
          <a:p>
            <a:r>
              <a:rPr lang="pt-BR" dirty="0" smtClean="0"/>
              <a:t>Ponto de sela ou colo</a:t>
            </a:r>
            <a:endParaRPr lang="pt-BR" dirty="0"/>
          </a:p>
        </p:txBody>
      </p:sp>
      <p:sp>
        <p:nvSpPr>
          <p:cNvPr id="3" name="Espaço Reservado para Conteúdo 2"/>
          <p:cNvSpPr>
            <a:spLocks noGrp="1"/>
          </p:cNvSpPr>
          <p:nvPr>
            <p:ph idx="1"/>
          </p:nvPr>
        </p:nvSpPr>
        <p:spPr>
          <a:xfrm>
            <a:off x="457200" y="1988840"/>
            <a:ext cx="8229600" cy="4137323"/>
          </a:xfrm>
        </p:spPr>
        <p:txBody>
          <a:bodyPr>
            <a:normAutofit fontScale="92500" lnSpcReduction="20000"/>
          </a:bodyPr>
          <a:lstStyle/>
          <a:p>
            <a:r>
              <a:rPr lang="pt-BR" dirty="0" smtClean="0"/>
              <a:t>Intersecção entre o eixo de um cavado com o eixo de uma crista:</a:t>
            </a:r>
          </a:p>
          <a:p>
            <a:endParaRPr lang="pt-BR" dirty="0" smtClean="0"/>
          </a:p>
          <a:p>
            <a:endParaRPr lang="pt-BR" dirty="0" smtClean="0"/>
          </a:p>
          <a:p>
            <a:r>
              <a:rPr lang="pt-BR" dirty="0" smtClean="0"/>
              <a:t>São encontradas no Hemisfério Norte:</a:t>
            </a:r>
          </a:p>
          <a:p>
            <a:pPr lvl="1"/>
            <a:r>
              <a:rPr lang="pt-BR" dirty="0" smtClean="0"/>
              <a:t>Ao sul de regiões baixas pressões, ao norte de baixas térmicas, a leste de áreas de alta pressão frias, a oeste de altas subtropicais</a:t>
            </a:r>
          </a:p>
          <a:p>
            <a:pPr lvl="1"/>
            <a:r>
              <a:rPr lang="pt-BR" dirty="0" smtClean="0"/>
              <a:t>Zonas frontais estão próximas de colas devido à deformação que existe em suas vizinhanças.</a:t>
            </a:r>
            <a:endParaRPr lang="pt-BR"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0483" name="Rectangle 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04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0486" name="Rectangle 6"/>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048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0489" name="Rectangle 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1507" name="Rectangle 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15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1510" name="Rectangle 6"/>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2530" name="Picture 2" descr="Image:Sela.jpg"/>
          <p:cNvPicPr>
            <a:picLocks noChangeAspect="1" noChangeArrowheads="1"/>
          </p:cNvPicPr>
          <p:nvPr/>
        </p:nvPicPr>
        <p:blipFill>
          <a:blip r:embed="rId2" cstate="print"/>
          <a:srcRect/>
          <a:stretch>
            <a:fillRect/>
          </a:stretch>
        </p:blipFill>
        <p:spPr bwMode="auto">
          <a:xfrm>
            <a:off x="5895975" y="0"/>
            <a:ext cx="3248025" cy="1971676"/>
          </a:xfrm>
          <a:prstGeom prst="rect">
            <a:avLst/>
          </a:prstGeom>
          <a:noFill/>
        </p:spPr>
      </p:pic>
      <p:sp>
        <p:nvSpPr>
          <p:cNvPr id="2253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2253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35696" y="2780928"/>
            <a:ext cx="1057275" cy="809625"/>
          </a:xfrm>
          <a:prstGeom prst="rect">
            <a:avLst/>
          </a:prstGeom>
          <a:noFill/>
        </p:spPr>
      </p:pic>
      <p:sp>
        <p:nvSpPr>
          <p:cNvPr id="22533" name="Rectangle 5"/>
          <p:cNvSpPr>
            <a:spLocks noChangeArrowheads="1"/>
          </p:cNvSpPr>
          <p:nvPr/>
        </p:nvSpPr>
        <p:spPr bwMode="auto">
          <a:xfrm>
            <a:off x="0" y="1266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253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22534"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47864" y="2780928"/>
            <a:ext cx="1066800" cy="885825"/>
          </a:xfrm>
          <a:prstGeom prst="rect">
            <a:avLst/>
          </a:prstGeom>
          <a:noFill/>
        </p:spPr>
      </p:pic>
      <p:sp>
        <p:nvSpPr>
          <p:cNvPr id="22536" name="Rectangle 8"/>
          <p:cNvSpPr>
            <a:spLocks noChangeArrowheads="1"/>
          </p:cNvSpPr>
          <p:nvPr/>
        </p:nvSpPr>
        <p:spPr bwMode="auto">
          <a:xfrm>
            <a:off x="0" y="1343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253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22537"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60032" y="2708920"/>
            <a:ext cx="2695575" cy="962025"/>
          </a:xfrm>
          <a:prstGeom prst="rect">
            <a:avLst/>
          </a:prstGeom>
          <a:noFill/>
        </p:spPr>
      </p:pic>
      <p:sp>
        <p:nvSpPr>
          <p:cNvPr id="22539" name="Rectangle 11"/>
          <p:cNvSpPr>
            <a:spLocks noChangeArrowheads="1"/>
          </p:cNvSpPr>
          <p:nvPr/>
        </p:nvSpPr>
        <p:spPr bwMode="auto">
          <a:xfrm>
            <a:off x="0" y="1419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957461" y="0"/>
            <a:ext cx="7214939"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Altas/Cristas</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smtClean="0"/>
              <a:t>Uma alta/crista se aprofunda quando a pressão no centro ou no eixo aumenta (</a:t>
            </a:r>
            <a:r>
              <a:rPr lang="pt-BR" dirty="0" err="1" smtClean="0"/>
              <a:t>building</a:t>
            </a:r>
            <a:r>
              <a:rPr lang="pt-BR" dirty="0" smtClean="0"/>
              <a:t> </a:t>
            </a:r>
            <a:r>
              <a:rPr lang="pt-BR" dirty="0" err="1" smtClean="0"/>
              <a:t>high</a:t>
            </a:r>
            <a:r>
              <a:rPr lang="pt-BR" dirty="0" smtClean="0"/>
              <a:t>/</a:t>
            </a:r>
            <a:r>
              <a:rPr lang="pt-BR" dirty="0" err="1" smtClean="0"/>
              <a:t>ridge</a:t>
            </a:r>
            <a:r>
              <a:rPr lang="pt-BR" dirty="0" smtClean="0"/>
              <a:t>)</a:t>
            </a:r>
          </a:p>
          <a:p>
            <a:r>
              <a:rPr lang="pt-BR" dirty="0" smtClean="0"/>
              <a:t>Uma alta/crista enfraquece quando a pressão no centro ou no eixo diminui (</a:t>
            </a:r>
            <a:r>
              <a:rPr lang="pt-BR" dirty="0" err="1" smtClean="0"/>
              <a:t>weakening</a:t>
            </a:r>
            <a:r>
              <a:rPr lang="pt-BR" dirty="0" smtClean="0"/>
              <a:t> </a:t>
            </a:r>
            <a:r>
              <a:rPr lang="pt-BR" dirty="0" err="1" smtClean="0"/>
              <a:t>high</a:t>
            </a:r>
            <a:r>
              <a:rPr lang="pt-BR" dirty="0" smtClean="0"/>
              <a:t>/</a:t>
            </a:r>
            <a:r>
              <a:rPr lang="pt-BR" dirty="0" err="1" smtClean="0"/>
              <a:t>ridge</a:t>
            </a:r>
            <a:r>
              <a:rPr lang="pt-BR" dirty="0" smtClean="0"/>
              <a:t>)</a:t>
            </a:r>
          </a:p>
          <a:p>
            <a:r>
              <a:rPr lang="pt-BR" dirty="0" smtClean="0"/>
              <a:t>A intensidade da crista é determinada pelo gradiente de pressão ao longo do eixo da crista. Cristas intensas estão associadas a gradientes de pressão maiores (gradientes de ventos </a:t>
            </a:r>
            <a:r>
              <a:rPr lang="pt-BR" dirty="0" err="1" smtClean="0"/>
              <a:t>geostróficos</a:t>
            </a:r>
            <a:r>
              <a:rPr lang="pt-BR" dirty="0" smtClean="0"/>
              <a:t> mais intensos)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Baixas/Cavados</a:t>
            </a: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t>Uma baixa/cavado se aprofunda quando a pressão no centro ou no eixo diminui (</a:t>
            </a:r>
            <a:r>
              <a:rPr lang="pt-BR" dirty="0" err="1" smtClean="0"/>
              <a:t>deepening</a:t>
            </a:r>
            <a:r>
              <a:rPr lang="pt-BR" dirty="0" smtClean="0"/>
              <a:t> </a:t>
            </a:r>
            <a:r>
              <a:rPr lang="pt-BR" dirty="0" err="1" smtClean="0"/>
              <a:t>low</a:t>
            </a:r>
            <a:r>
              <a:rPr lang="pt-BR" dirty="0" smtClean="0"/>
              <a:t>/</a:t>
            </a:r>
            <a:r>
              <a:rPr lang="pt-BR" dirty="0" err="1" smtClean="0"/>
              <a:t>trough</a:t>
            </a:r>
            <a:r>
              <a:rPr lang="pt-BR" dirty="0" smtClean="0"/>
              <a:t>)</a:t>
            </a:r>
          </a:p>
          <a:p>
            <a:r>
              <a:rPr lang="pt-BR" dirty="0" smtClean="0"/>
              <a:t>Uma baixa/cavado enfraquece quando a pressão no centro ou no eixo aumenta (</a:t>
            </a:r>
            <a:r>
              <a:rPr lang="pt-BR" dirty="0" err="1" smtClean="0"/>
              <a:t>filling</a:t>
            </a:r>
            <a:r>
              <a:rPr lang="pt-BR" dirty="0" smtClean="0"/>
              <a:t> </a:t>
            </a:r>
            <a:r>
              <a:rPr lang="pt-BR" dirty="0" err="1" smtClean="0"/>
              <a:t>low</a:t>
            </a:r>
            <a:r>
              <a:rPr lang="pt-BR" dirty="0" smtClean="0"/>
              <a:t>/</a:t>
            </a:r>
            <a:r>
              <a:rPr lang="pt-BR" dirty="0" err="1" smtClean="0"/>
              <a:t>trough</a:t>
            </a:r>
            <a:r>
              <a:rPr lang="pt-BR" dirty="0" smtClean="0"/>
              <a:t>)</a:t>
            </a:r>
          </a:p>
          <a:p>
            <a:r>
              <a:rPr lang="pt-BR" dirty="0" smtClean="0"/>
              <a:t>Uma baixa/cavado intensifica quando o gradiente de pressão aumenta (</a:t>
            </a:r>
            <a:r>
              <a:rPr lang="pt-BR" dirty="0" err="1" smtClean="0"/>
              <a:t>intensifying</a:t>
            </a:r>
            <a:r>
              <a:rPr lang="pt-BR" dirty="0" smtClean="0"/>
              <a:t> </a:t>
            </a:r>
            <a:r>
              <a:rPr lang="pt-BR" dirty="0" err="1" smtClean="0"/>
              <a:t>low</a:t>
            </a:r>
            <a:r>
              <a:rPr lang="pt-BR" dirty="0" smtClean="0"/>
              <a:t>/</a:t>
            </a:r>
            <a:r>
              <a:rPr lang="pt-BR" dirty="0" err="1" smtClean="0"/>
              <a:t>trough</a:t>
            </a:r>
            <a:r>
              <a:rPr lang="pt-BR" dirty="0" smtClean="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35496" y="-1"/>
            <a:ext cx="9034080" cy="6767709"/>
          </a:xfrm>
          <a:prstGeom prst="rect">
            <a:avLst/>
          </a:prstGeom>
          <a:noFill/>
          <a:ln w="9525">
            <a:noFill/>
            <a:miter lim="800000"/>
            <a:headEnd/>
            <a:tailEnd/>
          </a:ln>
        </p:spPr>
      </p:pic>
      <p:sp>
        <p:nvSpPr>
          <p:cNvPr id="5" name="CaixaDeTexto 4"/>
          <p:cNvSpPr txBox="1"/>
          <p:nvPr/>
        </p:nvSpPr>
        <p:spPr>
          <a:xfrm>
            <a:off x="3923928" y="836712"/>
            <a:ext cx="4824536" cy="954107"/>
          </a:xfrm>
          <a:prstGeom prst="rect">
            <a:avLst/>
          </a:prstGeom>
          <a:noFill/>
        </p:spPr>
        <p:txBody>
          <a:bodyPr wrap="square" rtlCol="0">
            <a:spAutoFit/>
          </a:bodyPr>
          <a:lstStyle/>
          <a:p>
            <a:r>
              <a:rPr lang="pt-BR" sz="2800" dirty="0" smtClean="0">
                <a:solidFill>
                  <a:srgbClr val="FF0000"/>
                </a:solidFill>
              </a:rPr>
              <a:t>APROFUNDAMENTO DA BAIXA, MAS SEM INTENSIFICAÇÃO</a:t>
            </a:r>
            <a:endParaRPr lang="pt-BR" sz="2800"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CPTEC</a:t>
            </a:r>
            <a:endParaRPr lang="pt-BR" dirty="0"/>
          </a:p>
        </p:txBody>
      </p:sp>
      <p:sp>
        <p:nvSpPr>
          <p:cNvPr id="3" name="Espaço Reservado para Conteúdo 2"/>
          <p:cNvSpPr>
            <a:spLocks noGrp="1"/>
          </p:cNvSpPr>
          <p:nvPr>
            <p:ph idx="1"/>
          </p:nvPr>
        </p:nvSpPr>
        <p:spPr/>
        <p:txBody>
          <a:bodyPr>
            <a:normAutofit fontScale="70000" lnSpcReduction="20000"/>
          </a:bodyPr>
          <a:lstStyle/>
          <a:p>
            <a:r>
              <a:rPr lang="pt-BR" b="1" dirty="0" smtClean="0"/>
              <a:t>Sistemas de Alta Pressão</a:t>
            </a:r>
            <a:r>
              <a:rPr lang="pt-BR" dirty="0" smtClean="0"/>
              <a:t/>
            </a:r>
            <a:br>
              <a:rPr lang="pt-BR" dirty="0" smtClean="0"/>
            </a:br>
            <a:r>
              <a:rPr lang="pt-BR" dirty="0" smtClean="0"/>
              <a:t/>
            </a:r>
            <a:br>
              <a:rPr lang="pt-BR" dirty="0" smtClean="0"/>
            </a:br>
            <a:r>
              <a:rPr lang="pt-BR" b="1" dirty="0" smtClean="0"/>
              <a:t>Alta:</a:t>
            </a:r>
            <a:r>
              <a:rPr lang="pt-BR" dirty="0" smtClean="0"/>
              <a:t> é a região de relativa alta pressão em comparação com a vizinhança no mesmo nível horizontal ou mesmo nível de pressão. </a:t>
            </a:r>
            <a:br>
              <a:rPr lang="pt-BR" dirty="0" smtClean="0"/>
            </a:br>
            <a:r>
              <a:rPr lang="pt-BR" dirty="0" smtClean="0"/>
              <a:t/>
            </a:r>
            <a:br>
              <a:rPr lang="pt-BR" dirty="0" smtClean="0"/>
            </a:br>
            <a:r>
              <a:rPr lang="pt-BR" b="1" dirty="0" smtClean="0"/>
              <a:t>Anticiclone:</a:t>
            </a:r>
            <a:r>
              <a:rPr lang="pt-BR" dirty="0" smtClean="0"/>
              <a:t> é uma região de circulação no sentido anti-horário no plano horizontal no Hemisfério Sul que podem se encontrar nos altos, médios e baixos níveis da atmosfera. </a:t>
            </a:r>
            <a:br>
              <a:rPr lang="pt-BR" dirty="0" smtClean="0"/>
            </a:br>
            <a:r>
              <a:rPr lang="pt-BR" dirty="0" smtClean="0"/>
              <a:t/>
            </a:r>
            <a:br>
              <a:rPr lang="pt-BR" dirty="0" smtClean="0"/>
            </a:br>
            <a:r>
              <a:rPr lang="pt-BR" b="1" dirty="0" smtClean="0"/>
              <a:t>Crista:</a:t>
            </a:r>
            <a:r>
              <a:rPr lang="pt-BR" dirty="0" smtClean="0"/>
              <a:t> é uma região alongada de uma relativa alta pressão num plano. Na região de crista as linhas de pressão não são fechadas, como um anticiclone. As isóbaras (linhas de pressão) abertas apresentam uma ondulação para o lado das baixas pressões.</a:t>
            </a:r>
            <a:br>
              <a:rPr lang="pt-BR" dirty="0" smtClean="0"/>
            </a:br>
            <a:endParaRPr lang="pt-BR" dirty="0"/>
          </a:p>
        </p:txBody>
      </p:sp>
      <p:sp>
        <p:nvSpPr>
          <p:cNvPr id="4" name="Retângulo 3"/>
          <p:cNvSpPr/>
          <p:nvPr/>
        </p:nvSpPr>
        <p:spPr>
          <a:xfrm>
            <a:off x="4816277" y="6488668"/>
            <a:ext cx="4327723" cy="369332"/>
          </a:xfrm>
          <a:prstGeom prst="rect">
            <a:avLst/>
          </a:prstGeom>
        </p:spPr>
        <p:txBody>
          <a:bodyPr wrap="none">
            <a:spAutoFit/>
          </a:bodyPr>
          <a:lstStyle/>
          <a:p>
            <a:r>
              <a:rPr lang="pt-BR" dirty="0" smtClean="0">
                <a:hlinkClick r:id="rId2"/>
              </a:rPr>
              <a:t>http://www.cptec.inpe.br/glossario.shtml#n</a:t>
            </a:r>
            <a:endParaRPr lang="pt-B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260648"/>
            <a:ext cx="8229600" cy="4525963"/>
          </a:xfrm>
        </p:spPr>
        <p:txBody>
          <a:bodyPr>
            <a:noAutofit/>
          </a:bodyPr>
          <a:lstStyle/>
          <a:p>
            <a:r>
              <a:rPr lang="pt-BR" sz="1400" b="1" dirty="0" smtClean="0"/>
              <a:t>Baixa:</a:t>
            </a:r>
            <a:r>
              <a:rPr lang="pt-BR" sz="1400" dirty="0" smtClean="0"/>
              <a:t> é a região da relativa baixa pressão em comparação com a vizinhança no mesmo nível horizontal ou mesmo nível de pressão. </a:t>
            </a:r>
            <a:br>
              <a:rPr lang="pt-BR" sz="1400" dirty="0" smtClean="0"/>
            </a:br>
            <a:r>
              <a:rPr lang="pt-BR" sz="1400" dirty="0" smtClean="0"/>
              <a:t/>
            </a:r>
            <a:br>
              <a:rPr lang="pt-BR" sz="1400" dirty="0" smtClean="0"/>
            </a:br>
            <a:r>
              <a:rPr lang="pt-BR" sz="1400" b="1" dirty="0" smtClean="0"/>
              <a:t>Ciclone:</a:t>
            </a:r>
            <a:r>
              <a:rPr lang="pt-BR" sz="1400" dirty="0" smtClean="0"/>
              <a:t> é uma área com pressão inferior àquela apresentada em áreas circunvizinhas, considerando-se um mesmo nível. Resulta em convergência de ventos, os que se movem no sentido horário no Hemisfério Sul. </a:t>
            </a:r>
            <a:br>
              <a:rPr lang="pt-BR" sz="1400" dirty="0" smtClean="0"/>
            </a:br>
            <a:r>
              <a:rPr lang="pt-BR" sz="1400" dirty="0" smtClean="0"/>
              <a:t/>
            </a:r>
            <a:br>
              <a:rPr lang="pt-BR" sz="1400" dirty="0" smtClean="0"/>
            </a:br>
            <a:r>
              <a:rPr lang="pt-BR" sz="1400" dirty="0" smtClean="0"/>
              <a:t>Durante algum tempo houve a confusão entre os ciclones, furacões e tornados, </a:t>
            </a:r>
            <a:r>
              <a:rPr lang="pt-BR" sz="1400" dirty="0" smtClean="0"/>
              <a:t>..., na </a:t>
            </a:r>
            <a:r>
              <a:rPr lang="pt-BR" sz="1400" dirty="0" smtClean="0"/>
              <a:t>revista Ciência Hoje de novembro de 2005 pelo Dr. Carlos Nobre e Dr. José </a:t>
            </a:r>
            <a:r>
              <a:rPr lang="pt-BR" sz="1400" dirty="0" err="1" smtClean="0"/>
              <a:t>Marengo</a:t>
            </a:r>
            <a:r>
              <a:rPr lang="pt-BR" sz="1400" dirty="0" smtClean="0"/>
              <a:t>. “Ciclones são centros de baixa pressão atmosférica em torno dos quais ocorrem ventos giratórios, formando estruturas de grandes dimensões (atingem mais de 200 km de diâmetro)”. Os ventos giram no sentido horário no Hemisfério Sul. Os ciclones surgem principalmente sobre os oceanos, em geral em regiões tropicais, e podem durar vários dias e se deslocar por longas distâncias, tornando-se às vezes muito intensos. Quando ocorrem fora dos trópicos, caso do sul do Brasil, são chamados de ciclones extratropicais. Ciclones com ventos de mais de 119 km/h são classificados como Furacões. A intensidade dos furacões é medida de acordo com a pressão no centro (o olho) e a velocidade de vento. A escala mais conhecida, baseada na velocidade do vento, inclui os níveis, verifique a figura 2.14. </a:t>
            </a:r>
            <a:r>
              <a:rPr lang="pt-BR" sz="1400" dirty="0" smtClean="0"/>
              <a:t> Tufão </a:t>
            </a:r>
            <a:r>
              <a:rPr lang="pt-BR" sz="1400" dirty="0" smtClean="0"/>
              <a:t>é o nome dado aos furacões que ocorrem na Ásia. Já os tornados são ventos giratórios em forma de funil. Formados geralmente em terra, com diâmetro (junto ao solo) entre alguns e dezenas de metros. O tornado é considerado o fenômeno meteorológico mais destrutivo, já que a velocidade do vento pode superar 400 km/h, mas, em comparação com os furacões, atinge áreas muito menores e dura menos tempo (alguns minutos a cerca de uma hora).</a:t>
            </a:r>
            <a:br>
              <a:rPr lang="pt-BR" sz="1400" dirty="0" smtClean="0"/>
            </a:br>
            <a:r>
              <a:rPr lang="pt-BR" sz="1400" dirty="0" smtClean="0"/>
              <a:t/>
            </a:r>
            <a:br>
              <a:rPr lang="pt-BR" sz="1400" dirty="0" smtClean="0"/>
            </a:br>
            <a:r>
              <a:rPr lang="pt-BR" sz="1400" b="1" dirty="0" err="1" smtClean="0"/>
              <a:t>Ciclogênese</a:t>
            </a:r>
            <a:r>
              <a:rPr lang="pt-BR" sz="1400" b="1" dirty="0" smtClean="0"/>
              <a:t>:</a:t>
            </a:r>
            <a:r>
              <a:rPr lang="pt-BR" sz="1400" dirty="0" smtClean="0"/>
              <a:t> é a formação de um novo sistema de baixa pressão ou ciclone, ou intensificação um sistema pré-existente.</a:t>
            </a:r>
            <a:br>
              <a:rPr lang="pt-BR" sz="1400" dirty="0" smtClean="0"/>
            </a:br>
            <a:r>
              <a:rPr lang="pt-BR" sz="1400" dirty="0" smtClean="0"/>
              <a:t/>
            </a:r>
            <a:br>
              <a:rPr lang="pt-BR" sz="1400" dirty="0" smtClean="0"/>
            </a:br>
            <a:r>
              <a:rPr lang="pt-BR" sz="1400" b="1" dirty="0" smtClean="0"/>
              <a:t>Cavado:</a:t>
            </a:r>
            <a:r>
              <a:rPr lang="pt-BR" sz="1400" dirty="0" smtClean="0"/>
              <a:t> é uma região alongada de uma relativa baixa pressão num plano horizontal. Na região de cavado as linhas de pressão não são fechadas. As linhas de pressão abertas apresentam uma ondulação para o lado das altas pressões. </a:t>
            </a:r>
            <a:br>
              <a:rPr lang="pt-BR" sz="1400" dirty="0" smtClean="0"/>
            </a:br>
            <a:endParaRPr lang="pt-BR"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Cinemática</a:t>
            </a:r>
            <a:endParaRPr lang="pt-BR" dirty="0"/>
          </a:p>
        </p:txBody>
      </p:sp>
      <p:sp>
        <p:nvSpPr>
          <p:cNvPr id="6" name="Espaço Reservado para Conteúdo 5"/>
          <p:cNvSpPr>
            <a:spLocks noGrp="1"/>
          </p:cNvSpPr>
          <p:nvPr>
            <p:ph idx="1"/>
          </p:nvPr>
        </p:nvSpPr>
        <p:spPr/>
        <p:txBody>
          <a:bodyPr/>
          <a:lstStyle/>
          <a:p>
            <a:r>
              <a:rPr lang="pt-BR" dirty="0" smtClean="0"/>
              <a:t>Campos de pressão a uma elevação constante</a:t>
            </a:r>
          </a:p>
          <a:p>
            <a:r>
              <a:rPr lang="pt-BR" dirty="0" smtClean="0"/>
              <a:t>Campos de altura a uma pressão constante</a:t>
            </a:r>
          </a:p>
          <a:p>
            <a:r>
              <a:rPr lang="pt-BR" b="1" dirty="0" smtClean="0"/>
              <a:t>Cinemática</a:t>
            </a:r>
            <a:r>
              <a:rPr lang="pt-BR" dirty="0" smtClean="0"/>
              <a:t> (do </a:t>
            </a:r>
            <a:r>
              <a:rPr lang="pt-BR" dirty="0" smtClean="0">
                <a:hlinkClick r:id="rId2" tooltip="Língua grega"/>
              </a:rPr>
              <a:t>grego</a:t>
            </a:r>
            <a:r>
              <a:rPr lang="pt-BR" dirty="0" smtClean="0"/>
              <a:t> </a:t>
            </a:r>
            <a:r>
              <a:rPr lang="pt-BR" i="1" dirty="0" err="1" smtClean="0"/>
              <a:t>κινημα</a:t>
            </a:r>
            <a:r>
              <a:rPr lang="pt-BR" dirty="0" smtClean="0"/>
              <a:t>, movimento) é o ramo da </a:t>
            </a:r>
            <a:r>
              <a:rPr lang="pt-BR" dirty="0" smtClean="0">
                <a:hlinkClick r:id="rId3" tooltip="Física"/>
              </a:rPr>
              <a:t>física</a:t>
            </a:r>
            <a:r>
              <a:rPr lang="pt-BR" dirty="0" smtClean="0"/>
              <a:t> que se ocupa da descrição dos </a:t>
            </a:r>
            <a:r>
              <a:rPr lang="pt-BR" dirty="0" smtClean="0">
                <a:hlinkClick r:id="rId4" tooltip="Movimento"/>
              </a:rPr>
              <a:t>movimentos</a:t>
            </a:r>
            <a:r>
              <a:rPr lang="pt-BR" dirty="0" smtClean="0"/>
              <a:t> dos corpos, sem se preocupar com a análise de suas causas (</a:t>
            </a:r>
            <a:r>
              <a:rPr lang="pt-BR" dirty="0" smtClean="0">
                <a:hlinkClick r:id="rId5" tooltip="Dinâmica"/>
              </a:rPr>
              <a:t>Dinâmica</a:t>
            </a:r>
            <a:r>
              <a:rPr lang="pt-BR" dirty="0" smtClean="0"/>
              <a:t>). </a:t>
            </a:r>
            <a:endParaRPr lang="pt-B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Redução da pressão ao nível do mar</a:t>
            </a:r>
            <a:endParaRPr lang="pt-B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82217" y="2060848"/>
            <a:ext cx="8990220" cy="3600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Cinemática do campo de vento</a:t>
            </a:r>
            <a:endParaRPr lang="pt-BR" dirty="0"/>
          </a:p>
        </p:txBody>
      </p:sp>
      <p:sp>
        <p:nvSpPr>
          <p:cNvPr id="3" name="Subtítulo 2"/>
          <p:cNvSpPr>
            <a:spLocks noGrp="1"/>
          </p:cNvSpPr>
          <p:nvPr>
            <p:ph type="subTitle" idx="1"/>
          </p:nvPr>
        </p:nvSpPr>
        <p:spPr/>
        <p:txBody>
          <a:bodyPr/>
          <a:lstStyle/>
          <a:p>
            <a:endParaRPr lang="pt-B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Coordenadas Naturais</a:t>
            </a:r>
            <a:endParaRPr lang="pt-BR" dirty="0"/>
          </a:p>
        </p:txBody>
      </p:sp>
      <p:sp>
        <p:nvSpPr>
          <p:cNvPr id="3" name="Espaço Reservado para Conteúdo 2"/>
          <p:cNvSpPr>
            <a:spLocks noGrp="1"/>
          </p:cNvSpPr>
          <p:nvPr>
            <p:ph idx="1"/>
          </p:nvPr>
        </p:nvSpPr>
        <p:spPr/>
        <p:txBody>
          <a:bodyPr>
            <a:normAutofit/>
          </a:bodyPr>
          <a:lstStyle/>
          <a:p>
            <a:r>
              <a:rPr lang="en-US" dirty="0" err="1" smtClean="0"/>
              <a:t>Sistema</a:t>
            </a:r>
            <a:r>
              <a:rPr lang="en-US" dirty="0" smtClean="0"/>
              <a:t> de </a:t>
            </a:r>
            <a:r>
              <a:rPr lang="en-US" dirty="0" err="1" smtClean="0"/>
              <a:t>coordenadas</a:t>
            </a:r>
            <a:r>
              <a:rPr lang="en-US" dirty="0" smtClean="0"/>
              <a:t> </a:t>
            </a:r>
            <a:r>
              <a:rPr lang="en-US" dirty="0" err="1" smtClean="0"/>
              <a:t>naturais</a:t>
            </a:r>
            <a:r>
              <a:rPr lang="en-US" dirty="0" smtClean="0"/>
              <a:t>: </a:t>
            </a:r>
          </a:p>
          <a:p>
            <a:r>
              <a:rPr lang="en-US" dirty="0" err="1" smtClean="0"/>
              <a:t>Definida</a:t>
            </a:r>
            <a:r>
              <a:rPr lang="en-US" dirty="0" smtClean="0"/>
              <a:t> </a:t>
            </a:r>
            <a:r>
              <a:rPr lang="en-US" dirty="0" err="1" smtClean="0"/>
              <a:t>pela</a:t>
            </a:r>
            <a:r>
              <a:rPr lang="en-US" dirty="0" smtClean="0"/>
              <a:t> </a:t>
            </a:r>
            <a:r>
              <a:rPr lang="en-US" dirty="0" err="1" smtClean="0"/>
              <a:t>orientação</a:t>
            </a:r>
            <a:r>
              <a:rPr lang="en-US" dirty="0" smtClean="0"/>
              <a:t> </a:t>
            </a:r>
            <a:r>
              <a:rPr lang="en-US" dirty="0" err="1" smtClean="0"/>
              <a:t>da</a:t>
            </a:r>
            <a:r>
              <a:rPr lang="en-US" dirty="0" smtClean="0"/>
              <a:t> </a:t>
            </a:r>
            <a:r>
              <a:rPr lang="en-US" dirty="0" err="1" smtClean="0"/>
              <a:t>velocidade</a:t>
            </a:r>
            <a:r>
              <a:rPr lang="en-US" dirty="0" smtClean="0"/>
              <a:t> </a:t>
            </a:r>
            <a:r>
              <a:rPr lang="en-US" dirty="0" err="1" smtClean="0"/>
              <a:t>em</a:t>
            </a:r>
            <a:r>
              <a:rPr lang="en-US" dirty="0" smtClean="0"/>
              <a:t> </a:t>
            </a:r>
            <a:r>
              <a:rPr lang="en-US" dirty="0" err="1" smtClean="0"/>
              <a:t>cada</a:t>
            </a:r>
            <a:r>
              <a:rPr lang="en-US" dirty="0" smtClean="0"/>
              <a:t> </a:t>
            </a:r>
            <a:r>
              <a:rPr lang="en-US" dirty="0" err="1" smtClean="0"/>
              <a:t>ponto</a:t>
            </a:r>
            <a:endParaRPr lang="en-US" dirty="0" smtClean="0"/>
          </a:p>
          <a:p>
            <a:r>
              <a:rPr lang="en-US" dirty="0" err="1" smtClean="0"/>
              <a:t>Coordenadas</a:t>
            </a:r>
            <a:r>
              <a:rPr lang="en-US" dirty="0" smtClean="0"/>
              <a:t> </a:t>
            </a:r>
            <a:r>
              <a:rPr lang="en-US" dirty="0" err="1" smtClean="0"/>
              <a:t>horizontais</a:t>
            </a:r>
            <a:r>
              <a:rPr lang="en-US" dirty="0" smtClean="0"/>
              <a:t> (</a:t>
            </a:r>
            <a:r>
              <a:rPr lang="en-US" dirty="0" err="1" smtClean="0"/>
              <a:t>s,n</a:t>
            </a:r>
            <a:r>
              <a:rPr lang="en-US" dirty="0" smtClean="0"/>
              <a:t>) </a:t>
            </a:r>
            <a:r>
              <a:rPr lang="en-US" dirty="0" err="1" smtClean="0"/>
              <a:t>são</a:t>
            </a:r>
            <a:r>
              <a:rPr lang="en-US" dirty="0" smtClean="0"/>
              <a:t> </a:t>
            </a:r>
            <a:r>
              <a:rPr lang="en-US" dirty="0" err="1" smtClean="0"/>
              <a:t>definidas</a:t>
            </a:r>
            <a:r>
              <a:rPr lang="en-US" dirty="0" smtClean="0"/>
              <a:t> </a:t>
            </a:r>
            <a:r>
              <a:rPr lang="en-US" dirty="0" err="1" smtClean="0"/>
              <a:t>pelos</a:t>
            </a:r>
            <a:r>
              <a:rPr lang="en-US" dirty="0" smtClean="0"/>
              <a:t> </a:t>
            </a:r>
            <a:r>
              <a:rPr lang="en-US" dirty="0" err="1" smtClean="0"/>
              <a:t>vetores</a:t>
            </a:r>
            <a:r>
              <a:rPr lang="en-US" dirty="0" smtClean="0"/>
              <a:t> </a:t>
            </a:r>
            <a:r>
              <a:rPr lang="en-US" dirty="0" err="1" smtClean="0"/>
              <a:t>unitários</a:t>
            </a:r>
            <a:r>
              <a:rPr lang="en-US" dirty="0" smtClean="0"/>
              <a:t> </a:t>
            </a:r>
            <a:r>
              <a:rPr lang="en-US" b="1" dirty="0" smtClean="0"/>
              <a:t>s</a:t>
            </a:r>
            <a:r>
              <a:rPr lang="en-US" dirty="0" smtClean="0"/>
              <a:t> e </a:t>
            </a:r>
            <a:r>
              <a:rPr lang="en-US" b="1" dirty="0" smtClean="0"/>
              <a:t>n</a:t>
            </a:r>
            <a:r>
              <a:rPr lang="en-US" dirty="0" smtClean="0"/>
              <a:t>, </a:t>
            </a:r>
            <a:r>
              <a:rPr lang="en-US" dirty="0" err="1" smtClean="0"/>
              <a:t>onde</a:t>
            </a:r>
            <a:endParaRPr lang="en-US" dirty="0" smtClean="0"/>
          </a:p>
          <a:p>
            <a:pPr lvl="1"/>
            <a:r>
              <a:rPr lang="en-US" dirty="0" smtClean="0"/>
              <a:t> </a:t>
            </a:r>
            <a:r>
              <a:rPr lang="en-US" b="1" dirty="0" smtClean="0"/>
              <a:t>s</a:t>
            </a:r>
            <a:r>
              <a:rPr lang="en-US" dirty="0" smtClean="0"/>
              <a:t> é </a:t>
            </a:r>
            <a:r>
              <a:rPr lang="en-US" dirty="0" err="1" smtClean="0"/>
              <a:t>paralelo</a:t>
            </a:r>
            <a:r>
              <a:rPr lang="en-US" dirty="0" smtClean="0"/>
              <a:t> </a:t>
            </a:r>
            <a:r>
              <a:rPr lang="en-US" dirty="0" err="1" smtClean="0"/>
              <a:t>ao</a:t>
            </a:r>
            <a:r>
              <a:rPr lang="en-US" dirty="0" smtClean="0"/>
              <a:t> </a:t>
            </a:r>
            <a:r>
              <a:rPr lang="en-US" dirty="0" err="1" smtClean="0"/>
              <a:t>fluxo</a:t>
            </a:r>
            <a:r>
              <a:rPr lang="en-US" dirty="0" smtClean="0"/>
              <a:t> </a:t>
            </a:r>
            <a:r>
              <a:rPr lang="en-US" dirty="0" err="1" smtClean="0"/>
              <a:t>em</a:t>
            </a:r>
            <a:r>
              <a:rPr lang="en-US" dirty="0" smtClean="0"/>
              <a:t> </a:t>
            </a:r>
            <a:r>
              <a:rPr lang="en-US" dirty="0" err="1" smtClean="0"/>
              <a:t>cada</a:t>
            </a:r>
            <a:r>
              <a:rPr lang="en-US" dirty="0" smtClean="0"/>
              <a:t> </a:t>
            </a:r>
            <a:r>
              <a:rPr lang="en-US" dirty="0" err="1" smtClean="0"/>
              <a:t>ponto</a:t>
            </a:r>
            <a:endParaRPr lang="en-US" dirty="0" smtClean="0"/>
          </a:p>
          <a:p>
            <a:pPr lvl="1"/>
            <a:r>
              <a:rPr lang="en-US" b="1" dirty="0" smtClean="0"/>
              <a:t> n</a:t>
            </a:r>
            <a:r>
              <a:rPr lang="en-US" dirty="0" smtClean="0"/>
              <a:t>  é perpendicular a </a:t>
            </a:r>
            <a:r>
              <a:rPr lang="en-US" b="1" dirty="0" smtClean="0"/>
              <a:t>s</a:t>
            </a:r>
            <a:r>
              <a:rPr lang="en-US" dirty="0" smtClean="0"/>
              <a:t> (</a:t>
            </a:r>
            <a:r>
              <a:rPr lang="en-US" dirty="0" err="1" smtClean="0"/>
              <a:t>para</a:t>
            </a:r>
            <a:r>
              <a:rPr lang="en-US" dirty="0" smtClean="0"/>
              <a:t> a </a:t>
            </a:r>
            <a:r>
              <a:rPr lang="en-US" dirty="0" err="1" smtClean="0"/>
              <a:t>esquerda</a:t>
            </a:r>
            <a:r>
              <a:rPr lang="en-US" dirty="0" smtClean="0"/>
              <a:t> do </a:t>
            </a:r>
            <a:r>
              <a:rPr lang="en-US" dirty="0" err="1" smtClean="0"/>
              <a:t>fluxo</a:t>
            </a:r>
            <a:r>
              <a:rPr lang="en-US" dirty="0" smtClean="0"/>
              <a:t>)</a:t>
            </a:r>
          </a:p>
          <a:p>
            <a:pPr lvl="1"/>
            <a:r>
              <a:rPr lang="en-US" b="1" dirty="0" smtClean="0"/>
              <a:t> k</a:t>
            </a:r>
            <a:r>
              <a:rPr lang="en-US" dirty="0" smtClean="0"/>
              <a:t> é perpendicular a </a:t>
            </a:r>
            <a:r>
              <a:rPr lang="en-US" b="1" dirty="0" smtClean="0"/>
              <a:t>s</a:t>
            </a:r>
            <a:r>
              <a:rPr lang="en-US" dirty="0" smtClean="0"/>
              <a:t> e </a:t>
            </a:r>
            <a:r>
              <a:rPr lang="en-US" b="1" dirty="0" smtClean="0"/>
              <a:t>n</a:t>
            </a:r>
            <a:r>
              <a:rPr lang="en-US" dirty="0" smtClean="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2" cstate="print"/>
          <a:srcRect/>
          <a:stretch>
            <a:fillRect/>
          </a:stretch>
        </p:blipFill>
        <p:spPr bwMode="auto">
          <a:xfrm>
            <a:off x="0" y="292609"/>
            <a:ext cx="9144000" cy="6565392"/>
          </a:xfrm>
          <a:prstGeom prst="rect">
            <a:avLst/>
          </a:prstGeom>
          <a:noFill/>
          <a:ln w="9525">
            <a:noFill/>
            <a:miter lim="800000"/>
            <a:headEnd/>
            <a:tailEnd/>
          </a:ln>
        </p:spPr>
      </p:pic>
      <p:pic>
        <p:nvPicPr>
          <p:cNvPr id="27651" name="Picture 3"/>
          <p:cNvPicPr>
            <a:picLocks noChangeAspect="1" noChangeArrowheads="1"/>
          </p:cNvPicPr>
          <p:nvPr/>
        </p:nvPicPr>
        <p:blipFill>
          <a:blip r:embed="rId3" cstate="print"/>
          <a:srcRect/>
          <a:stretch>
            <a:fillRect/>
          </a:stretch>
        </p:blipFill>
        <p:spPr bwMode="auto">
          <a:xfrm>
            <a:off x="1475656" y="1556792"/>
            <a:ext cx="3425246" cy="2160240"/>
          </a:xfrm>
          <a:prstGeom prst="rect">
            <a:avLst/>
          </a:prstGeom>
          <a:noFill/>
          <a:ln w="9525">
            <a:noFill/>
            <a:miter lim="800000"/>
            <a:headEnd/>
            <a:tailEnd/>
          </a:ln>
        </p:spPr>
      </p:pic>
      <p:sp>
        <p:nvSpPr>
          <p:cNvPr id="5" name="CaixaDeTexto 4"/>
          <p:cNvSpPr txBox="1"/>
          <p:nvPr/>
        </p:nvSpPr>
        <p:spPr>
          <a:xfrm>
            <a:off x="6300192" y="6525344"/>
            <a:ext cx="2448272" cy="369332"/>
          </a:xfrm>
          <a:prstGeom prst="rect">
            <a:avLst/>
          </a:prstGeom>
          <a:noFill/>
        </p:spPr>
        <p:txBody>
          <a:bodyPr wrap="square" rtlCol="0">
            <a:spAutoFit/>
          </a:bodyPr>
          <a:lstStyle/>
          <a:p>
            <a:r>
              <a:rPr lang="pt-BR" dirty="0" smtClean="0"/>
              <a:t>Wallace e </a:t>
            </a:r>
            <a:r>
              <a:rPr lang="pt-BR" dirty="0" err="1" smtClean="0"/>
              <a:t>Hobbs</a:t>
            </a:r>
            <a:r>
              <a:rPr lang="pt-BR" dirty="0" smtClean="0"/>
              <a:t>, 2006</a:t>
            </a:r>
            <a:endParaRPr lang="pt-B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95536" y="2204864"/>
            <a:ext cx="8276599" cy="3931876"/>
          </a:xfrm>
          <a:prstGeom prst="rect">
            <a:avLst/>
          </a:prstGeom>
          <a:noFill/>
          <a:ln w="9525">
            <a:noFill/>
            <a:miter lim="800000"/>
            <a:headEnd/>
            <a:tailEnd/>
          </a:ln>
        </p:spPr>
      </p:pic>
      <p:sp>
        <p:nvSpPr>
          <p:cNvPr id="4" name="Título 3"/>
          <p:cNvSpPr>
            <a:spLocks noGrp="1"/>
          </p:cNvSpPr>
          <p:nvPr>
            <p:ph type="title"/>
          </p:nvPr>
        </p:nvSpPr>
        <p:spPr>
          <a:xfrm>
            <a:off x="457200" y="274638"/>
            <a:ext cx="8229600" cy="850106"/>
          </a:xfrm>
        </p:spPr>
        <p:txBody>
          <a:bodyPr>
            <a:normAutofit fontScale="90000"/>
          </a:bodyPr>
          <a:lstStyle/>
          <a:p>
            <a:r>
              <a:rPr lang="pt-BR" dirty="0" err="1" smtClean="0"/>
              <a:t>Stretching</a:t>
            </a:r>
            <a:r>
              <a:rPr lang="pt-BR" dirty="0" smtClean="0"/>
              <a:t> – alongamento/estiramento</a:t>
            </a:r>
            <a:br>
              <a:rPr lang="pt-BR" dirty="0" smtClean="0"/>
            </a:br>
            <a:r>
              <a:rPr lang="pt-BR" dirty="0" err="1" smtClean="0"/>
              <a:t>Shrinking</a:t>
            </a:r>
            <a:r>
              <a:rPr lang="pt-BR" dirty="0" smtClean="0"/>
              <a:t> – contração</a:t>
            </a:r>
            <a:endParaRPr lang="pt-BR" dirty="0"/>
          </a:p>
        </p:txBody>
      </p:sp>
      <p:pic>
        <p:nvPicPr>
          <p:cNvPr id="2052" name="Picture 4"/>
          <p:cNvPicPr>
            <a:picLocks noChangeAspect="1" noChangeArrowheads="1"/>
          </p:cNvPicPr>
          <p:nvPr/>
        </p:nvPicPr>
        <p:blipFill>
          <a:blip r:embed="rId3" cstate="print"/>
          <a:srcRect/>
          <a:stretch>
            <a:fillRect/>
          </a:stretch>
        </p:blipFill>
        <p:spPr bwMode="auto">
          <a:xfrm>
            <a:off x="251520" y="692696"/>
            <a:ext cx="1095375" cy="676275"/>
          </a:xfrm>
          <a:prstGeom prst="rect">
            <a:avLst/>
          </a:prstGeom>
          <a:noFill/>
          <a:ln w="9525">
            <a:solidFill>
              <a:srgbClr val="FF0000"/>
            </a:solid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79512" y="1484784"/>
            <a:ext cx="8755783" cy="792088"/>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1835696" y="6229350"/>
            <a:ext cx="5419725" cy="6286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43608" y="272605"/>
            <a:ext cx="7848872" cy="6585395"/>
          </a:xfrm>
          <a:prstGeom prst="rect">
            <a:avLst/>
          </a:prstGeom>
          <a:noFill/>
          <a:ln w="9525">
            <a:noFill/>
            <a:miter lim="800000"/>
            <a:headEnd/>
            <a:tailEnd/>
          </a:ln>
        </p:spPr>
      </p:pic>
      <p:sp>
        <p:nvSpPr>
          <p:cNvPr id="2" name="Título 1"/>
          <p:cNvSpPr>
            <a:spLocks noGrp="1"/>
          </p:cNvSpPr>
          <p:nvPr>
            <p:ph type="title"/>
          </p:nvPr>
        </p:nvSpPr>
        <p:spPr>
          <a:xfrm>
            <a:off x="323528" y="332656"/>
            <a:ext cx="3106688" cy="922114"/>
          </a:xfrm>
        </p:spPr>
        <p:txBody>
          <a:bodyPr>
            <a:normAutofit fontScale="90000"/>
          </a:bodyPr>
          <a:lstStyle/>
          <a:p>
            <a:r>
              <a:rPr lang="pt-BR" dirty="0" smtClean="0"/>
              <a:t>Termo de curvatura</a:t>
            </a:r>
            <a:endParaRPr lang="pt-BR" dirty="0"/>
          </a:p>
        </p:txBody>
      </p:sp>
      <p:pic>
        <p:nvPicPr>
          <p:cNvPr id="3075" name="Picture 3"/>
          <p:cNvPicPr>
            <a:picLocks noChangeAspect="1" noChangeArrowheads="1"/>
          </p:cNvPicPr>
          <p:nvPr/>
        </p:nvPicPr>
        <p:blipFill>
          <a:blip r:embed="rId3" cstate="print"/>
          <a:srcRect/>
          <a:stretch>
            <a:fillRect/>
          </a:stretch>
        </p:blipFill>
        <p:spPr bwMode="auto">
          <a:xfrm>
            <a:off x="899592" y="1628800"/>
            <a:ext cx="936104" cy="936104"/>
          </a:xfrm>
          <a:prstGeom prst="rect">
            <a:avLst/>
          </a:prstGeom>
          <a:noFill/>
          <a:ln w="9525">
            <a:solidFill>
              <a:srgbClr val="FF0000"/>
            </a:solid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60648"/>
            <a:ext cx="8589640" cy="1143000"/>
          </a:xfrm>
        </p:spPr>
        <p:txBody>
          <a:bodyPr>
            <a:normAutofit fontScale="90000"/>
          </a:bodyPr>
          <a:lstStyle/>
          <a:p>
            <a:r>
              <a:rPr lang="pt-BR" dirty="0" smtClean="0"/>
              <a:t>Lateral </a:t>
            </a:r>
            <a:r>
              <a:rPr lang="pt-BR" dirty="0" err="1" smtClean="0"/>
              <a:t>Shear</a:t>
            </a:r>
            <a:r>
              <a:rPr lang="pt-BR" dirty="0" smtClean="0"/>
              <a:t> – cisalhamento horizontal</a:t>
            </a:r>
            <a:endParaRPr lang="pt-BR" dirty="0"/>
          </a:p>
        </p:txBody>
      </p:sp>
      <p:pic>
        <p:nvPicPr>
          <p:cNvPr id="4098" name="Picture 2"/>
          <p:cNvPicPr>
            <a:picLocks noChangeAspect="1" noChangeArrowheads="1"/>
          </p:cNvPicPr>
          <p:nvPr/>
        </p:nvPicPr>
        <p:blipFill>
          <a:blip r:embed="rId2" cstate="print"/>
          <a:srcRect/>
          <a:stretch>
            <a:fillRect/>
          </a:stretch>
        </p:blipFill>
        <p:spPr bwMode="auto">
          <a:xfrm>
            <a:off x="755576" y="1124744"/>
            <a:ext cx="7556959" cy="525624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95536" y="1268760"/>
            <a:ext cx="1664965" cy="864096"/>
          </a:xfrm>
          <a:prstGeom prst="rect">
            <a:avLst/>
          </a:prstGeom>
          <a:solidFill>
            <a:schemeClr val="accent6">
              <a:lumMod val="40000"/>
              <a:lumOff val="60000"/>
            </a:schemeClr>
          </a:solidFill>
          <a:ln w="9525">
            <a:solidFill>
              <a:srgbClr val="FF0000"/>
            </a:solid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Difluência</a:t>
            </a:r>
            <a:r>
              <a:rPr lang="pt-BR" dirty="0" smtClean="0"/>
              <a:t> e Confluência</a:t>
            </a:r>
            <a:endParaRPr lang="pt-BR" dirty="0"/>
          </a:p>
        </p:txBody>
      </p:sp>
      <p:pic>
        <p:nvPicPr>
          <p:cNvPr id="5122" name="Picture 2"/>
          <p:cNvPicPr>
            <a:picLocks noChangeAspect="1" noChangeArrowheads="1"/>
          </p:cNvPicPr>
          <p:nvPr/>
        </p:nvPicPr>
        <p:blipFill>
          <a:blip r:embed="rId2" cstate="print"/>
          <a:srcRect/>
          <a:stretch>
            <a:fillRect/>
          </a:stretch>
        </p:blipFill>
        <p:spPr bwMode="auto">
          <a:xfrm>
            <a:off x="395536" y="2132856"/>
            <a:ext cx="8424936" cy="4212468"/>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971600" y="1412775"/>
            <a:ext cx="576064" cy="822949"/>
          </a:xfrm>
          <a:prstGeom prst="rect">
            <a:avLst/>
          </a:prstGeom>
          <a:noFill/>
          <a:ln w="9525">
            <a:solidFill>
              <a:srgbClr val="FF0000"/>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Isopletas</a:t>
            </a:r>
            <a:endParaRPr lang="pt-BR" dirty="0"/>
          </a:p>
        </p:txBody>
      </p:sp>
      <p:sp>
        <p:nvSpPr>
          <p:cNvPr id="3" name="Espaço Reservado para Conteúdo 2"/>
          <p:cNvSpPr>
            <a:spLocks noGrp="1"/>
          </p:cNvSpPr>
          <p:nvPr>
            <p:ph idx="1"/>
          </p:nvPr>
        </p:nvSpPr>
        <p:spPr/>
        <p:txBody>
          <a:bodyPr>
            <a:normAutofit fontScale="85000" lnSpcReduction="10000"/>
          </a:bodyPr>
          <a:lstStyle/>
          <a:p>
            <a:r>
              <a:rPr lang="en-US" b="1" dirty="0" err="1" smtClean="0"/>
              <a:t>Isopleta</a:t>
            </a:r>
            <a:r>
              <a:rPr lang="en-US" dirty="0" smtClean="0"/>
              <a:t> é </a:t>
            </a:r>
            <a:r>
              <a:rPr lang="en-US" dirty="0" err="1" smtClean="0"/>
              <a:t>uma</a:t>
            </a:r>
            <a:r>
              <a:rPr lang="en-US" dirty="0" smtClean="0"/>
              <a:t> </a:t>
            </a:r>
            <a:r>
              <a:rPr lang="en-US" dirty="0" err="1" smtClean="0"/>
              <a:t>linha</a:t>
            </a:r>
            <a:r>
              <a:rPr lang="en-US" dirty="0" smtClean="0"/>
              <a:t> </a:t>
            </a:r>
            <a:r>
              <a:rPr lang="en-US" dirty="0" err="1" smtClean="0"/>
              <a:t>que</a:t>
            </a:r>
            <a:r>
              <a:rPr lang="en-US" dirty="0" smtClean="0"/>
              <a:t> </a:t>
            </a:r>
            <a:r>
              <a:rPr lang="en-US" dirty="0" err="1" smtClean="0"/>
              <a:t>une</a:t>
            </a:r>
            <a:r>
              <a:rPr lang="en-US" dirty="0" smtClean="0"/>
              <a:t> </a:t>
            </a:r>
            <a:r>
              <a:rPr lang="en-US" dirty="0" err="1" smtClean="0"/>
              <a:t>pontos</a:t>
            </a:r>
            <a:r>
              <a:rPr lang="en-US" dirty="0" smtClean="0"/>
              <a:t> de </a:t>
            </a:r>
            <a:r>
              <a:rPr lang="en-US" dirty="0" err="1" smtClean="0"/>
              <a:t>valores</a:t>
            </a:r>
            <a:r>
              <a:rPr lang="en-US" dirty="0" smtClean="0"/>
              <a:t> </a:t>
            </a:r>
            <a:r>
              <a:rPr lang="en-US" dirty="0" err="1" smtClean="0"/>
              <a:t>iguais</a:t>
            </a:r>
            <a:r>
              <a:rPr lang="en-US" dirty="0" smtClean="0"/>
              <a:t> (do </a:t>
            </a:r>
            <a:r>
              <a:rPr lang="en-US" dirty="0" err="1" smtClean="0"/>
              <a:t>grego</a:t>
            </a:r>
            <a:r>
              <a:rPr lang="en-US" dirty="0" smtClean="0"/>
              <a:t> </a:t>
            </a:r>
            <a:r>
              <a:rPr lang="en-US" i="1" dirty="0" err="1" smtClean="0"/>
              <a:t>iso</a:t>
            </a:r>
            <a:r>
              <a:rPr lang="en-US" i="1" dirty="0" smtClean="0"/>
              <a:t> </a:t>
            </a:r>
            <a:r>
              <a:rPr lang="en-US" dirty="0" smtClean="0"/>
              <a:t>- </a:t>
            </a:r>
            <a:r>
              <a:rPr lang="en-US" dirty="0" err="1" smtClean="0"/>
              <a:t>igual</a:t>
            </a:r>
            <a:r>
              <a:rPr lang="en-US" dirty="0" smtClean="0"/>
              <a:t>; </a:t>
            </a:r>
            <a:r>
              <a:rPr lang="en-US" i="1" dirty="0" err="1" smtClean="0"/>
              <a:t>pleth</a:t>
            </a:r>
            <a:r>
              <a:rPr lang="en-US" i="1" dirty="0" smtClean="0"/>
              <a:t> </a:t>
            </a:r>
            <a:r>
              <a:rPr lang="en-US" dirty="0" smtClean="0"/>
              <a:t>- valor)</a:t>
            </a:r>
          </a:p>
          <a:p>
            <a:r>
              <a:rPr lang="en-US" dirty="0" err="1" smtClean="0"/>
              <a:t>Pressão</a:t>
            </a:r>
            <a:r>
              <a:rPr lang="en-US" dirty="0" smtClean="0"/>
              <a:t> – </a:t>
            </a:r>
            <a:r>
              <a:rPr lang="en-US" dirty="0" err="1" smtClean="0"/>
              <a:t>isóbaras</a:t>
            </a:r>
            <a:r>
              <a:rPr lang="en-US" dirty="0" smtClean="0"/>
              <a:t> </a:t>
            </a:r>
          </a:p>
          <a:p>
            <a:r>
              <a:rPr lang="en-US" dirty="0" err="1" smtClean="0"/>
              <a:t>Altura</a:t>
            </a:r>
            <a:r>
              <a:rPr lang="en-US" dirty="0" smtClean="0"/>
              <a:t> – </a:t>
            </a:r>
            <a:r>
              <a:rPr lang="en-US" dirty="0" err="1" smtClean="0"/>
              <a:t>isoipsas</a:t>
            </a:r>
            <a:endParaRPr lang="en-US" dirty="0" smtClean="0"/>
          </a:p>
          <a:p>
            <a:r>
              <a:rPr lang="en-US" dirty="0" err="1" smtClean="0"/>
              <a:t>Temperatura</a:t>
            </a:r>
            <a:r>
              <a:rPr lang="en-US" dirty="0" smtClean="0"/>
              <a:t> – </a:t>
            </a:r>
            <a:r>
              <a:rPr lang="en-US" dirty="0" err="1" smtClean="0"/>
              <a:t>isotermas</a:t>
            </a:r>
            <a:endParaRPr lang="en-US" dirty="0" smtClean="0"/>
          </a:p>
          <a:p>
            <a:r>
              <a:rPr lang="en-US" dirty="0" err="1" smtClean="0"/>
              <a:t>Temperatura</a:t>
            </a:r>
            <a:r>
              <a:rPr lang="en-US" dirty="0" smtClean="0"/>
              <a:t> de </a:t>
            </a:r>
            <a:r>
              <a:rPr lang="en-US" dirty="0" err="1" smtClean="0"/>
              <a:t>ponto</a:t>
            </a:r>
            <a:r>
              <a:rPr lang="en-US" dirty="0" smtClean="0"/>
              <a:t> de </a:t>
            </a:r>
            <a:r>
              <a:rPr lang="en-US" dirty="0" err="1" smtClean="0"/>
              <a:t>orvalho</a:t>
            </a:r>
            <a:r>
              <a:rPr lang="en-US" dirty="0" smtClean="0"/>
              <a:t> – </a:t>
            </a:r>
            <a:r>
              <a:rPr lang="en-US" dirty="0" err="1" smtClean="0"/>
              <a:t>isodrosotermas</a:t>
            </a:r>
            <a:endParaRPr lang="en-US" dirty="0" smtClean="0"/>
          </a:p>
          <a:p>
            <a:r>
              <a:rPr lang="en-US" dirty="0" err="1" smtClean="0"/>
              <a:t>Temperatura</a:t>
            </a:r>
            <a:r>
              <a:rPr lang="en-US" dirty="0" smtClean="0"/>
              <a:t> </a:t>
            </a:r>
            <a:r>
              <a:rPr lang="en-US" dirty="0" err="1" smtClean="0"/>
              <a:t>potencial</a:t>
            </a:r>
            <a:r>
              <a:rPr lang="en-US" dirty="0" smtClean="0"/>
              <a:t> - </a:t>
            </a:r>
            <a:r>
              <a:rPr lang="en-US" dirty="0" err="1" smtClean="0"/>
              <a:t>isentrópicas</a:t>
            </a:r>
            <a:endParaRPr lang="en-US" dirty="0" smtClean="0"/>
          </a:p>
          <a:p>
            <a:r>
              <a:rPr lang="en-US" dirty="0" err="1" smtClean="0"/>
              <a:t>Intensidade</a:t>
            </a:r>
            <a:r>
              <a:rPr lang="en-US" dirty="0" smtClean="0"/>
              <a:t> do </a:t>
            </a:r>
            <a:r>
              <a:rPr lang="en-US" dirty="0" err="1" smtClean="0"/>
              <a:t>vento</a:t>
            </a:r>
            <a:r>
              <a:rPr lang="en-US" dirty="0" smtClean="0"/>
              <a:t> (</a:t>
            </a:r>
            <a:r>
              <a:rPr lang="en-US" dirty="0" err="1" smtClean="0"/>
              <a:t>velocidade</a:t>
            </a:r>
            <a:r>
              <a:rPr lang="en-US" dirty="0" smtClean="0"/>
              <a:t>) – </a:t>
            </a:r>
            <a:r>
              <a:rPr lang="en-US" dirty="0" err="1" smtClean="0"/>
              <a:t>isotacas</a:t>
            </a:r>
            <a:endParaRPr lang="en-US" dirty="0" smtClean="0"/>
          </a:p>
          <a:p>
            <a:r>
              <a:rPr lang="en-US" dirty="0" err="1" smtClean="0"/>
              <a:t>Direção</a:t>
            </a:r>
            <a:r>
              <a:rPr lang="en-US" dirty="0" smtClean="0"/>
              <a:t> do </a:t>
            </a:r>
            <a:r>
              <a:rPr lang="en-US" dirty="0" err="1" smtClean="0"/>
              <a:t>vento</a:t>
            </a:r>
            <a:r>
              <a:rPr lang="en-US" dirty="0" smtClean="0"/>
              <a:t> – </a:t>
            </a:r>
            <a:r>
              <a:rPr lang="en-US" dirty="0" err="1" smtClean="0"/>
              <a:t>isógonas</a:t>
            </a:r>
            <a:endParaRPr lang="en-US" dirty="0" smtClean="0"/>
          </a:p>
          <a:p>
            <a:r>
              <a:rPr lang="en-US" dirty="0" err="1" smtClean="0"/>
              <a:t>Precipitação</a:t>
            </a:r>
            <a:r>
              <a:rPr lang="en-US" dirty="0" smtClean="0"/>
              <a:t> - </a:t>
            </a:r>
            <a:r>
              <a:rPr lang="en-US" dirty="0" err="1" smtClean="0"/>
              <a:t>isoietas</a:t>
            </a:r>
            <a:endParaRPr lang="en-US" dirty="0" smtClean="0"/>
          </a:p>
          <a:p>
            <a:endParaRPr lang="en-US" dirty="0" smtClean="0"/>
          </a:p>
          <a:p>
            <a:endParaRPr lang="pt-B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Isopletas</a:t>
            </a:r>
            <a:endParaRPr lang="pt-BR" dirty="0"/>
          </a:p>
        </p:txBody>
      </p:sp>
      <p:sp>
        <p:nvSpPr>
          <p:cNvPr id="3" name="Espaço Reservado para Conteúdo 2"/>
          <p:cNvSpPr>
            <a:spLocks noGrp="1"/>
          </p:cNvSpPr>
          <p:nvPr>
            <p:ph idx="1"/>
          </p:nvPr>
        </p:nvSpPr>
        <p:spPr/>
        <p:txBody>
          <a:bodyPr>
            <a:normAutofit/>
          </a:bodyPr>
          <a:lstStyle/>
          <a:p>
            <a:r>
              <a:rPr lang="en-US" dirty="0" err="1" smtClean="0"/>
              <a:t>Tendência</a:t>
            </a:r>
            <a:r>
              <a:rPr lang="en-US" dirty="0" smtClean="0"/>
              <a:t> de </a:t>
            </a:r>
            <a:r>
              <a:rPr lang="en-US" dirty="0" err="1" smtClean="0"/>
              <a:t>Pressão</a:t>
            </a:r>
            <a:r>
              <a:rPr lang="en-US" dirty="0" smtClean="0"/>
              <a:t> – </a:t>
            </a:r>
            <a:r>
              <a:rPr lang="en-US" dirty="0" err="1" smtClean="0"/>
              <a:t>isalóbaras</a:t>
            </a:r>
            <a:r>
              <a:rPr lang="en-US" dirty="0" smtClean="0"/>
              <a:t> </a:t>
            </a:r>
          </a:p>
          <a:p>
            <a:r>
              <a:rPr lang="en-US" dirty="0" err="1" smtClean="0"/>
              <a:t>Tendência</a:t>
            </a:r>
            <a:r>
              <a:rPr lang="en-US" dirty="0" smtClean="0"/>
              <a:t> de </a:t>
            </a:r>
            <a:r>
              <a:rPr lang="en-US" dirty="0" err="1" smtClean="0"/>
              <a:t>Altura</a:t>
            </a:r>
            <a:r>
              <a:rPr lang="en-US" dirty="0" smtClean="0"/>
              <a:t> – </a:t>
            </a:r>
            <a:r>
              <a:rPr lang="en-US" dirty="0" err="1" smtClean="0"/>
              <a:t>isaloisoipsas</a:t>
            </a:r>
            <a:endParaRPr lang="en-US" dirty="0" smtClean="0"/>
          </a:p>
          <a:p>
            <a:endParaRPr lang="en-US" dirty="0" smtClean="0"/>
          </a:p>
          <a:p>
            <a:endParaRPr lang="pt-B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Descrição de campos de pressão/altura</a:t>
            </a:r>
            <a:endParaRPr lang="pt-BR" dirty="0"/>
          </a:p>
        </p:txBody>
      </p:sp>
      <p:sp>
        <p:nvSpPr>
          <p:cNvPr id="3" name="Espaço Reservado para Conteúdo 2"/>
          <p:cNvSpPr>
            <a:spLocks noGrp="1"/>
          </p:cNvSpPr>
          <p:nvPr>
            <p:ph idx="1"/>
          </p:nvPr>
        </p:nvSpPr>
        <p:spPr/>
        <p:txBody>
          <a:bodyPr/>
          <a:lstStyle/>
          <a:p>
            <a:r>
              <a:rPr lang="pt-BR" dirty="0" smtClean="0"/>
              <a:t>Vetor Raio de Curvatura (</a:t>
            </a:r>
            <a:r>
              <a:rPr lang="pt-BR" b="1" dirty="0" smtClean="0"/>
              <a:t>R</a:t>
            </a:r>
            <a:r>
              <a:rPr lang="pt-BR" dirty="0" smtClean="0"/>
              <a:t>) (origem no centro, direcionado para fora):</a:t>
            </a:r>
          </a:p>
          <a:p>
            <a:pPr lvl="6"/>
            <a:endParaRPr lang="pt-BR" dirty="0" smtClean="0"/>
          </a:p>
          <a:p>
            <a:pPr lvl="6"/>
            <a:r>
              <a:rPr lang="pt-BR" dirty="0" smtClean="0"/>
              <a:t>R &gt; 0                                                              R &lt; 0</a:t>
            </a:r>
            <a:endParaRPr lang="pt-BR"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102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75656" y="2952750"/>
            <a:ext cx="1638300" cy="476250"/>
          </a:xfrm>
          <a:prstGeom prst="rect">
            <a:avLst/>
          </a:prstGeom>
          <a:noFill/>
        </p:spPr>
      </p:pic>
      <p:sp>
        <p:nvSpPr>
          <p:cNvPr id="1029"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1030"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24128" y="2924944"/>
            <a:ext cx="1638300" cy="476250"/>
          </a:xfrm>
          <a:prstGeom prst="rect">
            <a:avLst/>
          </a:prstGeom>
          <a:noFill/>
        </p:spPr>
      </p:pic>
      <p:sp>
        <p:nvSpPr>
          <p:cNvPr id="1032"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3" name="Picture 9"/>
          <p:cNvPicPr>
            <a:picLocks noChangeAspect="1" noChangeArrowheads="1"/>
          </p:cNvPicPr>
          <p:nvPr/>
        </p:nvPicPr>
        <p:blipFill>
          <a:blip r:embed="rId4" cstate="print"/>
          <a:srcRect/>
          <a:stretch>
            <a:fillRect/>
          </a:stretch>
        </p:blipFill>
        <p:spPr bwMode="auto">
          <a:xfrm>
            <a:off x="1043608" y="3501008"/>
            <a:ext cx="3024802" cy="2952328"/>
          </a:xfrm>
          <a:prstGeom prst="rect">
            <a:avLst/>
          </a:prstGeom>
          <a:noFill/>
          <a:ln w="9525">
            <a:noFill/>
            <a:miter lim="800000"/>
            <a:headEnd/>
            <a:tailEnd/>
          </a:ln>
        </p:spPr>
      </p:pic>
      <p:pic>
        <p:nvPicPr>
          <p:cNvPr id="1034" name="Picture 10"/>
          <p:cNvPicPr>
            <a:picLocks noChangeAspect="1" noChangeArrowheads="1"/>
          </p:cNvPicPr>
          <p:nvPr/>
        </p:nvPicPr>
        <p:blipFill>
          <a:blip r:embed="rId5" cstate="print"/>
          <a:srcRect/>
          <a:stretch>
            <a:fillRect/>
          </a:stretch>
        </p:blipFill>
        <p:spPr bwMode="auto">
          <a:xfrm>
            <a:off x="5292081" y="3501009"/>
            <a:ext cx="2952327" cy="29201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Cristas</a:t>
            </a:r>
            <a:endParaRPr lang="pt-BR" dirty="0"/>
          </a:p>
        </p:txBody>
      </p:sp>
      <p:sp>
        <p:nvSpPr>
          <p:cNvPr id="3" name="Espaço Reservado para Conteúdo 2"/>
          <p:cNvSpPr>
            <a:spLocks noGrp="1"/>
          </p:cNvSpPr>
          <p:nvPr>
            <p:ph idx="1"/>
          </p:nvPr>
        </p:nvSpPr>
        <p:spPr/>
        <p:txBody>
          <a:bodyPr/>
          <a:lstStyle/>
          <a:p>
            <a:r>
              <a:rPr lang="pt-BR" dirty="0" smtClean="0"/>
              <a:t>Eixo da crista orientado perpendicularmente ao eixo x:</a:t>
            </a:r>
          </a:p>
          <a:p>
            <a:endParaRPr lang="pt-BR" dirty="0" smtClean="0"/>
          </a:p>
          <a:p>
            <a:endParaRPr lang="pt-BR" dirty="0" smtClean="0"/>
          </a:p>
          <a:p>
            <a:r>
              <a:rPr lang="pt-BR" dirty="0" smtClean="0"/>
              <a:t>Ou seja, há um máximo relativo de p ao longo do eixo da crista. A intensidade da crista é dada por: </a:t>
            </a:r>
          </a:p>
          <a:p>
            <a:endParaRPr lang="pt-BR" dirty="0" smtClean="0"/>
          </a:p>
          <a:p>
            <a:endParaRPr lang="pt-BR" dirty="0"/>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1843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91680" y="2924944"/>
            <a:ext cx="1057275" cy="809625"/>
          </a:xfrm>
          <a:prstGeom prst="rect">
            <a:avLst/>
          </a:prstGeom>
          <a:noFill/>
        </p:spPr>
      </p:pic>
      <p:sp>
        <p:nvSpPr>
          <p:cNvPr id="18435" name="Rectangle 3"/>
          <p:cNvSpPr>
            <a:spLocks noChangeArrowheads="1"/>
          </p:cNvSpPr>
          <p:nvPr/>
        </p:nvSpPr>
        <p:spPr bwMode="auto">
          <a:xfrm>
            <a:off x="0" y="1266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84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8438" name="Rectangle 6"/>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18439"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47864" y="2924944"/>
            <a:ext cx="1238250" cy="857250"/>
          </a:xfrm>
          <a:prstGeom prst="rect">
            <a:avLst/>
          </a:prstGeom>
          <a:noFill/>
        </p:spPr>
      </p:pic>
      <p:sp>
        <p:nvSpPr>
          <p:cNvPr id="18441" name="Rectangle 9"/>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18442"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71800" y="4869160"/>
            <a:ext cx="904875" cy="857250"/>
          </a:xfrm>
          <a:prstGeom prst="rect">
            <a:avLst/>
          </a:prstGeom>
          <a:noFill/>
        </p:spPr>
      </p:pic>
      <p:sp>
        <p:nvSpPr>
          <p:cNvPr id="18444" name="Rectangle 12"/>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p:cNvPicPr>
            <a:picLocks noChangeAspect="1" noChangeArrowheads="1"/>
          </p:cNvPicPr>
          <p:nvPr/>
        </p:nvPicPr>
        <p:blipFill>
          <a:blip r:embed="rId2" cstate="print"/>
          <a:srcRect/>
          <a:stretch>
            <a:fillRect/>
          </a:stretch>
        </p:blipFill>
        <p:spPr bwMode="auto">
          <a:xfrm>
            <a:off x="611560" y="-7543"/>
            <a:ext cx="8064896" cy="686554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0" y="0"/>
            <a:ext cx="9190005"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Cavados</a:t>
            </a:r>
            <a:endParaRPr lang="pt-BR" dirty="0"/>
          </a:p>
        </p:txBody>
      </p:sp>
      <p:sp>
        <p:nvSpPr>
          <p:cNvPr id="3" name="Espaço Reservado para Conteúdo 2"/>
          <p:cNvSpPr>
            <a:spLocks noGrp="1"/>
          </p:cNvSpPr>
          <p:nvPr>
            <p:ph idx="1"/>
          </p:nvPr>
        </p:nvSpPr>
        <p:spPr/>
        <p:txBody>
          <a:bodyPr/>
          <a:lstStyle/>
          <a:p>
            <a:r>
              <a:rPr lang="pt-BR" dirty="0" smtClean="0"/>
              <a:t>Eixo do cavado orientado perpendicularmente ao eixo x:</a:t>
            </a:r>
          </a:p>
          <a:p>
            <a:endParaRPr lang="pt-BR" dirty="0" smtClean="0"/>
          </a:p>
          <a:p>
            <a:endParaRPr lang="pt-BR" dirty="0" smtClean="0"/>
          </a:p>
          <a:p>
            <a:r>
              <a:rPr lang="pt-BR" dirty="0" smtClean="0"/>
              <a:t>Ou seja, há um mínimo relativo de p ao longo do eixo do cavado. A intensidade do cavado é dada por: </a:t>
            </a:r>
          </a:p>
          <a:p>
            <a:endParaRPr lang="pt-BR" dirty="0" smtClean="0"/>
          </a:p>
          <a:p>
            <a:endParaRPr lang="pt-BR" dirty="0"/>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1843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91680" y="2924944"/>
            <a:ext cx="1057275" cy="809625"/>
          </a:xfrm>
          <a:prstGeom prst="rect">
            <a:avLst/>
          </a:prstGeom>
          <a:noFill/>
        </p:spPr>
      </p:pic>
      <p:sp>
        <p:nvSpPr>
          <p:cNvPr id="18435" name="Rectangle 3"/>
          <p:cNvSpPr>
            <a:spLocks noChangeArrowheads="1"/>
          </p:cNvSpPr>
          <p:nvPr/>
        </p:nvSpPr>
        <p:spPr bwMode="auto">
          <a:xfrm>
            <a:off x="0" y="1266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84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8438" name="Rectangle 6"/>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8441" name="Rectangle 9"/>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8444" name="Rectangle 12"/>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1945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03848" y="2852936"/>
            <a:ext cx="1238250" cy="857250"/>
          </a:xfrm>
          <a:prstGeom prst="rect">
            <a:avLst/>
          </a:prstGeom>
          <a:noFill/>
        </p:spPr>
      </p:pic>
      <p:sp>
        <p:nvSpPr>
          <p:cNvPr id="19459" name="Rectangle 3"/>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94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19460"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71800" y="4869160"/>
            <a:ext cx="581025" cy="857250"/>
          </a:xfrm>
          <a:prstGeom prst="rect">
            <a:avLst/>
          </a:prstGeom>
          <a:noFill/>
        </p:spPr>
      </p:pic>
      <p:sp>
        <p:nvSpPr>
          <p:cNvPr id="19462" name="Rectangle 6"/>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498</Words>
  <Application>Microsoft Office PowerPoint</Application>
  <PresentationFormat>Apresentação na tela (4:3)</PresentationFormat>
  <Paragraphs>76</Paragraphs>
  <Slides>27</Slides>
  <Notes>0</Notes>
  <HiddenSlides>0</HiddenSlides>
  <MMClips>0</MMClips>
  <ScaleCrop>false</ScaleCrop>
  <HeadingPairs>
    <vt:vector size="4" baseType="variant">
      <vt:variant>
        <vt:lpstr>Tema</vt:lpstr>
      </vt:variant>
      <vt:variant>
        <vt:i4>1</vt:i4>
      </vt:variant>
      <vt:variant>
        <vt:lpstr>Títulos de slides</vt:lpstr>
      </vt:variant>
      <vt:variant>
        <vt:i4>27</vt:i4>
      </vt:variant>
    </vt:vector>
  </HeadingPairs>
  <TitlesOfParts>
    <vt:vector size="28" baseType="lpstr">
      <vt:lpstr>Tema do Office</vt:lpstr>
      <vt:lpstr>Cinemática Caps 1 a 3 do Bluestein (1992)</vt:lpstr>
      <vt:lpstr>Cinemática</vt:lpstr>
      <vt:lpstr>Isopletas</vt:lpstr>
      <vt:lpstr>Isopletas</vt:lpstr>
      <vt:lpstr>Descrição de campos de pressão/altura</vt:lpstr>
      <vt:lpstr>Cristas</vt:lpstr>
      <vt:lpstr>Slide 7</vt:lpstr>
      <vt:lpstr>Slide 8</vt:lpstr>
      <vt:lpstr>Cavados</vt:lpstr>
      <vt:lpstr>Slide 10</vt:lpstr>
      <vt:lpstr>Centro de Alta Pressão</vt:lpstr>
      <vt:lpstr>Centro de Baixa Pressão</vt:lpstr>
      <vt:lpstr>Ponto de sela ou colo</vt:lpstr>
      <vt:lpstr>Slide 14</vt:lpstr>
      <vt:lpstr>Altas/Cristas</vt:lpstr>
      <vt:lpstr>Baixas/Cavados</vt:lpstr>
      <vt:lpstr>Slide 17</vt:lpstr>
      <vt:lpstr>CPTEC</vt:lpstr>
      <vt:lpstr>Slide 19</vt:lpstr>
      <vt:lpstr>Redução da pressão ao nível do mar</vt:lpstr>
      <vt:lpstr>Cinemática do campo de vento</vt:lpstr>
      <vt:lpstr>Coordenadas Naturais</vt:lpstr>
      <vt:lpstr>Slide 23</vt:lpstr>
      <vt:lpstr>Stretching – alongamento/estiramento Shrinking – contração</vt:lpstr>
      <vt:lpstr>Termo de curvatura</vt:lpstr>
      <vt:lpstr>Lateral Shear – cisalhamento horizontal</vt:lpstr>
      <vt:lpstr>Difluência e Confluência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Escalas dos fenômenos atmosféricos</dc:title>
  <dc:creator>ritaynoue</dc:creator>
  <cp:lastModifiedBy>ritaynoue</cp:lastModifiedBy>
  <cp:revision>45</cp:revision>
  <dcterms:created xsi:type="dcterms:W3CDTF">2013-03-18T11:10:41Z</dcterms:created>
  <dcterms:modified xsi:type="dcterms:W3CDTF">2013-05-17T13:03:28Z</dcterms:modified>
</cp:coreProperties>
</file>