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57" r:id="rId6"/>
    <p:sldId id="264" r:id="rId7"/>
    <p:sldId id="265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4" r:id="rId16"/>
    <p:sldId id="271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9E0D06-26F2-4BDD-AFF1-C6C95A0FBE80}" type="datetimeFigureOut">
              <a:rPr lang="pt-BR" smtClean="0"/>
              <a:t>20/03/2015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51A4F7-02E4-4D2D-8325-E33F44AD71B4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Análises altitude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15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Para a distribuição de temperatura abaixo, como seria o campo de altura </a:t>
            </a:r>
            <a:r>
              <a:rPr lang="pt-BR" dirty="0" err="1" smtClean="0"/>
              <a:t>geopotencial</a:t>
            </a:r>
            <a:r>
              <a:rPr lang="pt-BR" dirty="0" smtClean="0"/>
              <a:t> de 850 </a:t>
            </a:r>
            <a:r>
              <a:rPr lang="pt-BR" dirty="0" err="1" smtClean="0"/>
              <a:t>hPa</a:t>
            </a:r>
            <a:r>
              <a:rPr lang="pt-BR" dirty="0"/>
              <a:t>?</a:t>
            </a:r>
          </a:p>
        </p:txBody>
      </p:sp>
      <p:pic>
        <p:nvPicPr>
          <p:cNvPr id="4" name="Imagem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/>
          <a:stretch/>
        </p:blipFill>
        <p:spPr bwMode="auto">
          <a:xfrm>
            <a:off x="251520" y="1844824"/>
            <a:ext cx="4770641" cy="5013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/>
          <a:stretch/>
        </p:blipFill>
        <p:spPr bwMode="auto">
          <a:xfrm>
            <a:off x="3923928" y="1844824"/>
            <a:ext cx="5102894" cy="5013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827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err="1" smtClean="0"/>
              <a:t>Isoipsas</a:t>
            </a:r>
            <a:r>
              <a:rPr lang="pt-BR" sz="3200" dirty="0" smtClean="0"/>
              <a:t> (linhas de mesma altura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)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712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8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3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2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Reanálise ERA-INTERIM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http://apps.ecmwf.int/datasets/data/interim-full-moda/?levtype=pl</a:t>
            </a:r>
          </a:p>
        </p:txBody>
      </p:sp>
    </p:spTree>
    <p:extLst>
      <p:ext uri="{BB962C8B-B14F-4D97-AF65-F5344CB8AC3E}">
        <p14:creationId xmlns:p14="http://schemas.microsoft.com/office/powerpoint/2010/main" val="42845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2" r="24480"/>
          <a:stretch/>
        </p:blipFill>
        <p:spPr bwMode="auto">
          <a:xfrm>
            <a:off x="0" y="0"/>
            <a:ext cx="7788926" cy="858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1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7" t="28273" r="27109"/>
          <a:stretch/>
        </p:blipFill>
        <p:spPr bwMode="auto">
          <a:xfrm>
            <a:off x="1115616" y="0"/>
            <a:ext cx="6588088" cy="737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5400000">
            <a:off x="4031940" y="5697252"/>
            <a:ext cx="1008112" cy="1512168"/>
          </a:xfrm>
          <a:prstGeom prst="downArrow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6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Como a temperatura varia com a altura?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21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7" t="12169" r="23795"/>
          <a:stretch/>
        </p:blipFill>
        <p:spPr bwMode="auto">
          <a:xfrm>
            <a:off x="683568" y="38067"/>
            <a:ext cx="7227065" cy="903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a direita 3"/>
          <p:cNvSpPr/>
          <p:nvPr/>
        </p:nvSpPr>
        <p:spPr>
          <a:xfrm rot="10800000" flipV="1">
            <a:off x="2051720" y="1484784"/>
            <a:ext cx="122413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466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09480" y="1600200"/>
            <a:ext cx="7924320" cy="4114440"/>
          </a:xfrm>
          <a:prstGeom prst="rect">
            <a:avLst/>
          </a:prstGeom>
        </p:spPr>
        <p:txBody>
          <a:bodyPr lIns="0" tIns="0" rIns="0" bIns="0"/>
          <a:lstStyle/>
          <a:p>
            <a:pPr algn="just">
              <a:buSzPct val="45000"/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 Após selecionar as </a:t>
            </a: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variáveis </a:t>
            </a: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clique em “</a:t>
            </a:r>
            <a:r>
              <a:rPr lang="pt-BR" sz="2200" dirty="0" err="1" smtClean="0">
                <a:solidFill>
                  <a:schemeClr val="bg1"/>
                </a:solidFill>
                <a:latin typeface="Arial Narrow"/>
              </a:rPr>
              <a:t>Retrieve</a:t>
            </a: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 </a:t>
            </a:r>
            <a:r>
              <a:rPr lang="pt-BR" sz="2200" dirty="0" err="1" smtClean="0">
                <a:solidFill>
                  <a:schemeClr val="bg1"/>
                </a:solidFill>
                <a:latin typeface="Arial Narrow"/>
              </a:rPr>
              <a:t>NetCDF</a:t>
            </a: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”, em seguida clique no link “</a:t>
            </a:r>
            <a:r>
              <a:rPr lang="pt-BR" sz="2200" dirty="0" err="1" smtClean="0">
                <a:solidFill>
                  <a:schemeClr val="bg1"/>
                </a:solidFill>
                <a:latin typeface="Arial Narrow"/>
              </a:rPr>
              <a:t>Now</a:t>
            </a:r>
            <a:r>
              <a:rPr lang="pt-BR" sz="2200" dirty="0" smtClean="0">
                <a:solidFill>
                  <a:schemeClr val="bg1"/>
                </a:solidFill>
                <a:latin typeface="Arial Narrow"/>
              </a:rPr>
              <a:t>” e marque a opção “Download” na caixa de diálogo. Depois de salvar abra o terminal e digite as seguintes linhas de comando: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463040" y="3548880"/>
            <a:ext cx="6565344" cy="1114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err="1">
                <a:solidFill>
                  <a:schemeClr val="bg1"/>
                </a:solidFill>
                <a:latin typeface="Arial"/>
              </a:rPr>
              <a:t>cd</a:t>
            </a:r>
            <a:r>
              <a:rPr lang="en-US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</a:rPr>
              <a:t>Dowloads</a:t>
            </a:r>
            <a:r>
              <a:rPr lang="en-US" dirty="0">
                <a:solidFill>
                  <a:schemeClr val="bg1"/>
                </a:solidFill>
                <a:latin typeface="Arial"/>
              </a:rPr>
              <a:t>/</a:t>
            </a:r>
            <a:endParaRPr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</a:rPr>
              <a:t>mv output.nc /</a:t>
            </a:r>
            <a:r>
              <a:rPr lang="en-US" dirty="0" smtClean="0">
                <a:solidFill>
                  <a:schemeClr val="bg1"/>
                </a:solidFill>
                <a:latin typeface="Arial"/>
              </a:rPr>
              <a:t>home/curso3-share/aca0522/</a:t>
            </a:r>
            <a:r>
              <a:rPr lang="en-US" dirty="0" err="1" smtClean="0">
                <a:solidFill>
                  <a:schemeClr val="bg1"/>
                </a:solidFill>
                <a:latin typeface="Arial"/>
              </a:rPr>
              <a:t>seunome</a:t>
            </a:r>
            <a:endParaRPr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</a:rPr>
              <a:t>cd /</a:t>
            </a:r>
            <a:r>
              <a:rPr lang="en-US" dirty="0" smtClean="0">
                <a:solidFill>
                  <a:schemeClr val="bg1"/>
                </a:solidFill>
                <a:latin typeface="Arial"/>
              </a:rPr>
              <a:t>home/curso3-share/aca0522/</a:t>
            </a:r>
            <a:r>
              <a:rPr lang="en-US" dirty="0" err="1" smtClean="0">
                <a:solidFill>
                  <a:schemeClr val="bg1"/>
                </a:solidFill>
                <a:latin typeface="Arial"/>
              </a:rPr>
              <a:t>seunome</a:t>
            </a:r>
            <a:endParaRPr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Arial"/>
              </a:rPr>
              <a:t>mv output.nc </a:t>
            </a:r>
            <a:r>
              <a:rPr lang="en-US" dirty="0" smtClean="0">
                <a:solidFill>
                  <a:schemeClr val="bg1"/>
                </a:solidFill>
                <a:latin typeface="Arial"/>
              </a:rPr>
              <a:t>alt</a:t>
            </a:r>
            <a:r>
              <a:rPr lang="en-US" dirty="0" smtClean="0">
                <a:solidFill>
                  <a:schemeClr val="bg1"/>
                </a:solidFill>
                <a:latin typeface="Arial"/>
              </a:rPr>
              <a:t>.nc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00320" y="822960"/>
            <a:ext cx="8195040" cy="41652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600" dirty="0" err="1">
                <a:solidFill>
                  <a:schemeClr val="bg1"/>
                </a:solidFill>
                <a:latin typeface="Arial"/>
              </a:rPr>
              <a:t>Digite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/>
              </a:rPr>
              <a:t>os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/>
              </a:rPr>
              <a:t>comandos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/>
              </a:rPr>
              <a:t>abaixo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no terminal</a:t>
            </a:r>
            <a:endParaRPr dirty="0">
              <a:solidFill>
                <a:schemeClr val="bg1"/>
              </a:solidFill>
            </a:endParaRPr>
          </a:p>
          <a:p>
            <a:endParaRPr dirty="0"/>
          </a:p>
          <a:p>
            <a:pPr>
              <a:buSzPct val="4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grads    </a:t>
            </a:r>
            <a:endParaRPr dirty="0">
              <a:solidFill>
                <a:schemeClr val="bg1"/>
              </a:solidFill>
            </a:endParaRPr>
          </a:p>
          <a:p>
            <a:pPr>
              <a:buSzPct val="4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&lt;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enter&gt; </a:t>
            </a:r>
            <a:endParaRPr lang="en-US" sz="2600" dirty="0" smtClean="0">
              <a:solidFill>
                <a:schemeClr val="bg1"/>
              </a:solidFill>
              <a:latin typeface="Arial"/>
            </a:endParaRPr>
          </a:p>
          <a:p>
            <a:pPr>
              <a:buSzPct val="45000"/>
              <a:buFont typeface="Wingdings" pitchFamily="2" charset="2"/>
              <a:buChar char="Ø"/>
            </a:pPr>
            <a:r>
              <a:rPr lang="pt-BR" sz="2400" dirty="0">
                <a:solidFill>
                  <a:schemeClr val="bg1"/>
                </a:solidFill>
              </a:rPr>
              <a:t> &lt;</a:t>
            </a:r>
            <a:r>
              <a:rPr lang="pt-BR" sz="2400" dirty="0" err="1">
                <a:solidFill>
                  <a:schemeClr val="bg1"/>
                </a:solidFill>
              </a:rPr>
              <a:t>enter</a:t>
            </a:r>
            <a:r>
              <a:rPr lang="pt-BR" sz="2400" dirty="0">
                <a:solidFill>
                  <a:schemeClr val="bg1"/>
                </a:solidFill>
              </a:rPr>
              <a:t>&gt; </a:t>
            </a:r>
            <a:endParaRPr sz="2400" dirty="0" smtClean="0">
              <a:solidFill>
                <a:schemeClr val="bg1"/>
              </a:solidFill>
            </a:endParaRPr>
          </a:p>
          <a:p>
            <a:pPr>
              <a:buSzPct val="4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sdfopen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alt.nc      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*</a:t>
            </a:r>
            <a:r>
              <a:rPr lang="en-US" sz="2600" dirty="0" err="1">
                <a:solidFill>
                  <a:schemeClr val="bg1"/>
                </a:solidFill>
                <a:latin typeface="Arial"/>
              </a:rPr>
              <a:t>abre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o </a:t>
            </a:r>
            <a:r>
              <a:rPr lang="en-US" sz="2600" dirty="0" err="1">
                <a:solidFill>
                  <a:schemeClr val="bg1"/>
                </a:solidFill>
                <a:latin typeface="Arial"/>
              </a:rPr>
              <a:t>arquivo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/>
              </a:rPr>
              <a:t>netcdf</a:t>
            </a:r>
            <a:endParaRPr dirty="0">
              <a:solidFill>
                <a:schemeClr val="bg1"/>
              </a:solidFill>
            </a:endParaRPr>
          </a:p>
          <a:p>
            <a:pPr>
              <a:buSzPct val="4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q file</a:t>
            </a:r>
          </a:p>
          <a:p>
            <a:pPr lvl="1">
              <a:buSzPct val="45000"/>
              <a:buFont typeface="Wingdings" pitchFamily="2" charset="2"/>
              <a:buChar char="Ø"/>
            </a:pP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Quais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são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as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variáveis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disponíveis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no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arquivo</a:t>
            </a:r>
            <a:r>
              <a:rPr lang="en-US" sz="2600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alt.nc?</a:t>
            </a:r>
          </a:p>
          <a:p>
            <a:pPr lvl="1">
              <a:buSzPct val="4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  <a:latin typeface="Arial"/>
              </a:rPr>
              <a:t>Como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visualizar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e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comparar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com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suas</a:t>
            </a:r>
            <a:r>
              <a:rPr lang="en-US" sz="2600" dirty="0" smtClea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ial"/>
              </a:rPr>
              <a:t>análises</a:t>
            </a:r>
            <a:r>
              <a:rPr lang="en-US" sz="2600" smtClean="0">
                <a:solidFill>
                  <a:schemeClr val="bg1"/>
                </a:solidFill>
                <a:latin typeface="Arial"/>
              </a:rPr>
              <a:t>?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189"/>
            <a:ext cx="6624736" cy="675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2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Aproximação hidrostática</a:t>
            </a:r>
          </a:p>
        </p:txBody>
      </p:sp>
      <p:sp>
        <p:nvSpPr>
          <p:cNvPr id="68611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endParaRPr lang="pt-BR" altLang="pt-BR" dirty="0" smtClean="0"/>
          </a:p>
          <a:p>
            <a:pPr marL="342900" lvl="1" indent="-342900">
              <a:buFontTx/>
              <a:buChar char="•"/>
            </a:pPr>
            <a:endParaRPr lang="pt-BR" altLang="pt-BR" dirty="0" smtClean="0"/>
          </a:p>
          <a:p>
            <a:pPr marL="342900" lvl="1" indent="-342900">
              <a:buFontTx/>
              <a:buChar char="•"/>
            </a:pPr>
            <a:r>
              <a:rPr lang="pt-BR" altLang="pt-BR" dirty="0" smtClean="0"/>
              <a:t>p = </a:t>
            </a:r>
            <a:r>
              <a:rPr lang="el-GR" altLang="pt-BR" dirty="0" smtClean="0">
                <a:cs typeface="Arial" charset="0"/>
              </a:rPr>
              <a:t>ρ</a:t>
            </a:r>
            <a:r>
              <a:rPr lang="pt-BR" altLang="pt-BR" dirty="0" smtClean="0">
                <a:cs typeface="Arial" charset="0"/>
              </a:rPr>
              <a:t>.</a:t>
            </a:r>
            <a:r>
              <a:rPr lang="pt-BR" altLang="pt-BR" dirty="0" err="1" smtClean="0">
                <a:cs typeface="Arial" charset="0"/>
              </a:rPr>
              <a:t>R</a:t>
            </a:r>
            <a:r>
              <a:rPr lang="pt-BR" altLang="pt-BR" baseline="-25000" dirty="0" err="1" smtClean="0">
                <a:cs typeface="Arial" charset="0"/>
              </a:rPr>
              <a:t>d</a:t>
            </a:r>
            <a:r>
              <a:rPr lang="pt-BR" altLang="pt-BR" dirty="0" err="1" smtClean="0">
                <a:cs typeface="Arial" charset="0"/>
              </a:rPr>
              <a:t>.T</a:t>
            </a:r>
            <a:r>
              <a:rPr lang="pt-BR" altLang="pt-BR" baseline="-25000" dirty="0" err="1" smtClean="0">
                <a:cs typeface="Arial" charset="0"/>
              </a:rPr>
              <a:t>v</a:t>
            </a:r>
            <a:endParaRPr lang="pt-BR" altLang="pt-BR" baseline="-25000" dirty="0" smtClean="0">
              <a:cs typeface="Arial" charset="0"/>
            </a:endParaRPr>
          </a:p>
          <a:p>
            <a:pPr marL="342900" lvl="1" indent="-342900">
              <a:buFontTx/>
              <a:buChar char="•"/>
            </a:pPr>
            <a:r>
              <a:rPr lang="pt-BR" altLang="pt-BR" dirty="0" err="1" smtClean="0">
                <a:cs typeface="Arial" charset="0"/>
              </a:rPr>
              <a:t>T</a:t>
            </a:r>
            <a:r>
              <a:rPr lang="pt-BR" altLang="pt-BR" baseline="-25000" dirty="0" err="1" smtClean="0">
                <a:cs typeface="Arial" charset="0"/>
              </a:rPr>
              <a:t>v</a:t>
            </a:r>
            <a:r>
              <a:rPr lang="pt-BR" altLang="pt-BR" baseline="-25000" dirty="0" smtClean="0">
                <a:cs typeface="Arial" charset="0"/>
              </a:rPr>
              <a:t> </a:t>
            </a:r>
            <a:r>
              <a:rPr lang="pt-BR" altLang="pt-BR" dirty="0" smtClean="0">
                <a:cs typeface="Arial" charset="0"/>
              </a:rPr>
              <a:t> = temperatura virtual de uma parcela úmida (é a temperatura na qual uma parcela seca teria a mesma pressão e densidade desta parcela úmida)</a:t>
            </a:r>
          </a:p>
          <a:p>
            <a:pPr marL="342900" lvl="1" indent="-342900">
              <a:buFontTx/>
              <a:buChar char="•"/>
            </a:pPr>
            <a:endParaRPr lang="pt-BR" altLang="pt-BR" dirty="0">
              <a:cs typeface="Arial" charset="0"/>
            </a:endParaRPr>
          </a:p>
          <a:p>
            <a:pPr marL="342900" lvl="1" indent="-342900">
              <a:buFontTx/>
              <a:buChar char="•"/>
            </a:pPr>
            <a:endParaRPr lang="pt-BR" altLang="pt-BR" dirty="0" smtClean="0">
              <a:cs typeface="Arial" charset="0"/>
            </a:endParaRPr>
          </a:p>
          <a:p>
            <a:pPr marL="342900" lvl="1" indent="-342900">
              <a:buFontTx/>
              <a:buChar char="•"/>
            </a:pPr>
            <a:r>
              <a:rPr lang="pt-BR" altLang="pt-BR" dirty="0" smtClean="0">
                <a:cs typeface="Arial" charset="0"/>
              </a:rPr>
              <a:t>W = razão de mistura do vapor d´água</a:t>
            </a:r>
          </a:p>
          <a:p>
            <a:pPr marL="342900" lvl="1" indent="-342900">
              <a:buFontTx/>
              <a:buChar char="•"/>
            </a:pPr>
            <a:endParaRPr lang="pt-BR" altLang="pt-BR" baseline="-25000" dirty="0">
              <a:cs typeface="Arial" charset="0"/>
            </a:endParaRPr>
          </a:p>
        </p:txBody>
      </p:sp>
      <p:pic>
        <p:nvPicPr>
          <p:cNvPr id="686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3" y="1484784"/>
            <a:ext cx="17272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1" t="52449" r="25887" b="35921"/>
          <a:stretch/>
        </p:blipFill>
        <p:spPr bwMode="auto">
          <a:xfrm>
            <a:off x="899592" y="4725144"/>
            <a:ext cx="244570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150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Hipsométrica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270871"/>
              </p:ext>
            </p:extLst>
          </p:nvPr>
        </p:nvGraphicFramePr>
        <p:xfrm>
          <a:off x="2108200" y="1484313"/>
          <a:ext cx="47847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ção" r:id="rId3" imgW="1854000" imgH="431640" progId="Equation.3">
                  <p:embed/>
                </p:oleObj>
              </mc:Choice>
              <mc:Fallback>
                <p:oleObj name="Equação" r:id="rId3" imgW="1854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1484313"/>
                        <a:ext cx="47847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2738"/>
            <a:ext cx="8229600" cy="3273425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            = espessura da camada entre os níveis P1 e P2</a:t>
            </a:r>
          </a:p>
          <a:p>
            <a:pPr eaLnBrk="1" hangingPunct="1"/>
            <a:r>
              <a:rPr lang="pt-BR" altLang="pt-BR" dirty="0" smtClean="0"/>
              <a:t>Espessura da camada depende da sua temperatura média: quanto maior a temperatura média, maior será a espessura entre 2 níveis de pressão.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160578"/>
              </p:ext>
            </p:extLst>
          </p:nvPr>
        </p:nvGraphicFramePr>
        <p:xfrm>
          <a:off x="827584" y="2852936"/>
          <a:ext cx="125378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ção" r:id="rId5" imgW="469800" imgH="215640" progId="Equation.3">
                  <p:embed/>
                </p:oleObj>
              </mc:Choice>
              <mc:Fallback>
                <p:oleObj name="Equação" r:id="rId5" imgW="4698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2852936"/>
                        <a:ext cx="1253787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7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Altura </a:t>
            </a:r>
            <a:r>
              <a:rPr lang="pt-BR" dirty="0" err="1" smtClean="0"/>
              <a:t>geopotencial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Geopotencial</a:t>
            </a:r>
            <a:r>
              <a:rPr lang="pt-BR" dirty="0" smtClean="0"/>
              <a:t> </a:t>
            </a:r>
            <a:r>
              <a:rPr lang="el-GR" dirty="0" smtClean="0"/>
              <a:t>Φ</a:t>
            </a:r>
            <a:r>
              <a:rPr lang="pt-BR" dirty="0" smtClean="0"/>
              <a:t>(z) de um local na atmosfera é definido como  o trabalho que deve ser feito no sentido contrário do campo gravitacional da Terra para levantar a massa de 1kg desde o nível médio do mar até este local (z).</a:t>
            </a:r>
          </a:p>
          <a:p>
            <a:r>
              <a:rPr lang="pt-BR" dirty="0" smtClean="0"/>
              <a:t>Altura </a:t>
            </a:r>
            <a:r>
              <a:rPr lang="pt-BR" dirty="0" err="1" smtClean="0"/>
              <a:t>geopotencial</a:t>
            </a:r>
            <a:r>
              <a:rPr lang="pt-BR" dirty="0" smtClean="0"/>
              <a:t> (Z) é definida como:</a:t>
            </a:r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, onde g</a:t>
            </a:r>
            <a:r>
              <a:rPr lang="pt-BR" baseline="-25000" dirty="0" smtClean="0"/>
              <a:t>0</a:t>
            </a:r>
            <a:r>
              <a:rPr lang="pt-BR" dirty="0" smtClean="0"/>
              <a:t> é a aceleração da gravidade média na superfície da Terra (9,81 m.s</a:t>
            </a:r>
            <a:r>
              <a:rPr lang="pt-BR" baseline="30000" dirty="0" smtClean="0"/>
              <a:t>-2</a:t>
            </a:r>
            <a:r>
              <a:rPr lang="pt-BR" dirty="0" smtClean="0"/>
              <a:t>), unidade = </a:t>
            </a:r>
            <a:r>
              <a:rPr lang="pt-BR" dirty="0" err="1" smtClean="0"/>
              <a:t>mgp</a:t>
            </a:r>
            <a:endParaRPr lang="pt-BR" dirty="0"/>
          </a:p>
        </p:txBody>
      </p:sp>
      <p:graphicFrame>
        <p:nvGraphicFramePr>
          <p:cNvPr id="4" name="Objeto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9180728"/>
              </p:ext>
            </p:extLst>
          </p:nvPr>
        </p:nvGraphicFramePr>
        <p:xfrm>
          <a:off x="971600" y="4293096"/>
          <a:ext cx="16383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ção" r:id="rId3" imgW="634680" imgH="431640" progId="Equation.3">
                  <p:embed/>
                </p:oleObj>
              </mc:Choice>
              <mc:Fallback>
                <p:oleObj name="Equação" r:id="rId3" imgW="634680" imgH="4316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293096"/>
                        <a:ext cx="163830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135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Z ~ z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414463"/>
            <a:ext cx="65627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8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Espessura das camadas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800" dirty="0" smtClean="0"/>
              <a:t>Atividade: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 smtClean="0"/>
              <a:t>Dados: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 smtClean="0"/>
          </a:p>
          <a:p>
            <a:pPr eaLnBrk="1" hangingPunct="1">
              <a:lnSpc>
                <a:spcPct val="80000"/>
              </a:lnSpc>
            </a:pPr>
            <a:endParaRPr lang="pt-BR" altLang="pt-BR" sz="2800" dirty="0" smtClean="0"/>
          </a:p>
          <a:p>
            <a:pPr eaLnBrk="1" hangingPunct="1">
              <a:lnSpc>
                <a:spcPct val="80000"/>
              </a:lnSpc>
            </a:pPr>
            <a:endParaRPr lang="pt-BR" altLang="pt-BR" sz="2800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 smtClean="0"/>
              <a:t>Utilize a equação </a:t>
            </a:r>
            <a:r>
              <a:rPr lang="pt-BR" altLang="pt-BR" sz="2800" dirty="0" err="1" smtClean="0"/>
              <a:t>hipsométrica</a:t>
            </a:r>
            <a:r>
              <a:rPr lang="pt-BR" altLang="pt-BR" sz="2800" dirty="0" smtClean="0"/>
              <a:t> para estimar as espessuras entre as camadas: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 err="1" smtClean="0"/>
              <a:t>Pbase</a:t>
            </a:r>
            <a:r>
              <a:rPr lang="pt-BR" altLang="pt-BR" sz="2800" dirty="0" smtClean="0"/>
              <a:t>=1000hPa/</a:t>
            </a:r>
            <a:r>
              <a:rPr lang="pt-BR" altLang="pt-BR" sz="2800" dirty="0" err="1" smtClean="0"/>
              <a:t>Ptopo</a:t>
            </a:r>
            <a:r>
              <a:rPr lang="pt-BR" altLang="pt-BR" sz="2800" dirty="0" smtClean="0"/>
              <a:t>=850,700, 500, 300 e 200 </a:t>
            </a:r>
            <a:r>
              <a:rPr lang="pt-BR" altLang="pt-BR" sz="2800" dirty="0" err="1" smtClean="0"/>
              <a:t>hPa</a:t>
            </a:r>
            <a:r>
              <a:rPr lang="pt-BR" altLang="pt-BR" sz="28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800" dirty="0" smtClean="0"/>
              <a:t>Supondo atmosfera totalmente seca e Rd/g</a:t>
            </a:r>
            <a:r>
              <a:rPr lang="pt-BR" altLang="pt-BR" sz="2800" baseline="-25000" dirty="0" smtClean="0"/>
              <a:t>0</a:t>
            </a:r>
            <a:r>
              <a:rPr lang="pt-BR" altLang="pt-BR" sz="2800" dirty="0" smtClean="0"/>
              <a:t>=29,3m/K</a:t>
            </a:r>
          </a:p>
          <a:p>
            <a:pPr eaLnBrk="1" hangingPunct="1">
              <a:lnSpc>
                <a:spcPct val="80000"/>
              </a:lnSpc>
            </a:pPr>
            <a:endParaRPr lang="pt-BR" altLang="pt-BR" sz="2800" dirty="0" smtClean="0"/>
          </a:p>
        </p:txBody>
      </p:sp>
      <p:pic>
        <p:nvPicPr>
          <p:cNvPr id="69636" name="Picture 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2232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0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Espessura entre camadas</a:t>
            </a:r>
          </a:p>
        </p:txBody>
      </p:sp>
      <p:pic>
        <p:nvPicPr>
          <p:cNvPr id="70659" name="Picture 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916113"/>
            <a:ext cx="6697663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0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232</TotalTime>
  <Words>340</Words>
  <Application>Microsoft Office PowerPoint</Application>
  <PresentationFormat>Apresentação na tela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4" baseType="lpstr">
      <vt:lpstr>Ápice</vt:lpstr>
      <vt:lpstr>Equação</vt:lpstr>
      <vt:lpstr>Análises altitude</vt:lpstr>
      <vt:lpstr>Como a temperatura varia com a altura?</vt:lpstr>
      <vt:lpstr>Apresentação do PowerPoint</vt:lpstr>
      <vt:lpstr>Aproximação hidrostática</vt:lpstr>
      <vt:lpstr>Equação Hipsométrica</vt:lpstr>
      <vt:lpstr>Altura geopotencial</vt:lpstr>
      <vt:lpstr>Z ~ z</vt:lpstr>
      <vt:lpstr>Espessura das camadas</vt:lpstr>
      <vt:lpstr>Espessura entre camadas</vt:lpstr>
      <vt:lpstr>Para a distribuição de temperatura abaixo, como seria o campo de altura geopotencial de 850 hPa?</vt:lpstr>
      <vt:lpstr>Isoipsas (linhas de mesma altura geopotencial)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Reanálise ERA-INTERIM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Análises altitude</dc:title>
  <dc:creator>ritaynoue</dc:creator>
  <cp:lastModifiedBy>ritaynoue</cp:lastModifiedBy>
  <cp:revision>11</cp:revision>
  <dcterms:created xsi:type="dcterms:W3CDTF">2014-01-28T16:16:02Z</dcterms:created>
  <dcterms:modified xsi:type="dcterms:W3CDTF">2015-03-20T16:37:28Z</dcterms:modified>
</cp:coreProperties>
</file>