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5EDC2D32-61F2-4986-ACC5-3EF063035B9B}">
          <p14:sldIdLst>
            <p14:sldId id="256"/>
          </p14:sldIdLst>
        </p14:section>
        <p14:section name="GFS 4" id="{9127D9BE-E4FE-4D77-8A1E-BBF2C5B19469}">
          <p14:sldIdLst>
            <p14:sldId id="258"/>
            <p14:sldId id="259"/>
            <p14:sldId id="260"/>
            <p14:sldId id="261"/>
          </p14:sldIdLst>
        </p14:section>
        <p14:section name="Grads" id="{8A23C818-612E-4EE6-810A-1B76B03C7CDC}">
          <p14:sldIdLst>
            <p14:sldId id="262"/>
            <p14:sldId id="263"/>
            <p14:sldId id="264"/>
            <p14:sldId id="265"/>
            <p14:sldId id="266"/>
          </p14:sldIdLst>
        </p14:section>
        <p14:section name="Fortran" id="{42DEF178-95DD-4721-BF26-D85B9EABF150}">
          <p14:sldIdLst>
            <p14:sldId id="267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0477-B9B2-4E20-A171-334CED9C6991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3FA-8AEA-48C2-A6B9-67D9B8917D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1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0477-B9B2-4E20-A171-334CED9C6991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3FA-8AEA-48C2-A6B9-67D9B8917D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5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0477-B9B2-4E20-A171-334CED9C6991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3FA-8AEA-48C2-A6B9-67D9B8917D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6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0477-B9B2-4E20-A171-334CED9C6991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3FA-8AEA-48C2-A6B9-67D9B8917D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6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0477-B9B2-4E20-A171-334CED9C6991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3FA-8AEA-48C2-A6B9-67D9B8917D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0477-B9B2-4E20-A171-334CED9C6991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3FA-8AEA-48C2-A6B9-67D9B8917D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0477-B9B2-4E20-A171-334CED9C6991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3FA-8AEA-48C2-A6B9-67D9B8917D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0477-B9B2-4E20-A171-334CED9C6991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3FA-8AEA-48C2-A6B9-67D9B8917D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5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0477-B9B2-4E20-A171-334CED9C6991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3FA-8AEA-48C2-A6B9-67D9B8917D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5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0477-B9B2-4E20-A171-334CED9C6991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3FA-8AEA-48C2-A6B9-67D9B8917D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2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0477-B9B2-4E20-A171-334CED9C6991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3FA-8AEA-48C2-A6B9-67D9B8917D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4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40477-B9B2-4E20-A171-334CED9C6991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3FA-8AEA-48C2-A6B9-67D9B8917D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7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oftware.intel.com/en-us/intel-compilers" TargetMode="External"/><Relationship Id="rId2" Type="http://schemas.openxmlformats.org/officeDocument/2006/relationships/hyperlink" Target="http://www.silverfrost.com/defaul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orums.silverfrost.com/index.php" TargetMode="External"/><Relationship Id="rId5" Type="http://schemas.openxmlformats.org/officeDocument/2006/relationships/hyperlink" Target="http://www.codeblocks.org/" TargetMode="External"/><Relationship Id="rId4" Type="http://schemas.openxmlformats.org/officeDocument/2006/relationships/hyperlink" Target="http://www.cse.yorku.ca/~roumani/fortran/ftn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l.org/" TargetMode="External"/><Relationship Id="rId2" Type="http://schemas.openxmlformats.org/officeDocument/2006/relationships/hyperlink" Target="http://nomads.ncdc.noaa.gov/data/gfs4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nidata.ucar.edu/software/idv/" TargetMode="External"/><Relationship Id="rId5" Type="http://schemas.openxmlformats.org/officeDocument/2006/relationships/hyperlink" Target="http://opengrads.org/" TargetMode="External"/><Relationship Id="rId4" Type="http://schemas.openxmlformats.org/officeDocument/2006/relationships/hyperlink" Target="http://www.cygwin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c.ncep.noaa.gov/products/wesley/g2ctl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c.ncep.noaa.gov/products/wesley/g2ctl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es.org/grads/gadoc/reference_card.pdf" TargetMode="External"/><Relationship Id="rId2" Type="http://schemas.openxmlformats.org/officeDocument/2006/relationships/hyperlink" Target="http://www.cptec.inpe.br/ManualGrAD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ges.org/grads/gadoc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Previsão e Estudo de Caso</a:t>
            </a:r>
            <a:br>
              <a:rPr lang="pt-BR" dirty="0" smtClean="0"/>
            </a:br>
            <a:r>
              <a:rPr lang="pt-BR" dirty="0" smtClean="0"/>
              <a:t>Ferramentas Básicas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>
            <a:normAutofit/>
          </a:bodyPr>
          <a:lstStyle/>
          <a:p>
            <a:pPr algn="r"/>
            <a:r>
              <a:rPr lang="pt-BR" sz="2400" dirty="0" err="1" smtClean="0"/>
              <a:t>J.Leandro</a:t>
            </a:r>
            <a:r>
              <a:rPr lang="pt-BR" sz="2400" dirty="0" smtClean="0"/>
              <a:t> </a:t>
            </a:r>
            <a:r>
              <a:rPr lang="pt-BR" sz="2400" dirty="0" err="1" smtClean="0"/>
              <a:t>P.S.Campos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1508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Construindo um Script</a:t>
            </a:r>
            <a:br>
              <a:rPr lang="pt-BR" dirty="0" smtClean="0"/>
            </a:br>
            <a:r>
              <a:rPr lang="pt-BR" dirty="0" smtClean="0"/>
              <a:t>Criando Loops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sz="3800" dirty="0" smtClean="0"/>
              <a:t>Veja o exemplo abaixo</a:t>
            </a:r>
          </a:p>
          <a:p>
            <a:pPr marL="457200" lvl="1" indent="0">
              <a:buNone/>
            </a:pPr>
            <a:r>
              <a:rPr lang="pt-BR" dirty="0" smtClean="0">
                <a:solidFill>
                  <a:schemeClr val="accent1"/>
                </a:solidFill>
              </a:rPr>
              <a:t>‘</a:t>
            </a:r>
            <a:r>
              <a:rPr lang="pt-BR" dirty="0" err="1" smtClean="0">
                <a:solidFill>
                  <a:schemeClr val="accent1"/>
                </a:solidFill>
              </a:rPr>
              <a:t>reinit</a:t>
            </a:r>
            <a:r>
              <a:rPr lang="pt-BR" dirty="0" smtClean="0">
                <a:solidFill>
                  <a:schemeClr val="accent1"/>
                </a:solidFill>
              </a:rPr>
              <a:t>’</a:t>
            </a:r>
          </a:p>
          <a:p>
            <a:pPr marL="457200" lvl="1" indent="0">
              <a:buNone/>
            </a:pPr>
            <a:r>
              <a:rPr lang="pt-BR" dirty="0" smtClean="0">
                <a:solidFill>
                  <a:schemeClr val="accent1"/>
                </a:solidFill>
              </a:rPr>
              <a:t>‘open </a:t>
            </a:r>
            <a:r>
              <a:rPr lang="pt-BR" dirty="0" err="1" smtClean="0">
                <a:solidFill>
                  <a:schemeClr val="accent1"/>
                </a:solidFill>
              </a:rPr>
              <a:t>example.ctl</a:t>
            </a:r>
            <a:r>
              <a:rPr lang="pt-BR" dirty="0" smtClean="0">
                <a:solidFill>
                  <a:schemeClr val="accent1"/>
                </a:solidFill>
              </a:rPr>
              <a:t>’</a:t>
            </a:r>
          </a:p>
          <a:p>
            <a:pPr marL="457200" lvl="1" indent="0">
              <a:buNone/>
            </a:pPr>
            <a:endParaRPr lang="pt-BR" dirty="0" smtClean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pt-BR" dirty="0" smtClean="0">
                <a:solidFill>
                  <a:schemeClr val="accent1"/>
                </a:solidFill>
              </a:rPr>
              <a:t>( ... )</a:t>
            </a:r>
          </a:p>
          <a:p>
            <a:pPr marL="457200" lvl="1" indent="0">
              <a:buNone/>
            </a:pPr>
            <a:endParaRPr lang="pt-BR" dirty="0" smtClean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pt-BR" dirty="0" err="1" smtClean="0">
                <a:solidFill>
                  <a:schemeClr val="accent1"/>
                </a:solidFill>
              </a:rPr>
              <a:t>tt</a:t>
            </a:r>
            <a:r>
              <a:rPr lang="pt-BR" dirty="0" smtClean="0">
                <a:solidFill>
                  <a:schemeClr val="accent1"/>
                </a:solidFill>
              </a:rPr>
              <a:t> = 1</a:t>
            </a:r>
          </a:p>
          <a:p>
            <a:pPr marL="457200" lvl="1" indent="0">
              <a:buNone/>
            </a:pPr>
            <a:r>
              <a:rPr lang="pt-BR" dirty="0" smtClean="0">
                <a:solidFill>
                  <a:schemeClr val="accent1"/>
                </a:solidFill>
              </a:rPr>
              <a:t>tf = 12</a:t>
            </a:r>
          </a:p>
          <a:p>
            <a:pPr marL="457200" lvl="1" indent="0">
              <a:buNone/>
            </a:pPr>
            <a:r>
              <a:rPr lang="pt-BR" dirty="0" smtClean="0">
                <a:solidFill>
                  <a:schemeClr val="accent2"/>
                </a:solidFill>
              </a:rPr>
              <a:t>* Aqui começa o loop</a:t>
            </a:r>
          </a:p>
          <a:p>
            <a:pPr marL="457200" lvl="1" indent="0">
              <a:buNone/>
            </a:pPr>
            <a:r>
              <a:rPr lang="pt-BR" dirty="0" smtClean="0">
                <a:solidFill>
                  <a:schemeClr val="accent1"/>
                </a:solidFill>
              </a:rPr>
              <a:t>WHILE( </a:t>
            </a:r>
            <a:r>
              <a:rPr lang="pt-BR" dirty="0" err="1" smtClean="0">
                <a:solidFill>
                  <a:schemeClr val="accent1"/>
                </a:solidFill>
              </a:rPr>
              <a:t>tt</a:t>
            </a:r>
            <a:r>
              <a:rPr lang="pt-BR" dirty="0" smtClean="0">
                <a:solidFill>
                  <a:schemeClr val="accent1"/>
                </a:solidFill>
              </a:rPr>
              <a:t> &lt;= tf )</a:t>
            </a:r>
          </a:p>
          <a:p>
            <a:pPr marL="457200" lvl="1" indent="0">
              <a:buNone/>
            </a:pPr>
            <a:r>
              <a:rPr lang="pt-BR" dirty="0">
                <a:solidFill>
                  <a:schemeClr val="accent1"/>
                </a:solidFill>
              </a:rPr>
              <a:t>  </a:t>
            </a:r>
            <a:r>
              <a:rPr lang="pt-BR" dirty="0" smtClean="0">
                <a:solidFill>
                  <a:schemeClr val="accent1"/>
                </a:solidFill>
              </a:rPr>
              <a:t> ‘set t ‘</a:t>
            </a:r>
            <a:r>
              <a:rPr lang="pt-BR" dirty="0" err="1" smtClean="0">
                <a:solidFill>
                  <a:schemeClr val="accent1"/>
                </a:solidFill>
              </a:rPr>
              <a:t>tt</a:t>
            </a:r>
            <a:endParaRPr lang="pt-BR" dirty="0" smtClean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pt-BR" dirty="0">
                <a:solidFill>
                  <a:schemeClr val="accent1"/>
                </a:solidFill>
              </a:rPr>
              <a:t> </a:t>
            </a:r>
            <a:r>
              <a:rPr lang="pt-BR" dirty="0" smtClean="0">
                <a:solidFill>
                  <a:schemeClr val="accent1"/>
                </a:solidFill>
              </a:rPr>
              <a:t>   </a:t>
            </a:r>
            <a:r>
              <a:rPr lang="pt-BR" dirty="0" err="1" smtClean="0">
                <a:solidFill>
                  <a:schemeClr val="accent1"/>
                </a:solidFill>
              </a:rPr>
              <a:t>say</a:t>
            </a:r>
            <a:r>
              <a:rPr lang="pt-BR" dirty="0" smtClean="0">
                <a:solidFill>
                  <a:schemeClr val="accent1"/>
                </a:solidFill>
              </a:rPr>
              <a:t> </a:t>
            </a:r>
            <a:r>
              <a:rPr lang="pt-BR" dirty="0" err="1" smtClean="0">
                <a:solidFill>
                  <a:schemeClr val="accent1"/>
                </a:solidFill>
              </a:rPr>
              <a:t>tt</a:t>
            </a:r>
            <a:endParaRPr lang="pt-BR" dirty="0" smtClean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pt-BR" dirty="0">
                <a:solidFill>
                  <a:schemeClr val="accent1"/>
                </a:solidFill>
              </a:rPr>
              <a:t> </a:t>
            </a:r>
            <a:r>
              <a:rPr lang="pt-BR" dirty="0" smtClean="0">
                <a:solidFill>
                  <a:schemeClr val="accent1"/>
                </a:solidFill>
              </a:rPr>
              <a:t>  ‘d </a:t>
            </a:r>
            <a:r>
              <a:rPr lang="pt-BR" dirty="0" err="1" smtClean="0">
                <a:solidFill>
                  <a:schemeClr val="accent1"/>
                </a:solidFill>
              </a:rPr>
              <a:t>temp</a:t>
            </a:r>
            <a:r>
              <a:rPr lang="pt-BR" dirty="0" smtClean="0">
                <a:solidFill>
                  <a:schemeClr val="accent1"/>
                </a:solidFill>
              </a:rPr>
              <a:t>’</a:t>
            </a:r>
          </a:p>
          <a:p>
            <a:pPr marL="457200" lvl="1" indent="0">
              <a:buNone/>
            </a:pPr>
            <a:r>
              <a:rPr lang="pt-BR" dirty="0">
                <a:solidFill>
                  <a:schemeClr val="accent1"/>
                </a:solidFill>
              </a:rPr>
              <a:t> </a:t>
            </a:r>
            <a:r>
              <a:rPr lang="pt-BR" dirty="0" smtClean="0">
                <a:solidFill>
                  <a:schemeClr val="accent1"/>
                </a:solidFill>
              </a:rPr>
              <a:t>  ‘</a:t>
            </a:r>
            <a:r>
              <a:rPr lang="pt-BR" dirty="0" err="1" smtClean="0">
                <a:solidFill>
                  <a:schemeClr val="accent1"/>
                </a:solidFill>
              </a:rPr>
              <a:t>cbarn</a:t>
            </a:r>
            <a:r>
              <a:rPr lang="pt-BR" dirty="0" smtClean="0">
                <a:solidFill>
                  <a:schemeClr val="accent1"/>
                </a:solidFill>
              </a:rPr>
              <a:t>’</a:t>
            </a:r>
          </a:p>
          <a:p>
            <a:pPr marL="457200" lvl="1" indent="0">
              <a:buNone/>
            </a:pPr>
            <a:endParaRPr lang="pt-BR" dirty="0" smtClean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pt-BR" dirty="0">
                <a:solidFill>
                  <a:schemeClr val="accent1"/>
                </a:solidFill>
              </a:rPr>
              <a:t> </a:t>
            </a:r>
            <a:r>
              <a:rPr lang="pt-BR" dirty="0" smtClean="0">
                <a:solidFill>
                  <a:schemeClr val="accent1"/>
                </a:solidFill>
              </a:rPr>
              <a:t>  (...)</a:t>
            </a:r>
          </a:p>
          <a:p>
            <a:pPr marL="457200" lvl="1" indent="0">
              <a:buNone/>
            </a:pPr>
            <a:endParaRPr lang="pt-BR" dirty="0" smtClean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pt-BR" dirty="0">
                <a:solidFill>
                  <a:schemeClr val="accent1"/>
                </a:solidFill>
              </a:rPr>
              <a:t> </a:t>
            </a:r>
            <a:r>
              <a:rPr lang="pt-BR" dirty="0" smtClean="0">
                <a:solidFill>
                  <a:schemeClr val="accent1"/>
                </a:solidFill>
              </a:rPr>
              <a:t>  ‘</a:t>
            </a:r>
            <a:r>
              <a:rPr lang="pt-BR" dirty="0" err="1" smtClean="0">
                <a:solidFill>
                  <a:schemeClr val="accent1"/>
                </a:solidFill>
              </a:rPr>
              <a:t>tt</a:t>
            </a:r>
            <a:r>
              <a:rPr lang="pt-BR" dirty="0" smtClean="0">
                <a:solidFill>
                  <a:schemeClr val="accent1"/>
                </a:solidFill>
              </a:rPr>
              <a:t> = </a:t>
            </a:r>
            <a:r>
              <a:rPr lang="pt-BR" dirty="0" err="1" smtClean="0">
                <a:solidFill>
                  <a:schemeClr val="accent1"/>
                </a:solidFill>
              </a:rPr>
              <a:t>tt</a:t>
            </a:r>
            <a:r>
              <a:rPr lang="pt-BR" dirty="0" smtClean="0">
                <a:solidFill>
                  <a:schemeClr val="accent1"/>
                </a:solidFill>
              </a:rPr>
              <a:t> + 1</a:t>
            </a:r>
          </a:p>
          <a:p>
            <a:pPr marL="457200" lvl="1" indent="0">
              <a:buNone/>
            </a:pPr>
            <a:r>
              <a:rPr lang="pt-BR" dirty="0" smtClean="0">
                <a:solidFill>
                  <a:schemeClr val="accent1"/>
                </a:solidFill>
              </a:rPr>
              <a:t>ENDWHILE</a:t>
            </a:r>
          </a:p>
          <a:p>
            <a:pPr marL="457200" lvl="1" indent="0">
              <a:buNone/>
            </a:pPr>
            <a:r>
              <a:rPr lang="pt-BR" dirty="0" smtClean="0">
                <a:solidFill>
                  <a:schemeClr val="accent2"/>
                </a:solidFill>
              </a:rPr>
              <a:t>*Aqui termina o loop</a:t>
            </a:r>
          </a:p>
          <a:p>
            <a:pPr marL="457200" lvl="1" indent="0">
              <a:buNone/>
            </a:pPr>
            <a:r>
              <a:rPr lang="pt-BR" dirty="0" smtClean="0">
                <a:solidFill>
                  <a:schemeClr val="accent1"/>
                </a:solidFill>
              </a:rPr>
              <a:t>‘close 1’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07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Criando ou lendo um Arquivo binário no </a:t>
            </a:r>
            <a:r>
              <a:rPr lang="pt-BR" dirty="0" err="1" smtClean="0"/>
              <a:t>fortran</a:t>
            </a:r>
            <a:r>
              <a:rPr lang="pt-BR" dirty="0" smtClean="0"/>
              <a:t> 95/2003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26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Lendo ou Escrevendo um Arquivo Binário do </a:t>
            </a:r>
            <a:r>
              <a:rPr lang="pt-BR" dirty="0" err="1" smtClean="0"/>
              <a:t>Grads</a:t>
            </a:r>
            <a:endParaRPr lang="en-US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pt-BR" sz="3700" dirty="0" smtClean="0"/>
              <a:t>Veja o Exemplo abaixo</a:t>
            </a:r>
          </a:p>
          <a:p>
            <a:pPr marL="0" indent="0">
              <a:buNone/>
            </a:pPr>
            <a:endParaRPr lang="pt-BR" sz="3700" dirty="0" smtClean="0"/>
          </a:p>
          <a:p>
            <a:pPr marL="457200" lvl="1" indent="0">
              <a:buNone/>
            </a:pPr>
            <a:r>
              <a:rPr lang="pt-BR" sz="3700" dirty="0">
                <a:solidFill>
                  <a:schemeClr val="accent1"/>
                </a:solidFill>
              </a:rPr>
              <a:t>PROGRAM</a:t>
            </a:r>
            <a:r>
              <a:rPr lang="pt-BR" sz="3700" dirty="0"/>
              <a:t> teste</a:t>
            </a:r>
          </a:p>
          <a:p>
            <a:pPr marL="457200" lvl="1" indent="0">
              <a:buNone/>
            </a:pPr>
            <a:r>
              <a:rPr lang="pt-BR" sz="3700" dirty="0"/>
              <a:t>  </a:t>
            </a:r>
            <a:r>
              <a:rPr lang="pt-BR" sz="3700" dirty="0">
                <a:solidFill>
                  <a:schemeClr val="accent1"/>
                </a:solidFill>
              </a:rPr>
              <a:t>IMPLICIT NONE</a:t>
            </a:r>
          </a:p>
          <a:p>
            <a:pPr marL="457200" lvl="1" indent="0">
              <a:buNone/>
            </a:pPr>
            <a:r>
              <a:rPr lang="pt-BR" sz="3700" dirty="0"/>
              <a:t> </a:t>
            </a:r>
            <a:endParaRPr lang="pt-BR" sz="3700" dirty="0" smtClean="0"/>
          </a:p>
          <a:p>
            <a:pPr marL="457200" lvl="1" indent="0">
              <a:buNone/>
            </a:pPr>
            <a:r>
              <a:rPr lang="pt-BR" sz="3700" dirty="0" smtClean="0"/>
              <a:t>  ( ... )</a:t>
            </a:r>
          </a:p>
          <a:p>
            <a:pPr marL="457200" lvl="1" indent="0">
              <a:buNone/>
            </a:pPr>
            <a:endParaRPr lang="pt-BR" sz="3700" dirty="0" smtClean="0"/>
          </a:p>
          <a:p>
            <a:pPr marL="457200" lvl="1" indent="0">
              <a:buNone/>
            </a:pPr>
            <a:r>
              <a:rPr lang="pt-BR" sz="3700" dirty="0" smtClean="0"/>
              <a:t>  </a:t>
            </a:r>
            <a:r>
              <a:rPr lang="pt-BR" sz="3700" dirty="0" smtClean="0">
                <a:solidFill>
                  <a:srgbClr val="00B050"/>
                </a:solidFill>
              </a:rPr>
              <a:t>! Lendo um arquivo binário</a:t>
            </a:r>
            <a:endParaRPr lang="pt-BR" sz="3700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r>
              <a:rPr lang="pt-BR" sz="3700" dirty="0"/>
              <a:t>  </a:t>
            </a:r>
            <a:r>
              <a:rPr lang="pt-BR" sz="3700" dirty="0">
                <a:solidFill>
                  <a:schemeClr val="accent1"/>
                </a:solidFill>
              </a:rPr>
              <a:t>OPEN(</a:t>
            </a:r>
            <a:r>
              <a:rPr lang="pt-BR" sz="3700" dirty="0"/>
              <a:t>10,FILE=</a:t>
            </a:r>
            <a:r>
              <a:rPr lang="pt-BR" sz="3700" dirty="0">
                <a:solidFill>
                  <a:schemeClr val="accent1"/>
                </a:solidFill>
              </a:rPr>
              <a:t>TRIM(</a:t>
            </a:r>
            <a:r>
              <a:rPr lang="pt-BR" sz="3700" dirty="0" err="1"/>
              <a:t>iofile</a:t>
            </a:r>
            <a:r>
              <a:rPr lang="pt-BR" sz="3700" dirty="0">
                <a:solidFill>
                  <a:schemeClr val="accent1"/>
                </a:solidFill>
              </a:rPr>
              <a:t>)</a:t>
            </a:r>
            <a:r>
              <a:rPr lang="pt-BR" sz="3700" dirty="0"/>
              <a:t>,ACTION='</a:t>
            </a:r>
            <a:r>
              <a:rPr lang="pt-BR" sz="3700" dirty="0" err="1"/>
              <a:t>read</a:t>
            </a:r>
            <a:r>
              <a:rPr lang="pt-BR" sz="3700" dirty="0"/>
              <a:t>',STATUS='</a:t>
            </a:r>
            <a:r>
              <a:rPr lang="pt-BR" sz="3700" dirty="0" err="1"/>
              <a:t>old</a:t>
            </a:r>
            <a:r>
              <a:rPr lang="pt-BR" sz="3700" dirty="0"/>
              <a:t>',ACCESS='</a:t>
            </a:r>
            <a:r>
              <a:rPr lang="pt-BR" sz="3700" dirty="0" err="1"/>
              <a:t>direct</a:t>
            </a:r>
            <a:r>
              <a:rPr lang="pt-BR" sz="3700" dirty="0"/>
              <a:t>',RECL=4*</a:t>
            </a:r>
            <a:r>
              <a:rPr lang="pt-BR" sz="3700" dirty="0" err="1"/>
              <a:t>xdim</a:t>
            </a:r>
            <a:r>
              <a:rPr lang="pt-BR" sz="3700" dirty="0"/>
              <a:t>*</a:t>
            </a:r>
            <a:r>
              <a:rPr lang="pt-BR" sz="3700" dirty="0" err="1"/>
              <a:t>ydim</a:t>
            </a:r>
            <a:r>
              <a:rPr lang="pt-BR" sz="3700" dirty="0"/>
              <a:t> </a:t>
            </a:r>
            <a:r>
              <a:rPr lang="pt-BR" sz="3700" dirty="0">
                <a:solidFill>
                  <a:schemeClr val="accent1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pt-BR" sz="3700" dirty="0"/>
              <a:t>  </a:t>
            </a:r>
            <a:r>
              <a:rPr lang="pt-BR" sz="3700" dirty="0">
                <a:solidFill>
                  <a:schemeClr val="accent1"/>
                </a:solidFill>
              </a:rPr>
              <a:t>DO</a:t>
            </a:r>
            <a:r>
              <a:rPr lang="pt-BR" sz="3700" dirty="0"/>
              <a:t> k = 1, </a:t>
            </a:r>
            <a:r>
              <a:rPr lang="pt-BR" sz="3700" dirty="0" err="1"/>
              <a:t>zdim</a:t>
            </a:r>
            <a:endParaRPr lang="pt-BR" sz="3700" dirty="0"/>
          </a:p>
          <a:p>
            <a:pPr marL="457200" lvl="1" indent="0">
              <a:buNone/>
            </a:pPr>
            <a:r>
              <a:rPr lang="pt-BR" sz="3700" dirty="0"/>
              <a:t>    </a:t>
            </a:r>
            <a:r>
              <a:rPr lang="pt-BR" sz="3700" dirty="0">
                <a:solidFill>
                  <a:schemeClr val="accent1"/>
                </a:solidFill>
              </a:rPr>
              <a:t>READ(</a:t>
            </a:r>
            <a:r>
              <a:rPr lang="pt-BR" sz="3700" dirty="0"/>
              <a:t>10,</a:t>
            </a:r>
            <a:r>
              <a:rPr lang="pt-BR" sz="3700" dirty="0">
                <a:solidFill>
                  <a:schemeClr val="accent1"/>
                </a:solidFill>
              </a:rPr>
              <a:t>REC</a:t>
            </a:r>
            <a:r>
              <a:rPr lang="pt-BR" sz="3700" dirty="0"/>
              <a:t>=k</a:t>
            </a:r>
            <a:r>
              <a:rPr lang="pt-BR" sz="3700" dirty="0">
                <a:solidFill>
                  <a:schemeClr val="accent1"/>
                </a:solidFill>
              </a:rPr>
              <a:t>)</a:t>
            </a:r>
            <a:r>
              <a:rPr lang="pt-BR" sz="3700" dirty="0"/>
              <a:t> </a:t>
            </a:r>
            <a:r>
              <a:rPr lang="pt-BR" sz="3700" dirty="0" smtClean="0"/>
              <a:t>var1(:,:,k)</a:t>
            </a:r>
            <a:endParaRPr lang="pt-BR" sz="3700" dirty="0"/>
          </a:p>
          <a:p>
            <a:pPr marL="457200" lvl="1" indent="0">
              <a:buNone/>
            </a:pPr>
            <a:r>
              <a:rPr lang="pt-BR" sz="3700" dirty="0"/>
              <a:t>  </a:t>
            </a:r>
            <a:r>
              <a:rPr lang="pt-BR" sz="3700" dirty="0">
                <a:solidFill>
                  <a:schemeClr val="accent1"/>
                </a:solidFill>
              </a:rPr>
              <a:t>END DO</a:t>
            </a:r>
          </a:p>
          <a:p>
            <a:pPr marL="457200" lvl="1" indent="0">
              <a:buNone/>
            </a:pPr>
            <a:endParaRPr lang="pt-BR" sz="3700" dirty="0" smtClean="0"/>
          </a:p>
          <a:p>
            <a:pPr marL="457200" lvl="1" indent="0">
              <a:buNone/>
            </a:pPr>
            <a:r>
              <a:rPr lang="pt-BR" sz="3700" dirty="0" smtClean="0"/>
              <a:t>   ( ... )</a:t>
            </a:r>
            <a:endParaRPr lang="pt-BR" sz="3700" dirty="0"/>
          </a:p>
          <a:p>
            <a:pPr marL="457200" lvl="1" indent="0">
              <a:buNone/>
            </a:pPr>
            <a:r>
              <a:rPr lang="pt-BR" sz="3700" dirty="0" smtClean="0"/>
              <a:t>  </a:t>
            </a:r>
          </a:p>
          <a:p>
            <a:pPr marL="457200" lvl="1" indent="0">
              <a:buNone/>
            </a:pPr>
            <a:r>
              <a:rPr lang="pt-BR" sz="3700" dirty="0"/>
              <a:t> </a:t>
            </a:r>
            <a:r>
              <a:rPr lang="pt-BR" sz="3700" dirty="0" smtClean="0"/>
              <a:t> </a:t>
            </a:r>
            <a:r>
              <a:rPr lang="pt-BR" sz="3700" dirty="0" smtClean="0">
                <a:solidFill>
                  <a:srgbClr val="00B050"/>
                </a:solidFill>
              </a:rPr>
              <a:t>! Escrevendo um arquivo binário</a:t>
            </a:r>
          </a:p>
          <a:p>
            <a:pPr marL="457200" lvl="1" indent="0">
              <a:buNone/>
            </a:pPr>
            <a:r>
              <a:rPr lang="pt-BR" sz="3700" dirty="0"/>
              <a:t> </a:t>
            </a:r>
            <a:r>
              <a:rPr lang="pt-BR" sz="3700" dirty="0" smtClean="0"/>
              <a:t> </a:t>
            </a:r>
            <a:r>
              <a:rPr lang="pt-BR" sz="3700" dirty="0" smtClean="0">
                <a:solidFill>
                  <a:schemeClr val="accent1"/>
                </a:solidFill>
              </a:rPr>
              <a:t>OPEN(</a:t>
            </a:r>
            <a:r>
              <a:rPr lang="pt-BR" sz="3700" dirty="0" smtClean="0"/>
              <a:t>20,FILE=</a:t>
            </a:r>
            <a:r>
              <a:rPr lang="pt-BR" sz="3700" dirty="0" smtClean="0">
                <a:solidFill>
                  <a:schemeClr val="accent1"/>
                </a:solidFill>
              </a:rPr>
              <a:t>TRIM(</a:t>
            </a:r>
            <a:r>
              <a:rPr lang="pt-BR" sz="3700" dirty="0" err="1" smtClean="0"/>
              <a:t>iofile</a:t>
            </a:r>
            <a:r>
              <a:rPr lang="pt-BR" sz="3700" dirty="0">
                <a:solidFill>
                  <a:schemeClr val="accent1"/>
                </a:solidFill>
              </a:rPr>
              <a:t>)</a:t>
            </a:r>
            <a:r>
              <a:rPr lang="pt-BR" sz="3700" dirty="0"/>
              <a:t>,ACTION</a:t>
            </a:r>
            <a:r>
              <a:rPr lang="pt-BR" sz="3700" dirty="0" smtClean="0"/>
              <a:t>=‘</a:t>
            </a:r>
            <a:r>
              <a:rPr lang="pt-BR" sz="3700" dirty="0" err="1" smtClean="0"/>
              <a:t>write</a:t>
            </a:r>
            <a:r>
              <a:rPr lang="pt-BR" sz="3700" dirty="0" smtClean="0"/>
              <a:t>',</a:t>
            </a:r>
            <a:r>
              <a:rPr lang="pt-BR" sz="3700" dirty="0"/>
              <a:t>STATUS</a:t>
            </a:r>
            <a:r>
              <a:rPr lang="pt-BR" sz="3700" dirty="0" smtClean="0"/>
              <a:t>=‘</a:t>
            </a:r>
            <a:r>
              <a:rPr lang="pt-BR" sz="3700" dirty="0" err="1" smtClean="0"/>
              <a:t>new',</a:t>
            </a:r>
            <a:r>
              <a:rPr lang="pt-BR" sz="3700" dirty="0" err="1"/>
              <a:t>ACCESS</a:t>
            </a:r>
            <a:r>
              <a:rPr lang="pt-BR" sz="3700" dirty="0"/>
              <a:t>='</a:t>
            </a:r>
            <a:r>
              <a:rPr lang="pt-BR" sz="3700" dirty="0" err="1"/>
              <a:t>direct</a:t>
            </a:r>
            <a:r>
              <a:rPr lang="pt-BR" sz="3700" dirty="0"/>
              <a:t>',RECL=4*</a:t>
            </a:r>
            <a:r>
              <a:rPr lang="pt-BR" sz="3700" dirty="0" err="1"/>
              <a:t>xdim</a:t>
            </a:r>
            <a:r>
              <a:rPr lang="pt-BR" sz="3700" dirty="0"/>
              <a:t>*</a:t>
            </a:r>
            <a:r>
              <a:rPr lang="pt-BR" sz="3700" dirty="0" err="1"/>
              <a:t>ydim</a:t>
            </a:r>
            <a:r>
              <a:rPr lang="pt-BR" sz="3700" dirty="0"/>
              <a:t> </a:t>
            </a:r>
            <a:r>
              <a:rPr lang="pt-BR" sz="3700" dirty="0">
                <a:solidFill>
                  <a:schemeClr val="accent1"/>
                </a:solidFill>
              </a:rPr>
              <a:t>)</a:t>
            </a:r>
            <a:endParaRPr lang="pt-BR" sz="3700" dirty="0" smtClean="0"/>
          </a:p>
          <a:p>
            <a:pPr marL="457200" lvl="1" indent="0">
              <a:buNone/>
            </a:pPr>
            <a:r>
              <a:rPr lang="pt-BR" sz="3700" dirty="0"/>
              <a:t> </a:t>
            </a:r>
            <a:r>
              <a:rPr lang="pt-BR" sz="3700" dirty="0" smtClean="0"/>
              <a:t> </a:t>
            </a:r>
            <a:r>
              <a:rPr lang="pt-BR" sz="3700" dirty="0" smtClean="0">
                <a:solidFill>
                  <a:schemeClr val="accent1"/>
                </a:solidFill>
              </a:rPr>
              <a:t>DO</a:t>
            </a:r>
            <a:r>
              <a:rPr lang="pt-BR" sz="3700" dirty="0" smtClean="0"/>
              <a:t> </a:t>
            </a:r>
            <a:r>
              <a:rPr lang="pt-BR" sz="3700" dirty="0"/>
              <a:t>k = 1, </a:t>
            </a:r>
            <a:r>
              <a:rPr lang="pt-BR" sz="3700" dirty="0" err="1"/>
              <a:t>zdim</a:t>
            </a:r>
            <a:endParaRPr lang="pt-BR" sz="3700" dirty="0"/>
          </a:p>
          <a:p>
            <a:pPr marL="457200" lvl="1" indent="0">
              <a:buNone/>
            </a:pPr>
            <a:r>
              <a:rPr lang="pt-BR" sz="3700" dirty="0"/>
              <a:t>  </a:t>
            </a:r>
            <a:r>
              <a:rPr lang="pt-BR" sz="3700" dirty="0" smtClean="0"/>
              <a:t>   </a:t>
            </a:r>
            <a:r>
              <a:rPr lang="pt-BR" sz="3700" dirty="0" smtClean="0">
                <a:solidFill>
                  <a:schemeClr val="accent1"/>
                </a:solidFill>
              </a:rPr>
              <a:t>WRITE(</a:t>
            </a:r>
            <a:r>
              <a:rPr lang="pt-BR" sz="3700" dirty="0" smtClean="0"/>
              <a:t>10,</a:t>
            </a:r>
            <a:r>
              <a:rPr lang="pt-BR" sz="3700" dirty="0" smtClean="0">
                <a:solidFill>
                  <a:schemeClr val="accent1"/>
                </a:solidFill>
              </a:rPr>
              <a:t>REC</a:t>
            </a:r>
            <a:r>
              <a:rPr lang="pt-BR" sz="3700" dirty="0" smtClean="0"/>
              <a:t>=k</a:t>
            </a:r>
            <a:r>
              <a:rPr lang="pt-BR" sz="3700" dirty="0">
                <a:solidFill>
                  <a:schemeClr val="accent1"/>
                </a:solidFill>
              </a:rPr>
              <a:t>)</a:t>
            </a:r>
            <a:r>
              <a:rPr lang="pt-BR" sz="3700" dirty="0"/>
              <a:t> </a:t>
            </a:r>
            <a:r>
              <a:rPr lang="pt-BR" sz="3700" dirty="0" smtClean="0"/>
              <a:t>var2(:,:,</a:t>
            </a:r>
            <a:r>
              <a:rPr lang="pt-BR" sz="3700" dirty="0"/>
              <a:t>k)</a:t>
            </a:r>
          </a:p>
          <a:p>
            <a:pPr marL="457200" lvl="1" indent="0">
              <a:buNone/>
            </a:pPr>
            <a:r>
              <a:rPr lang="pt-BR" sz="3700" dirty="0"/>
              <a:t> </a:t>
            </a:r>
            <a:r>
              <a:rPr lang="pt-BR" sz="3700" dirty="0" smtClean="0"/>
              <a:t> </a:t>
            </a:r>
            <a:r>
              <a:rPr lang="pt-BR" sz="3700" dirty="0" smtClean="0">
                <a:solidFill>
                  <a:schemeClr val="accent1"/>
                </a:solidFill>
              </a:rPr>
              <a:t>END DO</a:t>
            </a:r>
          </a:p>
          <a:p>
            <a:pPr marL="457200" lvl="1" indent="0">
              <a:buNone/>
            </a:pPr>
            <a:endParaRPr lang="pt-BR" sz="3700" dirty="0"/>
          </a:p>
          <a:p>
            <a:pPr marL="457200" lvl="1" indent="0">
              <a:buNone/>
            </a:pPr>
            <a:r>
              <a:rPr lang="pt-BR" sz="3700" dirty="0" smtClean="0"/>
              <a:t>  ( ... )  </a:t>
            </a:r>
          </a:p>
          <a:p>
            <a:pPr marL="457200" lvl="1" indent="0">
              <a:buNone/>
            </a:pPr>
            <a:endParaRPr lang="pt-BR" sz="3700" dirty="0" smtClean="0"/>
          </a:p>
          <a:p>
            <a:pPr marL="457200" lvl="1" indent="0">
              <a:buNone/>
            </a:pPr>
            <a:r>
              <a:rPr lang="pt-BR" sz="3700" dirty="0" smtClean="0">
                <a:solidFill>
                  <a:schemeClr val="accent1"/>
                </a:solidFill>
              </a:rPr>
              <a:t>END </a:t>
            </a:r>
            <a:r>
              <a:rPr lang="pt-BR" sz="3700" dirty="0">
                <a:solidFill>
                  <a:schemeClr val="accent1"/>
                </a:solidFill>
              </a:rPr>
              <a:t>PROGRAM</a:t>
            </a:r>
            <a:r>
              <a:rPr lang="pt-BR" sz="3700" dirty="0"/>
              <a:t> </a:t>
            </a:r>
            <a:r>
              <a:rPr lang="pt-BR" sz="3700" dirty="0" smtClean="0"/>
              <a:t>teste</a:t>
            </a:r>
            <a:endParaRPr lang="pt-BR" sz="3400" dirty="0" smtClean="0"/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215807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Alguns Links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Compiladores Fortran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www.silverfrost.com/default.aspx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software.intel.com/en-us/intel-compilers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http://www.cse.yorku.ca/~</a:t>
            </a:r>
            <a:r>
              <a:rPr lang="en-US" dirty="0" smtClean="0">
                <a:hlinkClick r:id="rId4"/>
              </a:rPr>
              <a:t>roumani/fortran/ftn.htm</a:t>
            </a:r>
            <a:endParaRPr lang="en-US" dirty="0" smtClean="0"/>
          </a:p>
          <a:p>
            <a:r>
              <a:rPr lang="pt-BR" dirty="0" smtClean="0"/>
              <a:t>Compilador C/ C++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http://www.codeblocks.org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pt-BR" dirty="0" err="1" smtClean="0"/>
              <a:t>Foruns</a:t>
            </a:r>
            <a:endParaRPr lang="pt-BR" dirty="0" smtClean="0"/>
          </a:p>
          <a:p>
            <a:pPr lvl="1"/>
            <a:r>
              <a:rPr lang="en-US" dirty="0">
                <a:hlinkClick r:id="rId6"/>
              </a:rPr>
              <a:t>http://forums.silverfrost.com/index.php</a:t>
            </a:r>
            <a:endParaRPr lang="pt-B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14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GFS 4 – Global Forecast System 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50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GFS – Global Forecast System</a:t>
            </a:r>
            <a:endParaRPr lang="en-US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Download:</a:t>
            </a:r>
          </a:p>
          <a:p>
            <a:pPr lvl="1"/>
            <a:r>
              <a:rPr lang="en-US" dirty="0">
                <a:hlinkClick r:id="rId2"/>
              </a:rPr>
              <a:t>http://nomads.ncdc.noaa.gov/data/gfs4/</a:t>
            </a:r>
            <a:endParaRPr lang="en-US" dirty="0"/>
          </a:p>
          <a:p>
            <a:pPr lvl="1"/>
            <a:r>
              <a:rPr lang="pt-BR" dirty="0" smtClean="0"/>
              <a:t>Previsões ate 192 horas após a rodada (8 dias)</a:t>
            </a:r>
          </a:p>
          <a:p>
            <a:r>
              <a:rPr lang="pt-BR" dirty="0" smtClean="0"/>
              <a:t>Dados no formato Grib2</a:t>
            </a:r>
          </a:p>
          <a:p>
            <a:pPr lvl="1"/>
            <a:r>
              <a:rPr lang="pt-BR" dirty="0" smtClean="0"/>
              <a:t>Necessário ter o Perl instalado (Unix)</a:t>
            </a:r>
          </a:p>
          <a:p>
            <a:pPr lvl="1"/>
            <a:r>
              <a:rPr lang="en-US" dirty="0">
                <a:hlinkClick r:id="rId3"/>
              </a:rPr>
              <a:t>http://www.perl.org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pt-BR" dirty="0" smtClean="0"/>
              <a:t>Necessário ter o </a:t>
            </a:r>
            <a:r>
              <a:rPr lang="pt-BR" dirty="0" err="1" smtClean="0"/>
              <a:t>Cygwin</a:t>
            </a:r>
            <a:r>
              <a:rPr lang="pt-BR" dirty="0" smtClean="0"/>
              <a:t> e Perl (</a:t>
            </a:r>
            <a:r>
              <a:rPr lang="pt-BR" dirty="0" err="1" smtClean="0"/>
              <a:t>Cygwin</a:t>
            </a:r>
            <a:r>
              <a:rPr lang="pt-BR" dirty="0" smtClean="0"/>
              <a:t>/Windows)</a:t>
            </a:r>
          </a:p>
          <a:p>
            <a:pPr lvl="1"/>
            <a:r>
              <a:rPr lang="en-US" dirty="0">
                <a:hlinkClick r:id="rId4"/>
              </a:rPr>
              <a:t>http://www.cygwin.com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pt-BR" dirty="0" err="1" smtClean="0"/>
              <a:t>OpenGrads</a:t>
            </a:r>
            <a:r>
              <a:rPr lang="pt-BR" dirty="0" smtClean="0"/>
              <a:t>, IDV, </a:t>
            </a:r>
            <a:r>
              <a:rPr lang="pt-BR" dirty="0" err="1" smtClean="0"/>
              <a:t>McIdas</a:t>
            </a:r>
            <a:r>
              <a:rPr lang="pt-BR" dirty="0" smtClean="0"/>
              <a:t>, </a:t>
            </a:r>
            <a:r>
              <a:rPr lang="pt-BR" dirty="0" err="1" smtClean="0"/>
              <a:t>Matlab</a:t>
            </a:r>
            <a:r>
              <a:rPr lang="pt-BR" dirty="0" smtClean="0"/>
              <a:t>, ... (Unix/Windows)</a:t>
            </a:r>
          </a:p>
          <a:p>
            <a:pPr lvl="1"/>
            <a:r>
              <a:rPr lang="en-US" dirty="0">
                <a:hlinkClick r:id="rId5"/>
              </a:rPr>
              <a:t>http://opengrads.org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http://www.unidata.ucar.edu/software/idv/</a:t>
            </a:r>
            <a:endParaRPr lang="pt-B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414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GFS – Global Forecast System</a:t>
            </a:r>
            <a:br>
              <a:rPr lang="pt-BR" dirty="0" smtClean="0"/>
            </a:br>
            <a:r>
              <a:rPr lang="pt-BR" dirty="0" smtClean="0"/>
              <a:t>Usuários do </a:t>
            </a:r>
            <a:r>
              <a:rPr lang="pt-BR" dirty="0" err="1" smtClean="0"/>
              <a:t>OpenGrads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Usuários do </a:t>
            </a:r>
            <a:r>
              <a:rPr lang="pt-BR" dirty="0" err="1" smtClean="0"/>
              <a:t>OpenGrads</a:t>
            </a:r>
            <a:endParaRPr lang="pt-BR" dirty="0" smtClean="0"/>
          </a:p>
          <a:p>
            <a:pPr lvl="1"/>
            <a:r>
              <a:rPr lang="pt-BR" dirty="0" smtClean="0"/>
              <a:t>Não é possível abrir os dados sem um arquivo descritor ( .</a:t>
            </a:r>
            <a:r>
              <a:rPr lang="pt-BR" dirty="0" err="1" smtClean="0"/>
              <a:t>ctl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Necessário ter os seguintes scripts:</a:t>
            </a:r>
          </a:p>
          <a:p>
            <a:pPr lvl="2"/>
            <a:r>
              <a:rPr lang="pt-BR" dirty="0"/>
              <a:t>g</a:t>
            </a:r>
            <a:r>
              <a:rPr lang="pt-BR" dirty="0" smtClean="0"/>
              <a:t>2ctl.pl</a:t>
            </a:r>
          </a:p>
          <a:p>
            <a:pPr lvl="2"/>
            <a:r>
              <a:rPr lang="pt-BR" dirty="0" smtClean="0"/>
              <a:t>wgrib2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www.cpc.ncep.noaa.gov/products/wesley/g2ctl.html</a:t>
            </a:r>
            <a:endParaRPr lang="en-US" dirty="0" smtClean="0"/>
          </a:p>
          <a:p>
            <a:pPr lvl="1"/>
            <a:r>
              <a:rPr lang="pt-BR" dirty="0" smtClean="0"/>
              <a:t>Após ter esses dois scripts no mesmo diretório em que os arquivos ...</a:t>
            </a:r>
          </a:p>
          <a:p>
            <a:pPr lvl="2"/>
            <a:r>
              <a:rPr lang="pt-BR" dirty="0" smtClean="0"/>
              <a:t>Para criar um </a:t>
            </a:r>
            <a:r>
              <a:rPr lang="pt-BR" dirty="0" err="1" smtClean="0"/>
              <a:t>template</a:t>
            </a:r>
            <a:r>
              <a:rPr lang="pt-BR" dirty="0" smtClean="0"/>
              <a:t> (arquivo descritor) devemos digitar os seguintes comandos no </a:t>
            </a:r>
            <a:r>
              <a:rPr lang="pt-BR" dirty="0" err="1" smtClean="0"/>
              <a:t>shel</a:t>
            </a:r>
            <a:r>
              <a:rPr lang="pt-BR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02963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GFS – Global Forecast System</a:t>
            </a:r>
            <a:br>
              <a:rPr lang="pt-BR" dirty="0" smtClean="0"/>
            </a:br>
            <a:r>
              <a:rPr lang="pt-BR" dirty="0" smtClean="0"/>
              <a:t>Usuários do </a:t>
            </a:r>
            <a:r>
              <a:rPr lang="pt-BR" dirty="0" err="1" smtClean="0"/>
              <a:t>OpenGrads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Para previsões:</a:t>
            </a:r>
          </a:p>
          <a:p>
            <a:pPr marL="457200" lvl="1" indent="0">
              <a:buNone/>
            </a:pPr>
            <a:r>
              <a:rPr lang="pt-BR" sz="2400" dirty="0" smtClean="0"/>
              <a:t>$ g2ctl.pl </a:t>
            </a:r>
            <a:r>
              <a:rPr lang="pt-BR" sz="2400" dirty="0"/>
              <a:t>gfs_4_20121108_0000_%f3.grb2 &gt;</a:t>
            </a:r>
            <a:r>
              <a:rPr lang="pt-BR" sz="2400" dirty="0" err="1" smtClean="0"/>
              <a:t>example.ctl</a:t>
            </a:r>
            <a:r>
              <a:rPr lang="pt-BR" sz="2400" dirty="0" smtClean="0"/>
              <a:t> (Unix)</a:t>
            </a:r>
          </a:p>
          <a:p>
            <a:pPr marL="457200" lvl="1" indent="0">
              <a:buNone/>
            </a:pPr>
            <a:r>
              <a:rPr lang="pt-BR" sz="2400" dirty="0" smtClean="0"/>
              <a:t>$ </a:t>
            </a:r>
            <a:r>
              <a:rPr lang="pt-BR" sz="2400" dirty="0" err="1" smtClean="0"/>
              <a:t>perl</a:t>
            </a:r>
            <a:r>
              <a:rPr lang="pt-BR" sz="2400" dirty="0" smtClean="0"/>
              <a:t> </a:t>
            </a:r>
            <a:r>
              <a:rPr lang="pt-BR" sz="2400" dirty="0"/>
              <a:t>g2ctl.pl gfs_4_20121108_0000_%f3.grb2 &gt;</a:t>
            </a:r>
            <a:r>
              <a:rPr lang="pt-BR" sz="2400" dirty="0" err="1"/>
              <a:t>example.ctl</a:t>
            </a:r>
            <a:r>
              <a:rPr lang="pt-BR" sz="2400" dirty="0"/>
              <a:t> </a:t>
            </a:r>
            <a:endParaRPr lang="pt-BR" sz="2400" dirty="0" smtClean="0"/>
          </a:p>
          <a:p>
            <a:pPr marL="457200" lvl="1" indent="0">
              <a:buNone/>
            </a:pPr>
            <a:r>
              <a:rPr lang="pt-BR" sz="2400" dirty="0" smtClean="0"/>
              <a:t>$ </a:t>
            </a:r>
            <a:r>
              <a:rPr lang="pt-BR" sz="2400" dirty="0" err="1" smtClean="0"/>
              <a:t>gribmap</a:t>
            </a:r>
            <a:r>
              <a:rPr lang="pt-BR" sz="2400" dirty="0" smtClean="0"/>
              <a:t> </a:t>
            </a:r>
            <a:r>
              <a:rPr lang="pt-BR" sz="2400" dirty="0"/>
              <a:t>-i </a:t>
            </a:r>
            <a:r>
              <a:rPr lang="pt-BR" sz="2400" dirty="0" err="1" smtClean="0"/>
              <a:t>example.ctl</a:t>
            </a:r>
            <a:endParaRPr lang="pt-BR" sz="2400" dirty="0"/>
          </a:p>
          <a:p>
            <a:pPr marL="457200" lvl="1" indent="0">
              <a:buNone/>
            </a:pPr>
            <a:r>
              <a:rPr lang="pt-BR" sz="2400" dirty="0" err="1" smtClean="0"/>
              <a:t>ga</a:t>
            </a:r>
            <a:r>
              <a:rPr lang="pt-BR" sz="2400" dirty="0" smtClean="0"/>
              <a:t> -&gt; open </a:t>
            </a:r>
            <a:r>
              <a:rPr lang="pt-BR" sz="2400" dirty="0" err="1" smtClean="0"/>
              <a:t>example.ctl</a:t>
            </a:r>
            <a:endParaRPr lang="pt-BR" sz="2400" dirty="0" smtClean="0"/>
          </a:p>
          <a:p>
            <a:pPr marL="457200" lvl="1" indent="0">
              <a:buNone/>
            </a:pPr>
            <a:endParaRPr lang="pt-BR" sz="2400" dirty="0" smtClean="0"/>
          </a:p>
          <a:p>
            <a:r>
              <a:rPr lang="pt-BR" dirty="0" smtClean="0"/>
              <a:t>Para análises:</a:t>
            </a:r>
          </a:p>
          <a:p>
            <a:pPr marL="457200" lvl="1" indent="0">
              <a:buNone/>
            </a:pPr>
            <a:r>
              <a:rPr lang="pt-BR" sz="2400" dirty="0" smtClean="0"/>
              <a:t>$ g2ctl.pl  -0 gfs_4_%y4%m2%d2_%h200_000.grb2 </a:t>
            </a:r>
            <a:r>
              <a:rPr lang="pt-BR" sz="2400" dirty="0"/>
              <a:t>&gt;</a:t>
            </a:r>
            <a:r>
              <a:rPr lang="pt-BR" sz="2400" dirty="0" err="1" smtClean="0"/>
              <a:t>example.ctl</a:t>
            </a:r>
            <a:endParaRPr lang="pt-BR" sz="2400" dirty="0"/>
          </a:p>
          <a:p>
            <a:pPr marL="457200" lvl="1" indent="0">
              <a:buNone/>
            </a:pPr>
            <a:r>
              <a:rPr lang="pt-BR" sz="2400" dirty="0" smtClean="0"/>
              <a:t>$ </a:t>
            </a:r>
            <a:r>
              <a:rPr lang="pt-BR" sz="2400" dirty="0" err="1" smtClean="0"/>
              <a:t>perl</a:t>
            </a:r>
            <a:r>
              <a:rPr lang="pt-BR" sz="2400" dirty="0" smtClean="0"/>
              <a:t> g2ctl.pl - 0 gfs_4_</a:t>
            </a:r>
            <a:r>
              <a:rPr lang="pt-BR" sz="2400" dirty="0"/>
              <a:t>%y4%m2%d2_%h2</a:t>
            </a:r>
            <a:r>
              <a:rPr lang="pt-BR" sz="2400" dirty="0" smtClean="0"/>
              <a:t>_000.grb2 </a:t>
            </a:r>
            <a:r>
              <a:rPr lang="pt-BR" sz="2400" dirty="0"/>
              <a:t>&gt;</a:t>
            </a:r>
            <a:r>
              <a:rPr lang="pt-BR" sz="2400" dirty="0" err="1"/>
              <a:t>example.ctl</a:t>
            </a:r>
            <a:r>
              <a:rPr lang="pt-BR" sz="2400" dirty="0"/>
              <a:t> </a:t>
            </a:r>
          </a:p>
          <a:p>
            <a:pPr marL="457200" lvl="1" indent="0">
              <a:buNone/>
            </a:pPr>
            <a:r>
              <a:rPr lang="pt-BR" sz="2400" dirty="0" smtClean="0"/>
              <a:t>$ </a:t>
            </a:r>
            <a:r>
              <a:rPr lang="pt-BR" sz="2400" dirty="0" err="1" smtClean="0"/>
              <a:t>gribmap</a:t>
            </a:r>
            <a:r>
              <a:rPr lang="pt-BR" sz="2400" dirty="0" smtClean="0"/>
              <a:t> -0 -i </a:t>
            </a:r>
            <a:r>
              <a:rPr lang="pt-BR" sz="2400" dirty="0" err="1"/>
              <a:t>example.ctl</a:t>
            </a:r>
            <a:endParaRPr lang="pt-BR" sz="2400" dirty="0"/>
          </a:p>
          <a:p>
            <a:pPr marL="457200" lvl="1" indent="0">
              <a:buNone/>
            </a:pPr>
            <a:r>
              <a:rPr lang="pt-BR" sz="2400" dirty="0" err="1"/>
              <a:t>ga</a:t>
            </a:r>
            <a:r>
              <a:rPr lang="pt-BR" sz="2400" dirty="0"/>
              <a:t> -&gt; open </a:t>
            </a:r>
            <a:r>
              <a:rPr lang="pt-BR" sz="2400" dirty="0" err="1" smtClean="0"/>
              <a:t>example.ctl</a:t>
            </a:r>
            <a:endParaRPr lang="pt-BR" sz="2400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pt-BR" dirty="0" smtClean="0"/>
              <a:t>mais detalhes em:</a:t>
            </a:r>
          </a:p>
          <a:p>
            <a:pPr lvl="1"/>
            <a:r>
              <a:rPr lang="en-US" dirty="0">
                <a:hlinkClick r:id="rId2"/>
              </a:rPr>
              <a:t>http://www.cpc.ncep.noaa.gov/products/wesley/g2ctl.html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4798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Muito básicos</a:t>
            </a:r>
            <a:br>
              <a:rPr lang="pt-BR" dirty="0" smtClean="0"/>
            </a:br>
            <a:r>
              <a:rPr lang="pt-BR" dirty="0" smtClean="0"/>
              <a:t>sobre OPENGRADS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02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 - </a:t>
            </a:r>
            <a:r>
              <a:rPr lang="pt-BR" dirty="0" err="1" smtClean="0"/>
              <a:t>Grads</a:t>
            </a:r>
            <a:endParaRPr lang="en-US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Abrindo arquivos binários</a:t>
            </a:r>
          </a:p>
          <a:p>
            <a:pPr marL="457200" lvl="1" indent="0">
              <a:buNone/>
            </a:pPr>
            <a:r>
              <a:rPr lang="pt-BR" dirty="0" err="1" smtClean="0"/>
              <a:t>ga</a:t>
            </a:r>
            <a:r>
              <a:rPr lang="pt-BR" dirty="0" smtClean="0"/>
              <a:t>-&gt; open </a:t>
            </a:r>
            <a:r>
              <a:rPr lang="pt-BR" dirty="0" err="1" smtClean="0"/>
              <a:t>example.ctls</a:t>
            </a: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r>
              <a:rPr lang="pt-BR" dirty="0" smtClean="0"/>
              <a:t>Abrindo arquivos </a:t>
            </a:r>
            <a:r>
              <a:rPr lang="pt-BR" dirty="0" err="1" smtClean="0"/>
              <a:t>netcdf</a:t>
            </a:r>
            <a:endParaRPr lang="pt-BR" dirty="0" smtClean="0"/>
          </a:p>
          <a:p>
            <a:pPr marL="457200" lvl="1" indent="0">
              <a:buNone/>
            </a:pPr>
            <a:r>
              <a:rPr lang="pt-BR" dirty="0" err="1"/>
              <a:t>g</a:t>
            </a:r>
            <a:r>
              <a:rPr lang="pt-BR" dirty="0" err="1" smtClean="0"/>
              <a:t>a</a:t>
            </a:r>
            <a:r>
              <a:rPr lang="pt-BR" dirty="0" smtClean="0"/>
              <a:t>-&gt; </a:t>
            </a:r>
            <a:r>
              <a:rPr lang="pt-BR" dirty="0" err="1" smtClean="0"/>
              <a:t>sdfopen</a:t>
            </a:r>
            <a:r>
              <a:rPr lang="pt-BR" dirty="0" smtClean="0"/>
              <a:t> example.nc</a:t>
            </a:r>
          </a:p>
          <a:p>
            <a:pPr marL="457200" lvl="1" indent="0">
              <a:buNone/>
            </a:pPr>
            <a:endParaRPr lang="pt-BR" dirty="0"/>
          </a:p>
          <a:p>
            <a:r>
              <a:rPr lang="pt-BR" dirty="0" smtClean="0"/>
              <a:t>Alguns comandos básicos</a:t>
            </a:r>
          </a:p>
          <a:p>
            <a:pPr marL="457200" lvl="1" indent="0">
              <a:buNone/>
            </a:pPr>
            <a:r>
              <a:rPr lang="pt-BR" dirty="0" err="1"/>
              <a:t>g</a:t>
            </a:r>
            <a:r>
              <a:rPr lang="pt-BR" dirty="0" err="1" smtClean="0"/>
              <a:t>a</a:t>
            </a:r>
            <a:r>
              <a:rPr lang="pt-BR" dirty="0" smtClean="0"/>
              <a:t>-&gt; q vars                                  ( variáveis contidas no arquivo )</a:t>
            </a:r>
          </a:p>
          <a:p>
            <a:pPr marL="457200" lvl="1" indent="0">
              <a:buNone/>
            </a:pPr>
            <a:r>
              <a:rPr lang="pt-BR" dirty="0" err="1"/>
              <a:t>g</a:t>
            </a:r>
            <a:r>
              <a:rPr lang="pt-BR" dirty="0" err="1" smtClean="0"/>
              <a:t>a</a:t>
            </a:r>
            <a:r>
              <a:rPr lang="pt-BR" dirty="0" smtClean="0"/>
              <a:t>-&gt; q </a:t>
            </a:r>
            <a:r>
              <a:rPr lang="pt-BR" dirty="0" err="1" smtClean="0"/>
              <a:t>ctlinfo</a:t>
            </a:r>
            <a:r>
              <a:rPr lang="pt-BR" dirty="0" smtClean="0"/>
              <a:t>                              ( informações contidas no </a:t>
            </a:r>
            <a:r>
              <a:rPr lang="pt-BR" dirty="0" err="1" smtClean="0"/>
              <a:t>ctl</a:t>
            </a:r>
            <a:r>
              <a:rPr lang="pt-BR" dirty="0" smtClean="0"/>
              <a:t> )</a:t>
            </a:r>
          </a:p>
          <a:p>
            <a:pPr marL="457200" lvl="1" indent="0">
              <a:buNone/>
            </a:pPr>
            <a:r>
              <a:rPr lang="pt-BR" dirty="0" err="1"/>
              <a:t>g</a:t>
            </a:r>
            <a:r>
              <a:rPr lang="pt-BR" dirty="0" err="1" smtClean="0"/>
              <a:t>a</a:t>
            </a:r>
            <a:r>
              <a:rPr lang="pt-BR" dirty="0" smtClean="0"/>
              <a:t>-&gt; d variável                            ( plotando uma variável )</a:t>
            </a:r>
          </a:p>
          <a:p>
            <a:pPr marL="457200" lvl="1" indent="0">
              <a:buNone/>
            </a:pPr>
            <a:r>
              <a:rPr lang="pt-BR" dirty="0" err="1" smtClean="0"/>
              <a:t>ga</a:t>
            </a:r>
            <a:r>
              <a:rPr lang="pt-BR" dirty="0" smtClean="0"/>
              <a:t>-&gt; set display color </a:t>
            </a:r>
            <a:r>
              <a:rPr lang="pt-BR" dirty="0" err="1" smtClean="0"/>
              <a:t>white</a:t>
            </a:r>
            <a:r>
              <a:rPr lang="pt-BR" dirty="0" smtClean="0"/>
              <a:t>     ( tela branca )</a:t>
            </a:r>
          </a:p>
          <a:p>
            <a:pPr marL="457200" lvl="1" indent="0">
              <a:buNone/>
            </a:pPr>
            <a:r>
              <a:rPr lang="pt-BR" dirty="0" err="1"/>
              <a:t>g</a:t>
            </a:r>
            <a:r>
              <a:rPr lang="pt-BR" dirty="0" err="1" smtClean="0"/>
              <a:t>a</a:t>
            </a:r>
            <a:r>
              <a:rPr lang="pt-BR" dirty="0" smtClean="0"/>
              <a:t>-&gt; c                                           ( limpa todos os displays )</a:t>
            </a:r>
          </a:p>
          <a:p>
            <a:pPr marL="457200" lvl="1" indent="0">
              <a:buNone/>
            </a:pPr>
            <a:r>
              <a:rPr lang="pt-BR" dirty="0" err="1" smtClean="0"/>
              <a:t>ga</a:t>
            </a:r>
            <a:r>
              <a:rPr lang="pt-BR" dirty="0" smtClean="0"/>
              <a:t>-&gt; </a:t>
            </a:r>
            <a:r>
              <a:rPr lang="pt-BR" dirty="0" err="1" smtClean="0"/>
              <a:t>quit</a:t>
            </a:r>
            <a:r>
              <a:rPr lang="pt-BR" dirty="0" smtClean="0"/>
              <a:t>                                      ( sai do </a:t>
            </a:r>
            <a:r>
              <a:rPr lang="pt-BR" dirty="0" err="1" smtClean="0"/>
              <a:t>grads</a:t>
            </a:r>
            <a:r>
              <a:rPr lang="pt-BR" dirty="0" smtClean="0"/>
              <a:t>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289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Básico - </a:t>
            </a:r>
            <a:r>
              <a:rPr lang="pt-BR" dirty="0" err="1" smtClean="0"/>
              <a:t>Grads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Definindo latitudes e longitude e níveis </a:t>
            </a:r>
            <a:r>
              <a:rPr lang="pt-BR" dirty="0" err="1" smtClean="0"/>
              <a:t>específicoss</a:t>
            </a:r>
            <a:endParaRPr lang="pt-BR" dirty="0" smtClean="0"/>
          </a:p>
          <a:p>
            <a:pPr marL="457200" lvl="1" indent="0">
              <a:buNone/>
            </a:pPr>
            <a:r>
              <a:rPr lang="pt-BR" sz="2600" dirty="0" err="1" smtClean="0"/>
              <a:t>ga</a:t>
            </a:r>
            <a:r>
              <a:rPr lang="pt-BR" sz="2600" dirty="0" smtClean="0"/>
              <a:t>-&gt; set </a:t>
            </a:r>
            <a:r>
              <a:rPr lang="pt-BR" sz="2600" dirty="0" err="1" smtClean="0"/>
              <a:t>lat</a:t>
            </a:r>
            <a:r>
              <a:rPr lang="pt-BR" sz="2600" dirty="0" smtClean="0"/>
              <a:t> -90 90</a:t>
            </a:r>
          </a:p>
          <a:p>
            <a:pPr marL="457200" lvl="1" indent="0">
              <a:buNone/>
            </a:pPr>
            <a:r>
              <a:rPr lang="pt-BR" sz="2600" dirty="0" err="1" smtClean="0"/>
              <a:t>ga</a:t>
            </a:r>
            <a:r>
              <a:rPr lang="pt-BR" sz="2600" dirty="0" smtClean="0"/>
              <a:t>-&gt; set </a:t>
            </a:r>
            <a:r>
              <a:rPr lang="pt-BR" sz="2600" dirty="0" err="1" smtClean="0"/>
              <a:t>lon</a:t>
            </a:r>
            <a:r>
              <a:rPr lang="pt-BR" sz="2600" dirty="0" smtClean="0"/>
              <a:t> -180 180</a:t>
            </a:r>
          </a:p>
          <a:p>
            <a:pPr marL="457200" lvl="1" indent="0">
              <a:buNone/>
            </a:pPr>
            <a:r>
              <a:rPr lang="pt-BR" sz="2600" dirty="0" err="1" smtClean="0"/>
              <a:t>ga</a:t>
            </a:r>
            <a:r>
              <a:rPr lang="pt-BR" sz="2600" dirty="0" smtClean="0"/>
              <a:t>-&gt; set </a:t>
            </a:r>
            <a:r>
              <a:rPr lang="pt-BR" sz="2600" dirty="0" err="1" smtClean="0"/>
              <a:t>lev</a:t>
            </a:r>
            <a:r>
              <a:rPr lang="pt-BR" sz="2600" dirty="0" smtClean="0"/>
              <a:t> 500</a:t>
            </a:r>
          </a:p>
          <a:p>
            <a:endParaRPr lang="pt-BR" dirty="0" smtClean="0"/>
          </a:p>
          <a:p>
            <a:r>
              <a:rPr lang="pt-BR" dirty="0" smtClean="0"/>
              <a:t>Rodando um script</a:t>
            </a:r>
          </a:p>
          <a:p>
            <a:pPr marL="457200" lvl="1" indent="0">
              <a:buNone/>
            </a:pPr>
            <a:r>
              <a:rPr lang="pt-BR" sz="2600" dirty="0" err="1" smtClean="0"/>
              <a:t>ga</a:t>
            </a:r>
            <a:r>
              <a:rPr lang="pt-BR" sz="2600" dirty="0" smtClean="0"/>
              <a:t>-&gt; </a:t>
            </a:r>
            <a:r>
              <a:rPr lang="pt-BR" sz="2600" dirty="0" err="1" smtClean="0"/>
              <a:t>run</a:t>
            </a:r>
            <a:r>
              <a:rPr lang="pt-BR" sz="2600" dirty="0" smtClean="0"/>
              <a:t> script.gs</a:t>
            </a:r>
          </a:p>
          <a:p>
            <a:pPr marL="457200" lvl="1" indent="0">
              <a:buNone/>
            </a:pPr>
            <a:r>
              <a:rPr lang="pt-BR" sz="2600" dirty="0" err="1" smtClean="0"/>
              <a:t>ga</a:t>
            </a:r>
            <a:r>
              <a:rPr lang="pt-BR" sz="2600" dirty="0" smtClean="0"/>
              <a:t>-&gt; script.gs</a:t>
            </a:r>
          </a:p>
          <a:p>
            <a:pPr marL="457200" lvl="1" indent="0">
              <a:buNone/>
            </a:pPr>
            <a:endParaRPr lang="pt-BR" dirty="0"/>
          </a:p>
          <a:p>
            <a:r>
              <a:rPr lang="pt-BR" dirty="0" smtClean="0"/>
              <a:t>Salvando uma imagem</a:t>
            </a:r>
          </a:p>
          <a:p>
            <a:pPr marL="457200" lvl="1" indent="0">
              <a:buNone/>
            </a:pPr>
            <a:r>
              <a:rPr lang="pt-BR" sz="2600" dirty="0" err="1" smtClean="0"/>
              <a:t>ga</a:t>
            </a:r>
            <a:r>
              <a:rPr lang="pt-BR" sz="2600" dirty="0" smtClean="0"/>
              <a:t>-&gt;  </a:t>
            </a:r>
            <a:r>
              <a:rPr lang="pt-BR" sz="2600" dirty="0" err="1" smtClean="0"/>
              <a:t>printim</a:t>
            </a:r>
            <a:r>
              <a:rPr lang="pt-BR" sz="2600" dirty="0" smtClean="0"/>
              <a:t> display.png (.</a:t>
            </a:r>
            <a:r>
              <a:rPr lang="pt-BR" sz="2600" dirty="0" err="1" smtClean="0"/>
              <a:t>jpeg</a:t>
            </a:r>
            <a:r>
              <a:rPr lang="pt-BR" sz="2600" dirty="0" smtClean="0"/>
              <a:t>, .</a:t>
            </a:r>
            <a:r>
              <a:rPr lang="pt-BR" sz="2600" dirty="0" err="1" smtClean="0"/>
              <a:t>gif</a:t>
            </a:r>
            <a:r>
              <a:rPr lang="pt-BR" sz="2600" dirty="0" smtClean="0"/>
              <a:t>, ... )</a:t>
            </a:r>
          </a:p>
          <a:p>
            <a:pPr marL="457200" lvl="1" indent="0">
              <a:buNone/>
            </a:pPr>
            <a:endParaRPr lang="pt-BR" sz="2600" dirty="0"/>
          </a:p>
          <a:p>
            <a:r>
              <a:rPr lang="pt-BR" sz="3000" dirty="0" smtClean="0"/>
              <a:t>Para mais informações</a:t>
            </a:r>
          </a:p>
          <a:p>
            <a:pPr lvl="1"/>
            <a:r>
              <a:rPr lang="en-US" sz="2600" dirty="0">
                <a:hlinkClick r:id="rId2"/>
              </a:rPr>
              <a:t>http://www.cptec.inpe.br/ManualGrADS/</a:t>
            </a:r>
            <a:endParaRPr lang="pt-BR" sz="2600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www.iges.org/grads/gadoc/reference_card.pdf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http://www.iges.org/grads/gadoc/</a:t>
            </a:r>
            <a:endParaRPr lang="pt-BR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204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Construindo um Script</a:t>
            </a:r>
            <a:br>
              <a:rPr lang="pt-BR" dirty="0" smtClean="0"/>
            </a:br>
            <a:r>
              <a:rPr lang="pt-BR" dirty="0" smtClean="0"/>
              <a:t>Básico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Pode ser criado por um bloco de notas</a:t>
            </a:r>
          </a:p>
          <a:p>
            <a:r>
              <a:rPr lang="pt-BR" dirty="0" smtClean="0"/>
              <a:t>Os comandos do </a:t>
            </a:r>
            <a:r>
              <a:rPr lang="pt-BR" dirty="0" err="1" smtClean="0"/>
              <a:t>grads</a:t>
            </a:r>
            <a:r>
              <a:rPr lang="pt-BR" dirty="0" smtClean="0"/>
              <a:t> devem estar entre aspas simples ( ‘d </a:t>
            </a:r>
            <a:r>
              <a:rPr lang="pt-BR" dirty="0" err="1" smtClean="0"/>
              <a:t>temp</a:t>
            </a:r>
            <a:r>
              <a:rPr lang="pt-BR" dirty="0" smtClean="0"/>
              <a:t>’) ou duplas (“d </a:t>
            </a:r>
            <a:r>
              <a:rPr lang="pt-BR" dirty="0" err="1" smtClean="0"/>
              <a:t>temp</a:t>
            </a:r>
            <a:r>
              <a:rPr lang="pt-BR" dirty="0" smtClean="0"/>
              <a:t>”).</a:t>
            </a:r>
          </a:p>
          <a:p>
            <a:r>
              <a:rPr lang="pt-BR" dirty="0" smtClean="0"/>
              <a:t>Exemplo:</a:t>
            </a:r>
          </a:p>
          <a:p>
            <a:pPr marL="457200" lvl="1" indent="0">
              <a:buNone/>
            </a:pPr>
            <a:r>
              <a:rPr lang="pt-BR" dirty="0" smtClean="0">
                <a:solidFill>
                  <a:schemeClr val="accent1"/>
                </a:solidFill>
              </a:rPr>
              <a:t>‘</a:t>
            </a:r>
            <a:r>
              <a:rPr lang="pt-BR" dirty="0" err="1" smtClean="0">
                <a:solidFill>
                  <a:schemeClr val="accent1"/>
                </a:solidFill>
              </a:rPr>
              <a:t>reinit</a:t>
            </a:r>
            <a:r>
              <a:rPr lang="pt-BR" dirty="0" smtClean="0">
                <a:solidFill>
                  <a:schemeClr val="accent1"/>
                </a:solidFill>
              </a:rPr>
              <a:t>’</a:t>
            </a:r>
          </a:p>
          <a:p>
            <a:pPr marL="457200" lvl="1" indent="0">
              <a:buNone/>
            </a:pPr>
            <a:r>
              <a:rPr lang="pt-BR" dirty="0" smtClean="0">
                <a:solidFill>
                  <a:schemeClr val="accent1"/>
                </a:solidFill>
              </a:rPr>
              <a:t>‘open </a:t>
            </a:r>
            <a:r>
              <a:rPr lang="pt-BR" dirty="0" err="1" smtClean="0">
                <a:solidFill>
                  <a:schemeClr val="accent1"/>
                </a:solidFill>
              </a:rPr>
              <a:t>example.ctl</a:t>
            </a:r>
            <a:r>
              <a:rPr lang="pt-BR" dirty="0" smtClean="0">
                <a:solidFill>
                  <a:schemeClr val="accent1"/>
                </a:solidFill>
              </a:rPr>
              <a:t>’</a:t>
            </a:r>
          </a:p>
          <a:p>
            <a:pPr marL="457200" lvl="1" indent="0">
              <a:buNone/>
            </a:pPr>
            <a:r>
              <a:rPr lang="pt-BR" dirty="0" smtClean="0">
                <a:solidFill>
                  <a:schemeClr val="accent1"/>
                </a:solidFill>
              </a:rPr>
              <a:t>‘set display color </a:t>
            </a:r>
            <a:r>
              <a:rPr lang="pt-BR" dirty="0" err="1" smtClean="0">
                <a:solidFill>
                  <a:schemeClr val="accent1"/>
                </a:solidFill>
              </a:rPr>
              <a:t>white</a:t>
            </a:r>
            <a:r>
              <a:rPr lang="pt-BR" dirty="0" smtClean="0">
                <a:solidFill>
                  <a:schemeClr val="accent1"/>
                </a:solidFill>
              </a:rPr>
              <a:t>’</a:t>
            </a:r>
          </a:p>
          <a:p>
            <a:pPr marL="457200" lvl="1" indent="0">
              <a:buNone/>
            </a:pPr>
            <a:r>
              <a:rPr lang="pt-BR" dirty="0" smtClean="0">
                <a:solidFill>
                  <a:schemeClr val="accent2"/>
                </a:solidFill>
              </a:rPr>
              <a:t>*Isto é um comentário </a:t>
            </a:r>
            <a:r>
              <a:rPr lang="pt-BR" dirty="0" smtClean="0">
                <a:solidFill>
                  <a:schemeClr val="accent1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pt-BR" dirty="0" smtClean="0">
                <a:solidFill>
                  <a:schemeClr val="accent1"/>
                </a:solidFill>
              </a:rPr>
              <a:t>‘c’</a:t>
            </a:r>
          </a:p>
          <a:p>
            <a:pPr marL="457200" lvl="1" indent="0">
              <a:buNone/>
            </a:pPr>
            <a:r>
              <a:rPr lang="pt-BR" dirty="0" smtClean="0">
                <a:solidFill>
                  <a:schemeClr val="accent1"/>
                </a:solidFill>
              </a:rPr>
              <a:t>‘set </a:t>
            </a:r>
            <a:r>
              <a:rPr lang="pt-BR" dirty="0" err="1" smtClean="0">
                <a:solidFill>
                  <a:schemeClr val="accent1"/>
                </a:solidFill>
              </a:rPr>
              <a:t>gxout</a:t>
            </a:r>
            <a:r>
              <a:rPr lang="pt-BR" dirty="0" smtClean="0">
                <a:solidFill>
                  <a:schemeClr val="accent1"/>
                </a:solidFill>
              </a:rPr>
              <a:t> </a:t>
            </a:r>
            <a:r>
              <a:rPr lang="pt-BR" dirty="0" err="1" smtClean="0">
                <a:solidFill>
                  <a:schemeClr val="accent1"/>
                </a:solidFill>
              </a:rPr>
              <a:t>shaded</a:t>
            </a:r>
            <a:r>
              <a:rPr lang="pt-BR" dirty="0" smtClean="0">
                <a:solidFill>
                  <a:schemeClr val="accent1"/>
                </a:solidFill>
              </a:rPr>
              <a:t>’</a:t>
            </a:r>
          </a:p>
          <a:p>
            <a:pPr marL="457200" lvl="1" indent="0">
              <a:buNone/>
            </a:pPr>
            <a:r>
              <a:rPr lang="pt-BR" dirty="0" smtClean="0">
                <a:solidFill>
                  <a:schemeClr val="accent1"/>
                </a:solidFill>
              </a:rPr>
              <a:t>‘d </a:t>
            </a:r>
            <a:r>
              <a:rPr lang="pt-BR" dirty="0" err="1" smtClean="0">
                <a:solidFill>
                  <a:schemeClr val="accent1"/>
                </a:solidFill>
              </a:rPr>
              <a:t>temp</a:t>
            </a:r>
            <a:r>
              <a:rPr lang="pt-BR" dirty="0" smtClean="0">
                <a:solidFill>
                  <a:schemeClr val="accent1"/>
                </a:solidFill>
              </a:rPr>
              <a:t>’</a:t>
            </a:r>
          </a:p>
          <a:p>
            <a:pPr marL="457200" lvl="1" indent="0">
              <a:buNone/>
            </a:pPr>
            <a:r>
              <a:rPr lang="pt-BR" dirty="0" smtClean="0">
                <a:solidFill>
                  <a:schemeClr val="accent1"/>
                </a:solidFill>
              </a:rPr>
              <a:t>‘</a:t>
            </a:r>
            <a:r>
              <a:rPr lang="pt-BR" dirty="0" err="1" smtClean="0">
                <a:solidFill>
                  <a:schemeClr val="accent1"/>
                </a:solidFill>
              </a:rPr>
              <a:t>cbarn</a:t>
            </a:r>
            <a:r>
              <a:rPr lang="pt-BR" dirty="0" smtClean="0">
                <a:solidFill>
                  <a:schemeClr val="accent1"/>
                </a:solidFill>
              </a:rPr>
              <a:t>’</a:t>
            </a:r>
          </a:p>
          <a:p>
            <a:pPr marL="457200" lvl="1" indent="0">
              <a:buNone/>
            </a:pPr>
            <a:r>
              <a:rPr lang="pt-BR" dirty="0" smtClean="0">
                <a:solidFill>
                  <a:schemeClr val="accent1"/>
                </a:solidFill>
              </a:rPr>
              <a:t>‘</a:t>
            </a:r>
            <a:r>
              <a:rPr lang="pt-BR" dirty="0" err="1" smtClean="0">
                <a:solidFill>
                  <a:schemeClr val="accent1"/>
                </a:solidFill>
              </a:rPr>
              <a:t>printim</a:t>
            </a:r>
            <a:r>
              <a:rPr lang="pt-BR" dirty="0" smtClean="0">
                <a:solidFill>
                  <a:schemeClr val="accent1"/>
                </a:solidFill>
              </a:rPr>
              <a:t> temperatura.png’</a:t>
            </a:r>
          </a:p>
          <a:p>
            <a:pPr marL="457200" lvl="1" indent="0">
              <a:buNone/>
            </a:pPr>
            <a:r>
              <a:rPr lang="pt-BR" dirty="0" smtClean="0">
                <a:solidFill>
                  <a:schemeClr val="accent1"/>
                </a:solidFill>
              </a:rPr>
              <a:t>‘close 1’</a:t>
            </a:r>
          </a:p>
          <a:p>
            <a:pPr marL="457200" lvl="1" indent="0">
              <a:buNone/>
            </a:pPr>
            <a:endParaRPr lang="pt-BR" dirty="0"/>
          </a:p>
          <a:p>
            <a:r>
              <a:rPr lang="pt-BR" dirty="0" smtClean="0"/>
              <a:t>Salve o script como “temp.gs” e no </a:t>
            </a:r>
            <a:r>
              <a:rPr lang="pt-BR" dirty="0" err="1" smtClean="0"/>
              <a:t>grads</a:t>
            </a:r>
            <a:r>
              <a:rPr lang="pt-BR" dirty="0" smtClean="0"/>
              <a:t> digite:</a:t>
            </a:r>
          </a:p>
          <a:p>
            <a:pPr marL="457200" lvl="1" indent="0">
              <a:buNone/>
            </a:pPr>
            <a:r>
              <a:rPr lang="pt-BR" dirty="0" err="1" smtClean="0"/>
              <a:t>ga</a:t>
            </a:r>
            <a:r>
              <a:rPr lang="pt-BR" dirty="0" smtClean="0"/>
              <a:t>-&gt;  </a:t>
            </a:r>
            <a:r>
              <a:rPr lang="pt-BR" dirty="0" err="1" smtClean="0"/>
              <a:t>run</a:t>
            </a:r>
            <a:r>
              <a:rPr lang="pt-BR" dirty="0" smtClean="0"/>
              <a:t> temp.gs</a:t>
            </a:r>
          </a:p>
          <a:p>
            <a:pPr marL="457200" lvl="1" indent="0">
              <a:buNone/>
            </a:pPr>
            <a:r>
              <a:rPr lang="pt-BR" dirty="0" err="1" smtClean="0"/>
              <a:t>ga</a:t>
            </a:r>
            <a:r>
              <a:rPr lang="pt-BR" dirty="0" smtClean="0"/>
              <a:t>-&gt; </a:t>
            </a:r>
            <a:r>
              <a:rPr lang="pt-BR" dirty="0" err="1" smtClean="0"/>
              <a:t>temp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82198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687</Words>
  <Application>Microsoft Office PowerPoint</Application>
  <PresentationFormat>Apresentação na tela (4:3)</PresentationFormat>
  <Paragraphs>146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Previsão e Estudo de Caso Ferramentas Básicas</vt:lpstr>
      <vt:lpstr>GFS 4 – Global Forecast System </vt:lpstr>
      <vt:lpstr>GFS – Global Forecast System</vt:lpstr>
      <vt:lpstr>GFS – Global Forecast System Usuários do OpenGrads</vt:lpstr>
      <vt:lpstr>GFS – Global Forecast System Usuários do OpenGrads</vt:lpstr>
      <vt:lpstr>Conceitos Muito básicos sobre OPENGRADS</vt:lpstr>
      <vt:lpstr>Básico - Grads</vt:lpstr>
      <vt:lpstr>Básico - Grads</vt:lpstr>
      <vt:lpstr>Construindo um Script Básico</vt:lpstr>
      <vt:lpstr>Construindo um Script Criando Loops</vt:lpstr>
      <vt:lpstr>Criando ou lendo um Arquivo binário no fortran 95/2003</vt:lpstr>
      <vt:lpstr>Lendo ou Escrevendo um Arquivo Binário do Grads</vt:lpstr>
      <vt:lpstr>Alguns 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GrADS – Previsão Meteorológica</dc:title>
  <dc:creator>Campos</dc:creator>
  <cp:lastModifiedBy>Campos</cp:lastModifiedBy>
  <cp:revision>16</cp:revision>
  <dcterms:created xsi:type="dcterms:W3CDTF">2013-08-11T01:07:34Z</dcterms:created>
  <dcterms:modified xsi:type="dcterms:W3CDTF">2013-08-12T19:25:56Z</dcterms:modified>
</cp:coreProperties>
</file>