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41A388-C6CE-4DDD-9408-0D45122CFC02}" type="datetimeFigureOut">
              <a:rPr lang="pt-BR" smtClean="0"/>
              <a:t>30/07/2012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48BA6A-9C74-4A08-8139-F5D6BB3E6D70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576047-EC6F-4561-99C7-889C4A31004B}" type="slidenum">
              <a:rPr lang="pt-BR" smtClean="0">
                <a:latin typeface="Arial" pitchFamily="34" charset="0"/>
              </a:rPr>
              <a:pPr/>
              <a:t>2</a:t>
            </a:fld>
            <a:endParaRPr lang="pt-BR" smtClean="0">
              <a:latin typeface="Arial" pitchFamily="34" charset="0"/>
            </a:endParaRPr>
          </a:p>
        </p:txBody>
      </p:sp>
      <p:sp>
        <p:nvSpPr>
          <p:cNvPr id="389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110587-9067-4A3F-BE05-F7A984319522}" type="slidenum">
              <a:rPr lang="pt-BR" smtClean="0">
                <a:latin typeface="Arial" pitchFamily="34" charset="0"/>
              </a:rPr>
              <a:pPr/>
              <a:t>11</a:t>
            </a:fld>
            <a:endParaRPr lang="pt-BR" smtClean="0">
              <a:latin typeface="Arial" pitchFamily="34" charset="0"/>
            </a:endParaRPr>
          </a:p>
        </p:txBody>
      </p:sp>
      <p:sp>
        <p:nvSpPr>
          <p:cNvPr id="4813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F12BD8-C195-4578-8727-75DFD228A9E6}" type="slidenum">
              <a:rPr lang="pt-BR" smtClean="0">
                <a:latin typeface="Arial" pitchFamily="34" charset="0"/>
              </a:rPr>
              <a:pPr/>
              <a:t>3</a:t>
            </a:fld>
            <a:endParaRPr lang="pt-BR" smtClean="0">
              <a:latin typeface="Arial" pitchFamily="34" charset="0"/>
            </a:endParaRPr>
          </a:p>
        </p:txBody>
      </p:sp>
      <p:sp>
        <p:nvSpPr>
          <p:cNvPr id="3993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38DEDF-63DD-407E-8A1F-5EE9B8F0F33D}" type="slidenum">
              <a:rPr lang="pt-BR" smtClean="0">
                <a:latin typeface="Arial" pitchFamily="34" charset="0"/>
              </a:rPr>
              <a:pPr/>
              <a:t>4</a:t>
            </a:fld>
            <a:endParaRPr lang="pt-BR" smtClean="0">
              <a:latin typeface="Arial" pitchFamily="34" charset="0"/>
            </a:endParaRPr>
          </a:p>
        </p:txBody>
      </p:sp>
      <p:sp>
        <p:nvSpPr>
          <p:cNvPr id="409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77C90A5-73AF-4792-A647-DD46C2EFF7AB}" type="slidenum">
              <a:rPr lang="pt-BR" smtClean="0">
                <a:latin typeface="Arial" pitchFamily="34" charset="0"/>
              </a:rPr>
              <a:pPr/>
              <a:t>5</a:t>
            </a:fld>
            <a:endParaRPr lang="pt-BR" smtClean="0">
              <a:latin typeface="Arial" pitchFamily="34" charset="0"/>
            </a:endParaRPr>
          </a:p>
        </p:txBody>
      </p:sp>
      <p:sp>
        <p:nvSpPr>
          <p:cNvPr id="4198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9F3ADAF-B092-4D3C-A065-FAF914F11C87}" type="slidenum">
              <a:rPr lang="pt-BR" smtClean="0">
                <a:latin typeface="Arial" pitchFamily="34" charset="0"/>
              </a:rPr>
              <a:pPr/>
              <a:t>6</a:t>
            </a:fld>
            <a:endParaRPr lang="pt-BR" smtClean="0">
              <a:latin typeface="Arial" pitchFamily="34" charset="0"/>
            </a:endParaRPr>
          </a:p>
        </p:txBody>
      </p:sp>
      <p:sp>
        <p:nvSpPr>
          <p:cNvPr id="430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B266621-AC1A-4695-A2EB-75E1133DDD78}" type="slidenum">
              <a:rPr lang="pt-BR" smtClean="0">
                <a:latin typeface="Arial" pitchFamily="34" charset="0"/>
              </a:rPr>
              <a:pPr/>
              <a:t>7</a:t>
            </a:fld>
            <a:endParaRPr lang="pt-BR" smtClean="0">
              <a:latin typeface="Arial" pitchFamily="34" charset="0"/>
            </a:endParaRPr>
          </a:p>
        </p:txBody>
      </p:sp>
      <p:sp>
        <p:nvSpPr>
          <p:cNvPr id="4403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D5A0638-0629-4C8A-AA94-13662EAB86D7}" type="slidenum">
              <a:rPr lang="pt-BR" smtClean="0">
                <a:latin typeface="Arial" pitchFamily="34" charset="0"/>
              </a:rPr>
              <a:pPr/>
              <a:t>8</a:t>
            </a:fld>
            <a:endParaRPr lang="pt-BR" smtClean="0">
              <a:latin typeface="Arial" pitchFamily="34" charset="0"/>
            </a:endParaRPr>
          </a:p>
        </p:txBody>
      </p:sp>
      <p:sp>
        <p:nvSpPr>
          <p:cNvPr id="450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0A0D2BE-C7C0-43F6-AE86-6A27ACCB9C92}" type="slidenum">
              <a:rPr lang="pt-BR" smtClean="0">
                <a:latin typeface="Arial" pitchFamily="34" charset="0"/>
              </a:rPr>
              <a:pPr/>
              <a:t>9</a:t>
            </a:fld>
            <a:endParaRPr lang="pt-BR" smtClean="0">
              <a:latin typeface="Arial" pitchFamily="34" charset="0"/>
            </a:endParaRPr>
          </a:p>
        </p:txBody>
      </p:sp>
      <p:sp>
        <p:nvSpPr>
          <p:cNvPr id="4608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6C25F2-BFB3-47F7-8194-840F1C3316EA}" type="slidenum">
              <a:rPr lang="pt-BR" smtClean="0">
                <a:latin typeface="Arial" pitchFamily="34" charset="0"/>
              </a:rPr>
              <a:pPr/>
              <a:t>10</a:t>
            </a:fld>
            <a:endParaRPr lang="pt-BR" smtClean="0">
              <a:latin typeface="Arial" pitchFamily="34" charset="0"/>
            </a:endParaRPr>
          </a:p>
        </p:txBody>
      </p:sp>
      <p:sp>
        <p:nvSpPr>
          <p:cNvPr id="471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pt-BR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74401-AA5E-45D0-A6E8-A37341D4C060}" type="datetimeFigureOut">
              <a:rPr lang="pt-BR" smtClean="0"/>
              <a:t>30/07/2012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411CF-3870-4A53-9573-53C27CEEDD5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74401-AA5E-45D0-A6E8-A37341D4C060}" type="datetimeFigureOut">
              <a:rPr lang="pt-BR" smtClean="0"/>
              <a:t>30/07/2012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411CF-3870-4A53-9573-53C27CEEDD5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74401-AA5E-45D0-A6E8-A37341D4C060}" type="datetimeFigureOut">
              <a:rPr lang="pt-BR" smtClean="0"/>
              <a:t>30/07/2012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411CF-3870-4A53-9573-53C27CEEDD5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74401-AA5E-45D0-A6E8-A37341D4C060}" type="datetimeFigureOut">
              <a:rPr lang="pt-BR" smtClean="0"/>
              <a:t>30/07/2012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411CF-3870-4A53-9573-53C27CEEDD5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74401-AA5E-45D0-A6E8-A37341D4C060}" type="datetimeFigureOut">
              <a:rPr lang="pt-BR" smtClean="0"/>
              <a:t>30/07/2012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411CF-3870-4A53-9573-53C27CEEDD5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74401-AA5E-45D0-A6E8-A37341D4C060}" type="datetimeFigureOut">
              <a:rPr lang="pt-BR" smtClean="0"/>
              <a:t>30/07/2012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411CF-3870-4A53-9573-53C27CEEDD5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74401-AA5E-45D0-A6E8-A37341D4C060}" type="datetimeFigureOut">
              <a:rPr lang="pt-BR" smtClean="0"/>
              <a:t>30/07/2012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411CF-3870-4A53-9573-53C27CEEDD5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74401-AA5E-45D0-A6E8-A37341D4C060}" type="datetimeFigureOut">
              <a:rPr lang="pt-BR" smtClean="0"/>
              <a:t>30/07/2012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411CF-3870-4A53-9573-53C27CEEDD5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74401-AA5E-45D0-A6E8-A37341D4C060}" type="datetimeFigureOut">
              <a:rPr lang="pt-BR" smtClean="0"/>
              <a:t>30/07/2012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411CF-3870-4A53-9573-53C27CEEDD5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74401-AA5E-45D0-A6E8-A37341D4C060}" type="datetimeFigureOut">
              <a:rPr lang="pt-BR" smtClean="0"/>
              <a:t>30/07/2012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411CF-3870-4A53-9573-53C27CEEDD5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74401-AA5E-45D0-A6E8-A37341D4C060}" type="datetimeFigureOut">
              <a:rPr lang="pt-BR" smtClean="0"/>
              <a:t>30/07/2012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A411CF-3870-4A53-9573-53C27CEEDD5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B74401-AA5E-45D0-A6E8-A37341D4C060}" type="datetimeFigureOut">
              <a:rPr lang="pt-BR" smtClean="0"/>
              <a:t>30/07/2012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A411CF-3870-4A53-9573-53C27CEEDD58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Frentes e </a:t>
            </a:r>
            <a:r>
              <a:rPr lang="pt-BR" dirty="0" err="1" smtClean="0"/>
              <a:t>Frontogênese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79388" y="177800"/>
            <a:ext cx="8748712" cy="803275"/>
            <a:chOff x="113" y="112"/>
            <a:chExt cx="5511" cy="506"/>
          </a:xfrm>
        </p:grpSpPr>
        <p:sp>
          <p:nvSpPr>
            <p:cNvPr id="633859" name="Rectangle 3"/>
            <p:cNvSpPr>
              <a:spLocks noChangeArrowheads="1"/>
            </p:cNvSpPr>
            <p:nvPr/>
          </p:nvSpPr>
          <p:spPr bwMode="auto">
            <a:xfrm>
              <a:off x="113" y="433"/>
              <a:ext cx="5511" cy="44"/>
            </a:xfrm>
            <a:prstGeom prst="rect">
              <a:avLst/>
            </a:prstGeom>
            <a:gradFill rotWithShape="1">
              <a:gsLst>
                <a:gs pos="0">
                  <a:srgbClr val="3333CC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33860" name="Rectangle 4"/>
            <p:cNvSpPr>
              <a:spLocks noChangeArrowheads="1"/>
            </p:cNvSpPr>
            <p:nvPr/>
          </p:nvSpPr>
          <p:spPr bwMode="auto">
            <a:xfrm rot="5400000">
              <a:off x="-11" y="358"/>
              <a:ext cx="506" cy="14"/>
            </a:xfrm>
            <a:prstGeom prst="rect">
              <a:avLst/>
            </a:prstGeom>
            <a:solidFill>
              <a:srgbClr val="3333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2291" name="Text Box 5"/>
          <p:cNvSpPr txBox="1">
            <a:spLocks noChangeArrowheads="1"/>
          </p:cNvSpPr>
          <p:nvPr/>
        </p:nvSpPr>
        <p:spPr bwMode="auto">
          <a:xfrm>
            <a:off x="0" y="1196975"/>
            <a:ext cx="9144000" cy="3970338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3333CC">
                  <a:alpha val="50000"/>
                </a:srgbClr>
              </a:gs>
            </a:gsLst>
            <a:lin ang="18900000" scaled="1"/>
          </a:gradFill>
          <a:ln w="9525" algn="ctr">
            <a:noFill/>
            <a:miter lim="800000"/>
            <a:headEnd/>
            <a:tailEnd/>
          </a:ln>
        </p:spPr>
        <p:txBody>
          <a:bodyPr lIns="360000" rIns="180000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tx1"/>
              </a:buClr>
              <a:buFontTx/>
              <a:buChar char="•"/>
            </a:pPr>
            <a:r>
              <a:rPr lang="pt-BR" sz="1800" b="0">
                <a:latin typeface="Arial" pitchFamily="34" charset="0"/>
              </a:rPr>
              <a:t> </a:t>
            </a:r>
            <a:r>
              <a:rPr lang="pt-BR" sz="1800">
                <a:latin typeface="Arial" pitchFamily="34" charset="0"/>
              </a:rPr>
              <a:t>Mudanças</a:t>
            </a:r>
            <a:r>
              <a:rPr lang="pt-BR" sz="1800" b="0">
                <a:latin typeface="Arial" pitchFamily="34" charset="0"/>
              </a:rPr>
              <a:t> importantes nas </a:t>
            </a:r>
            <a:r>
              <a:rPr lang="pt-BR" sz="1800">
                <a:latin typeface="Arial" pitchFamily="34" charset="0"/>
              </a:rPr>
              <a:t>condições</a:t>
            </a:r>
            <a:r>
              <a:rPr lang="pt-BR" sz="1800" b="0">
                <a:latin typeface="Arial" pitchFamily="34" charset="0"/>
              </a:rPr>
              <a:t> de </a:t>
            </a:r>
            <a:r>
              <a:rPr lang="pt-BR" sz="1800">
                <a:latin typeface="Arial" pitchFamily="34" charset="0"/>
              </a:rPr>
              <a:t>tempo</a:t>
            </a:r>
            <a:r>
              <a:rPr lang="pt-BR" sz="1800" b="0">
                <a:latin typeface="Arial" pitchFamily="34" charset="0"/>
              </a:rPr>
              <a:t> são observadas </a:t>
            </a:r>
            <a:r>
              <a:rPr lang="pt-BR" sz="1800">
                <a:latin typeface="Arial" pitchFamily="34" charset="0"/>
              </a:rPr>
              <a:t>durante</a:t>
            </a:r>
            <a:r>
              <a:rPr lang="pt-BR" sz="1800" b="0">
                <a:latin typeface="Arial" pitchFamily="34" charset="0"/>
              </a:rPr>
              <a:t> a </a:t>
            </a:r>
            <a:r>
              <a:rPr lang="pt-BR" sz="1800">
                <a:latin typeface="Arial" pitchFamily="34" charset="0"/>
              </a:rPr>
              <a:t>passagem</a:t>
            </a:r>
            <a:r>
              <a:rPr lang="pt-BR" sz="1800" b="0">
                <a:latin typeface="Arial" pitchFamily="34" charset="0"/>
              </a:rPr>
              <a:t> de uma </a:t>
            </a:r>
            <a:r>
              <a:rPr lang="pt-BR" sz="1800">
                <a:latin typeface="Arial" pitchFamily="34" charset="0"/>
              </a:rPr>
              <a:t>frente</a:t>
            </a:r>
            <a:r>
              <a:rPr lang="pt-BR" sz="1800" b="0">
                <a:latin typeface="Arial" pitchFamily="34" charset="0"/>
              </a:rPr>
              <a:t> </a:t>
            </a:r>
            <a:r>
              <a:rPr lang="pt-BR" sz="1800">
                <a:latin typeface="Arial" pitchFamily="34" charset="0"/>
              </a:rPr>
              <a:t>fria</a:t>
            </a:r>
            <a:r>
              <a:rPr lang="pt-BR" sz="1800" b="0">
                <a:latin typeface="Arial" pitchFamily="34" charset="0"/>
              </a:rPr>
              <a:t>, tais como: mudança da </a:t>
            </a:r>
            <a:r>
              <a:rPr lang="pt-BR" sz="1800">
                <a:latin typeface="Arial" pitchFamily="34" charset="0"/>
              </a:rPr>
              <a:t>direção</a:t>
            </a:r>
            <a:r>
              <a:rPr lang="pt-BR" sz="1800" b="0">
                <a:latin typeface="Arial" pitchFamily="34" charset="0"/>
              </a:rPr>
              <a:t> do </a:t>
            </a:r>
            <a:r>
              <a:rPr lang="pt-BR" sz="1800">
                <a:latin typeface="Arial" pitchFamily="34" charset="0"/>
              </a:rPr>
              <a:t>vento</a:t>
            </a:r>
            <a:r>
              <a:rPr lang="pt-BR" sz="1800" b="0">
                <a:latin typeface="Arial" pitchFamily="34" charset="0"/>
              </a:rPr>
              <a:t>, </a:t>
            </a:r>
            <a:r>
              <a:rPr lang="pt-BR" sz="1800">
                <a:latin typeface="Arial" pitchFamily="34" charset="0"/>
              </a:rPr>
              <a:t>presença</a:t>
            </a:r>
            <a:r>
              <a:rPr lang="pt-BR" sz="1800" b="0">
                <a:latin typeface="Arial" pitchFamily="34" charset="0"/>
              </a:rPr>
              <a:t> de </a:t>
            </a:r>
            <a:r>
              <a:rPr lang="pt-BR" sz="1800">
                <a:latin typeface="Arial" pitchFamily="34" charset="0"/>
              </a:rPr>
              <a:t>nuvens</a:t>
            </a:r>
            <a:r>
              <a:rPr lang="pt-BR" sz="1800" b="0">
                <a:latin typeface="Arial" pitchFamily="34" charset="0"/>
              </a:rPr>
              <a:t> e </a:t>
            </a:r>
            <a:r>
              <a:rPr lang="pt-BR" sz="1800">
                <a:latin typeface="Arial" pitchFamily="34" charset="0"/>
              </a:rPr>
              <a:t>precipitação</a:t>
            </a:r>
            <a:r>
              <a:rPr lang="pt-BR" sz="1800" b="0">
                <a:latin typeface="Arial" pitchFamily="34" charset="0"/>
              </a:rPr>
              <a:t>, variações no conteúdo de </a:t>
            </a:r>
            <a:r>
              <a:rPr lang="pt-BR" sz="1800">
                <a:latin typeface="Arial" pitchFamily="34" charset="0"/>
              </a:rPr>
              <a:t>umidade</a:t>
            </a:r>
            <a:r>
              <a:rPr lang="pt-BR" sz="1800" b="0">
                <a:latin typeface="Arial" pitchFamily="34" charset="0"/>
              </a:rPr>
              <a:t>, </a:t>
            </a:r>
            <a:r>
              <a:rPr lang="pt-BR" sz="1800">
                <a:latin typeface="Arial" pitchFamily="34" charset="0"/>
              </a:rPr>
              <a:t>decréscimo</a:t>
            </a:r>
            <a:r>
              <a:rPr lang="pt-BR" sz="1800" b="0">
                <a:latin typeface="Arial" pitchFamily="34" charset="0"/>
              </a:rPr>
              <a:t> da </a:t>
            </a:r>
            <a:r>
              <a:rPr lang="pt-BR" sz="1800">
                <a:latin typeface="Arial" pitchFamily="34" charset="0"/>
              </a:rPr>
              <a:t>temperatura</a:t>
            </a:r>
            <a:r>
              <a:rPr lang="pt-BR" sz="1800" b="0">
                <a:latin typeface="Arial" pitchFamily="34" charset="0"/>
              </a:rPr>
              <a:t>, aumento da </a:t>
            </a:r>
            <a:r>
              <a:rPr lang="pt-BR" sz="1800">
                <a:latin typeface="Arial" pitchFamily="34" charset="0"/>
              </a:rPr>
              <a:t>pressão</a:t>
            </a:r>
            <a:r>
              <a:rPr lang="pt-BR" sz="1800" b="0">
                <a:latin typeface="Arial" pitchFamily="34" charset="0"/>
              </a:rPr>
              <a:t> atmosférica, </a:t>
            </a:r>
            <a:r>
              <a:rPr lang="pt-BR" sz="1800">
                <a:latin typeface="Arial" pitchFamily="34" charset="0"/>
              </a:rPr>
              <a:t>forte</a:t>
            </a:r>
            <a:r>
              <a:rPr lang="pt-BR" sz="1800" b="0">
                <a:latin typeface="Arial" pitchFamily="34" charset="0"/>
              </a:rPr>
              <a:t> </a:t>
            </a:r>
            <a:r>
              <a:rPr lang="pt-BR" sz="1800">
                <a:latin typeface="Arial" pitchFamily="34" charset="0"/>
              </a:rPr>
              <a:t>cisalhamento</a:t>
            </a:r>
            <a:r>
              <a:rPr lang="pt-BR" sz="1800" b="0">
                <a:latin typeface="Arial" pitchFamily="34" charset="0"/>
              </a:rPr>
              <a:t> </a:t>
            </a:r>
            <a:r>
              <a:rPr lang="pt-BR" sz="1800">
                <a:latin typeface="Arial" pitchFamily="34" charset="0"/>
              </a:rPr>
              <a:t>vertical</a:t>
            </a:r>
            <a:r>
              <a:rPr lang="pt-BR" sz="1800" b="0">
                <a:latin typeface="Arial" pitchFamily="34" charset="0"/>
              </a:rPr>
              <a:t> e </a:t>
            </a:r>
            <a:r>
              <a:rPr lang="pt-BR" sz="1800">
                <a:latin typeface="Arial" pitchFamily="34" charset="0"/>
              </a:rPr>
              <a:t>horizontal</a:t>
            </a:r>
            <a:r>
              <a:rPr lang="pt-BR" sz="1800" b="0">
                <a:latin typeface="Arial" pitchFamily="34" charset="0"/>
              </a:rPr>
              <a:t> (Petterssen, 1956). 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tx1"/>
              </a:buClr>
              <a:buFontTx/>
              <a:buChar char="•"/>
            </a:pPr>
            <a:r>
              <a:rPr lang="pt-BR" sz="1800" b="0">
                <a:latin typeface="Arial" pitchFamily="34" charset="0"/>
              </a:rPr>
              <a:t> </a:t>
            </a:r>
            <a:r>
              <a:rPr lang="pt-BR" sz="1800">
                <a:latin typeface="Arial" pitchFamily="34" charset="0"/>
              </a:rPr>
              <a:t>Após</a:t>
            </a:r>
            <a:r>
              <a:rPr lang="pt-BR" sz="1800" b="0">
                <a:latin typeface="Arial" pitchFamily="34" charset="0"/>
              </a:rPr>
              <a:t> a passagem de uma frente fria, normalmente, observa-se </a:t>
            </a:r>
            <a:r>
              <a:rPr lang="pt-BR" sz="1800">
                <a:latin typeface="Arial" pitchFamily="34" charset="0"/>
              </a:rPr>
              <a:t>queda</a:t>
            </a:r>
            <a:r>
              <a:rPr lang="pt-BR" sz="1800" b="0">
                <a:latin typeface="Arial" pitchFamily="34" charset="0"/>
              </a:rPr>
              <a:t> de </a:t>
            </a:r>
            <a:r>
              <a:rPr lang="pt-BR" sz="1800">
                <a:latin typeface="Arial" pitchFamily="34" charset="0"/>
              </a:rPr>
              <a:t>temperatura</a:t>
            </a:r>
            <a:r>
              <a:rPr lang="pt-BR" sz="1800" b="0">
                <a:latin typeface="Arial" pitchFamily="34" charset="0"/>
              </a:rPr>
              <a:t> acentuada, </a:t>
            </a:r>
            <a:r>
              <a:rPr lang="pt-BR" sz="1800">
                <a:latin typeface="Arial" pitchFamily="34" charset="0"/>
              </a:rPr>
              <a:t>aumento</a:t>
            </a:r>
            <a:r>
              <a:rPr lang="pt-BR" sz="1800" b="0">
                <a:latin typeface="Arial" pitchFamily="34" charset="0"/>
              </a:rPr>
              <a:t> de </a:t>
            </a:r>
            <a:r>
              <a:rPr lang="pt-BR" sz="1800">
                <a:latin typeface="Arial" pitchFamily="34" charset="0"/>
              </a:rPr>
              <a:t>pressão</a:t>
            </a:r>
            <a:r>
              <a:rPr lang="pt-BR" sz="1800" b="0">
                <a:latin typeface="Arial" pitchFamily="34" charset="0"/>
              </a:rPr>
              <a:t>, </a:t>
            </a:r>
            <a:r>
              <a:rPr lang="pt-BR" sz="1800">
                <a:latin typeface="Arial" pitchFamily="34" charset="0"/>
              </a:rPr>
              <a:t>rajadas</a:t>
            </a:r>
            <a:r>
              <a:rPr lang="pt-BR" sz="1800" b="0">
                <a:latin typeface="Arial" pitchFamily="34" charset="0"/>
              </a:rPr>
              <a:t> de </a:t>
            </a:r>
            <a:r>
              <a:rPr lang="pt-BR" sz="1800">
                <a:latin typeface="Arial" pitchFamily="34" charset="0"/>
              </a:rPr>
              <a:t>vento</a:t>
            </a:r>
            <a:r>
              <a:rPr lang="pt-BR" sz="1800" b="0">
                <a:latin typeface="Arial" pitchFamily="34" charset="0"/>
              </a:rPr>
              <a:t>, quando o gradiente de pressão é intenso, e a </a:t>
            </a:r>
            <a:r>
              <a:rPr lang="pt-BR" sz="1800">
                <a:latin typeface="Arial" pitchFamily="34" charset="0"/>
              </a:rPr>
              <a:t>precipitação</a:t>
            </a:r>
            <a:r>
              <a:rPr lang="pt-BR" sz="1800" b="0">
                <a:latin typeface="Arial" pitchFamily="34" charset="0"/>
              </a:rPr>
              <a:t> </a:t>
            </a:r>
            <a:r>
              <a:rPr lang="pt-BR" sz="1800">
                <a:latin typeface="Arial" pitchFamily="34" charset="0"/>
              </a:rPr>
              <a:t>cessa</a:t>
            </a:r>
            <a:r>
              <a:rPr lang="pt-BR" sz="1800" b="0">
                <a:latin typeface="Arial" pitchFamily="34" charset="0"/>
              </a:rPr>
              <a:t>.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tx1"/>
              </a:buClr>
              <a:buFontTx/>
              <a:buChar char="•"/>
            </a:pPr>
            <a:r>
              <a:rPr lang="pt-BR" sz="1800" b="0">
                <a:latin typeface="Arial" pitchFamily="34" charset="0"/>
              </a:rPr>
              <a:t> Nas </a:t>
            </a:r>
            <a:r>
              <a:rPr lang="pt-BR" sz="1800">
                <a:latin typeface="Arial" pitchFamily="34" charset="0"/>
              </a:rPr>
              <a:t>Regiões</a:t>
            </a:r>
            <a:r>
              <a:rPr lang="pt-BR" sz="1800" b="0">
                <a:latin typeface="Arial" pitchFamily="34" charset="0"/>
              </a:rPr>
              <a:t> </a:t>
            </a:r>
            <a:r>
              <a:rPr lang="pt-BR" sz="1800">
                <a:latin typeface="Arial" pitchFamily="34" charset="0"/>
              </a:rPr>
              <a:t>Sul</a:t>
            </a:r>
            <a:r>
              <a:rPr lang="pt-BR" sz="1800" b="0">
                <a:latin typeface="Arial" pitchFamily="34" charset="0"/>
              </a:rPr>
              <a:t> e </a:t>
            </a:r>
            <a:r>
              <a:rPr lang="pt-BR" sz="1800">
                <a:latin typeface="Arial" pitchFamily="34" charset="0"/>
              </a:rPr>
              <a:t>Sudeste</a:t>
            </a:r>
            <a:r>
              <a:rPr lang="pt-BR" sz="1800" b="0">
                <a:latin typeface="Arial" pitchFamily="34" charset="0"/>
              </a:rPr>
              <a:t> do </a:t>
            </a:r>
            <a:r>
              <a:rPr lang="pt-BR" sz="1800">
                <a:latin typeface="Arial" pitchFamily="34" charset="0"/>
              </a:rPr>
              <a:t>Brasil</a:t>
            </a:r>
            <a:r>
              <a:rPr lang="pt-BR" sz="1800" b="0">
                <a:latin typeface="Arial" pitchFamily="34" charset="0"/>
              </a:rPr>
              <a:t> os </a:t>
            </a:r>
            <a:r>
              <a:rPr lang="pt-BR" sz="1800">
                <a:latin typeface="Arial" pitchFamily="34" charset="0"/>
              </a:rPr>
              <a:t>ventos</a:t>
            </a:r>
            <a:r>
              <a:rPr lang="pt-BR" sz="1800" b="0">
                <a:latin typeface="Arial" pitchFamily="34" charset="0"/>
              </a:rPr>
              <a:t> em </a:t>
            </a:r>
            <a:r>
              <a:rPr lang="pt-BR" sz="1800">
                <a:latin typeface="Arial" pitchFamily="34" charset="0"/>
              </a:rPr>
              <a:t>baixos</a:t>
            </a:r>
            <a:r>
              <a:rPr lang="pt-BR" sz="1800" b="0">
                <a:latin typeface="Arial" pitchFamily="34" charset="0"/>
              </a:rPr>
              <a:t> </a:t>
            </a:r>
            <a:r>
              <a:rPr lang="pt-BR" sz="1800">
                <a:latin typeface="Arial" pitchFamily="34" charset="0"/>
              </a:rPr>
              <a:t>níveis</a:t>
            </a:r>
            <a:r>
              <a:rPr lang="pt-BR" sz="1800" b="0">
                <a:latin typeface="Arial" pitchFamily="34" charset="0"/>
              </a:rPr>
              <a:t> têm direção de </a:t>
            </a:r>
            <a:r>
              <a:rPr lang="pt-BR" sz="1800">
                <a:latin typeface="Arial" pitchFamily="34" charset="0"/>
              </a:rPr>
              <a:t>nordeste</a:t>
            </a:r>
            <a:r>
              <a:rPr lang="pt-BR" sz="1800" b="0">
                <a:latin typeface="Arial" pitchFamily="34" charset="0"/>
              </a:rPr>
              <a:t> influenciados pela presença da </a:t>
            </a:r>
            <a:r>
              <a:rPr lang="pt-BR" sz="1800">
                <a:latin typeface="Arial" pitchFamily="34" charset="0"/>
              </a:rPr>
              <a:t>alta</a:t>
            </a:r>
            <a:r>
              <a:rPr lang="pt-BR" sz="1800" b="0">
                <a:latin typeface="Arial" pitchFamily="34" charset="0"/>
              </a:rPr>
              <a:t> </a:t>
            </a:r>
            <a:r>
              <a:rPr lang="pt-BR" sz="1800">
                <a:latin typeface="Arial" pitchFamily="34" charset="0"/>
              </a:rPr>
              <a:t>subtropical</a:t>
            </a:r>
            <a:r>
              <a:rPr lang="pt-BR" sz="1800" b="0">
                <a:latin typeface="Arial" pitchFamily="34" charset="0"/>
              </a:rPr>
              <a:t> que fica climatologicamente situada sobre o </a:t>
            </a:r>
            <a:r>
              <a:rPr lang="pt-BR" sz="1800">
                <a:latin typeface="Arial" pitchFamily="34" charset="0"/>
              </a:rPr>
              <a:t>Oceano</a:t>
            </a:r>
            <a:r>
              <a:rPr lang="pt-BR" sz="1800" b="0">
                <a:latin typeface="Arial" pitchFamily="34" charset="0"/>
              </a:rPr>
              <a:t> </a:t>
            </a:r>
            <a:r>
              <a:rPr lang="pt-BR" sz="1800">
                <a:latin typeface="Arial" pitchFamily="34" charset="0"/>
              </a:rPr>
              <a:t>Atlântico</a:t>
            </a:r>
            <a:r>
              <a:rPr lang="pt-BR" sz="1800" b="0">
                <a:latin typeface="Arial" pitchFamily="34" charset="0"/>
              </a:rPr>
              <a:t>. Numa </a:t>
            </a:r>
            <a:r>
              <a:rPr lang="pt-BR" sz="1800">
                <a:latin typeface="Arial" pitchFamily="34" charset="0"/>
              </a:rPr>
              <a:t>situação</a:t>
            </a:r>
            <a:r>
              <a:rPr lang="pt-BR" sz="1800" b="0">
                <a:latin typeface="Arial" pitchFamily="34" charset="0"/>
              </a:rPr>
              <a:t> </a:t>
            </a:r>
            <a:r>
              <a:rPr lang="pt-BR" sz="1800">
                <a:latin typeface="Arial" pitchFamily="34" charset="0"/>
              </a:rPr>
              <a:t>pré-frontal</a:t>
            </a:r>
            <a:r>
              <a:rPr lang="pt-BR" sz="1800" b="0">
                <a:latin typeface="Arial" pitchFamily="34" charset="0"/>
              </a:rPr>
              <a:t> o </a:t>
            </a:r>
            <a:r>
              <a:rPr lang="pt-BR" sz="1800">
                <a:latin typeface="Arial" pitchFamily="34" charset="0"/>
              </a:rPr>
              <a:t>vento</a:t>
            </a:r>
            <a:r>
              <a:rPr lang="pt-BR" sz="1800" b="0">
                <a:latin typeface="Arial" pitchFamily="34" charset="0"/>
              </a:rPr>
              <a:t> </a:t>
            </a:r>
            <a:r>
              <a:rPr lang="pt-BR" sz="1800">
                <a:latin typeface="Arial" pitchFamily="34" charset="0"/>
              </a:rPr>
              <a:t>gira</a:t>
            </a:r>
            <a:r>
              <a:rPr lang="pt-BR" sz="1800" b="0">
                <a:latin typeface="Arial" pitchFamily="34" charset="0"/>
              </a:rPr>
              <a:t> tipicamente para </a:t>
            </a:r>
            <a:r>
              <a:rPr lang="pt-BR" sz="1800">
                <a:latin typeface="Arial" pitchFamily="34" charset="0"/>
              </a:rPr>
              <a:t>noroeste</a:t>
            </a:r>
            <a:r>
              <a:rPr lang="pt-BR" sz="1800" b="0">
                <a:latin typeface="Arial" pitchFamily="34" charset="0"/>
              </a:rPr>
              <a:t> e depois para </a:t>
            </a:r>
            <a:r>
              <a:rPr lang="pt-BR" sz="1800">
                <a:latin typeface="Arial" pitchFamily="34" charset="0"/>
              </a:rPr>
              <a:t>sudoeste</a:t>
            </a:r>
            <a:r>
              <a:rPr lang="pt-BR" sz="1800" b="0">
                <a:latin typeface="Arial" pitchFamily="34" charset="0"/>
              </a:rPr>
              <a:t> e </a:t>
            </a:r>
            <a:r>
              <a:rPr lang="pt-BR" sz="1800">
                <a:latin typeface="Arial" pitchFamily="34" charset="0"/>
              </a:rPr>
              <a:t>sudeste</a:t>
            </a:r>
            <a:r>
              <a:rPr lang="pt-BR" sz="1800" b="0">
                <a:latin typeface="Arial" pitchFamily="34" charset="0"/>
              </a:rPr>
              <a:t> na </a:t>
            </a:r>
            <a:r>
              <a:rPr lang="pt-BR" sz="1800">
                <a:latin typeface="Arial" pitchFamily="34" charset="0"/>
              </a:rPr>
              <a:t>medida</a:t>
            </a:r>
            <a:r>
              <a:rPr lang="pt-BR" sz="1800" b="0">
                <a:latin typeface="Arial" pitchFamily="34" charset="0"/>
              </a:rPr>
              <a:t> em que a </a:t>
            </a:r>
            <a:r>
              <a:rPr lang="pt-BR" sz="1800">
                <a:latin typeface="Arial" pitchFamily="34" charset="0"/>
              </a:rPr>
              <a:t>frente</a:t>
            </a:r>
            <a:r>
              <a:rPr lang="pt-BR" sz="1800" b="0">
                <a:latin typeface="Arial" pitchFamily="34" charset="0"/>
              </a:rPr>
              <a:t> </a:t>
            </a:r>
            <a:r>
              <a:rPr lang="pt-BR" sz="1800">
                <a:latin typeface="Arial" pitchFamily="34" charset="0"/>
              </a:rPr>
              <a:t>passa</a:t>
            </a:r>
            <a:r>
              <a:rPr lang="pt-BR" sz="1800" b="0">
                <a:latin typeface="Arial" pitchFamily="34" charset="0"/>
              </a:rPr>
              <a:t>.</a:t>
            </a:r>
          </a:p>
        </p:txBody>
      </p:sp>
      <p:sp>
        <p:nvSpPr>
          <p:cNvPr id="633862" name="Text Box 6"/>
          <p:cNvSpPr txBox="1">
            <a:spLocks noChangeArrowheads="1"/>
          </p:cNvSpPr>
          <p:nvPr/>
        </p:nvSpPr>
        <p:spPr bwMode="auto">
          <a:xfrm>
            <a:off x="395288" y="333375"/>
            <a:ext cx="8748712" cy="4270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  <a:defRPr/>
            </a:pPr>
            <a:r>
              <a:rPr lang="pt-BR" sz="22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FRENTES E FRONTOGÊNESE </a:t>
            </a:r>
            <a:r>
              <a:rPr lang="pt-BR" sz="18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– CARACTERÍSTICAS GERAIS</a:t>
            </a:r>
          </a:p>
        </p:txBody>
      </p:sp>
      <p:pic>
        <p:nvPicPr>
          <p:cNvPr id="12293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8775" y="5084763"/>
            <a:ext cx="4495800" cy="33718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12294" name="Text Box 8"/>
          <p:cNvSpPr txBox="1">
            <a:spLocks noChangeArrowheads="1"/>
          </p:cNvSpPr>
          <p:nvPr/>
        </p:nvSpPr>
        <p:spPr bwMode="auto">
          <a:xfrm>
            <a:off x="4573588" y="6270625"/>
            <a:ext cx="4606925" cy="5873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360000" rIns="180000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buClr>
                <a:schemeClr val="tx1"/>
              </a:buClr>
            </a:pPr>
            <a:r>
              <a:rPr lang="pt-BR" sz="1200" b="0">
                <a:latin typeface="Arial" pitchFamily="34" charset="0"/>
              </a:rPr>
              <a:t>Síntese das variáveis meteorológicas na passagem de frentes frias na cidade de São Paulo (1981-2002).</a:t>
            </a:r>
          </a:p>
          <a:p>
            <a:pPr>
              <a:lnSpc>
                <a:spcPct val="90000"/>
              </a:lnSpc>
              <a:spcBef>
                <a:spcPct val="0"/>
              </a:spcBef>
              <a:buClr>
                <a:schemeClr val="tx1"/>
              </a:buClr>
            </a:pPr>
            <a:r>
              <a:rPr lang="pt-BR" sz="1200" b="0">
                <a:latin typeface="Arial" pitchFamily="34" charset="0"/>
              </a:rPr>
              <a:t>Fonte: Dametto e Rocha, 2006.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79388" y="177800"/>
            <a:ext cx="8748712" cy="803275"/>
            <a:chOff x="113" y="112"/>
            <a:chExt cx="5511" cy="506"/>
          </a:xfrm>
        </p:grpSpPr>
        <p:sp>
          <p:nvSpPr>
            <p:cNvPr id="664579" name="Rectangle 3"/>
            <p:cNvSpPr>
              <a:spLocks noChangeArrowheads="1"/>
            </p:cNvSpPr>
            <p:nvPr/>
          </p:nvSpPr>
          <p:spPr bwMode="auto">
            <a:xfrm>
              <a:off x="113" y="433"/>
              <a:ext cx="5511" cy="44"/>
            </a:xfrm>
            <a:prstGeom prst="rect">
              <a:avLst/>
            </a:prstGeom>
            <a:gradFill rotWithShape="1">
              <a:gsLst>
                <a:gs pos="0">
                  <a:srgbClr val="3333CC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64580" name="Rectangle 4"/>
            <p:cNvSpPr>
              <a:spLocks noChangeArrowheads="1"/>
            </p:cNvSpPr>
            <p:nvPr/>
          </p:nvSpPr>
          <p:spPr bwMode="auto">
            <a:xfrm rot="5400000">
              <a:off x="-11" y="358"/>
              <a:ext cx="506" cy="14"/>
            </a:xfrm>
            <a:prstGeom prst="rect">
              <a:avLst/>
            </a:prstGeom>
            <a:solidFill>
              <a:srgbClr val="3333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3315" name="Text Box 5"/>
          <p:cNvSpPr txBox="1">
            <a:spLocks noChangeArrowheads="1"/>
          </p:cNvSpPr>
          <p:nvPr/>
        </p:nvSpPr>
        <p:spPr bwMode="auto">
          <a:xfrm>
            <a:off x="0" y="1196975"/>
            <a:ext cx="9144000" cy="1603375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3333CC">
                  <a:alpha val="50000"/>
                </a:srgbClr>
              </a:gs>
            </a:gsLst>
            <a:lin ang="18900000" scaled="1"/>
          </a:gradFill>
          <a:ln w="9525" algn="ctr">
            <a:noFill/>
            <a:miter lim="800000"/>
            <a:headEnd/>
            <a:tailEnd/>
          </a:ln>
        </p:spPr>
        <p:txBody>
          <a:bodyPr lIns="360000" rIns="180000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tx1"/>
              </a:buClr>
              <a:buFontTx/>
              <a:buChar char="•"/>
            </a:pPr>
            <a:r>
              <a:rPr lang="pt-BR" sz="1800" b="0">
                <a:latin typeface="Arial" pitchFamily="34" charset="0"/>
              </a:rPr>
              <a:t> As </a:t>
            </a:r>
            <a:r>
              <a:rPr lang="pt-BR" sz="1800">
                <a:latin typeface="Arial" pitchFamily="34" charset="0"/>
              </a:rPr>
              <a:t>frentes</a:t>
            </a:r>
            <a:r>
              <a:rPr lang="pt-BR" sz="1800" b="0">
                <a:latin typeface="Arial" pitchFamily="34" charset="0"/>
              </a:rPr>
              <a:t> </a:t>
            </a:r>
            <a:r>
              <a:rPr lang="pt-BR" sz="1800">
                <a:latin typeface="Arial" pitchFamily="34" charset="0"/>
              </a:rPr>
              <a:t>frias</a:t>
            </a:r>
            <a:r>
              <a:rPr lang="pt-BR" sz="1800" b="0">
                <a:latin typeface="Arial" pitchFamily="34" charset="0"/>
              </a:rPr>
              <a:t> que atingem o </a:t>
            </a:r>
            <a:r>
              <a:rPr lang="pt-BR" sz="1800">
                <a:latin typeface="Arial" pitchFamily="34" charset="0"/>
              </a:rPr>
              <a:t>Sudeste</a:t>
            </a:r>
            <a:r>
              <a:rPr lang="pt-BR" sz="1800" b="0">
                <a:latin typeface="Arial" pitchFamily="34" charset="0"/>
              </a:rPr>
              <a:t> do </a:t>
            </a:r>
            <a:r>
              <a:rPr lang="pt-BR" sz="1800">
                <a:latin typeface="Arial" pitchFamily="34" charset="0"/>
              </a:rPr>
              <a:t>Brasil</a:t>
            </a:r>
            <a:r>
              <a:rPr lang="pt-BR" sz="1800" b="0">
                <a:latin typeface="Arial" pitchFamily="34" charset="0"/>
              </a:rPr>
              <a:t> são </a:t>
            </a:r>
            <a:r>
              <a:rPr lang="pt-BR" sz="1800">
                <a:latin typeface="Arial" pitchFamily="34" charset="0"/>
              </a:rPr>
              <a:t>orientadas</a:t>
            </a:r>
            <a:r>
              <a:rPr lang="pt-BR" sz="1800" b="0">
                <a:latin typeface="Arial" pitchFamily="34" charset="0"/>
              </a:rPr>
              <a:t> na </a:t>
            </a:r>
            <a:r>
              <a:rPr lang="pt-BR" sz="1800">
                <a:latin typeface="Arial" pitchFamily="34" charset="0"/>
              </a:rPr>
              <a:t>direção</a:t>
            </a:r>
            <a:r>
              <a:rPr lang="pt-BR" sz="1800" b="0">
                <a:latin typeface="Arial" pitchFamily="34" charset="0"/>
              </a:rPr>
              <a:t> </a:t>
            </a:r>
            <a:r>
              <a:rPr lang="pt-BR" sz="1800">
                <a:latin typeface="Arial" pitchFamily="34" charset="0"/>
              </a:rPr>
              <a:t>noroeste-sudeste</a:t>
            </a:r>
            <a:r>
              <a:rPr lang="pt-BR" sz="1800" b="0">
                <a:latin typeface="Arial" pitchFamily="34" charset="0"/>
              </a:rPr>
              <a:t> com </a:t>
            </a:r>
            <a:r>
              <a:rPr lang="pt-BR" sz="1800">
                <a:latin typeface="Arial" pitchFamily="34" charset="0"/>
              </a:rPr>
              <a:t>deslocamento</a:t>
            </a:r>
            <a:r>
              <a:rPr lang="pt-BR" sz="1800" b="0">
                <a:latin typeface="Arial" pitchFamily="34" charset="0"/>
              </a:rPr>
              <a:t> </a:t>
            </a:r>
            <a:r>
              <a:rPr lang="pt-BR" sz="1800">
                <a:latin typeface="Arial" pitchFamily="34" charset="0"/>
              </a:rPr>
              <a:t>típico</a:t>
            </a:r>
            <a:r>
              <a:rPr lang="pt-BR" sz="1800" b="0">
                <a:latin typeface="Arial" pitchFamily="34" charset="0"/>
              </a:rPr>
              <a:t> de </a:t>
            </a:r>
            <a:r>
              <a:rPr lang="pt-BR" sz="1800">
                <a:latin typeface="Arial" pitchFamily="34" charset="0"/>
              </a:rPr>
              <a:t>sudoeste</a:t>
            </a:r>
            <a:r>
              <a:rPr lang="pt-BR" sz="1800" b="0">
                <a:latin typeface="Arial" pitchFamily="34" charset="0"/>
              </a:rPr>
              <a:t> para </a:t>
            </a:r>
            <a:r>
              <a:rPr lang="pt-BR" sz="1800">
                <a:latin typeface="Arial" pitchFamily="34" charset="0"/>
              </a:rPr>
              <a:t>nordeste</a:t>
            </a:r>
            <a:r>
              <a:rPr lang="pt-BR" sz="1800" b="0">
                <a:latin typeface="Arial" pitchFamily="34" charset="0"/>
              </a:rPr>
              <a:t>.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tx1"/>
              </a:buClr>
              <a:buFontTx/>
              <a:buChar char="•"/>
            </a:pPr>
            <a:r>
              <a:rPr lang="pt-BR" sz="1800" b="0">
                <a:latin typeface="Arial" pitchFamily="34" charset="0"/>
              </a:rPr>
              <a:t> </a:t>
            </a:r>
            <a:r>
              <a:rPr lang="pt-BR" sz="1800">
                <a:latin typeface="Arial" pitchFamily="34" charset="0"/>
              </a:rPr>
              <a:t>Algumas</a:t>
            </a:r>
            <a:r>
              <a:rPr lang="pt-BR" sz="1800" b="0">
                <a:latin typeface="Arial" pitchFamily="34" charset="0"/>
              </a:rPr>
              <a:t> frentes </a:t>
            </a:r>
            <a:r>
              <a:rPr lang="pt-BR" sz="1800">
                <a:latin typeface="Arial" pitchFamily="34" charset="0"/>
              </a:rPr>
              <a:t>atingem</a:t>
            </a:r>
            <a:r>
              <a:rPr lang="pt-BR" sz="1800" b="0">
                <a:latin typeface="Arial" pitchFamily="34" charset="0"/>
              </a:rPr>
              <a:t> </a:t>
            </a:r>
            <a:r>
              <a:rPr lang="pt-BR" sz="1800">
                <a:latin typeface="Arial" pitchFamily="34" charset="0"/>
              </a:rPr>
              <a:t>latitudes</a:t>
            </a:r>
            <a:r>
              <a:rPr lang="pt-BR" sz="1800" b="0">
                <a:latin typeface="Arial" pitchFamily="34" charset="0"/>
              </a:rPr>
              <a:t> </a:t>
            </a:r>
            <a:r>
              <a:rPr lang="pt-BR" sz="1800">
                <a:latin typeface="Arial" pitchFamily="34" charset="0"/>
              </a:rPr>
              <a:t>mais</a:t>
            </a:r>
            <a:r>
              <a:rPr lang="pt-BR" sz="1800" b="0">
                <a:latin typeface="Arial" pitchFamily="34" charset="0"/>
              </a:rPr>
              <a:t> </a:t>
            </a:r>
            <a:r>
              <a:rPr lang="pt-BR" sz="1800">
                <a:latin typeface="Arial" pitchFamily="34" charset="0"/>
              </a:rPr>
              <a:t>baixas</a:t>
            </a:r>
            <a:r>
              <a:rPr lang="pt-BR" sz="1800" b="0">
                <a:latin typeface="Arial" pitchFamily="34" charset="0"/>
              </a:rPr>
              <a:t>, chegando na região amazônica inclusive, provocando o </a:t>
            </a:r>
            <a:r>
              <a:rPr lang="pt-BR" sz="1800">
                <a:latin typeface="Arial" pitchFamily="34" charset="0"/>
              </a:rPr>
              <a:t>fenômeno</a:t>
            </a:r>
            <a:r>
              <a:rPr lang="pt-BR" sz="1800" b="0">
                <a:latin typeface="Arial" pitchFamily="34" charset="0"/>
              </a:rPr>
              <a:t> conhecido como </a:t>
            </a:r>
            <a:r>
              <a:rPr lang="pt-BR" sz="1800">
                <a:latin typeface="Arial" pitchFamily="34" charset="0"/>
              </a:rPr>
              <a:t>friagem</a:t>
            </a:r>
            <a:r>
              <a:rPr lang="pt-BR" sz="1800" b="0">
                <a:latin typeface="Arial" pitchFamily="34" charset="0"/>
              </a:rPr>
              <a:t> descrita em Marengo et al. (1997).</a:t>
            </a:r>
          </a:p>
        </p:txBody>
      </p:sp>
      <p:sp>
        <p:nvSpPr>
          <p:cNvPr id="664582" name="Text Box 6"/>
          <p:cNvSpPr txBox="1">
            <a:spLocks noChangeArrowheads="1"/>
          </p:cNvSpPr>
          <p:nvPr/>
        </p:nvSpPr>
        <p:spPr bwMode="auto">
          <a:xfrm>
            <a:off x="395288" y="333375"/>
            <a:ext cx="8748712" cy="4270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  <a:defRPr/>
            </a:pPr>
            <a:r>
              <a:rPr lang="pt-BR" sz="22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FRENTES E FRONTOGÊNESE </a:t>
            </a:r>
            <a:r>
              <a:rPr lang="pt-BR" sz="18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– CARACTERÍSTICAS GERAIS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0" y="1196975"/>
            <a:ext cx="9144000" cy="35306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3333CC">
                  <a:alpha val="50000"/>
                </a:srgbClr>
              </a:gs>
            </a:gsLst>
            <a:lin ang="18900000" scaled="1"/>
          </a:gradFill>
          <a:ln w="9525" algn="ctr">
            <a:noFill/>
            <a:miter lim="800000"/>
            <a:headEnd/>
            <a:tailEnd/>
          </a:ln>
        </p:spPr>
        <p:txBody>
          <a:bodyPr lIns="360000" rIns="180000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tx1"/>
              </a:buClr>
              <a:buFontTx/>
              <a:buChar char="•"/>
            </a:pPr>
            <a:r>
              <a:rPr lang="pt-BR" sz="1800" b="0">
                <a:latin typeface="Arial" pitchFamily="34" charset="0"/>
              </a:rPr>
              <a:t> Zona de forte </a:t>
            </a:r>
            <a:r>
              <a:rPr lang="pt-BR" sz="1800">
                <a:latin typeface="Arial" pitchFamily="34" charset="0"/>
              </a:rPr>
              <a:t>gradiente</a:t>
            </a:r>
            <a:r>
              <a:rPr lang="pt-BR" sz="1800" b="0">
                <a:latin typeface="Arial" pitchFamily="34" charset="0"/>
              </a:rPr>
              <a:t> de </a:t>
            </a:r>
            <a:r>
              <a:rPr lang="pt-BR" sz="1800">
                <a:latin typeface="Arial" pitchFamily="34" charset="0"/>
              </a:rPr>
              <a:t>temperatura</a:t>
            </a:r>
            <a:r>
              <a:rPr lang="pt-BR" sz="1800" b="0">
                <a:latin typeface="Arial" pitchFamily="34" charset="0"/>
              </a:rPr>
              <a:t>, </a:t>
            </a:r>
            <a:r>
              <a:rPr lang="pt-BR" sz="1800">
                <a:latin typeface="Arial" pitchFamily="34" charset="0"/>
              </a:rPr>
              <a:t>umidade</a:t>
            </a:r>
            <a:r>
              <a:rPr lang="pt-BR" sz="1800" b="0">
                <a:latin typeface="Arial" pitchFamily="34" charset="0"/>
              </a:rPr>
              <a:t> e </a:t>
            </a:r>
            <a:r>
              <a:rPr lang="pt-BR" sz="1800">
                <a:latin typeface="Arial" pitchFamily="34" charset="0"/>
              </a:rPr>
              <a:t>vorticidade</a:t>
            </a:r>
            <a:r>
              <a:rPr lang="pt-BR" sz="1800" b="0">
                <a:latin typeface="Arial" pitchFamily="34" charset="0"/>
              </a:rPr>
              <a:t>.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tx1"/>
              </a:buClr>
              <a:buFontTx/>
              <a:buChar char="•"/>
            </a:pPr>
            <a:r>
              <a:rPr lang="pt-BR" sz="1800" b="0">
                <a:latin typeface="Arial" pitchFamily="34" charset="0"/>
              </a:rPr>
              <a:t> Uma zona de </a:t>
            </a:r>
            <a:r>
              <a:rPr lang="pt-BR" sz="1800">
                <a:latin typeface="Arial" pitchFamily="34" charset="0"/>
              </a:rPr>
              <a:t>confluência</a:t>
            </a:r>
            <a:r>
              <a:rPr lang="pt-BR" sz="1800" b="0">
                <a:latin typeface="Arial" pitchFamily="34" charset="0"/>
              </a:rPr>
              <a:t> ao </a:t>
            </a:r>
            <a:r>
              <a:rPr lang="pt-BR" sz="1800">
                <a:latin typeface="Arial" pitchFamily="34" charset="0"/>
              </a:rPr>
              <a:t>longo</a:t>
            </a:r>
            <a:r>
              <a:rPr lang="pt-BR" sz="1800" b="0">
                <a:latin typeface="Arial" pitchFamily="34" charset="0"/>
              </a:rPr>
              <a:t> da </a:t>
            </a:r>
            <a:r>
              <a:rPr lang="pt-BR" sz="1800">
                <a:latin typeface="Arial" pitchFamily="34" charset="0"/>
              </a:rPr>
              <a:t>frente</a:t>
            </a:r>
            <a:r>
              <a:rPr lang="pt-BR" sz="1800" b="0">
                <a:latin typeface="Arial" pitchFamily="34" charset="0"/>
              </a:rPr>
              <a:t>.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tx1"/>
              </a:buClr>
              <a:buFontTx/>
              <a:buChar char="•"/>
            </a:pPr>
            <a:r>
              <a:rPr lang="pt-BR" sz="1800" b="0">
                <a:latin typeface="Arial" pitchFamily="34" charset="0"/>
              </a:rPr>
              <a:t> </a:t>
            </a:r>
            <a:r>
              <a:rPr lang="pt-BR" sz="1800">
                <a:latin typeface="Arial" pitchFamily="34" charset="0"/>
              </a:rPr>
              <a:t>Movimento</a:t>
            </a:r>
            <a:r>
              <a:rPr lang="pt-BR" sz="1800" b="0">
                <a:latin typeface="Arial" pitchFamily="34" charset="0"/>
              </a:rPr>
              <a:t> </a:t>
            </a:r>
            <a:r>
              <a:rPr lang="pt-BR" sz="1800">
                <a:latin typeface="Arial" pitchFamily="34" charset="0"/>
              </a:rPr>
              <a:t>vertical</a:t>
            </a:r>
            <a:r>
              <a:rPr lang="pt-BR" sz="1800" b="0">
                <a:latin typeface="Arial" pitchFamily="34" charset="0"/>
              </a:rPr>
              <a:t>.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tx1"/>
              </a:buClr>
              <a:buFontTx/>
              <a:buChar char="•"/>
            </a:pPr>
            <a:r>
              <a:rPr lang="pt-BR" sz="1800" b="0">
                <a:latin typeface="Arial" pitchFamily="34" charset="0"/>
              </a:rPr>
              <a:t> Grande </a:t>
            </a:r>
            <a:r>
              <a:rPr lang="pt-BR" sz="1800">
                <a:latin typeface="Arial" pitchFamily="34" charset="0"/>
              </a:rPr>
              <a:t>estabilidade</a:t>
            </a:r>
            <a:r>
              <a:rPr lang="pt-BR" sz="1800" b="0">
                <a:latin typeface="Arial" pitchFamily="34" charset="0"/>
              </a:rPr>
              <a:t> </a:t>
            </a:r>
            <a:r>
              <a:rPr lang="pt-BR" sz="1800">
                <a:latin typeface="Arial" pitchFamily="34" charset="0"/>
              </a:rPr>
              <a:t>estática</a:t>
            </a:r>
            <a:r>
              <a:rPr lang="pt-BR" sz="1800" b="0">
                <a:latin typeface="Arial" pitchFamily="34" charset="0"/>
              </a:rPr>
              <a:t>.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tx1"/>
              </a:buClr>
              <a:buFontTx/>
              <a:buChar char="•"/>
            </a:pPr>
            <a:r>
              <a:rPr lang="pt-BR" sz="1800" b="0">
                <a:latin typeface="Arial" pitchFamily="34" charset="0"/>
              </a:rPr>
              <a:t> Um </a:t>
            </a:r>
            <a:r>
              <a:rPr lang="pt-BR" sz="1800">
                <a:latin typeface="Arial" pitchFamily="34" charset="0"/>
              </a:rPr>
              <a:t>mínimo</a:t>
            </a:r>
            <a:r>
              <a:rPr lang="pt-BR" sz="1800" b="0">
                <a:latin typeface="Arial" pitchFamily="34" charset="0"/>
              </a:rPr>
              <a:t> </a:t>
            </a:r>
            <a:r>
              <a:rPr lang="pt-BR" sz="1800">
                <a:latin typeface="Arial" pitchFamily="34" charset="0"/>
              </a:rPr>
              <a:t>relativo</a:t>
            </a:r>
            <a:r>
              <a:rPr lang="pt-BR" sz="1800" b="0">
                <a:latin typeface="Arial" pitchFamily="34" charset="0"/>
              </a:rPr>
              <a:t> de </a:t>
            </a:r>
            <a:r>
              <a:rPr lang="pt-BR" sz="1800">
                <a:latin typeface="Arial" pitchFamily="34" charset="0"/>
              </a:rPr>
              <a:t>pressão</a:t>
            </a:r>
            <a:r>
              <a:rPr lang="pt-BR" sz="1800" b="0">
                <a:latin typeface="Arial" pitchFamily="34" charset="0"/>
              </a:rPr>
              <a:t>, isto é, uma </a:t>
            </a:r>
            <a:r>
              <a:rPr lang="pt-BR" sz="1800">
                <a:latin typeface="Arial" pitchFamily="34" charset="0"/>
              </a:rPr>
              <a:t>baixa</a:t>
            </a:r>
            <a:r>
              <a:rPr lang="pt-BR" sz="1800" b="0">
                <a:latin typeface="Arial" pitchFamily="34" charset="0"/>
              </a:rPr>
              <a:t>.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tx1"/>
              </a:buClr>
              <a:buFontTx/>
              <a:buChar char="•"/>
            </a:pPr>
            <a:r>
              <a:rPr lang="pt-BR" sz="1800" b="0">
                <a:latin typeface="Arial" pitchFamily="34" charset="0"/>
              </a:rPr>
              <a:t> </a:t>
            </a:r>
            <a:r>
              <a:rPr lang="pt-BR" sz="1800">
                <a:latin typeface="Arial" pitchFamily="34" charset="0"/>
              </a:rPr>
              <a:t>Mudanças</a:t>
            </a:r>
            <a:r>
              <a:rPr lang="pt-BR" sz="1800" b="0">
                <a:latin typeface="Arial" pitchFamily="34" charset="0"/>
              </a:rPr>
              <a:t> rápidas das </a:t>
            </a:r>
            <a:r>
              <a:rPr lang="pt-BR" sz="1800">
                <a:latin typeface="Arial" pitchFamily="34" charset="0"/>
              </a:rPr>
              <a:t>propriedades</a:t>
            </a:r>
            <a:r>
              <a:rPr lang="pt-BR" sz="1800" b="0">
                <a:latin typeface="Arial" pitchFamily="34" charset="0"/>
              </a:rPr>
              <a:t> das </a:t>
            </a:r>
            <a:r>
              <a:rPr lang="pt-BR" sz="1800">
                <a:latin typeface="Arial" pitchFamily="34" charset="0"/>
              </a:rPr>
              <a:t>nuvens</a:t>
            </a:r>
            <a:r>
              <a:rPr lang="pt-BR" sz="1800" b="0">
                <a:latin typeface="Arial" pitchFamily="34" charset="0"/>
              </a:rPr>
              <a:t> e da </a:t>
            </a:r>
            <a:r>
              <a:rPr lang="pt-BR" sz="1800">
                <a:latin typeface="Arial" pitchFamily="34" charset="0"/>
              </a:rPr>
              <a:t>precipitação</a:t>
            </a:r>
            <a:r>
              <a:rPr lang="pt-BR" sz="1800" b="0">
                <a:latin typeface="Arial" pitchFamily="34" charset="0"/>
              </a:rPr>
              <a:t>.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tx1"/>
              </a:buClr>
              <a:buFontTx/>
              <a:buChar char="•"/>
            </a:pPr>
            <a:r>
              <a:rPr lang="pt-BR" sz="1800" b="0">
                <a:latin typeface="Arial" pitchFamily="34" charset="0"/>
              </a:rPr>
              <a:t> Forte </a:t>
            </a:r>
            <a:r>
              <a:rPr lang="pt-BR" sz="1800">
                <a:latin typeface="Arial" pitchFamily="34" charset="0"/>
              </a:rPr>
              <a:t>cisalhamento</a:t>
            </a:r>
            <a:r>
              <a:rPr lang="pt-BR" sz="1800" b="0">
                <a:latin typeface="Arial" pitchFamily="34" charset="0"/>
              </a:rPr>
              <a:t> </a:t>
            </a:r>
            <a:r>
              <a:rPr lang="pt-BR" sz="1800">
                <a:latin typeface="Arial" pitchFamily="34" charset="0"/>
              </a:rPr>
              <a:t>vertical</a:t>
            </a:r>
            <a:r>
              <a:rPr lang="pt-BR" sz="1800" b="0">
                <a:latin typeface="Arial" pitchFamily="34" charset="0"/>
              </a:rPr>
              <a:t> e </a:t>
            </a:r>
            <a:r>
              <a:rPr lang="pt-BR" sz="1800">
                <a:latin typeface="Arial" pitchFamily="34" charset="0"/>
              </a:rPr>
              <a:t>horizontal</a:t>
            </a:r>
            <a:r>
              <a:rPr lang="pt-BR" sz="1800" b="0">
                <a:latin typeface="Arial" pitchFamily="34" charset="0"/>
              </a:rPr>
              <a:t> ao </a:t>
            </a:r>
            <a:r>
              <a:rPr lang="pt-BR" sz="1800">
                <a:latin typeface="Arial" pitchFamily="34" charset="0"/>
              </a:rPr>
              <a:t>longo</a:t>
            </a:r>
            <a:r>
              <a:rPr lang="pt-BR" sz="1800" b="0">
                <a:latin typeface="Arial" pitchFamily="34" charset="0"/>
              </a:rPr>
              <a:t> da </a:t>
            </a:r>
            <a:r>
              <a:rPr lang="pt-BR" sz="1800">
                <a:latin typeface="Arial" pitchFamily="34" charset="0"/>
              </a:rPr>
              <a:t>frente</a:t>
            </a:r>
            <a:r>
              <a:rPr lang="pt-BR" sz="1800" b="0">
                <a:latin typeface="Arial" pitchFamily="34" charset="0"/>
              </a:rPr>
              <a:t>.</a:t>
            </a:r>
            <a:endParaRPr lang="pt-BR" sz="1800">
              <a:solidFill>
                <a:srgbClr val="FF0000"/>
              </a:solidFill>
              <a:latin typeface="Arial" pitchFamily="34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rgbClr val="FF0000"/>
              </a:buClr>
              <a:buFont typeface="Arial" pitchFamily="34" charset="0"/>
              <a:buChar char="*"/>
            </a:pPr>
            <a:r>
              <a:rPr lang="pt-BR" sz="1800">
                <a:solidFill>
                  <a:srgbClr val="FF0000"/>
                </a:solidFill>
                <a:latin typeface="Arial" pitchFamily="34" charset="0"/>
              </a:rPr>
              <a:t> Estas propriedades não, necessariamente, coincidem espacialmente ou movem com a mesma velocidade.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79388" y="177800"/>
            <a:ext cx="8748712" cy="803275"/>
            <a:chOff x="113" y="112"/>
            <a:chExt cx="5511" cy="506"/>
          </a:xfrm>
        </p:grpSpPr>
        <p:sp>
          <p:nvSpPr>
            <p:cNvPr id="689156" name="Rectangle 4"/>
            <p:cNvSpPr>
              <a:spLocks noChangeArrowheads="1"/>
            </p:cNvSpPr>
            <p:nvPr/>
          </p:nvSpPr>
          <p:spPr bwMode="auto">
            <a:xfrm>
              <a:off x="113" y="433"/>
              <a:ext cx="5511" cy="44"/>
            </a:xfrm>
            <a:prstGeom prst="rect">
              <a:avLst/>
            </a:prstGeom>
            <a:gradFill rotWithShape="1">
              <a:gsLst>
                <a:gs pos="0">
                  <a:srgbClr val="3333CC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89157" name="Rectangle 5"/>
            <p:cNvSpPr>
              <a:spLocks noChangeArrowheads="1"/>
            </p:cNvSpPr>
            <p:nvPr/>
          </p:nvSpPr>
          <p:spPr bwMode="auto">
            <a:xfrm rot="5400000">
              <a:off x="-11" y="358"/>
              <a:ext cx="506" cy="14"/>
            </a:xfrm>
            <a:prstGeom prst="rect">
              <a:avLst/>
            </a:prstGeom>
            <a:solidFill>
              <a:srgbClr val="3333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689158" name="Text Box 6"/>
          <p:cNvSpPr txBox="1">
            <a:spLocks noChangeArrowheads="1"/>
          </p:cNvSpPr>
          <p:nvPr/>
        </p:nvSpPr>
        <p:spPr bwMode="auto">
          <a:xfrm>
            <a:off x="395288" y="333375"/>
            <a:ext cx="8748712" cy="4270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  <a:defRPr/>
            </a:pPr>
            <a:r>
              <a:rPr lang="pt-BR" sz="22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FRENTES E FRONTOGÊNESE </a:t>
            </a:r>
            <a:r>
              <a:rPr lang="pt-BR" sz="18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– CARACTERÍSTICAS GERAIS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79388" y="177800"/>
            <a:ext cx="8748712" cy="803275"/>
            <a:chOff x="113" y="112"/>
            <a:chExt cx="5511" cy="506"/>
          </a:xfrm>
        </p:grpSpPr>
        <p:sp>
          <p:nvSpPr>
            <p:cNvPr id="14339" name="Rectangle 3"/>
            <p:cNvSpPr>
              <a:spLocks noChangeArrowheads="1"/>
            </p:cNvSpPr>
            <p:nvPr/>
          </p:nvSpPr>
          <p:spPr bwMode="auto">
            <a:xfrm>
              <a:off x="113" y="433"/>
              <a:ext cx="5511" cy="44"/>
            </a:xfrm>
            <a:prstGeom prst="rect">
              <a:avLst/>
            </a:prstGeom>
            <a:gradFill rotWithShape="1">
              <a:gsLst>
                <a:gs pos="0">
                  <a:srgbClr val="3333CC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4340" name="Rectangle 4"/>
            <p:cNvSpPr>
              <a:spLocks noChangeArrowheads="1"/>
            </p:cNvSpPr>
            <p:nvPr/>
          </p:nvSpPr>
          <p:spPr bwMode="auto">
            <a:xfrm rot="5400000">
              <a:off x="-11" y="358"/>
              <a:ext cx="506" cy="14"/>
            </a:xfrm>
            <a:prstGeom prst="rect">
              <a:avLst/>
            </a:prstGeom>
            <a:solidFill>
              <a:srgbClr val="3333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5123" name="Text Box 6"/>
          <p:cNvSpPr txBox="1">
            <a:spLocks noChangeArrowheads="1"/>
          </p:cNvSpPr>
          <p:nvPr/>
        </p:nvSpPr>
        <p:spPr bwMode="auto">
          <a:xfrm>
            <a:off x="0" y="1196975"/>
            <a:ext cx="9144000" cy="2154238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3333CC">
                  <a:alpha val="50000"/>
                </a:srgbClr>
              </a:gs>
            </a:gsLst>
            <a:lin ang="18900000" scaled="1"/>
          </a:gradFill>
          <a:ln w="9525" algn="ctr">
            <a:noFill/>
            <a:miter lim="800000"/>
            <a:headEnd/>
            <a:tailEnd/>
          </a:ln>
        </p:spPr>
        <p:txBody>
          <a:bodyPr lIns="360000" rIns="180000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tx1"/>
              </a:buClr>
              <a:buFontTx/>
              <a:buChar char="•"/>
            </a:pPr>
            <a:r>
              <a:rPr lang="pt-BR" sz="1800" b="0">
                <a:latin typeface="Arial" pitchFamily="34" charset="0"/>
              </a:rPr>
              <a:t> Estão associadas às ondas baroclínicas de latitudes médias (o cisalhamento vertical do vento está diretamente ligado a gradientes horizontais de temperatura).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tx1"/>
              </a:buClr>
              <a:buFontTx/>
              <a:buChar char="•"/>
            </a:pPr>
            <a:r>
              <a:rPr lang="pt-BR" sz="1800" b="0">
                <a:latin typeface="Arial" pitchFamily="34" charset="0"/>
              </a:rPr>
              <a:t> Agem no sentido de diminuir o gradiente horizontal de temperatura (levando o ar polar para a região tropical e ar tropical para a região polar).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tx1"/>
              </a:buClr>
              <a:buFontTx/>
              <a:buChar char="•"/>
            </a:pPr>
            <a:r>
              <a:rPr lang="pt-BR" sz="1800" b="0">
                <a:latin typeface="Arial" pitchFamily="34" charset="0"/>
              </a:rPr>
              <a:t> Causam variações na distribuição de precipitação e temperatura em quase todo o país.</a:t>
            </a:r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395288" y="333375"/>
            <a:ext cx="8748712" cy="4270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  <a:defRPr/>
            </a:pPr>
            <a:r>
              <a:rPr lang="pt-BR" sz="22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FRENTES E FRONTOGÊNESE </a:t>
            </a:r>
            <a:r>
              <a:rPr lang="pt-BR" sz="18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– DEFINIÇÃO</a:t>
            </a:r>
          </a:p>
        </p:txBody>
      </p:sp>
      <p:pic>
        <p:nvPicPr>
          <p:cNvPr id="5125" name="Picture 1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250" y="2852738"/>
            <a:ext cx="2881313" cy="39338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5126" name="Text Box 16"/>
          <p:cNvSpPr txBox="1">
            <a:spLocks noChangeArrowheads="1"/>
          </p:cNvSpPr>
          <p:nvPr/>
        </p:nvSpPr>
        <p:spPr bwMode="auto">
          <a:xfrm>
            <a:off x="4140200" y="6453188"/>
            <a:ext cx="4175125" cy="422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360000" rIns="180000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buClr>
                <a:schemeClr val="tx1"/>
              </a:buClr>
            </a:pPr>
            <a:r>
              <a:rPr lang="pt-BR" sz="1200" b="0">
                <a:latin typeface="Arial" pitchFamily="34" charset="0"/>
              </a:rPr>
              <a:t>Imagem de satélite GOES, 24/08/2005 às 12UTC.</a:t>
            </a:r>
          </a:p>
          <a:p>
            <a:pPr>
              <a:lnSpc>
                <a:spcPct val="90000"/>
              </a:lnSpc>
              <a:spcBef>
                <a:spcPct val="0"/>
              </a:spcBef>
              <a:buClr>
                <a:schemeClr val="tx1"/>
              </a:buClr>
            </a:pPr>
            <a:r>
              <a:rPr lang="pt-BR" sz="1200" b="0">
                <a:latin typeface="Arial" pitchFamily="34" charset="0"/>
              </a:rPr>
              <a:t>Fonte: Czarnobai et al., 2006.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27750" y="4437063"/>
            <a:ext cx="2476500" cy="23907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79388" y="177800"/>
            <a:ext cx="8748712" cy="803275"/>
            <a:chOff x="113" y="112"/>
            <a:chExt cx="5511" cy="506"/>
          </a:xfrm>
        </p:grpSpPr>
        <p:sp>
          <p:nvSpPr>
            <p:cNvPr id="702468" name="Rectangle 4"/>
            <p:cNvSpPr>
              <a:spLocks noChangeArrowheads="1"/>
            </p:cNvSpPr>
            <p:nvPr/>
          </p:nvSpPr>
          <p:spPr bwMode="auto">
            <a:xfrm>
              <a:off x="113" y="433"/>
              <a:ext cx="5511" cy="44"/>
            </a:xfrm>
            <a:prstGeom prst="rect">
              <a:avLst/>
            </a:prstGeom>
            <a:gradFill rotWithShape="1">
              <a:gsLst>
                <a:gs pos="0">
                  <a:srgbClr val="3333CC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02469" name="Rectangle 5"/>
            <p:cNvSpPr>
              <a:spLocks noChangeArrowheads="1"/>
            </p:cNvSpPr>
            <p:nvPr/>
          </p:nvSpPr>
          <p:spPr bwMode="auto">
            <a:xfrm rot="5400000">
              <a:off x="-11" y="358"/>
              <a:ext cx="506" cy="14"/>
            </a:xfrm>
            <a:prstGeom prst="rect">
              <a:avLst/>
            </a:prstGeom>
            <a:solidFill>
              <a:srgbClr val="3333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6148" name="Text Box 6"/>
          <p:cNvSpPr txBox="1">
            <a:spLocks noChangeArrowheads="1"/>
          </p:cNvSpPr>
          <p:nvPr/>
        </p:nvSpPr>
        <p:spPr bwMode="auto">
          <a:xfrm>
            <a:off x="0" y="1196975"/>
            <a:ext cx="9144000" cy="33893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3333CC">
                  <a:alpha val="50000"/>
                </a:srgbClr>
              </a:gs>
            </a:gsLst>
            <a:lin ang="18900000" scaled="1"/>
          </a:gradFill>
          <a:ln w="9525" algn="ctr">
            <a:noFill/>
            <a:miter lim="800000"/>
            <a:headEnd/>
            <a:tailEnd/>
          </a:ln>
        </p:spPr>
        <p:txBody>
          <a:bodyPr lIns="360000" rIns="180000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tx1"/>
              </a:buClr>
              <a:buFontTx/>
              <a:buChar char="•"/>
            </a:pPr>
            <a:r>
              <a:rPr lang="pt-BR" sz="1800" b="0">
                <a:latin typeface="Arial" pitchFamily="34" charset="0"/>
              </a:rPr>
              <a:t> </a:t>
            </a:r>
            <a:r>
              <a:rPr lang="pt-BR" sz="1800">
                <a:latin typeface="Arial" pitchFamily="34" charset="0"/>
              </a:rPr>
              <a:t>Zona frontal</a:t>
            </a:r>
            <a:r>
              <a:rPr lang="pt-BR" sz="1800" b="0">
                <a:latin typeface="Arial" pitchFamily="34" charset="0"/>
              </a:rPr>
              <a:t>: quando </a:t>
            </a:r>
            <a:r>
              <a:rPr lang="pt-BR" sz="1800">
                <a:latin typeface="Arial" pitchFamily="34" charset="0"/>
              </a:rPr>
              <a:t>duas</a:t>
            </a:r>
            <a:r>
              <a:rPr lang="pt-BR" sz="1800" b="0">
                <a:latin typeface="Arial" pitchFamily="34" charset="0"/>
              </a:rPr>
              <a:t> </a:t>
            </a:r>
            <a:r>
              <a:rPr lang="pt-BR" sz="1800">
                <a:latin typeface="Arial" pitchFamily="34" charset="0"/>
              </a:rPr>
              <a:t>massas</a:t>
            </a:r>
            <a:r>
              <a:rPr lang="pt-BR" sz="1800" b="0">
                <a:latin typeface="Arial" pitchFamily="34" charset="0"/>
              </a:rPr>
              <a:t> de </a:t>
            </a:r>
            <a:r>
              <a:rPr lang="pt-BR" sz="1800">
                <a:latin typeface="Arial" pitchFamily="34" charset="0"/>
              </a:rPr>
              <a:t>ar</a:t>
            </a:r>
            <a:r>
              <a:rPr lang="pt-BR" sz="1800" b="0">
                <a:latin typeface="Arial" pitchFamily="34" charset="0"/>
              </a:rPr>
              <a:t> de diferentes regiões de origem e, portanto com </a:t>
            </a:r>
            <a:r>
              <a:rPr lang="pt-BR" sz="1800">
                <a:latin typeface="Arial" pitchFamily="34" charset="0"/>
              </a:rPr>
              <a:t>diferentes</a:t>
            </a:r>
            <a:r>
              <a:rPr lang="pt-BR" sz="1800" b="0">
                <a:latin typeface="Arial" pitchFamily="34" charset="0"/>
              </a:rPr>
              <a:t> </a:t>
            </a:r>
            <a:r>
              <a:rPr lang="pt-BR" sz="1800">
                <a:latin typeface="Arial" pitchFamily="34" charset="0"/>
              </a:rPr>
              <a:t>características</a:t>
            </a:r>
            <a:r>
              <a:rPr lang="pt-BR" sz="1800" b="0">
                <a:latin typeface="Arial" pitchFamily="34" charset="0"/>
              </a:rPr>
              <a:t>, aproximam-se, formam uma </a:t>
            </a:r>
            <a:r>
              <a:rPr lang="pt-BR" sz="1800">
                <a:latin typeface="Arial" pitchFamily="34" charset="0"/>
              </a:rPr>
              <a:t>zona</a:t>
            </a:r>
            <a:r>
              <a:rPr lang="pt-BR" sz="1800" b="0">
                <a:latin typeface="Arial" pitchFamily="34" charset="0"/>
              </a:rPr>
              <a:t> de </a:t>
            </a:r>
            <a:r>
              <a:rPr lang="pt-BR" sz="1800">
                <a:latin typeface="Arial" pitchFamily="34" charset="0"/>
              </a:rPr>
              <a:t>transição</a:t>
            </a:r>
            <a:r>
              <a:rPr lang="pt-BR" sz="1800" b="0">
                <a:latin typeface="Arial" pitchFamily="34" charset="0"/>
              </a:rPr>
              <a:t> chamada zona frontal, caracterizada pelos </a:t>
            </a:r>
            <a:r>
              <a:rPr lang="pt-BR" sz="1800">
                <a:latin typeface="Arial" pitchFamily="34" charset="0"/>
              </a:rPr>
              <a:t>elevados</a:t>
            </a:r>
            <a:r>
              <a:rPr lang="pt-BR" sz="1800" b="0">
                <a:latin typeface="Arial" pitchFamily="34" charset="0"/>
              </a:rPr>
              <a:t> </a:t>
            </a:r>
            <a:r>
              <a:rPr lang="pt-BR" sz="1800">
                <a:latin typeface="Arial" pitchFamily="34" charset="0"/>
              </a:rPr>
              <a:t>gradientes horizontais</a:t>
            </a:r>
            <a:r>
              <a:rPr lang="pt-BR" sz="1800" b="0">
                <a:latin typeface="Arial" pitchFamily="34" charset="0"/>
              </a:rPr>
              <a:t> de </a:t>
            </a:r>
            <a:r>
              <a:rPr lang="pt-BR" sz="1800">
                <a:latin typeface="Arial" pitchFamily="34" charset="0"/>
              </a:rPr>
              <a:t>temperatura</a:t>
            </a:r>
            <a:r>
              <a:rPr lang="pt-BR" sz="1800" b="0">
                <a:latin typeface="Arial" pitchFamily="34" charset="0"/>
              </a:rPr>
              <a:t> e </a:t>
            </a:r>
            <a:r>
              <a:rPr lang="pt-BR" sz="1800">
                <a:latin typeface="Arial" pitchFamily="34" charset="0"/>
              </a:rPr>
              <a:t>umidade</a:t>
            </a:r>
            <a:r>
              <a:rPr lang="pt-BR" sz="1800" b="0">
                <a:latin typeface="Arial" pitchFamily="34" charset="0"/>
              </a:rPr>
              <a:t> (Kousky e Elias, 1982). Em alguns casos esta zona é bastante abrupta enquanto em outros ela pode ser bastante gradual.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tx1"/>
              </a:buClr>
              <a:buFontTx/>
              <a:buChar char="•"/>
            </a:pPr>
            <a:r>
              <a:rPr lang="pt-BR" sz="1800" b="0">
                <a:latin typeface="Arial" pitchFamily="34" charset="0"/>
              </a:rPr>
              <a:t> As frentes são </a:t>
            </a:r>
            <a:r>
              <a:rPr lang="pt-BR" sz="1800">
                <a:latin typeface="Arial" pitchFamily="34" charset="0"/>
              </a:rPr>
              <a:t>classificadas</a:t>
            </a:r>
            <a:r>
              <a:rPr lang="pt-BR" sz="1800" b="0">
                <a:latin typeface="Arial" pitchFamily="34" charset="0"/>
              </a:rPr>
              <a:t> de </a:t>
            </a:r>
            <a:r>
              <a:rPr lang="pt-BR" sz="1800">
                <a:latin typeface="Arial" pitchFamily="34" charset="0"/>
              </a:rPr>
              <a:t>acordo</a:t>
            </a:r>
            <a:r>
              <a:rPr lang="pt-BR" sz="1800" b="0">
                <a:latin typeface="Arial" pitchFamily="34" charset="0"/>
              </a:rPr>
              <a:t> com o </a:t>
            </a:r>
            <a:r>
              <a:rPr lang="pt-BR" sz="1800">
                <a:latin typeface="Arial" pitchFamily="34" charset="0"/>
              </a:rPr>
              <a:t>movimento</a:t>
            </a:r>
            <a:r>
              <a:rPr lang="pt-BR" sz="1800" b="0">
                <a:latin typeface="Arial" pitchFamily="34" charset="0"/>
              </a:rPr>
              <a:t> </a:t>
            </a:r>
            <a:r>
              <a:rPr lang="pt-BR" sz="1800">
                <a:latin typeface="Arial" pitchFamily="34" charset="0"/>
              </a:rPr>
              <a:t>relativo</a:t>
            </a:r>
            <a:r>
              <a:rPr lang="pt-BR" sz="1800" b="0">
                <a:latin typeface="Arial" pitchFamily="34" charset="0"/>
              </a:rPr>
              <a:t> das </a:t>
            </a:r>
            <a:r>
              <a:rPr lang="pt-BR" sz="1800">
                <a:latin typeface="Arial" pitchFamily="34" charset="0"/>
              </a:rPr>
              <a:t>massas</a:t>
            </a:r>
            <a:r>
              <a:rPr lang="pt-BR" sz="1800" b="0">
                <a:latin typeface="Arial" pitchFamily="34" charset="0"/>
              </a:rPr>
              <a:t> de </a:t>
            </a:r>
            <a:r>
              <a:rPr lang="pt-BR" sz="1800">
                <a:latin typeface="Arial" pitchFamily="34" charset="0"/>
              </a:rPr>
              <a:t>ar</a:t>
            </a:r>
            <a:r>
              <a:rPr lang="pt-BR" sz="1800" b="0">
                <a:latin typeface="Arial" pitchFamily="34" charset="0"/>
              </a:rPr>
              <a:t> </a:t>
            </a:r>
            <a:r>
              <a:rPr lang="pt-BR" sz="1800">
                <a:latin typeface="Arial" pitchFamily="34" charset="0"/>
              </a:rPr>
              <a:t>quente</a:t>
            </a:r>
            <a:r>
              <a:rPr lang="pt-BR" sz="1800" b="0">
                <a:latin typeface="Arial" pitchFamily="34" charset="0"/>
              </a:rPr>
              <a:t> e </a:t>
            </a:r>
            <a:r>
              <a:rPr lang="pt-BR" sz="1800">
                <a:latin typeface="Arial" pitchFamily="34" charset="0"/>
              </a:rPr>
              <a:t>fria</a:t>
            </a:r>
            <a:r>
              <a:rPr lang="pt-BR" sz="1800" b="0">
                <a:latin typeface="Arial" pitchFamily="34" charset="0"/>
              </a:rPr>
              <a:t> envolvidas:</a:t>
            </a:r>
          </a:p>
          <a:p>
            <a:pPr lvl="2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FontTx/>
              <a:buChar char="•"/>
            </a:pPr>
            <a:r>
              <a:rPr lang="pt-BR" sz="1800" b="0">
                <a:latin typeface="Arial" pitchFamily="34" charset="0"/>
              </a:rPr>
              <a:t> </a:t>
            </a:r>
            <a:r>
              <a:rPr lang="pt-BR" sz="1800">
                <a:latin typeface="Arial" pitchFamily="34" charset="0"/>
              </a:rPr>
              <a:t>Frente fria</a:t>
            </a:r>
            <a:r>
              <a:rPr lang="pt-BR" sz="1800" b="0">
                <a:latin typeface="Arial" pitchFamily="34" charset="0"/>
              </a:rPr>
              <a:t> (</a:t>
            </a:r>
            <a:r>
              <a:rPr lang="pt-BR" sz="1800">
                <a:latin typeface="Arial" pitchFamily="34" charset="0"/>
              </a:rPr>
              <a:t>quente</a:t>
            </a:r>
            <a:r>
              <a:rPr lang="pt-BR" sz="1800" b="0">
                <a:latin typeface="Arial" pitchFamily="34" charset="0"/>
              </a:rPr>
              <a:t>): </a:t>
            </a:r>
            <a:r>
              <a:rPr lang="pt-BR" sz="1800">
                <a:latin typeface="Arial" pitchFamily="34" charset="0"/>
              </a:rPr>
              <a:t>linha</a:t>
            </a:r>
            <a:r>
              <a:rPr lang="pt-BR" sz="1800" b="0">
                <a:latin typeface="Arial" pitchFamily="34" charset="0"/>
              </a:rPr>
              <a:t> de </a:t>
            </a:r>
            <a:r>
              <a:rPr lang="pt-BR" sz="1800">
                <a:latin typeface="Arial" pitchFamily="34" charset="0"/>
              </a:rPr>
              <a:t>confluência</a:t>
            </a:r>
            <a:r>
              <a:rPr lang="pt-BR" sz="1800" b="0">
                <a:latin typeface="Arial" pitchFamily="34" charset="0"/>
              </a:rPr>
              <a:t> que define o </a:t>
            </a:r>
            <a:r>
              <a:rPr lang="pt-BR" sz="1800">
                <a:latin typeface="Arial" pitchFamily="34" charset="0"/>
              </a:rPr>
              <a:t>limite</a:t>
            </a:r>
            <a:r>
              <a:rPr lang="pt-BR" sz="1800" b="0">
                <a:latin typeface="Arial" pitchFamily="34" charset="0"/>
              </a:rPr>
              <a:t> entre uma </a:t>
            </a:r>
            <a:r>
              <a:rPr lang="pt-BR" sz="1800">
                <a:latin typeface="Arial" pitchFamily="34" charset="0"/>
              </a:rPr>
              <a:t>massa</a:t>
            </a:r>
            <a:r>
              <a:rPr lang="pt-BR" sz="1800" b="0">
                <a:latin typeface="Arial" pitchFamily="34" charset="0"/>
              </a:rPr>
              <a:t> de </a:t>
            </a:r>
            <a:r>
              <a:rPr lang="pt-BR" sz="1800">
                <a:latin typeface="Arial" pitchFamily="34" charset="0"/>
              </a:rPr>
              <a:t>ar</a:t>
            </a:r>
            <a:r>
              <a:rPr lang="pt-BR" sz="1800" b="0">
                <a:latin typeface="Arial" pitchFamily="34" charset="0"/>
              </a:rPr>
              <a:t> </a:t>
            </a:r>
            <a:r>
              <a:rPr lang="pt-BR" sz="1800">
                <a:latin typeface="Arial" pitchFamily="34" charset="0"/>
              </a:rPr>
              <a:t>quente</a:t>
            </a:r>
            <a:r>
              <a:rPr lang="pt-BR" sz="1800" b="0">
                <a:latin typeface="Arial" pitchFamily="34" charset="0"/>
              </a:rPr>
              <a:t> homogênea e a </a:t>
            </a:r>
            <a:r>
              <a:rPr lang="pt-BR" sz="1800">
                <a:latin typeface="Arial" pitchFamily="34" charset="0"/>
              </a:rPr>
              <a:t>zona</a:t>
            </a:r>
            <a:r>
              <a:rPr lang="pt-BR" sz="1800" b="0">
                <a:latin typeface="Arial" pitchFamily="34" charset="0"/>
              </a:rPr>
              <a:t> </a:t>
            </a:r>
            <a:r>
              <a:rPr lang="pt-BR" sz="1800">
                <a:latin typeface="Arial" pitchFamily="34" charset="0"/>
              </a:rPr>
              <a:t>frontal</a:t>
            </a:r>
            <a:r>
              <a:rPr lang="pt-BR" sz="1800" b="0">
                <a:latin typeface="Arial" pitchFamily="34" charset="0"/>
              </a:rPr>
              <a:t>. </a:t>
            </a:r>
            <a:r>
              <a:rPr lang="pt-BR" sz="1800">
                <a:latin typeface="Arial" pitchFamily="34" charset="0"/>
              </a:rPr>
              <a:t>Borda</a:t>
            </a:r>
            <a:r>
              <a:rPr lang="pt-BR" sz="1800" b="0">
                <a:latin typeface="Arial" pitchFamily="34" charset="0"/>
              </a:rPr>
              <a:t> </a:t>
            </a:r>
            <a:r>
              <a:rPr lang="pt-BR" sz="1800">
                <a:latin typeface="Arial" pitchFamily="34" charset="0"/>
              </a:rPr>
              <a:t>anterior</a:t>
            </a:r>
            <a:r>
              <a:rPr lang="pt-BR" sz="1800" b="0">
                <a:latin typeface="Arial" pitchFamily="34" charset="0"/>
              </a:rPr>
              <a:t> (</a:t>
            </a:r>
            <a:r>
              <a:rPr lang="pt-BR" sz="1800">
                <a:latin typeface="Arial" pitchFamily="34" charset="0"/>
              </a:rPr>
              <a:t>posterior</a:t>
            </a:r>
            <a:r>
              <a:rPr lang="pt-BR" sz="1800" b="0">
                <a:latin typeface="Arial" pitchFamily="34" charset="0"/>
              </a:rPr>
              <a:t>) da </a:t>
            </a:r>
            <a:r>
              <a:rPr lang="pt-BR" sz="1800">
                <a:latin typeface="Arial" pitchFamily="34" charset="0"/>
              </a:rPr>
              <a:t>zona</a:t>
            </a:r>
            <a:r>
              <a:rPr lang="pt-BR" sz="1800" b="0">
                <a:latin typeface="Arial" pitchFamily="34" charset="0"/>
              </a:rPr>
              <a:t> </a:t>
            </a:r>
            <a:r>
              <a:rPr lang="pt-BR" sz="1800">
                <a:latin typeface="Arial" pitchFamily="34" charset="0"/>
              </a:rPr>
              <a:t>frontal</a:t>
            </a:r>
            <a:r>
              <a:rPr lang="pt-BR" sz="1800" b="0">
                <a:latin typeface="Arial" pitchFamily="34" charset="0"/>
              </a:rPr>
              <a:t>, quando o </a:t>
            </a:r>
            <a:r>
              <a:rPr lang="pt-BR" sz="1800">
                <a:latin typeface="Arial" pitchFamily="34" charset="0"/>
              </a:rPr>
              <a:t>ar</a:t>
            </a:r>
            <a:r>
              <a:rPr lang="pt-BR" sz="1800" b="0">
                <a:latin typeface="Arial" pitchFamily="34" charset="0"/>
              </a:rPr>
              <a:t> </a:t>
            </a:r>
            <a:r>
              <a:rPr lang="pt-BR" sz="1800">
                <a:latin typeface="Arial" pitchFamily="34" charset="0"/>
              </a:rPr>
              <a:t>frio</a:t>
            </a:r>
            <a:r>
              <a:rPr lang="pt-BR" sz="1800" b="0">
                <a:latin typeface="Arial" pitchFamily="34" charset="0"/>
              </a:rPr>
              <a:t> (</a:t>
            </a:r>
            <a:r>
              <a:rPr lang="pt-BR" sz="1800">
                <a:latin typeface="Arial" pitchFamily="34" charset="0"/>
              </a:rPr>
              <a:t>quente</a:t>
            </a:r>
            <a:r>
              <a:rPr lang="pt-BR" sz="1800" b="0">
                <a:latin typeface="Arial" pitchFamily="34" charset="0"/>
              </a:rPr>
              <a:t>) </a:t>
            </a:r>
            <a:r>
              <a:rPr lang="pt-BR" sz="1800">
                <a:latin typeface="Arial" pitchFamily="34" charset="0"/>
              </a:rPr>
              <a:t>avança</a:t>
            </a:r>
            <a:r>
              <a:rPr lang="pt-BR" sz="1800" b="0">
                <a:latin typeface="Arial" pitchFamily="34" charset="0"/>
              </a:rPr>
              <a:t> e </a:t>
            </a:r>
            <a:r>
              <a:rPr lang="pt-BR" sz="1800">
                <a:latin typeface="Arial" pitchFamily="34" charset="0"/>
              </a:rPr>
              <a:t>substitui</a:t>
            </a:r>
            <a:r>
              <a:rPr lang="pt-BR" sz="1800" b="0">
                <a:latin typeface="Arial" pitchFamily="34" charset="0"/>
              </a:rPr>
              <a:t> o ar mais </a:t>
            </a:r>
            <a:r>
              <a:rPr lang="pt-BR" sz="1800">
                <a:latin typeface="Arial" pitchFamily="34" charset="0"/>
              </a:rPr>
              <a:t>quente</a:t>
            </a:r>
            <a:r>
              <a:rPr lang="pt-BR" sz="1800" b="0">
                <a:latin typeface="Arial" pitchFamily="34" charset="0"/>
              </a:rPr>
              <a:t> (</a:t>
            </a:r>
            <a:r>
              <a:rPr lang="pt-BR" sz="1800">
                <a:latin typeface="Arial" pitchFamily="34" charset="0"/>
              </a:rPr>
              <a:t>frio</a:t>
            </a:r>
            <a:r>
              <a:rPr lang="pt-BR" sz="1800" b="0">
                <a:latin typeface="Arial" pitchFamily="34" charset="0"/>
              </a:rPr>
              <a:t>) (Wallace e Hobbs, 1977).</a:t>
            </a:r>
          </a:p>
        </p:txBody>
      </p:sp>
      <p:sp>
        <p:nvSpPr>
          <p:cNvPr id="702471" name="Text Box 7"/>
          <p:cNvSpPr txBox="1">
            <a:spLocks noChangeArrowheads="1"/>
          </p:cNvSpPr>
          <p:nvPr/>
        </p:nvSpPr>
        <p:spPr bwMode="auto">
          <a:xfrm>
            <a:off x="395288" y="333375"/>
            <a:ext cx="8748712" cy="4270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  <a:defRPr/>
            </a:pPr>
            <a:r>
              <a:rPr lang="pt-BR" sz="22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FRENTES E FRONTOGÊNESE </a:t>
            </a:r>
            <a:r>
              <a:rPr lang="pt-BR" sz="18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– DEFINIÇÃO</a:t>
            </a:r>
          </a:p>
        </p:txBody>
      </p:sp>
      <p:pic>
        <p:nvPicPr>
          <p:cNvPr id="6150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08175" y="4724400"/>
            <a:ext cx="3324225" cy="19050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6151" name="Text Box 9"/>
          <p:cNvSpPr txBox="1">
            <a:spLocks noChangeArrowheads="1"/>
          </p:cNvSpPr>
          <p:nvPr/>
        </p:nvSpPr>
        <p:spPr bwMode="auto">
          <a:xfrm>
            <a:off x="4068763" y="6391275"/>
            <a:ext cx="2987675" cy="4222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360000" rIns="180000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buClr>
                <a:schemeClr val="tx1"/>
              </a:buClr>
            </a:pPr>
            <a:r>
              <a:rPr lang="pt-BR" sz="1200" b="0">
                <a:latin typeface="Arial" pitchFamily="34" charset="0"/>
              </a:rPr>
              <a:t>Esquema que ilustra frente fria e frente quente para o Hemisfério Sul.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179388" y="177800"/>
            <a:ext cx="8748712" cy="803275"/>
            <a:chOff x="113" y="112"/>
            <a:chExt cx="5511" cy="506"/>
          </a:xfrm>
        </p:grpSpPr>
        <p:sp>
          <p:nvSpPr>
            <p:cNvPr id="720900" name="Rectangle 4"/>
            <p:cNvSpPr>
              <a:spLocks noChangeArrowheads="1"/>
            </p:cNvSpPr>
            <p:nvPr/>
          </p:nvSpPr>
          <p:spPr bwMode="auto">
            <a:xfrm>
              <a:off x="113" y="433"/>
              <a:ext cx="5511" cy="44"/>
            </a:xfrm>
            <a:prstGeom prst="rect">
              <a:avLst/>
            </a:prstGeom>
            <a:gradFill rotWithShape="1">
              <a:gsLst>
                <a:gs pos="0">
                  <a:srgbClr val="3333CC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20901" name="Rectangle 5"/>
            <p:cNvSpPr>
              <a:spLocks noChangeArrowheads="1"/>
            </p:cNvSpPr>
            <p:nvPr/>
          </p:nvSpPr>
          <p:spPr bwMode="auto">
            <a:xfrm rot="5400000">
              <a:off x="-11" y="358"/>
              <a:ext cx="506" cy="14"/>
            </a:xfrm>
            <a:prstGeom prst="rect">
              <a:avLst/>
            </a:prstGeom>
            <a:solidFill>
              <a:srgbClr val="3333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720903" name="Text Box 7"/>
          <p:cNvSpPr txBox="1">
            <a:spLocks noChangeArrowheads="1"/>
          </p:cNvSpPr>
          <p:nvPr/>
        </p:nvSpPr>
        <p:spPr bwMode="auto">
          <a:xfrm>
            <a:off x="395288" y="333375"/>
            <a:ext cx="8748712" cy="4270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  <a:defRPr/>
            </a:pPr>
            <a:r>
              <a:rPr lang="pt-BR" sz="22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FRENTES E FRONTOGÊNESE </a:t>
            </a:r>
            <a:r>
              <a:rPr lang="pt-BR" sz="18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– DEFINIÇÃO</a:t>
            </a:r>
          </a:p>
        </p:txBody>
      </p:sp>
      <p:pic>
        <p:nvPicPr>
          <p:cNvPr id="7172" name="Picture 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14875" y="3043238"/>
            <a:ext cx="4105275" cy="34972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7173" name="Picture 1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8313" y="3021013"/>
            <a:ext cx="3816350" cy="35036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7174" name="Text Box 13"/>
          <p:cNvSpPr txBox="1">
            <a:spLocks noChangeArrowheads="1"/>
          </p:cNvSpPr>
          <p:nvPr/>
        </p:nvSpPr>
        <p:spPr bwMode="auto">
          <a:xfrm>
            <a:off x="1403350" y="3035300"/>
            <a:ext cx="2016125" cy="368300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defTabSz="449263">
              <a:lnSpc>
                <a:spcPct val="100000"/>
              </a:lnSpc>
              <a:spcBef>
                <a:spcPts val="1125"/>
              </a:spcBef>
              <a:buClr>
                <a:srgbClr val="000514"/>
              </a:buClr>
              <a:buSzPct val="100000"/>
              <a:buFont typeface="Arial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>
                <a:solidFill>
                  <a:srgbClr val="000514"/>
                </a:solidFill>
                <a:latin typeface="Arial" pitchFamily="34" charset="0"/>
                <a:cs typeface="Lucida Sans Unicode" pitchFamily="34" charset="0"/>
              </a:rPr>
              <a:t>Frente Fria</a:t>
            </a:r>
          </a:p>
        </p:txBody>
      </p:sp>
      <p:sp>
        <p:nvSpPr>
          <p:cNvPr id="7175" name="Text Box 14"/>
          <p:cNvSpPr txBox="1">
            <a:spLocks noChangeArrowheads="1"/>
          </p:cNvSpPr>
          <p:nvPr/>
        </p:nvSpPr>
        <p:spPr bwMode="auto">
          <a:xfrm>
            <a:off x="5724525" y="3081338"/>
            <a:ext cx="2016125" cy="368300"/>
          </a:xfrm>
          <a:prstGeom prst="rect">
            <a:avLst/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 defTabSz="449263">
              <a:lnSpc>
                <a:spcPct val="100000"/>
              </a:lnSpc>
              <a:spcBef>
                <a:spcPts val="1125"/>
              </a:spcBef>
              <a:buClr>
                <a:srgbClr val="000514"/>
              </a:buClr>
              <a:buSzPct val="100000"/>
              <a:buFont typeface="Arial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800">
                <a:solidFill>
                  <a:srgbClr val="000514"/>
                </a:solidFill>
                <a:latin typeface="Arial" pitchFamily="34" charset="0"/>
                <a:cs typeface="Lucida Sans Unicode" pitchFamily="34" charset="0"/>
              </a:rPr>
              <a:t>Frente Quente</a:t>
            </a:r>
          </a:p>
        </p:txBody>
      </p:sp>
      <p:sp>
        <p:nvSpPr>
          <p:cNvPr id="7176" name="Text Box 15"/>
          <p:cNvSpPr txBox="1">
            <a:spLocks noChangeArrowheads="1"/>
          </p:cNvSpPr>
          <p:nvPr/>
        </p:nvSpPr>
        <p:spPr bwMode="auto">
          <a:xfrm>
            <a:off x="1042988" y="2232025"/>
            <a:ext cx="2808287" cy="823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defTabSz="449263">
              <a:lnSpc>
                <a:spcPct val="100000"/>
              </a:lnSpc>
              <a:spcBef>
                <a:spcPts val="1000"/>
              </a:spcBef>
              <a:buClr>
                <a:srgbClr val="FFFFFF"/>
              </a:buClr>
              <a:buSzPct val="100000"/>
              <a:buFont typeface="Arial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>
                <a:latin typeface="Arial" pitchFamily="34" charset="0"/>
                <a:cs typeface="Lucida Sans Unicode" pitchFamily="34" charset="0"/>
              </a:rPr>
              <a:t>Se a massa fria avança em direção à massa quente, a frente é denominada FRIA</a:t>
            </a:r>
          </a:p>
        </p:txBody>
      </p:sp>
      <p:sp>
        <p:nvSpPr>
          <p:cNvPr id="7177" name="Text Box 16"/>
          <p:cNvSpPr txBox="1">
            <a:spLocks noChangeArrowheads="1"/>
          </p:cNvSpPr>
          <p:nvPr/>
        </p:nvSpPr>
        <p:spPr bwMode="auto">
          <a:xfrm>
            <a:off x="5191125" y="2244725"/>
            <a:ext cx="3167063" cy="8239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defTabSz="449263">
              <a:lnSpc>
                <a:spcPct val="100000"/>
              </a:lnSpc>
              <a:spcBef>
                <a:spcPts val="1000"/>
              </a:spcBef>
              <a:buClr>
                <a:srgbClr val="FFFFFF"/>
              </a:buClr>
              <a:buSzPct val="100000"/>
              <a:buFont typeface="Arial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600">
                <a:latin typeface="Arial" pitchFamily="34" charset="0"/>
                <a:cs typeface="Lucida Sans Unicode" pitchFamily="34" charset="0"/>
              </a:rPr>
              <a:t>Se a massa quente avança em direção à massa fria, a frente é denominada QUENTE</a:t>
            </a:r>
          </a:p>
        </p:txBody>
      </p:sp>
      <p:sp>
        <p:nvSpPr>
          <p:cNvPr id="7178" name="Text Box 17"/>
          <p:cNvSpPr txBox="1">
            <a:spLocks noChangeArrowheads="1"/>
          </p:cNvSpPr>
          <p:nvPr/>
        </p:nvSpPr>
        <p:spPr bwMode="auto">
          <a:xfrm>
            <a:off x="0" y="1196975"/>
            <a:ext cx="9144000" cy="915988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3333CC">
                  <a:alpha val="50000"/>
                </a:srgbClr>
              </a:gs>
            </a:gsLst>
            <a:lin ang="18900000" scaled="1"/>
          </a:gradFill>
          <a:ln w="9525" algn="ctr">
            <a:noFill/>
            <a:miter lim="800000"/>
            <a:headEnd/>
            <a:tailEnd/>
          </a:ln>
        </p:spPr>
        <p:txBody>
          <a:bodyPr lIns="360000" rIns="180000">
            <a:spAutoFit/>
          </a:bodyPr>
          <a:lstStyle/>
          <a:p>
            <a:pPr>
              <a:lnSpc>
                <a:spcPct val="100000"/>
              </a:lnSpc>
              <a:spcBef>
                <a:spcPts val="100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</a:pPr>
            <a:r>
              <a:rPr lang="en-GB" sz="1800" b="0">
                <a:solidFill>
                  <a:srgbClr val="000000"/>
                </a:solidFill>
                <a:latin typeface="Arial" pitchFamily="34" charset="0"/>
                <a:cs typeface="Lucida Sans Unicode" pitchFamily="34" charset="0"/>
              </a:rPr>
              <a:t> Quando ocorre o encontro de duas massas de ar, elas não se misturam imediatamente. A massa mais fria (mais densa) é sobreposta pela massa mais quente (menos densa), formando uma zona de transição, denominada de frente.</a:t>
            </a:r>
            <a:endParaRPr lang="pt-BR" sz="1800" b="0"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79388" y="177800"/>
            <a:ext cx="8748712" cy="803275"/>
            <a:chOff x="113" y="112"/>
            <a:chExt cx="5511" cy="506"/>
          </a:xfrm>
        </p:grpSpPr>
        <p:sp>
          <p:nvSpPr>
            <p:cNvPr id="623619" name="Rectangle 3"/>
            <p:cNvSpPr>
              <a:spLocks noChangeArrowheads="1"/>
            </p:cNvSpPr>
            <p:nvPr/>
          </p:nvSpPr>
          <p:spPr bwMode="auto">
            <a:xfrm>
              <a:off x="113" y="433"/>
              <a:ext cx="5511" cy="44"/>
            </a:xfrm>
            <a:prstGeom prst="rect">
              <a:avLst/>
            </a:prstGeom>
            <a:gradFill rotWithShape="1">
              <a:gsLst>
                <a:gs pos="0">
                  <a:srgbClr val="3333CC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23620" name="Rectangle 4"/>
            <p:cNvSpPr>
              <a:spLocks noChangeArrowheads="1"/>
            </p:cNvSpPr>
            <p:nvPr/>
          </p:nvSpPr>
          <p:spPr bwMode="auto">
            <a:xfrm rot="5400000">
              <a:off x="-11" y="358"/>
              <a:ext cx="506" cy="14"/>
            </a:xfrm>
            <a:prstGeom prst="rect">
              <a:avLst/>
            </a:prstGeom>
            <a:solidFill>
              <a:srgbClr val="3333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8195" name="Text Box 5"/>
          <p:cNvSpPr txBox="1">
            <a:spLocks noChangeArrowheads="1"/>
          </p:cNvSpPr>
          <p:nvPr/>
        </p:nvSpPr>
        <p:spPr bwMode="auto">
          <a:xfrm>
            <a:off x="0" y="1196975"/>
            <a:ext cx="9144000" cy="187801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3333CC">
                  <a:alpha val="50000"/>
                </a:srgbClr>
              </a:gs>
            </a:gsLst>
            <a:lin ang="18900000" scaled="1"/>
          </a:gradFill>
          <a:ln w="9525" algn="ctr">
            <a:noFill/>
            <a:miter lim="800000"/>
            <a:headEnd/>
            <a:tailEnd/>
          </a:ln>
        </p:spPr>
        <p:txBody>
          <a:bodyPr lIns="360000" rIns="180000">
            <a:spAutoFit/>
          </a:bodyPr>
          <a:lstStyle/>
          <a:p>
            <a:pPr lvl="2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tx1"/>
              </a:buClr>
              <a:buFontTx/>
              <a:buChar char="•"/>
            </a:pPr>
            <a:r>
              <a:rPr lang="pt-BR" sz="1800" b="0">
                <a:latin typeface="Arial" pitchFamily="34" charset="0"/>
              </a:rPr>
              <a:t> </a:t>
            </a:r>
            <a:r>
              <a:rPr lang="pt-BR" sz="1800">
                <a:latin typeface="Arial" pitchFamily="34" charset="0"/>
              </a:rPr>
              <a:t>Frente</a:t>
            </a:r>
            <a:r>
              <a:rPr lang="pt-BR" sz="1800" b="0">
                <a:latin typeface="Arial" pitchFamily="34" charset="0"/>
              </a:rPr>
              <a:t> </a:t>
            </a:r>
            <a:r>
              <a:rPr lang="pt-BR" sz="1800">
                <a:latin typeface="Arial" pitchFamily="34" charset="0"/>
              </a:rPr>
              <a:t>estacionária</a:t>
            </a:r>
            <a:r>
              <a:rPr lang="pt-BR" sz="1800" b="0">
                <a:latin typeface="Arial" pitchFamily="34" charset="0"/>
              </a:rPr>
              <a:t>: quando </a:t>
            </a:r>
            <a:r>
              <a:rPr lang="pt-BR" sz="1800">
                <a:latin typeface="Arial" pitchFamily="34" charset="0"/>
              </a:rPr>
              <a:t>não</a:t>
            </a:r>
            <a:r>
              <a:rPr lang="pt-BR" sz="1800" b="0">
                <a:latin typeface="Arial" pitchFamily="34" charset="0"/>
              </a:rPr>
              <a:t> há o </a:t>
            </a:r>
            <a:r>
              <a:rPr lang="pt-BR" sz="1800">
                <a:latin typeface="Arial" pitchFamily="34" charset="0"/>
              </a:rPr>
              <a:t>avanço</a:t>
            </a:r>
            <a:r>
              <a:rPr lang="pt-BR" sz="1800" b="0">
                <a:latin typeface="Arial" pitchFamily="34" charset="0"/>
              </a:rPr>
              <a:t> do </a:t>
            </a:r>
            <a:r>
              <a:rPr lang="pt-BR" sz="1800">
                <a:latin typeface="Arial" pitchFamily="34" charset="0"/>
              </a:rPr>
              <a:t>ar</a:t>
            </a:r>
            <a:r>
              <a:rPr lang="pt-BR" sz="1800" b="0">
                <a:latin typeface="Arial" pitchFamily="34" charset="0"/>
              </a:rPr>
              <a:t> </a:t>
            </a:r>
            <a:r>
              <a:rPr lang="pt-BR" sz="1800">
                <a:latin typeface="Arial" pitchFamily="34" charset="0"/>
              </a:rPr>
              <a:t>frio</a:t>
            </a:r>
            <a:r>
              <a:rPr lang="pt-BR" sz="1800" b="0">
                <a:latin typeface="Arial" pitchFamily="34" charset="0"/>
              </a:rPr>
              <a:t> e </a:t>
            </a:r>
            <a:r>
              <a:rPr lang="pt-BR" sz="1800">
                <a:latin typeface="Arial" pitchFamily="34" charset="0"/>
              </a:rPr>
              <a:t>quente</a:t>
            </a:r>
            <a:r>
              <a:rPr lang="pt-BR" sz="1800" b="0">
                <a:latin typeface="Arial" pitchFamily="34" charset="0"/>
              </a:rPr>
              <a:t> relativamente um ao outro.</a:t>
            </a:r>
          </a:p>
          <a:p>
            <a:pPr lvl="2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FontTx/>
              <a:buChar char="•"/>
            </a:pPr>
            <a:r>
              <a:rPr lang="pt-BR" sz="1800" b="0">
                <a:latin typeface="Arial" pitchFamily="34" charset="0"/>
              </a:rPr>
              <a:t> </a:t>
            </a:r>
            <a:r>
              <a:rPr lang="pt-BR" sz="1800">
                <a:latin typeface="Arial" pitchFamily="34" charset="0"/>
              </a:rPr>
              <a:t>Frente</a:t>
            </a:r>
            <a:r>
              <a:rPr lang="pt-BR" sz="1800" b="0">
                <a:latin typeface="Arial" pitchFamily="34" charset="0"/>
              </a:rPr>
              <a:t> </a:t>
            </a:r>
            <a:r>
              <a:rPr lang="pt-BR" sz="1800">
                <a:latin typeface="Arial" pitchFamily="34" charset="0"/>
              </a:rPr>
              <a:t>oclusa</a:t>
            </a:r>
            <a:r>
              <a:rPr lang="pt-BR" sz="1800" b="0">
                <a:latin typeface="Arial" pitchFamily="34" charset="0"/>
              </a:rPr>
              <a:t>: ocorre quando o </a:t>
            </a:r>
            <a:r>
              <a:rPr lang="pt-BR" sz="1800">
                <a:latin typeface="Arial" pitchFamily="34" charset="0"/>
              </a:rPr>
              <a:t>setor</a:t>
            </a:r>
            <a:r>
              <a:rPr lang="pt-BR" sz="1800" b="0">
                <a:latin typeface="Arial" pitchFamily="34" charset="0"/>
              </a:rPr>
              <a:t> </a:t>
            </a:r>
            <a:r>
              <a:rPr lang="pt-BR" sz="1800">
                <a:latin typeface="Arial" pitchFamily="34" charset="0"/>
              </a:rPr>
              <a:t>frio </a:t>
            </a:r>
            <a:r>
              <a:rPr lang="pt-BR" sz="1800" b="0">
                <a:latin typeface="Arial" pitchFamily="34" charset="0"/>
              </a:rPr>
              <a:t>(move-se mais rápido) de uma frente </a:t>
            </a:r>
            <a:r>
              <a:rPr lang="pt-BR" sz="1800">
                <a:latin typeface="Arial" pitchFamily="34" charset="0"/>
              </a:rPr>
              <a:t>alcança</a:t>
            </a:r>
            <a:r>
              <a:rPr lang="pt-BR" sz="1800" b="0">
                <a:latin typeface="Arial" pitchFamily="34" charset="0"/>
              </a:rPr>
              <a:t> o </a:t>
            </a:r>
            <a:r>
              <a:rPr lang="pt-BR" sz="1800">
                <a:latin typeface="Arial" pitchFamily="34" charset="0"/>
              </a:rPr>
              <a:t>setor</a:t>
            </a:r>
            <a:r>
              <a:rPr lang="pt-BR" sz="1800" b="0">
                <a:latin typeface="Arial" pitchFamily="34" charset="0"/>
              </a:rPr>
              <a:t> </a:t>
            </a:r>
            <a:r>
              <a:rPr lang="pt-BR" sz="1800">
                <a:latin typeface="Arial" pitchFamily="34" charset="0"/>
              </a:rPr>
              <a:t>quente</a:t>
            </a:r>
            <a:r>
              <a:rPr lang="pt-BR" sz="1800" b="0">
                <a:latin typeface="Arial" pitchFamily="34" charset="0"/>
              </a:rPr>
              <a:t>, e o ar quente é forçado a subir. A </a:t>
            </a:r>
            <a:r>
              <a:rPr lang="pt-BR" sz="1800">
                <a:latin typeface="Arial" pitchFamily="34" charset="0"/>
              </a:rPr>
              <a:t>camada</a:t>
            </a:r>
            <a:r>
              <a:rPr lang="pt-BR" sz="1800" b="0">
                <a:latin typeface="Arial" pitchFamily="34" charset="0"/>
              </a:rPr>
              <a:t> </a:t>
            </a:r>
            <a:r>
              <a:rPr lang="pt-BR" sz="1800">
                <a:latin typeface="Arial" pitchFamily="34" charset="0"/>
              </a:rPr>
              <a:t>limite</a:t>
            </a:r>
            <a:r>
              <a:rPr lang="pt-BR" sz="1800" b="0">
                <a:latin typeface="Arial" pitchFamily="34" charset="0"/>
              </a:rPr>
              <a:t> onde a </a:t>
            </a:r>
            <a:r>
              <a:rPr lang="pt-BR" sz="1800">
                <a:latin typeface="Arial" pitchFamily="34" charset="0"/>
              </a:rPr>
              <a:t>frente</a:t>
            </a:r>
            <a:r>
              <a:rPr lang="pt-BR" sz="1800" b="0">
                <a:latin typeface="Arial" pitchFamily="34" charset="0"/>
              </a:rPr>
              <a:t> </a:t>
            </a:r>
            <a:r>
              <a:rPr lang="pt-BR" sz="1800">
                <a:latin typeface="Arial" pitchFamily="34" charset="0"/>
              </a:rPr>
              <a:t>fria</a:t>
            </a:r>
            <a:r>
              <a:rPr lang="pt-BR" sz="1800" b="0">
                <a:latin typeface="Arial" pitchFamily="34" charset="0"/>
              </a:rPr>
              <a:t> </a:t>
            </a:r>
            <a:r>
              <a:rPr lang="pt-BR" sz="1800">
                <a:latin typeface="Arial" pitchFamily="34" charset="0"/>
              </a:rPr>
              <a:t>encontra</a:t>
            </a:r>
            <a:r>
              <a:rPr lang="pt-BR" sz="1800" b="0">
                <a:latin typeface="Arial" pitchFamily="34" charset="0"/>
              </a:rPr>
              <a:t> a frente </a:t>
            </a:r>
            <a:r>
              <a:rPr lang="pt-BR" sz="1800">
                <a:latin typeface="Arial" pitchFamily="34" charset="0"/>
              </a:rPr>
              <a:t>quente</a:t>
            </a:r>
            <a:r>
              <a:rPr lang="pt-BR" sz="1800" b="0">
                <a:latin typeface="Arial" pitchFamily="34" charset="0"/>
              </a:rPr>
              <a:t> é chamada de </a:t>
            </a:r>
            <a:r>
              <a:rPr lang="pt-BR" sz="1800">
                <a:latin typeface="Arial" pitchFamily="34" charset="0"/>
              </a:rPr>
              <a:t>frente</a:t>
            </a:r>
            <a:r>
              <a:rPr lang="pt-BR" sz="1800" b="0">
                <a:latin typeface="Arial" pitchFamily="34" charset="0"/>
              </a:rPr>
              <a:t> </a:t>
            </a:r>
            <a:r>
              <a:rPr lang="pt-BR" sz="1800">
                <a:latin typeface="Arial" pitchFamily="34" charset="0"/>
              </a:rPr>
              <a:t>oclusa</a:t>
            </a:r>
            <a:r>
              <a:rPr lang="pt-BR" sz="1800" b="0">
                <a:latin typeface="Arial" pitchFamily="34" charset="0"/>
              </a:rPr>
              <a:t>.</a:t>
            </a:r>
          </a:p>
        </p:txBody>
      </p:sp>
      <p:sp>
        <p:nvSpPr>
          <p:cNvPr id="623622" name="Text Box 6"/>
          <p:cNvSpPr txBox="1">
            <a:spLocks noChangeArrowheads="1"/>
          </p:cNvSpPr>
          <p:nvPr/>
        </p:nvSpPr>
        <p:spPr bwMode="auto">
          <a:xfrm>
            <a:off x="395288" y="333375"/>
            <a:ext cx="8748712" cy="4270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  <a:defRPr/>
            </a:pPr>
            <a:r>
              <a:rPr lang="pt-BR" sz="22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FRENTES E FRONTOGÊNESE </a:t>
            </a:r>
            <a:r>
              <a:rPr lang="pt-BR" sz="18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– DEFINIÇÃO</a:t>
            </a:r>
          </a:p>
        </p:txBody>
      </p:sp>
      <p:pic>
        <p:nvPicPr>
          <p:cNvPr id="8197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51050" y="3789363"/>
            <a:ext cx="5086350" cy="1219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8198" name="Text Box 9"/>
          <p:cNvSpPr txBox="1">
            <a:spLocks noChangeArrowheads="1"/>
          </p:cNvSpPr>
          <p:nvPr/>
        </p:nvSpPr>
        <p:spPr bwMode="auto">
          <a:xfrm>
            <a:off x="1692275" y="4941888"/>
            <a:ext cx="5472113" cy="2571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360000" rIns="180000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buClr>
                <a:schemeClr val="tx1"/>
              </a:buClr>
            </a:pPr>
            <a:r>
              <a:rPr lang="pt-BR" sz="1200" b="0">
                <a:latin typeface="Arial" pitchFamily="34" charset="0"/>
              </a:rPr>
              <a:t>Esquema que ilustra frente estacionária para o Hemisfério Sul.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79388" y="177800"/>
            <a:ext cx="8748712" cy="803275"/>
            <a:chOff x="113" y="112"/>
            <a:chExt cx="5511" cy="506"/>
          </a:xfrm>
        </p:grpSpPr>
        <p:sp>
          <p:nvSpPr>
            <p:cNvPr id="572419" name="Rectangle 3"/>
            <p:cNvSpPr>
              <a:spLocks noChangeArrowheads="1"/>
            </p:cNvSpPr>
            <p:nvPr/>
          </p:nvSpPr>
          <p:spPr bwMode="auto">
            <a:xfrm>
              <a:off x="113" y="433"/>
              <a:ext cx="5511" cy="44"/>
            </a:xfrm>
            <a:prstGeom prst="rect">
              <a:avLst/>
            </a:prstGeom>
            <a:gradFill rotWithShape="1">
              <a:gsLst>
                <a:gs pos="0">
                  <a:srgbClr val="3333CC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572420" name="Rectangle 4"/>
            <p:cNvSpPr>
              <a:spLocks noChangeArrowheads="1"/>
            </p:cNvSpPr>
            <p:nvPr/>
          </p:nvSpPr>
          <p:spPr bwMode="auto">
            <a:xfrm rot="5400000">
              <a:off x="-11" y="358"/>
              <a:ext cx="506" cy="14"/>
            </a:xfrm>
            <a:prstGeom prst="rect">
              <a:avLst/>
            </a:prstGeom>
            <a:solidFill>
              <a:srgbClr val="3333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9219" name="Text Box 5"/>
          <p:cNvSpPr txBox="1">
            <a:spLocks noChangeArrowheads="1"/>
          </p:cNvSpPr>
          <p:nvPr/>
        </p:nvSpPr>
        <p:spPr bwMode="auto">
          <a:xfrm>
            <a:off x="0" y="1196975"/>
            <a:ext cx="9144000" cy="64135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3333CC">
                  <a:alpha val="50000"/>
                </a:srgbClr>
              </a:gs>
            </a:gsLst>
            <a:lin ang="18900000" scaled="1"/>
          </a:gradFill>
          <a:ln w="9525" algn="ctr">
            <a:noFill/>
            <a:miter lim="800000"/>
            <a:headEnd/>
            <a:tailEnd/>
          </a:ln>
        </p:spPr>
        <p:txBody>
          <a:bodyPr lIns="360000" rIns="180000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tx1"/>
              </a:buClr>
              <a:buFontTx/>
              <a:buChar char="•"/>
            </a:pPr>
            <a:r>
              <a:rPr lang="pt-BR" sz="1800" b="0">
                <a:latin typeface="Arial" pitchFamily="34" charset="0"/>
              </a:rPr>
              <a:t> Um </a:t>
            </a:r>
            <a:r>
              <a:rPr lang="pt-BR" sz="1800">
                <a:latin typeface="Arial" pitchFamily="34" charset="0"/>
              </a:rPr>
              <a:t>sistema</a:t>
            </a:r>
            <a:r>
              <a:rPr lang="pt-BR" sz="1800" b="0">
                <a:latin typeface="Arial" pitchFamily="34" charset="0"/>
              </a:rPr>
              <a:t> </a:t>
            </a:r>
            <a:r>
              <a:rPr lang="pt-BR" sz="1800">
                <a:latin typeface="Arial" pitchFamily="34" charset="0"/>
              </a:rPr>
              <a:t>frontal</a:t>
            </a:r>
            <a:r>
              <a:rPr lang="pt-BR" sz="1800" b="0">
                <a:latin typeface="Arial" pitchFamily="34" charset="0"/>
              </a:rPr>
              <a:t> </a:t>
            </a:r>
            <a:r>
              <a:rPr lang="pt-BR" sz="1800">
                <a:latin typeface="Arial" pitchFamily="34" charset="0"/>
              </a:rPr>
              <a:t>clássico</a:t>
            </a:r>
            <a:r>
              <a:rPr lang="pt-BR" sz="1800" b="0">
                <a:latin typeface="Arial" pitchFamily="34" charset="0"/>
              </a:rPr>
              <a:t> é geralmente </a:t>
            </a:r>
            <a:r>
              <a:rPr lang="pt-BR" sz="1800">
                <a:latin typeface="Arial" pitchFamily="34" charset="0"/>
              </a:rPr>
              <a:t>composto</a:t>
            </a:r>
            <a:r>
              <a:rPr lang="pt-BR" sz="1800" b="0">
                <a:latin typeface="Arial" pitchFamily="34" charset="0"/>
              </a:rPr>
              <a:t> de </a:t>
            </a:r>
            <a:r>
              <a:rPr lang="pt-BR" sz="1800">
                <a:latin typeface="Arial" pitchFamily="34" charset="0"/>
              </a:rPr>
              <a:t>frente</a:t>
            </a:r>
            <a:r>
              <a:rPr lang="pt-BR" sz="1800" b="0">
                <a:latin typeface="Arial" pitchFamily="34" charset="0"/>
              </a:rPr>
              <a:t> </a:t>
            </a:r>
            <a:r>
              <a:rPr lang="pt-BR" sz="1800">
                <a:latin typeface="Arial" pitchFamily="34" charset="0"/>
              </a:rPr>
              <a:t>fria</a:t>
            </a:r>
            <a:r>
              <a:rPr lang="pt-BR" sz="1800" b="0">
                <a:latin typeface="Arial" pitchFamily="34" charset="0"/>
              </a:rPr>
              <a:t>, </a:t>
            </a:r>
            <a:r>
              <a:rPr lang="pt-BR" sz="1800">
                <a:latin typeface="Arial" pitchFamily="34" charset="0"/>
              </a:rPr>
              <a:t>frente</a:t>
            </a:r>
            <a:r>
              <a:rPr lang="pt-BR" sz="1800" b="0">
                <a:latin typeface="Arial" pitchFamily="34" charset="0"/>
              </a:rPr>
              <a:t> </a:t>
            </a:r>
            <a:r>
              <a:rPr lang="pt-BR" sz="1800">
                <a:latin typeface="Arial" pitchFamily="34" charset="0"/>
              </a:rPr>
              <a:t>quente</a:t>
            </a:r>
            <a:r>
              <a:rPr lang="pt-BR" sz="1800" b="0">
                <a:latin typeface="Arial" pitchFamily="34" charset="0"/>
              </a:rPr>
              <a:t> e </a:t>
            </a:r>
            <a:r>
              <a:rPr lang="pt-BR" sz="1800">
                <a:latin typeface="Arial" pitchFamily="34" charset="0"/>
              </a:rPr>
              <a:t>centro</a:t>
            </a:r>
            <a:r>
              <a:rPr lang="pt-BR" sz="1800" b="0">
                <a:latin typeface="Arial" pitchFamily="34" charset="0"/>
              </a:rPr>
              <a:t> de </a:t>
            </a:r>
            <a:r>
              <a:rPr lang="pt-BR" sz="1800">
                <a:latin typeface="Arial" pitchFamily="34" charset="0"/>
              </a:rPr>
              <a:t>baixa</a:t>
            </a:r>
            <a:r>
              <a:rPr lang="pt-BR" sz="1800" b="0">
                <a:latin typeface="Arial" pitchFamily="34" charset="0"/>
              </a:rPr>
              <a:t> </a:t>
            </a:r>
            <a:r>
              <a:rPr lang="pt-BR" sz="1800">
                <a:latin typeface="Arial" pitchFamily="34" charset="0"/>
              </a:rPr>
              <a:t>pressão</a:t>
            </a:r>
            <a:r>
              <a:rPr lang="pt-BR" sz="1800" b="0">
                <a:latin typeface="Arial" pitchFamily="34" charset="0"/>
              </a:rPr>
              <a:t> na </a:t>
            </a:r>
            <a:r>
              <a:rPr lang="pt-BR" sz="1800">
                <a:latin typeface="Arial" pitchFamily="34" charset="0"/>
              </a:rPr>
              <a:t>superfície</a:t>
            </a:r>
            <a:r>
              <a:rPr lang="pt-BR" sz="1800" b="0">
                <a:latin typeface="Arial" pitchFamily="34" charset="0"/>
              </a:rPr>
              <a:t> (</a:t>
            </a:r>
            <a:r>
              <a:rPr lang="pt-BR" sz="1800">
                <a:latin typeface="Arial" pitchFamily="34" charset="0"/>
              </a:rPr>
              <a:t>ciclone</a:t>
            </a:r>
            <a:r>
              <a:rPr lang="pt-BR" sz="1800" b="0">
                <a:latin typeface="Arial" pitchFamily="34" charset="0"/>
              </a:rPr>
              <a:t>).</a:t>
            </a:r>
          </a:p>
        </p:txBody>
      </p:sp>
      <p:sp>
        <p:nvSpPr>
          <p:cNvPr id="572422" name="Text Box 6"/>
          <p:cNvSpPr txBox="1">
            <a:spLocks noChangeArrowheads="1"/>
          </p:cNvSpPr>
          <p:nvPr/>
        </p:nvSpPr>
        <p:spPr bwMode="auto">
          <a:xfrm>
            <a:off x="395288" y="333375"/>
            <a:ext cx="8748712" cy="4270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  <a:defRPr/>
            </a:pPr>
            <a:r>
              <a:rPr lang="pt-BR" sz="22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FRENTES E FRONTOGÊNESE </a:t>
            </a:r>
            <a:r>
              <a:rPr lang="pt-BR" sz="18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– CARACTERÍSTICAS GERAIS</a:t>
            </a:r>
          </a:p>
        </p:txBody>
      </p:sp>
      <p:pic>
        <p:nvPicPr>
          <p:cNvPr id="9221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49650" y="3067050"/>
            <a:ext cx="5630863" cy="15859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pic>
        <p:nvPicPr>
          <p:cNvPr id="9222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109538" y="2686050"/>
            <a:ext cx="3816351" cy="25431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79388" y="177800"/>
            <a:ext cx="8748712" cy="803275"/>
            <a:chOff x="113" y="112"/>
            <a:chExt cx="5511" cy="506"/>
          </a:xfrm>
        </p:grpSpPr>
        <p:sp>
          <p:nvSpPr>
            <p:cNvPr id="627715" name="Rectangle 3"/>
            <p:cNvSpPr>
              <a:spLocks noChangeArrowheads="1"/>
            </p:cNvSpPr>
            <p:nvPr/>
          </p:nvSpPr>
          <p:spPr bwMode="auto">
            <a:xfrm>
              <a:off x="113" y="433"/>
              <a:ext cx="5511" cy="44"/>
            </a:xfrm>
            <a:prstGeom prst="rect">
              <a:avLst/>
            </a:prstGeom>
            <a:gradFill rotWithShape="1">
              <a:gsLst>
                <a:gs pos="0">
                  <a:srgbClr val="3333CC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27716" name="Rectangle 4"/>
            <p:cNvSpPr>
              <a:spLocks noChangeArrowheads="1"/>
            </p:cNvSpPr>
            <p:nvPr/>
          </p:nvSpPr>
          <p:spPr bwMode="auto">
            <a:xfrm rot="5400000">
              <a:off x="-11" y="358"/>
              <a:ext cx="506" cy="14"/>
            </a:xfrm>
            <a:prstGeom prst="rect">
              <a:avLst/>
            </a:prstGeom>
            <a:solidFill>
              <a:srgbClr val="3333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0243" name="Text Box 5"/>
          <p:cNvSpPr txBox="1">
            <a:spLocks noChangeArrowheads="1"/>
          </p:cNvSpPr>
          <p:nvPr/>
        </p:nvSpPr>
        <p:spPr bwMode="auto">
          <a:xfrm>
            <a:off x="0" y="1196975"/>
            <a:ext cx="9144000" cy="229076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3333CC">
                  <a:alpha val="50000"/>
                </a:srgbClr>
              </a:gs>
            </a:gsLst>
            <a:lin ang="18900000" scaled="1"/>
          </a:gradFill>
          <a:ln w="9525" algn="ctr">
            <a:noFill/>
            <a:miter lim="800000"/>
            <a:headEnd/>
            <a:tailEnd/>
          </a:ln>
        </p:spPr>
        <p:txBody>
          <a:bodyPr lIns="360000" rIns="180000">
            <a:spAutoFit/>
          </a:bodyPr>
          <a:lstStyle/>
          <a:p>
            <a:pPr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tx1"/>
              </a:buClr>
              <a:buFontTx/>
              <a:buChar char="•"/>
            </a:pPr>
            <a:r>
              <a:rPr lang="pt-BR" sz="1800" b="0">
                <a:latin typeface="Arial" pitchFamily="34" charset="0"/>
              </a:rPr>
              <a:t> Na </a:t>
            </a:r>
            <a:r>
              <a:rPr lang="pt-BR" sz="1800">
                <a:latin typeface="Arial" pitchFamily="34" charset="0"/>
              </a:rPr>
              <a:t>superfície</a:t>
            </a:r>
            <a:r>
              <a:rPr lang="pt-BR" sz="1800" b="0">
                <a:latin typeface="Arial" pitchFamily="34" charset="0"/>
              </a:rPr>
              <a:t> </a:t>
            </a:r>
            <a:r>
              <a:rPr lang="pt-BR" sz="1800">
                <a:latin typeface="Arial" pitchFamily="34" charset="0"/>
              </a:rPr>
              <a:t>frontal</a:t>
            </a:r>
            <a:r>
              <a:rPr lang="pt-BR" sz="1800" b="0">
                <a:latin typeface="Arial" pitchFamily="34" charset="0"/>
              </a:rPr>
              <a:t>, o </a:t>
            </a:r>
            <a:r>
              <a:rPr lang="pt-BR" sz="1800">
                <a:latin typeface="Arial" pitchFamily="34" charset="0"/>
              </a:rPr>
              <a:t>ar</a:t>
            </a:r>
            <a:r>
              <a:rPr lang="pt-BR" sz="1800" b="0">
                <a:latin typeface="Arial" pitchFamily="34" charset="0"/>
              </a:rPr>
              <a:t> </a:t>
            </a:r>
            <a:r>
              <a:rPr lang="pt-BR" sz="1800">
                <a:latin typeface="Arial" pitchFamily="34" charset="0"/>
              </a:rPr>
              <a:t>frio</a:t>
            </a:r>
            <a:r>
              <a:rPr lang="pt-BR" sz="1800" b="0">
                <a:latin typeface="Arial" pitchFamily="34" charset="0"/>
              </a:rPr>
              <a:t> e </a:t>
            </a:r>
            <a:r>
              <a:rPr lang="pt-BR" sz="1800">
                <a:latin typeface="Arial" pitchFamily="34" charset="0"/>
              </a:rPr>
              <a:t>denso</a:t>
            </a:r>
            <a:r>
              <a:rPr lang="pt-BR" sz="1800" b="0">
                <a:latin typeface="Arial" pitchFamily="34" charset="0"/>
              </a:rPr>
              <a:t> ao </a:t>
            </a:r>
            <a:r>
              <a:rPr lang="pt-BR" sz="1800">
                <a:latin typeface="Arial" pitchFamily="34" charset="0"/>
              </a:rPr>
              <a:t>descer</a:t>
            </a:r>
            <a:r>
              <a:rPr lang="pt-BR" sz="1800" b="0">
                <a:latin typeface="Arial" pitchFamily="34" charset="0"/>
              </a:rPr>
              <a:t> força o </a:t>
            </a:r>
            <a:r>
              <a:rPr lang="pt-BR" sz="1800">
                <a:latin typeface="Arial" pitchFamily="34" charset="0"/>
              </a:rPr>
              <a:t>ar</a:t>
            </a:r>
            <a:r>
              <a:rPr lang="pt-BR" sz="1800" b="0">
                <a:latin typeface="Arial" pitchFamily="34" charset="0"/>
              </a:rPr>
              <a:t> </a:t>
            </a:r>
            <a:r>
              <a:rPr lang="pt-BR" sz="1800">
                <a:latin typeface="Arial" pitchFamily="34" charset="0"/>
              </a:rPr>
              <a:t>quente</a:t>
            </a:r>
            <a:r>
              <a:rPr lang="pt-BR" sz="1800" b="0">
                <a:latin typeface="Arial" pitchFamily="34" charset="0"/>
              </a:rPr>
              <a:t> a </a:t>
            </a:r>
            <a:r>
              <a:rPr lang="pt-BR" sz="1800">
                <a:latin typeface="Arial" pitchFamily="34" charset="0"/>
              </a:rPr>
              <a:t>subir</a:t>
            </a:r>
            <a:r>
              <a:rPr lang="pt-BR" sz="1800" b="0">
                <a:latin typeface="Arial" pitchFamily="34" charset="0"/>
              </a:rPr>
              <a:t> e se </a:t>
            </a:r>
            <a:r>
              <a:rPr lang="pt-BR" sz="1800">
                <a:latin typeface="Arial" pitchFamily="34" charset="0"/>
              </a:rPr>
              <a:t>condensar</a:t>
            </a:r>
            <a:r>
              <a:rPr lang="pt-BR" sz="1800" b="0">
                <a:latin typeface="Arial" pitchFamily="34" charset="0"/>
              </a:rPr>
              <a:t> em uma série de </a:t>
            </a:r>
            <a:r>
              <a:rPr lang="pt-BR" sz="1800">
                <a:latin typeface="Arial" pitchFamily="34" charset="0"/>
              </a:rPr>
              <a:t>nuvens</a:t>
            </a:r>
            <a:r>
              <a:rPr lang="pt-BR" sz="1800" b="0">
                <a:latin typeface="Arial" pitchFamily="34" charset="0"/>
              </a:rPr>
              <a:t> </a:t>
            </a:r>
            <a:r>
              <a:rPr lang="pt-BR" sz="1800">
                <a:latin typeface="Arial" pitchFamily="34" charset="0"/>
              </a:rPr>
              <a:t>cumuliformes</a:t>
            </a:r>
            <a:r>
              <a:rPr lang="pt-BR" sz="1800" b="0">
                <a:latin typeface="Arial" pitchFamily="34" charset="0"/>
              </a:rPr>
              <a:t>.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tx1"/>
              </a:buClr>
              <a:buFontTx/>
              <a:buChar char="•"/>
            </a:pPr>
            <a:r>
              <a:rPr lang="pt-BR" sz="1800" b="0">
                <a:latin typeface="Arial" pitchFamily="34" charset="0"/>
              </a:rPr>
              <a:t> O </a:t>
            </a:r>
            <a:r>
              <a:rPr lang="pt-BR" sz="1800">
                <a:latin typeface="Arial" pitchFamily="34" charset="0"/>
              </a:rPr>
              <a:t>vento</a:t>
            </a:r>
            <a:r>
              <a:rPr lang="pt-BR" sz="1800" b="0">
                <a:latin typeface="Arial" pitchFamily="34" charset="0"/>
              </a:rPr>
              <a:t> de </a:t>
            </a:r>
            <a:r>
              <a:rPr lang="pt-BR" sz="1800">
                <a:latin typeface="Arial" pitchFamily="34" charset="0"/>
              </a:rPr>
              <a:t>altos</a:t>
            </a:r>
            <a:r>
              <a:rPr lang="pt-BR" sz="1800" b="0">
                <a:latin typeface="Arial" pitchFamily="34" charset="0"/>
              </a:rPr>
              <a:t> </a:t>
            </a:r>
            <a:r>
              <a:rPr lang="pt-BR" sz="1800">
                <a:latin typeface="Arial" pitchFamily="34" charset="0"/>
              </a:rPr>
              <a:t>níveis</a:t>
            </a:r>
            <a:r>
              <a:rPr lang="pt-BR" sz="1800" b="0">
                <a:latin typeface="Arial" pitchFamily="34" charset="0"/>
              </a:rPr>
              <a:t> </a:t>
            </a:r>
            <a:r>
              <a:rPr lang="pt-BR" sz="1800">
                <a:latin typeface="Arial" pitchFamily="34" charset="0"/>
              </a:rPr>
              <a:t>desprende</a:t>
            </a:r>
            <a:r>
              <a:rPr lang="pt-BR" sz="1800" b="0">
                <a:latin typeface="Arial" pitchFamily="34" charset="0"/>
              </a:rPr>
              <a:t> </a:t>
            </a:r>
            <a:r>
              <a:rPr lang="pt-BR" sz="1800">
                <a:latin typeface="Arial" pitchFamily="34" charset="0"/>
              </a:rPr>
              <a:t>cristais</a:t>
            </a:r>
            <a:r>
              <a:rPr lang="pt-BR" sz="1800" b="0">
                <a:latin typeface="Arial" pitchFamily="34" charset="0"/>
              </a:rPr>
              <a:t> de </a:t>
            </a:r>
            <a:r>
              <a:rPr lang="pt-BR" sz="1800">
                <a:latin typeface="Arial" pitchFamily="34" charset="0"/>
              </a:rPr>
              <a:t>gelo</a:t>
            </a:r>
            <a:r>
              <a:rPr lang="pt-BR" sz="1800" b="0">
                <a:latin typeface="Arial" pitchFamily="34" charset="0"/>
              </a:rPr>
              <a:t> do </a:t>
            </a:r>
            <a:r>
              <a:rPr lang="pt-BR" sz="1800">
                <a:latin typeface="Arial" pitchFamily="34" charset="0"/>
              </a:rPr>
              <a:t>topo</a:t>
            </a:r>
            <a:r>
              <a:rPr lang="pt-BR" sz="1800" b="0">
                <a:latin typeface="Arial" pitchFamily="34" charset="0"/>
              </a:rPr>
              <a:t> dos </a:t>
            </a:r>
            <a:r>
              <a:rPr lang="pt-BR" sz="1800">
                <a:latin typeface="Arial" pitchFamily="34" charset="0"/>
              </a:rPr>
              <a:t>Cbs</a:t>
            </a:r>
            <a:r>
              <a:rPr lang="pt-BR" sz="1800" b="0">
                <a:latin typeface="Arial" pitchFamily="34" charset="0"/>
              </a:rPr>
              <a:t> </a:t>
            </a:r>
            <a:r>
              <a:rPr lang="pt-BR" sz="1800">
                <a:latin typeface="Arial" pitchFamily="34" charset="0"/>
              </a:rPr>
              <a:t>formando</a:t>
            </a:r>
            <a:r>
              <a:rPr lang="pt-BR" sz="1800" b="0">
                <a:latin typeface="Arial" pitchFamily="34" charset="0"/>
              </a:rPr>
              <a:t> uma faixa de </a:t>
            </a:r>
            <a:r>
              <a:rPr lang="pt-BR" sz="1800">
                <a:latin typeface="Arial" pitchFamily="34" charset="0"/>
              </a:rPr>
              <a:t>cirrus</a:t>
            </a:r>
            <a:r>
              <a:rPr lang="pt-BR" sz="1800" b="0">
                <a:latin typeface="Arial" pitchFamily="34" charset="0"/>
              </a:rPr>
              <a:t>.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tx1"/>
              </a:buClr>
              <a:buFontTx/>
              <a:buChar char="•"/>
            </a:pPr>
            <a:r>
              <a:rPr lang="pt-BR" sz="1800" b="0">
                <a:latin typeface="Arial" pitchFamily="34" charset="0"/>
              </a:rPr>
              <a:t> A </a:t>
            </a:r>
            <a:r>
              <a:rPr lang="pt-BR" sz="1800">
                <a:latin typeface="Arial" pitchFamily="34" charset="0"/>
              </a:rPr>
              <a:t>inclinação</a:t>
            </a:r>
            <a:r>
              <a:rPr lang="pt-BR" sz="1800" b="0">
                <a:latin typeface="Arial" pitchFamily="34" charset="0"/>
              </a:rPr>
              <a:t> da </a:t>
            </a:r>
            <a:r>
              <a:rPr lang="pt-BR" sz="1800">
                <a:latin typeface="Arial" pitchFamily="34" charset="0"/>
              </a:rPr>
              <a:t>superfície</a:t>
            </a:r>
            <a:r>
              <a:rPr lang="pt-BR" sz="1800" b="0">
                <a:latin typeface="Arial" pitchFamily="34" charset="0"/>
              </a:rPr>
              <a:t> </a:t>
            </a:r>
            <a:r>
              <a:rPr lang="pt-BR" sz="1800">
                <a:latin typeface="Arial" pitchFamily="34" charset="0"/>
              </a:rPr>
              <a:t>frontal</a:t>
            </a:r>
            <a:r>
              <a:rPr lang="pt-BR" sz="1800" b="0">
                <a:latin typeface="Arial" pitchFamily="34" charset="0"/>
              </a:rPr>
              <a:t> está </a:t>
            </a:r>
            <a:r>
              <a:rPr lang="pt-BR" sz="1800">
                <a:latin typeface="Arial" pitchFamily="34" charset="0"/>
              </a:rPr>
              <a:t>relacionada</a:t>
            </a:r>
            <a:r>
              <a:rPr lang="pt-BR" sz="1800" b="0">
                <a:latin typeface="Arial" pitchFamily="34" charset="0"/>
              </a:rPr>
              <a:t> com a </a:t>
            </a:r>
            <a:r>
              <a:rPr lang="pt-BR" sz="1800">
                <a:latin typeface="Arial" pitchFamily="34" charset="0"/>
              </a:rPr>
              <a:t>velocidade</a:t>
            </a:r>
            <a:r>
              <a:rPr lang="pt-BR" sz="1800" b="0">
                <a:latin typeface="Arial" pitchFamily="34" charset="0"/>
              </a:rPr>
              <a:t> da </a:t>
            </a:r>
            <a:r>
              <a:rPr lang="pt-BR" sz="1800">
                <a:latin typeface="Arial" pitchFamily="34" charset="0"/>
              </a:rPr>
              <a:t>frente</a:t>
            </a:r>
            <a:r>
              <a:rPr lang="pt-BR" sz="1800" b="0">
                <a:latin typeface="Arial" pitchFamily="34" charset="0"/>
              </a:rPr>
              <a:t>: para frentes </a:t>
            </a:r>
            <a:r>
              <a:rPr lang="pt-BR" sz="1800">
                <a:latin typeface="Arial" pitchFamily="34" charset="0"/>
              </a:rPr>
              <a:t>rápidas</a:t>
            </a:r>
            <a:r>
              <a:rPr lang="pt-BR" sz="1800" b="0">
                <a:latin typeface="Arial" pitchFamily="34" charset="0"/>
              </a:rPr>
              <a:t> (</a:t>
            </a:r>
            <a:r>
              <a:rPr lang="pt-BR" sz="1800">
                <a:latin typeface="Arial" pitchFamily="34" charset="0"/>
              </a:rPr>
              <a:t>12m/s</a:t>
            </a:r>
            <a:r>
              <a:rPr lang="pt-BR" sz="1800" b="0">
                <a:latin typeface="Arial" pitchFamily="34" charset="0"/>
              </a:rPr>
              <a:t>), a </a:t>
            </a:r>
            <a:r>
              <a:rPr lang="pt-BR" sz="1800">
                <a:latin typeface="Arial" pitchFamily="34" charset="0"/>
              </a:rPr>
              <a:t>inclinação</a:t>
            </a:r>
            <a:r>
              <a:rPr lang="pt-BR" sz="1800" b="0">
                <a:latin typeface="Arial" pitchFamily="34" charset="0"/>
              </a:rPr>
              <a:t> é de </a:t>
            </a:r>
            <a:r>
              <a:rPr lang="pt-BR" sz="1800">
                <a:latin typeface="Arial" pitchFamily="34" charset="0"/>
              </a:rPr>
              <a:t>1</a:t>
            </a:r>
            <a:r>
              <a:rPr lang="pt-BR" sz="1800" b="0">
                <a:latin typeface="Arial" pitchFamily="34" charset="0"/>
              </a:rPr>
              <a:t> para </a:t>
            </a:r>
            <a:r>
              <a:rPr lang="pt-BR" sz="1800">
                <a:latin typeface="Arial" pitchFamily="34" charset="0"/>
              </a:rPr>
              <a:t>50</a:t>
            </a:r>
            <a:r>
              <a:rPr lang="pt-BR" sz="1800" b="0">
                <a:latin typeface="Arial" pitchFamily="34" charset="0"/>
              </a:rPr>
              <a:t>; para frentes </a:t>
            </a:r>
            <a:r>
              <a:rPr lang="pt-BR" sz="1800">
                <a:latin typeface="Arial" pitchFamily="34" charset="0"/>
              </a:rPr>
              <a:t>lentas</a:t>
            </a:r>
            <a:r>
              <a:rPr lang="pt-BR" sz="1800" b="0">
                <a:latin typeface="Arial" pitchFamily="34" charset="0"/>
              </a:rPr>
              <a:t> (</a:t>
            </a:r>
            <a:r>
              <a:rPr lang="pt-BR" sz="1800">
                <a:latin typeface="Arial" pitchFamily="34" charset="0"/>
              </a:rPr>
              <a:t>7m/s</a:t>
            </a:r>
            <a:r>
              <a:rPr lang="pt-BR" sz="1800" b="0">
                <a:latin typeface="Arial" pitchFamily="34" charset="0"/>
              </a:rPr>
              <a:t>), a inclinação é de </a:t>
            </a:r>
            <a:r>
              <a:rPr lang="pt-BR" sz="1800">
                <a:latin typeface="Arial" pitchFamily="34" charset="0"/>
              </a:rPr>
              <a:t>1</a:t>
            </a:r>
            <a:r>
              <a:rPr lang="pt-BR" sz="1800" b="0">
                <a:latin typeface="Arial" pitchFamily="34" charset="0"/>
              </a:rPr>
              <a:t> para </a:t>
            </a:r>
            <a:r>
              <a:rPr lang="pt-BR" sz="1800">
                <a:latin typeface="Arial" pitchFamily="34" charset="0"/>
              </a:rPr>
              <a:t>100</a:t>
            </a:r>
            <a:r>
              <a:rPr lang="pt-BR" sz="1800" b="0">
                <a:latin typeface="Arial" pitchFamily="34" charset="0"/>
              </a:rPr>
              <a:t>.</a:t>
            </a:r>
          </a:p>
        </p:txBody>
      </p:sp>
      <p:sp>
        <p:nvSpPr>
          <p:cNvPr id="627718" name="Text Box 6"/>
          <p:cNvSpPr txBox="1">
            <a:spLocks noChangeArrowheads="1"/>
          </p:cNvSpPr>
          <p:nvPr/>
        </p:nvSpPr>
        <p:spPr bwMode="auto">
          <a:xfrm>
            <a:off x="395288" y="333375"/>
            <a:ext cx="8748712" cy="4270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  <a:defRPr/>
            </a:pPr>
            <a:r>
              <a:rPr lang="pt-BR" sz="22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FRENTES E FRONTOGÊNESE </a:t>
            </a:r>
            <a:r>
              <a:rPr lang="pt-BR" sz="18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– CARACTERÍSTICAS GERAIS</a:t>
            </a:r>
          </a:p>
        </p:txBody>
      </p:sp>
      <p:pic>
        <p:nvPicPr>
          <p:cNvPr id="10245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16013" y="3476625"/>
            <a:ext cx="6985000" cy="33369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179388" y="177800"/>
            <a:ext cx="8748712" cy="803275"/>
            <a:chOff x="113" y="112"/>
            <a:chExt cx="5511" cy="506"/>
          </a:xfrm>
        </p:grpSpPr>
        <p:sp>
          <p:nvSpPr>
            <p:cNvPr id="631811" name="Rectangle 3"/>
            <p:cNvSpPr>
              <a:spLocks noChangeArrowheads="1"/>
            </p:cNvSpPr>
            <p:nvPr/>
          </p:nvSpPr>
          <p:spPr bwMode="auto">
            <a:xfrm>
              <a:off x="113" y="433"/>
              <a:ext cx="5511" cy="44"/>
            </a:xfrm>
            <a:prstGeom prst="rect">
              <a:avLst/>
            </a:prstGeom>
            <a:gradFill rotWithShape="1">
              <a:gsLst>
                <a:gs pos="0">
                  <a:srgbClr val="3333CC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31812" name="Rectangle 4"/>
            <p:cNvSpPr>
              <a:spLocks noChangeArrowheads="1"/>
            </p:cNvSpPr>
            <p:nvPr/>
          </p:nvSpPr>
          <p:spPr bwMode="auto">
            <a:xfrm rot="5400000">
              <a:off x="-11" y="358"/>
              <a:ext cx="506" cy="14"/>
            </a:xfrm>
            <a:prstGeom prst="rect">
              <a:avLst/>
            </a:prstGeom>
            <a:solidFill>
              <a:srgbClr val="3333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pt-BR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631813" name="Text Box 5"/>
          <p:cNvSpPr txBox="1">
            <a:spLocks noChangeArrowheads="1"/>
          </p:cNvSpPr>
          <p:nvPr/>
        </p:nvSpPr>
        <p:spPr bwMode="auto">
          <a:xfrm>
            <a:off x="395288" y="333375"/>
            <a:ext cx="8748712" cy="4270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lnSpc>
                <a:spcPct val="100000"/>
              </a:lnSpc>
              <a:spcBef>
                <a:spcPct val="0"/>
              </a:spcBef>
              <a:defRPr/>
            </a:pPr>
            <a:r>
              <a:rPr lang="pt-BR" sz="22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FRENTES E FRONTOGÊNESE </a:t>
            </a:r>
            <a:r>
              <a:rPr lang="pt-BR" sz="18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– CARACTERÍSTICAS GERAIS: SP</a:t>
            </a:r>
          </a:p>
        </p:txBody>
      </p:sp>
      <p:sp>
        <p:nvSpPr>
          <p:cNvPr id="11268" name="Text Box 6"/>
          <p:cNvSpPr txBox="1">
            <a:spLocks noChangeArrowheads="1"/>
          </p:cNvSpPr>
          <p:nvPr/>
        </p:nvSpPr>
        <p:spPr bwMode="auto">
          <a:xfrm>
            <a:off x="0" y="1196975"/>
            <a:ext cx="9144000" cy="5313363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3333CC">
                  <a:alpha val="50000"/>
                </a:srgbClr>
              </a:gs>
            </a:gsLst>
            <a:lin ang="18900000" scaled="1"/>
          </a:gradFill>
          <a:ln w="9525" algn="ctr">
            <a:noFill/>
            <a:miter lim="800000"/>
            <a:headEnd/>
            <a:tailEnd/>
          </a:ln>
        </p:spPr>
        <p:txBody>
          <a:bodyPr lIns="360000" rIns="180000">
            <a:spAutoFit/>
          </a:bodyPr>
          <a:lstStyle/>
          <a:p>
            <a:pPr marL="4216400" lvl="4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tx1"/>
              </a:buClr>
              <a:buFontTx/>
              <a:buChar char="•"/>
            </a:pPr>
            <a:r>
              <a:rPr lang="pt-BR" sz="1800" b="0" dirty="0">
                <a:solidFill>
                  <a:srgbClr val="000000"/>
                </a:solidFill>
                <a:latin typeface="Arial" pitchFamily="34" charset="0"/>
              </a:rPr>
              <a:t> No </a:t>
            </a:r>
            <a:r>
              <a:rPr lang="pt-BR" sz="1800" dirty="0">
                <a:solidFill>
                  <a:srgbClr val="000000"/>
                </a:solidFill>
                <a:latin typeface="Arial" pitchFamily="34" charset="0"/>
              </a:rPr>
              <a:t>inverno</a:t>
            </a:r>
            <a:r>
              <a:rPr lang="pt-BR" sz="1800" b="0" dirty="0">
                <a:solidFill>
                  <a:srgbClr val="000000"/>
                </a:solidFill>
                <a:latin typeface="Arial" pitchFamily="34" charset="0"/>
              </a:rPr>
              <a:t>, o </a:t>
            </a:r>
            <a:r>
              <a:rPr lang="pt-BR" sz="1800" dirty="0">
                <a:solidFill>
                  <a:srgbClr val="000000"/>
                </a:solidFill>
                <a:latin typeface="Arial" pitchFamily="34" charset="0"/>
              </a:rPr>
              <a:t>vento</a:t>
            </a:r>
            <a:r>
              <a:rPr lang="pt-BR" sz="1800" b="0" dirty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pt-BR" sz="1800" dirty="0">
                <a:solidFill>
                  <a:srgbClr val="000000"/>
                </a:solidFill>
                <a:latin typeface="Arial" pitchFamily="34" charset="0"/>
              </a:rPr>
              <a:t>dois</a:t>
            </a:r>
            <a:r>
              <a:rPr lang="pt-BR" sz="1800" b="0" dirty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pt-BR" sz="1800" dirty="0">
                <a:solidFill>
                  <a:srgbClr val="000000"/>
                </a:solidFill>
                <a:latin typeface="Arial" pitchFamily="34" charset="0"/>
              </a:rPr>
              <a:t>dias</a:t>
            </a:r>
            <a:r>
              <a:rPr lang="pt-BR" sz="1800" b="0" dirty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pt-BR" sz="1800" dirty="0">
                <a:solidFill>
                  <a:srgbClr val="000000"/>
                </a:solidFill>
                <a:latin typeface="Arial" pitchFamily="34" charset="0"/>
              </a:rPr>
              <a:t>antes</a:t>
            </a:r>
            <a:r>
              <a:rPr lang="pt-BR" sz="1800" b="0" dirty="0">
                <a:solidFill>
                  <a:srgbClr val="000000"/>
                </a:solidFill>
                <a:latin typeface="Arial" pitchFamily="34" charset="0"/>
              </a:rPr>
              <a:t> da </a:t>
            </a:r>
            <a:r>
              <a:rPr lang="pt-BR" sz="1800" dirty="0">
                <a:solidFill>
                  <a:srgbClr val="000000"/>
                </a:solidFill>
                <a:latin typeface="Arial" pitchFamily="34" charset="0"/>
              </a:rPr>
              <a:t>passagem</a:t>
            </a:r>
            <a:r>
              <a:rPr lang="pt-BR" sz="1800" b="0" dirty="0">
                <a:solidFill>
                  <a:srgbClr val="000000"/>
                </a:solidFill>
                <a:latin typeface="Arial" pitchFamily="34" charset="0"/>
              </a:rPr>
              <a:t> é de </a:t>
            </a:r>
            <a:r>
              <a:rPr lang="pt-BR" sz="1800" dirty="0">
                <a:solidFill>
                  <a:srgbClr val="000000"/>
                </a:solidFill>
                <a:latin typeface="Arial" pitchFamily="34" charset="0"/>
              </a:rPr>
              <a:t>noroeste</a:t>
            </a:r>
            <a:r>
              <a:rPr lang="pt-BR" sz="1800" b="0" dirty="0">
                <a:solidFill>
                  <a:srgbClr val="000000"/>
                </a:solidFill>
                <a:latin typeface="Arial" pitchFamily="34" charset="0"/>
              </a:rPr>
              <a:t> o que implica em um </a:t>
            </a:r>
            <a:r>
              <a:rPr lang="pt-BR" sz="1800" dirty="0">
                <a:solidFill>
                  <a:srgbClr val="000000"/>
                </a:solidFill>
                <a:latin typeface="Arial" pitchFamily="34" charset="0"/>
              </a:rPr>
              <a:t>ar</a:t>
            </a:r>
            <a:r>
              <a:rPr lang="pt-BR" sz="1800" b="0" dirty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pt-BR" sz="1800" dirty="0">
                <a:solidFill>
                  <a:srgbClr val="000000"/>
                </a:solidFill>
                <a:latin typeface="Arial" pitchFamily="34" charset="0"/>
              </a:rPr>
              <a:t>quente</a:t>
            </a:r>
            <a:r>
              <a:rPr lang="pt-BR" sz="1800" b="0" dirty="0">
                <a:solidFill>
                  <a:srgbClr val="000000"/>
                </a:solidFill>
                <a:latin typeface="Arial" pitchFamily="34" charset="0"/>
              </a:rPr>
              <a:t> e </a:t>
            </a:r>
            <a:r>
              <a:rPr lang="pt-BR" sz="1800" dirty="0">
                <a:solidFill>
                  <a:srgbClr val="000000"/>
                </a:solidFill>
                <a:latin typeface="Arial" pitchFamily="34" charset="0"/>
              </a:rPr>
              <a:t>seco</a:t>
            </a:r>
            <a:r>
              <a:rPr lang="pt-BR" sz="1800" b="0" dirty="0">
                <a:solidFill>
                  <a:srgbClr val="000000"/>
                </a:solidFill>
                <a:latin typeface="Arial" pitchFamily="34" charset="0"/>
              </a:rPr>
              <a:t>, como mostra a </a:t>
            </a:r>
            <a:r>
              <a:rPr lang="pt-BR" sz="1800" dirty="0">
                <a:solidFill>
                  <a:srgbClr val="000000"/>
                </a:solidFill>
                <a:latin typeface="Arial" pitchFamily="34" charset="0"/>
              </a:rPr>
              <a:t>UR</a:t>
            </a:r>
            <a:r>
              <a:rPr lang="pt-BR" sz="1800" b="0" dirty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pt-BR" sz="1800" dirty="0" smtClean="0">
                <a:solidFill>
                  <a:srgbClr val="000000"/>
                </a:solidFill>
                <a:latin typeface="Arial" pitchFamily="34" charset="0"/>
              </a:rPr>
              <a:t>maior</a:t>
            </a:r>
            <a:r>
              <a:rPr lang="pt-BR" sz="1800" b="0" dirty="0" smtClean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pt-BR" sz="1800" b="0" dirty="0">
                <a:solidFill>
                  <a:srgbClr val="000000"/>
                </a:solidFill>
                <a:latin typeface="Arial" pitchFamily="34" charset="0"/>
              </a:rPr>
              <a:t>para o </a:t>
            </a:r>
            <a:r>
              <a:rPr lang="pt-BR" sz="1800" dirty="0">
                <a:solidFill>
                  <a:srgbClr val="000000"/>
                </a:solidFill>
                <a:latin typeface="Arial" pitchFamily="34" charset="0"/>
              </a:rPr>
              <a:t>dia</a:t>
            </a:r>
            <a:r>
              <a:rPr lang="pt-BR" sz="1800" b="0" dirty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pt-BR" sz="1800" dirty="0">
                <a:solidFill>
                  <a:srgbClr val="000000"/>
                </a:solidFill>
                <a:latin typeface="Arial" pitchFamily="34" charset="0"/>
              </a:rPr>
              <a:t>-2</a:t>
            </a:r>
            <a:r>
              <a:rPr lang="pt-BR" sz="1800" b="0" dirty="0">
                <a:solidFill>
                  <a:srgbClr val="000000"/>
                </a:solidFill>
                <a:latin typeface="Arial" pitchFamily="34" charset="0"/>
              </a:rPr>
              <a:t> em relação ao dia seguinte. </a:t>
            </a:r>
          </a:p>
          <a:p>
            <a:pPr marL="4216400" lvl="4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tx1"/>
              </a:buClr>
              <a:buFontTx/>
              <a:buChar char="•"/>
            </a:pPr>
            <a:r>
              <a:rPr lang="pt-BR" sz="1800" b="0" dirty="0">
                <a:solidFill>
                  <a:srgbClr val="000000"/>
                </a:solidFill>
                <a:latin typeface="Arial" pitchFamily="34" charset="0"/>
              </a:rPr>
              <a:t> Para o inverno e verão o </a:t>
            </a:r>
            <a:r>
              <a:rPr lang="pt-BR" sz="1800" dirty="0">
                <a:solidFill>
                  <a:srgbClr val="000000"/>
                </a:solidFill>
                <a:latin typeface="Arial" pitchFamily="34" charset="0"/>
              </a:rPr>
              <a:t>vento</a:t>
            </a:r>
            <a:r>
              <a:rPr lang="pt-BR" sz="1800" b="0" dirty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pt-BR" sz="1800" dirty="0">
                <a:solidFill>
                  <a:srgbClr val="000000"/>
                </a:solidFill>
                <a:latin typeface="Arial" pitchFamily="34" charset="0"/>
              </a:rPr>
              <a:t>médio</a:t>
            </a:r>
            <a:r>
              <a:rPr lang="pt-BR" sz="1800" b="0" dirty="0">
                <a:solidFill>
                  <a:srgbClr val="000000"/>
                </a:solidFill>
                <a:latin typeface="Arial" pitchFamily="34" charset="0"/>
              </a:rPr>
              <a:t> no </a:t>
            </a:r>
            <a:r>
              <a:rPr lang="pt-BR" sz="1800" dirty="0">
                <a:solidFill>
                  <a:srgbClr val="000000"/>
                </a:solidFill>
                <a:latin typeface="Arial" pitchFamily="34" charset="0"/>
              </a:rPr>
              <a:t>dia</a:t>
            </a:r>
            <a:r>
              <a:rPr lang="pt-BR" sz="1800" b="0" dirty="0">
                <a:solidFill>
                  <a:srgbClr val="000000"/>
                </a:solidFill>
                <a:latin typeface="Arial" pitchFamily="34" charset="0"/>
              </a:rPr>
              <a:t> da </a:t>
            </a:r>
            <a:r>
              <a:rPr lang="pt-BR" sz="1800" dirty="0">
                <a:solidFill>
                  <a:srgbClr val="000000"/>
                </a:solidFill>
                <a:latin typeface="Arial" pitchFamily="34" charset="0"/>
              </a:rPr>
              <a:t>passagem</a:t>
            </a:r>
            <a:r>
              <a:rPr lang="pt-BR" sz="1800" b="0" dirty="0">
                <a:solidFill>
                  <a:srgbClr val="000000"/>
                </a:solidFill>
                <a:latin typeface="Arial" pitchFamily="34" charset="0"/>
              </a:rPr>
              <a:t> e nos </a:t>
            </a:r>
            <a:r>
              <a:rPr lang="pt-BR" sz="1800" dirty="0">
                <a:solidFill>
                  <a:srgbClr val="000000"/>
                </a:solidFill>
                <a:latin typeface="Arial" pitchFamily="34" charset="0"/>
              </a:rPr>
              <a:t>dois</a:t>
            </a:r>
            <a:r>
              <a:rPr lang="pt-BR" sz="1800" b="0" dirty="0">
                <a:solidFill>
                  <a:srgbClr val="000000"/>
                </a:solidFill>
                <a:latin typeface="Arial" pitchFamily="34" charset="0"/>
              </a:rPr>
              <a:t> que </a:t>
            </a:r>
            <a:r>
              <a:rPr lang="pt-BR" sz="1800" dirty="0">
                <a:solidFill>
                  <a:srgbClr val="000000"/>
                </a:solidFill>
                <a:latin typeface="Arial" pitchFamily="34" charset="0"/>
              </a:rPr>
              <a:t>seguem</a:t>
            </a:r>
            <a:r>
              <a:rPr lang="pt-BR" sz="1800" b="0" dirty="0">
                <a:solidFill>
                  <a:srgbClr val="000000"/>
                </a:solidFill>
                <a:latin typeface="Arial" pitchFamily="34" charset="0"/>
              </a:rPr>
              <a:t> são de </a:t>
            </a:r>
            <a:r>
              <a:rPr lang="pt-BR" sz="1800" dirty="0">
                <a:solidFill>
                  <a:srgbClr val="000000"/>
                </a:solidFill>
                <a:latin typeface="Arial" pitchFamily="34" charset="0"/>
              </a:rPr>
              <a:t>sudeste</a:t>
            </a:r>
            <a:r>
              <a:rPr lang="pt-BR" sz="1800" b="0" dirty="0">
                <a:solidFill>
                  <a:srgbClr val="000000"/>
                </a:solidFill>
                <a:latin typeface="Arial" pitchFamily="34" charset="0"/>
              </a:rPr>
              <a:t>, </a:t>
            </a:r>
            <a:r>
              <a:rPr lang="pt-BR" sz="1800" dirty="0">
                <a:solidFill>
                  <a:srgbClr val="000000"/>
                </a:solidFill>
                <a:latin typeface="Arial" pitchFamily="34" charset="0"/>
              </a:rPr>
              <a:t>trazendo</a:t>
            </a:r>
            <a:r>
              <a:rPr lang="pt-BR" sz="1800" b="0" dirty="0">
                <a:solidFill>
                  <a:srgbClr val="000000"/>
                </a:solidFill>
                <a:latin typeface="Arial" pitchFamily="34" charset="0"/>
              </a:rPr>
              <a:t> para São Paulo </a:t>
            </a:r>
            <a:r>
              <a:rPr lang="pt-BR" sz="1800" dirty="0">
                <a:solidFill>
                  <a:srgbClr val="000000"/>
                </a:solidFill>
                <a:latin typeface="Arial" pitchFamily="34" charset="0"/>
              </a:rPr>
              <a:t>ar</a:t>
            </a:r>
            <a:r>
              <a:rPr lang="pt-BR" sz="1800" b="0" dirty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pt-BR" sz="1800" dirty="0">
                <a:solidFill>
                  <a:srgbClr val="000000"/>
                </a:solidFill>
                <a:latin typeface="Arial" pitchFamily="34" charset="0"/>
              </a:rPr>
              <a:t>frio</a:t>
            </a:r>
            <a:r>
              <a:rPr lang="pt-BR" sz="1800" b="0" dirty="0">
                <a:solidFill>
                  <a:srgbClr val="000000"/>
                </a:solidFill>
                <a:latin typeface="Arial" pitchFamily="34" charset="0"/>
              </a:rPr>
              <a:t>. </a:t>
            </a:r>
          </a:p>
          <a:p>
            <a:pPr marL="4216400" lvl="4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tx1"/>
              </a:buClr>
              <a:buFontTx/>
              <a:buChar char="•"/>
            </a:pPr>
            <a:r>
              <a:rPr lang="pt-BR" sz="1800" b="0" dirty="0">
                <a:solidFill>
                  <a:srgbClr val="000000"/>
                </a:solidFill>
                <a:latin typeface="Arial" pitchFamily="34" charset="0"/>
              </a:rPr>
              <a:t> Diferentemente do </a:t>
            </a:r>
            <a:r>
              <a:rPr lang="pt-BR" sz="1800" dirty="0">
                <a:solidFill>
                  <a:srgbClr val="000000"/>
                </a:solidFill>
                <a:latin typeface="Arial" pitchFamily="34" charset="0"/>
              </a:rPr>
              <a:t>inverno</a:t>
            </a:r>
            <a:r>
              <a:rPr lang="pt-BR" sz="1800" b="0" dirty="0">
                <a:solidFill>
                  <a:srgbClr val="000000"/>
                </a:solidFill>
                <a:latin typeface="Arial" pitchFamily="34" charset="0"/>
              </a:rPr>
              <a:t> no qual a </a:t>
            </a:r>
            <a:r>
              <a:rPr lang="pt-BR" sz="1800" dirty="0">
                <a:solidFill>
                  <a:srgbClr val="000000"/>
                </a:solidFill>
                <a:latin typeface="Arial" pitchFamily="34" charset="0"/>
              </a:rPr>
              <a:t>UR</a:t>
            </a:r>
            <a:r>
              <a:rPr lang="pt-BR" sz="1800" b="0" dirty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pt-BR" sz="1800" dirty="0">
                <a:solidFill>
                  <a:srgbClr val="000000"/>
                </a:solidFill>
                <a:latin typeface="Arial" pitchFamily="34" charset="0"/>
              </a:rPr>
              <a:t>diminui</a:t>
            </a:r>
            <a:r>
              <a:rPr lang="pt-BR" sz="1800" b="0" dirty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pt-BR" sz="1800" dirty="0">
                <a:solidFill>
                  <a:srgbClr val="000000"/>
                </a:solidFill>
                <a:latin typeface="Arial" pitchFamily="34" charset="0"/>
              </a:rPr>
              <a:t>um</a:t>
            </a:r>
            <a:r>
              <a:rPr lang="pt-BR" sz="1800" b="0" dirty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pt-BR" sz="1800" dirty="0">
                <a:solidFill>
                  <a:srgbClr val="000000"/>
                </a:solidFill>
                <a:latin typeface="Arial" pitchFamily="34" charset="0"/>
              </a:rPr>
              <a:t>dia</a:t>
            </a:r>
            <a:r>
              <a:rPr lang="pt-BR" sz="1800" b="0" dirty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pt-BR" sz="1800" dirty="0">
                <a:solidFill>
                  <a:srgbClr val="000000"/>
                </a:solidFill>
                <a:latin typeface="Arial" pitchFamily="34" charset="0"/>
              </a:rPr>
              <a:t>antes</a:t>
            </a:r>
            <a:r>
              <a:rPr lang="pt-BR" sz="1800" b="0" dirty="0">
                <a:solidFill>
                  <a:srgbClr val="000000"/>
                </a:solidFill>
                <a:latin typeface="Arial" pitchFamily="34" charset="0"/>
              </a:rPr>
              <a:t> da passagem da frente fria, para o </a:t>
            </a:r>
            <a:r>
              <a:rPr lang="pt-BR" sz="1800" dirty="0">
                <a:solidFill>
                  <a:srgbClr val="000000"/>
                </a:solidFill>
                <a:latin typeface="Arial" pitchFamily="34" charset="0"/>
              </a:rPr>
              <a:t>verão</a:t>
            </a:r>
            <a:r>
              <a:rPr lang="pt-BR" sz="1800" b="0" dirty="0">
                <a:solidFill>
                  <a:srgbClr val="000000"/>
                </a:solidFill>
                <a:latin typeface="Arial" pitchFamily="34" charset="0"/>
              </a:rPr>
              <a:t> há um pequeno </a:t>
            </a:r>
            <a:r>
              <a:rPr lang="pt-BR" sz="1800" dirty="0">
                <a:solidFill>
                  <a:srgbClr val="000000"/>
                </a:solidFill>
                <a:latin typeface="Arial" pitchFamily="34" charset="0"/>
              </a:rPr>
              <a:t>aumento</a:t>
            </a:r>
            <a:r>
              <a:rPr lang="pt-BR" sz="1800" b="0" dirty="0">
                <a:solidFill>
                  <a:srgbClr val="000000"/>
                </a:solidFill>
                <a:latin typeface="Arial" pitchFamily="34" charset="0"/>
              </a:rPr>
              <a:t>. 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tx1"/>
              </a:buClr>
              <a:buFontTx/>
              <a:buChar char="•"/>
            </a:pPr>
            <a:r>
              <a:rPr lang="pt-BR" sz="1800" b="0" dirty="0">
                <a:solidFill>
                  <a:srgbClr val="000000"/>
                </a:solidFill>
                <a:latin typeface="Arial" pitchFamily="34" charset="0"/>
              </a:rPr>
              <a:t> A </a:t>
            </a:r>
            <a:r>
              <a:rPr lang="pt-BR" sz="1800" dirty="0">
                <a:solidFill>
                  <a:srgbClr val="000000"/>
                </a:solidFill>
                <a:latin typeface="Arial" pitchFamily="34" charset="0"/>
              </a:rPr>
              <a:t>temperatura</a:t>
            </a:r>
            <a:r>
              <a:rPr lang="pt-BR" sz="1800" b="0" dirty="0">
                <a:solidFill>
                  <a:srgbClr val="000000"/>
                </a:solidFill>
                <a:latin typeface="Arial" pitchFamily="34" charset="0"/>
              </a:rPr>
              <a:t> sofre um </a:t>
            </a:r>
            <a:r>
              <a:rPr lang="pt-BR" sz="1800" dirty="0">
                <a:solidFill>
                  <a:srgbClr val="000000"/>
                </a:solidFill>
                <a:latin typeface="Arial" pitchFamily="34" charset="0"/>
              </a:rPr>
              <a:t>aumento</a:t>
            </a:r>
            <a:r>
              <a:rPr lang="pt-BR" sz="1800" b="0" dirty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pt-BR" sz="1800" dirty="0">
                <a:solidFill>
                  <a:srgbClr val="000000"/>
                </a:solidFill>
                <a:latin typeface="Arial" pitchFamily="34" charset="0"/>
              </a:rPr>
              <a:t>um</a:t>
            </a:r>
            <a:r>
              <a:rPr lang="pt-BR" sz="1800" b="0" dirty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pt-BR" sz="1800" dirty="0">
                <a:solidFill>
                  <a:srgbClr val="000000"/>
                </a:solidFill>
                <a:latin typeface="Arial" pitchFamily="34" charset="0"/>
              </a:rPr>
              <a:t>dia</a:t>
            </a:r>
            <a:r>
              <a:rPr lang="pt-BR" sz="1800" b="0" dirty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pt-BR" sz="1800" dirty="0">
                <a:solidFill>
                  <a:srgbClr val="000000"/>
                </a:solidFill>
                <a:latin typeface="Arial" pitchFamily="34" charset="0"/>
              </a:rPr>
              <a:t>antes</a:t>
            </a:r>
            <a:r>
              <a:rPr lang="pt-BR" sz="1800" b="0" dirty="0">
                <a:solidFill>
                  <a:srgbClr val="000000"/>
                </a:solidFill>
                <a:latin typeface="Arial" pitchFamily="34" charset="0"/>
              </a:rPr>
              <a:t> da passagem e uma </a:t>
            </a:r>
            <a:r>
              <a:rPr lang="pt-BR" sz="1800" dirty="0">
                <a:solidFill>
                  <a:srgbClr val="000000"/>
                </a:solidFill>
                <a:latin typeface="Arial" pitchFamily="34" charset="0"/>
              </a:rPr>
              <a:t>diminuição</a:t>
            </a:r>
            <a:r>
              <a:rPr lang="pt-BR" sz="1800" b="0" dirty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pt-BR" sz="1800" dirty="0">
                <a:solidFill>
                  <a:srgbClr val="000000"/>
                </a:solidFill>
                <a:latin typeface="Arial" pitchFamily="34" charset="0"/>
              </a:rPr>
              <a:t>um</a:t>
            </a:r>
            <a:r>
              <a:rPr lang="pt-BR" sz="1800" b="0" dirty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pt-BR" sz="1800" dirty="0">
                <a:solidFill>
                  <a:srgbClr val="000000"/>
                </a:solidFill>
                <a:latin typeface="Arial" pitchFamily="34" charset="0"/>
              </a:rPr>
              <a:t>dia</a:t>
            </a:r>
            <a:r>
              <a:rPr lang="pt-BR" sz="1800" b="0" dirty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pt-BR" sz="1800" dirty="0">
                <a:solidFill>
                  <a:srgbClr val="000000"/>
                </a:solidFill>
                <a:latin typeface="Arial" pitchFamily="34" charset="0"/>
              </a:rPr>
              <a:t>depois</a:t>
            </a:r>
            <a:r>
              <a:rPr lang="pt-BR" sz="1800" b="0" dirty="0">
                <a:solidFill>
                  <a:srgbClr val="000000"/>
                </a:solidFill>
                <a:latin typeface="Arial" pitchFamily="34" charset="0"/>
              </a:rPr>
              <a:t>. </a:t>
            </a:r>
          </a:p>
          <a:p>
            <a:pPr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>
                <a:schemeClr val="tx1"/>
              </a:buClr>
              <a:buFontTx/>
              <a:buChar char="•"/>
            </a:pPr>
            <a:r>
              <a:rPr lang="pt-BR" sz="1800" b="0" dirty="0">
                <a:solidFill>
                  <a:srgbClr val="000000"/>
                </a:solidFill>
                <a:latin typeface="Arial" pitchFamily="34" charset="0"/>
              </a:rPr>
              <a:t> A </a:t>
            </a:r>
            <a:r>
              <a:rPr lang="pt-BR" sz="1800" dirty="0">
                <a:solidFill>
                  <a:srgbClr val="000000"/>
                </a:solidFill>
                <a:latin typeface="Arial" pitchFamily="34" charset="0"/>
              </a:rPr>
              <a:t>pressão</a:t>
            </a:r>
            <a:r>
              <a:rPr lang="pt-BR" sz="1800" b="0" dirty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pt-BR" sz="1800" dirty="0">
                <a:solidFill>
                  <a:srgbClr val="000000"/>
                </a:solidFill>
                <a:latin typeface="Arial" pitchFamily="34" charset="0"/>
              </a:rPr>
              <a:t>diminui</a:t>
            </a:r>
            <a:r>
              <a:rPr lang="pt-BR" sz="1800" b="0" dirty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pt-BR" sz="1800" dirty="0">
                <a:solidFill>
                  <a:srgbClr val="000000"/>
                </a:solidFill>
                <a:latin typeface="Arial" pitchFamily="34" charset="0"/>
              </a:rPr>
              <a:t>um</a:t>
            </a:r>
            <a:r>
              <a:rPr lang="pt-BR" sz="1800" b="0" dirty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pt-BR" sz="1800" dirty="0">
                <a:solidFill>
                  <a:srgbClr val="000000"/>
                </a:solidFill>
                <a:latin typeface="Arial" pitchFamily="34" charset="0"/>
              </a:rPr>
              <a:t>dia</a:t>
            </a:r>
            <a:r>
              <a:rPr lang="pt-BR" sz="1800" b="0" dirty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pt-BR" sz="1800" dirty="0">
                <a:solidFill>
                  <a:srgbClr val="000000"/>
                </a:solidFill>
                <a:latin typeface="Arial" pitchFamily="34" charset="0"/>
              </a:rPr>
              <a:t>antes</a:t>
            </a:r>
            <a:r>
              <a:rPr lang="pt-BR" sz="1800" b="0" dirty="0">
                <a:solidFill>
                  <a:srgbClr val="000000"/>
                </a:solidFill>
                <a:latin typeface="Arial" pitchFamily="34" charset="0"/>
              </a:rPr>
              <a:t> da passagem e </a:t>
            </a:r>
            <a:r>
              <a:rPr lang="pt-BR" sz="1800" dirty="0">
                <a:solidFill>
                  <a:srgbClr val="000000"/>
                </a:solidFill>
                <a:latin typeface="Arial" pitchFamily="34" charset="0"/>
              </a:rPr>
              <a:t>sobe</a:t>
            </a:r>
            <a:r>
              <a:rPr lang="pt-BR" sz="1800" b="0" dirty="0">
                <a:solidFill>
                  <a:srgbClr val="000000"/>
                </a:solidFill>
                <a:latin typeface="Arial" pitchFamily="34" charset="0"/>
              </a:rPr>
              <a:t> nos </a:t>
            </a:r>
            <a:r>
              <a:rPr lang="pt-BR" sz="1800" dirty="0">
                <a:solidFill>
                  <a:srgbClr val="000000"/>
                </a:solidFill>
                <a:latin typeface="Arial" pitchFamily="34" charset="0"/>
              </a:rPr>
              <a:t>dois</a:t>
            </a:r>
            <a:r>
              <a:rPr lang="pt-BR" sz="1800" b="0" dirty="0">
                <a:solidFill>
                  <a:srgbClr val="000000"/>
                </a:solidFill>
                <a:latin typeface="Arial" pitchFamily="34" charset="0"/>
              </a:rPr>
              <a:t> </a:t>
            </a:r>
            <a:r>
              <a:rPr lang="pt-BR" sz="1800" dirty="0">
                <a:solidFill>
                  <a:srgbClr val="000000"/>
                </a:solidFill>
                <a:latin typeface="Arial" pitchFamily="34" charset="0"/>
              </a:rPr>
              <a:t>dias</a:t>
            </a:r>
            <a:r>
              <a:rPr lang="pt-BR" sz="1800" b="0" dirty="0">
                <a:solidFill>
                  <a:srgbClr val="000000"/>
                </a:solidFill>
                <a:latin typeface="Arial" pitchFamily="34" charset="0"/>
              </a:rPr>
              <a:t> que </a:t>
            </a:r>
            <a:r>
              <a:rPr lang="pt-BR" sz="1800" dirty="0">
                <a:solidFill>
                  <a:srgbClr val="000000"/>
                </a:solidFill>
                <a:latin typeface="Arial" pitchFamily="34" charset="0"/>
              </a:rPr>
              <a:t>seguem</a:t>
            </a:r>
            <a:r>
              <a:rPr lang="pt-BR" sz="1800" b="0" dirty="0">
                <a:solidFill>
                  <a:srgbClr val="000000"/>
                </a:solidFill>
                <a:latin typeface="Arial" pitchFamily="34" charset="0"/>
              </a:rPr>
              <a:t>. </a:t>
            </a:r>
          </a:p>
        </p:txBody>
      </p:sp>
      <p:pic>
        <p:nvPicPr>
          <p:cNvPr id="11269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63" y="1196975"/>
            <a:ext cx="4495800" cy="33718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</p:pic>
      <p:sp>
        <p:nvSpPr>
          <p:cNvPr id="11270" name="Text Box 8"/>
          <p:cNvSpPr txBox="1">
            <a:spLocks noChangeArrowheads="1"/>
          </p:cNvSpPr>
          <p:nvPr/>
        </p:nvSpPr>
        <p:spPr bwMode="auto">
          <a:xfrm>
            <a:off x="-287338" y="4508500"/>
            <a:ext cx="4930776" cy="5873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lIns="360000" rIns="180000">
            <a:sp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buClr>
                <a:schemeClr val="tx1"/>
              </a:buClr>
            </a:pPr>
            <a:r>
              <a:rPr lang="pt-BR" sz="1200" b="0">
                <a:latin typeface="Arial" pitchFamily="34" charset="0"/>
              </a:rPr>
              <a:t>Síntese das variáveis meteorológicas na passagem de frentes frias na cidade de São Paulo (1981-2002).</a:t>
            </a:r>
          </a:p>
          <a:p>
            <a:pPr>
              <a:lnSpc>
                <a:spcPct val="90000"/>
              </a:lnSpc>
              <a:spcBef>
                <a:spcPct val="0"/>
              </a:spcBef>
              <a:buClr>
                <a:schemeClr val="tx1"/>
              </a:buClr>
            </a:pPr>
            <a:r>
              <a:rPr lang="pt-BR" sz="1200" b="0">
                <a:latin typeface="Arial" pitchFamily="34" charset="0"/>
              </a:rPr>
              <a:t>Fonte: Dametto e Rocha, 2006.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1047</Words>
  <Application>Microsoft Office PowerPoint</Application>
  <PresentationFormat>Apresentação na tela (4:3)</PresentationFormat>
  <Paragraphs>64</Paragraphs>
  <Slides>11</Slides>
  <Notes>10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2" baseType="lpstr">
      <vt:lpstr>Tema do Office</vt:lpstr>
      <vt:lpstr>Frentes e Frontogênese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Frentes e Frontogênese</dc:title>
  <dc:creator>ritaynoue</dc:creator>
  <cp:lastModifiedBy>ritaynoue</cp:lastModifiedBy>
  <cp:revision>1</cp:revision>
  <dcterms:created xsi:type="dcterms:W3CDTF">2012-07-30T11:43:30Z</dcterms:created>
  <dcterms:modified xsi:type="dcterms:W3CDTF">2012-07-30T11:44:13Z</dcterms:modified>
</cp:coreProperties>
</file>