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8" r:id="rId2"/>
    <p:sldId id="361" r:id="rId3"/>
    <p:sldId id="359" r:id="rId4"/>
    <p:sldId id="395" r:id="rId5"/>
    <p:sldId id="396" r:id="rId6"/>
    <p:sldId id="366" r:id="rId7"/>
    <p:sldId id="416" r:id="rId8"/>
    <p:sldId id="368" r:id="rId9"/>
    <p:sldId id="367" r:id="rId10"/>
    <p:sldId id="411" r:id="rId11"/>
    <p:sldId id="378" r:id="rId12"/>
    <p:sldId id="389" r:id="rId13"/>
    <p:sldId id="390" r:id="rId14"/>
    <p:sldId id="371" r:id="rId15"/>
    <p:sldId id="376" r:id="rId16"/>
    <p:sldId id="379" r:id="rId17"/>
    <p:sldId id="363" r:id="rId18"/>
    <p:sldId id="401" r:id="rId19"/>
    <p:sldId id="402" r:id="rId20"/>
    <p:sldId id="403" r:id="rId21"/>
    <p:sldId id="404" r:id="rId22"/>
    <p:sldId id="407" r:id="rId23"/>
    <p:sldId id="408" r:id="rId24"/>
    <p:sldId id="409" r:id="rId25"/>
    <p:sldId id="410" r:id="rId26"/>
    <p:sldId id="413" r:id="rId27"/>
    <p:sldId id="414" r:id="rId28"/>
    <p:sldId id="415" r:id="rId29"/>
  </p:sldIdLst>
  <p:sldSz cx="9144000" cy="6858000" type="screen4x3"/>
  <p:notesSz cx="6858000" cy="9144000"/>
  <p:defaultTextStyle>
    <a:defPPr>
      <a:defRPr lang="pt-BR"/>
    </a:defPPr>
    <a:lvl1pPr algn="just" rtl="0" fontAlgn="base">
      <a:lnSpc>
        <a:spcPct val="50000"/>
      </a:lnSpc>
      <a:spcBef>
        <a:spcPct val="5000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just" rtl="0" fontAlgn="base">
      <a:lnSpc>
        <a:spcPct val="50000"/>
      </a:lnSpc>
      <a:spcBef>
        <a:spcPct val="5000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just" rtl="0" fontAlgn="base">
      <a:lnSpc>
        <a:spcPct val="50000"/>
      </a:lnSpc>
      <a:spcBef>
        <a:spcPct val="5000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just" rtl="0" fontAlgn="base">
      <a:lnSpc>
        <a:spcPct val="50000"/>
      </a:lnSpc>
      <a:spcBef>
        <a:spcPct val="5000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just" rtl="0" fontAlgn="base">
      <a:lnSpc>
        <a:spcPct val="50000"/>
      </a:lnSpc>
      <a:spcBef>
        <a:spcPct val="5000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298"/>
    <a:srgbClr val="FFFF00"/>
    <a:srgbClr val="FF0000"/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81" autoAdjust="0"/>
    <p:restoredTop sz="93268" autoAdjust="0"/>
  </p:normalViewPr>
  <p:slideViewPr>
    <p:cSldViewPr>
      <p:cViewPr>
        <p:scale>
          <a:sx n="80" d="100"/>
          <a:sy n="80" d="100"/>
        </p:scale>
        <p:origin x="-510" y="-78"/>
      </p:cViewPr>
      <p:guideLst>
        <p:guide orient="horz" pos="2478"/>
        <p:guide pos="44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fld id="{190F9E53-6B04-4BE3-80AE-5BFC86E132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fld id="{BF5B958F-B029-4375-8F29-2E377F2EF0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2BB98-FABC-4C6D-89B8-CDFD1A838AEC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F366F-B8E4-449A-B145-BC0EE07BF7C8}" type="slidenum">
              <a:rPr lang="pt-BR" smtClean="0"/>
              <a:pPr/>
              <a:t>10</a:t>
            </a:fld>
            <a:endParaRPr lang="pt-BR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94FF5D-ECB7-456C-AEB3-9D320F07E768}" type="slidenum">
              <a:rPr lang="pt-BR" smtClean="0"/>
              <a:pPr/>
              <a:t>11</a:t>
            </a:fld>
            <a:endParaRPr lang="pt-BR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958452-C49B-4255-B958-DADD86C2A68E}" type="slidenum">
              <a:rPr lang="pt-BR" smtClean="0"/>
              <a:pPr/>
              <a:t>12</a:t>
            </a:fld>
            <a:endParaRPr lang="pt-BR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AFE84-1154-4D6F-87D0-80ABAA0CF1EA}" type="slidenum">
              <a:rPr lang="pt-BR" smtClean="0"/>
              <a:pPr/>
              <a:t>13</a:t>
            </a:fld>
            <a:endParaRPr lang="pt-BR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66FFC-F279-47F7-ACC7-1F77A5866B1B}" type="slidenum">
              <a:rPr lang="pt-BR" smtClean="0"/>
              <a:pPr/>
              <a:t>14</a:t>
            </a:fld>
            <a:endParaRPr lang="pt-BR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E675A-9070-484D-92D2-57E88691EF5F}" type="slidenum">
              <a:rPr lang="pt-BR" smtClean="0"/>
              <a:pPr/>
              <a:t>15</a:t>
            </a:fld>
            <a:endParaRPr lang="pt-BR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FB790-CE79-4222-9C7D-329E1B70BE6A}" type="slidenum">
              <a:rPr lang="pt-BR" smtClean="0"/>
              <a:pPr/>
              <a:t>16</a:t>
            </a:fld>
            <a:endParaRPr lang="pt-BR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71364-6CFB-40C8-B0D4-BB73B9C63757}" type="slidenum">
              <a:rPr lang="pt-BR" smtClean="0"/>
              <a:pPr/>
              <a:t>17</a:t>
            </a:fld>
            <a:endParaRPr lang="pt-BR" smtClean="0"/>
          </a:p>
        </p:txBody>
      </p:sp>
      <p:sp>
        <p:nvSpPr>
          <p:cNvPr id="481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1F7E19-8AEC-4CA8-99B3-8F39EDBC1549}" type="slidenum">
              <a:rPr lang="pt-BR" smtClean="0"/>
              <a:pPr/>
              <a:t>18</a:t>
            </a:fld>
            <a:endParaRPr lang="pt-BR" smtClean="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AA9870-75EE-43BC-BED4-2D61AF86A101}" type="slidenum">
              <a:rPr lang="pt-BR" smtClean="0"/>
              <a:pPr/>
              <a:t>19</a:t>
            </a:fld>
            <a:endParaRPr lang="pt-BR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EF0DD-26BC-499C-A93B-DC8FFC06D09A}" type="slidenum">
              <a:rPr lang="pt-BR" smtClean="0"/>
              <a:pPr/>
              <a:t>2</a:t>
            </a:fld>
            <a:endParaRPr lang="pt-BR" smtClean="0"/>
          </a:p>
        </p:txBody>
      </p:sp>
      <p:sp>
        <p:nvSpPr>
          <p:cNvPr id="327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208635-6D84-4DB8-9BD5-CF485ECE1569}" type="slidenum">
              <a:rPr lang="pt-BR" smtClean="0"/>
              <a:pPr/>
              <a:t>20</a:t>
            </a:fld>
            <a:endParaRPr lang="pt-BR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528BB-207F-4D10-8148-A03963BDF0F8}" type="slidenum">
              <a:rPr lang="pt-BR" smtClean="0"/>
              <a:pPr/>
              <a:t>21</a:t>
            </a:fld>
            <a:endParaRPr lang="pt-BR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965D34-6937-445F-9D37-EC55AD872C2A}" type="slidenum">
              <a:rPr lang="pt-BR" smtClean="0"/>
              <a:pPr/>
              <a:t>22</a:t>
            </a:fld>
            <a:endParaRPr lang="pt-BR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5D48AD-589B-4F20-9533-30539190CB2B}" type="slidenum">
              <a:rPr lang="pt-BR" smtClean="0"/>
              <a:pPr/>
              <a:t>23</a:t>
            </a:fld>
            <a:endParaRPr lang="pt-BR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B3A11-515A-44B3-BD0B-06B2B3D350E4}" type="slidenum">
              <a:rPr lang="pt-BR" smtClean="0"/>
              <a:pPr/>
              <a:t>24</a:t>
            </a:fld>
            <a:endParaRPr lang="pt-BR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CE5B7-E1F9-466F-A00F-0D353F42BAB3}" type="slidenum">
              <a:rPr lang="pt-BR" smtClean="0"/>
              <a:pPr/>
              <a:t>25</a:t>
            </a:fld>
            <a:endParaRPr lang="pt-BR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08B94-5FE2-40F2-A3A9-13104E35F4CD}" type="slidenum">
              <a:rPr lang="pt-BR" smtClean="0"/>
              <a:pPr/>
              <a:t>26</a:t>
            </a:fld>
            <a:endParaRPr lang="pt-BR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145A1D-8D71-4F37-A385-527678FB54E9}" type="slidenum">
              <a:rPr lang="pt-BR" smtClean="0"/>
              <a:pPr/>
              <a:t>27</a:t>
            </a:fld>
            <a:endParaRPr lang="pt-BR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22ABCC-C897-4F3E-B4BA-02DADBF2AFEE}" type="slidenum">
              <a:rPr lang="pt-BR" smtClean="0"/>
              <a:pPr/>
              <a:t>28</a:t>
            </a:fld>
            <a:endParaRPr lang="pt-BR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CBC9D-E868-4C9F-BD82-BF2BA7FB2141}" type="slidenum">
              <a:rPr lang="pt-BR" smtClean="0"/>
              <a:pPr/>
              <a:t>3</a:t>
            </a:fld>
            <a:endParaRPr lang="pt-BR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4D489-0609-4E0F-89C8-343C95FFFEEA}" type="slidenum">
              <a:rPr lang="pt-BR" smtClean="0"/>
              <a:pPr/>
              <a:t>4</a:t>
            </a:fld>
            <a:endParaRPr lang="pt-BR" smtClean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E5D82-B25B-4D87-B29F-7718554078F0}" type="slidenum">
              <a:rPr lang="pt-BR" smtClean="0"/>
              <a:pPr/>
              <a:t>5</a:t>
            </a:fld>
            <a:endParaRPr lang="pt-BR" smtClean="0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1DD08-5995-4FAD-AE62-FA4AB2833994}" type="slidenum">
              <a:rPr lang="pt-BR" smtClean="0"/>
              <a:pPr/>
              <a:t>6</a:t>
            </a:fld>
            <a:endParaRPr lang="pt-BR" smtClean="0"/>
          </a:p>
        </p:txBody>
      </p:sp>
      <p:sp>
        <p:nvSpPr>
          <p:cNvPr id="368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EF6BEE-7121-444A-8CD3-17D53A6C3EEB}" type="slidenum">
              <a:rPr lang="pt-BR" smtClean="0"/>
              <a:pPr/>
              <a:t>7</a:t>
            </a:fld>
            <a:endParaRPr lang="pt-BR" smtClean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2D4E08-7940-4A90-AB03-B23012B06E66}" type="slidenum">
              <a:rPr lang="pt-BR" smtClean="0"/>
              <a:pPr/>
              <a:t>8</a:t>
            </a:fld>
            <a:endParaRPr lang="pt-BR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32BF0F-D715-4154-94A7-0350EF9C0161}" type="slidenum">
              <a:rPr lang="pt-BR" smtClean="0"/>
              <a:pPr/>
              <a:t>9</a:t>
            </a:fld>
            <a:endParaRPr lang="pt-BR" smtClean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EA33-A05D-478D-8509-6D02ED6761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4DCFC-1BCF-4023-A8A4-D66788DB80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41155-314A-4119-A5D1-7440966EC2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A8FA3-535B-4ED3-88AB-E126BC4846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5437D-C342-498C-9314-CA88C6EBC8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9B17E-5764-4CEC-908A-8964127AC5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87FCF-4EAE-4545-8629-3AC69D756A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A012F-01EC-448D-8445-CC6246003B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6A228-6712-479E-8E49-094C2C011F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CBC6C-CE71-4A52-9F22-FC2DCF0ADA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1B91-1A60-41D2-8EAF-F33DC19826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fld id="{CBE2ADBD-F242-4693-8B87-567580CB04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enos.cptec.inpe.br/anima/el_nino.html" TargetMode="External"/><Relationship Id="rId4" Type="http://schemas.openxmlformats.org/officeDocument/2006/relationships/hyperlink" Target="http://enos.cptec.inpe.br/anima/normal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40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1879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Um dos </a:t>
            </a:r>
            <a:r>
              <a:rPr lang="pt-BR" sz="1800">
                <a:latin typeface="Arial" charset="0"/>
              </a:rPr>
              <a:t>sistemas</a:t>
            </a:r>
            <a:r>
              <a:rPr lang="pt-BR" sz="1800" b="0">
                <a:latin typeface="Arial" charset="0"/>
              </a:rPr>
              <a:t> meteorológicos mais </a:t>
            </a:r>
            <a:r>
              <a:rPr lang="pt-BR" sz="1800">
                <a:latin typeface="Arial" charset="0"/>
              </a:rPr>
              <a:t>importantes</a:t>
            </a:r>
            <a:r>
              <a:rPr lang="pt-BR" sz="1800" b="0">
                <a:latin typeface="Arial" charset="0"/>
              </a:rPr>
              <a:t> que atuam nos </a:t>
            </a:r>
            <a:r>
              <a:rPr lang="pt-BR" sz="1800">
                <a:latin typeface="Arial" charset="0"/>
              </a:rPr>
              <a:t>trópicos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Parte integrante da </a:t>
            </a:r>
            <a:r>
              <a:rPr lang="pt-BR" sz="1800">
                <a:latin typeface="Arial" charset="0"/>
              </a:rPr>
              <a:t>circulação geral da atmosfera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Principal </a:t>
            </a:r>
            <a:r>
              <a:rPr lang="pt-BR" sz="1800">
                <a:latin typeface="Arial" charset="0"/>
              </a:rPr>
              <a:t>fonte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precipitação</a:t>
            </a:r>
            <a:r>
              <a:rPr lang="pt-BR" sz="1800" b="0">
                <a:latin typeface="Arial" charset="0"/>
              </a:rPr>
              <a:t> nos trópicos.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Banda de nuvens convectivas alinhadas na direção leste-oeste identificadas em imagens de satélite.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95288" y="333375"/>
            <a:ext cx="8748712" cy="828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ZONA DE CONVERGÊNCIA INTERTROPICAL - ZCIT</a:t>
            </a:r>
            <a:endParaRPr lang="pt-BR" sz="1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INTERTROPICAL CONVERGENCE ZONE - ITCZ</a:t>
            </a:r>
          </a:p>
        </p:txBody>
      </p:sp>
      <p:pic>
        <p:nvPicPr>
          <p:cNvPr id="3077" name="Picture 9" descr="glsib_2007073117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1713" y="3141663"/>
            <a:ext cx="40290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18468" name="Rectangle 4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8469" name="Rectangle 5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RELAÇÃO COM A TSM – ANOS DE EL NIÑO </a:t>
            </a: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27035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o </a:t>
            </a:r>
            <a:r>
              <a:rPr lang="pt-BR" sz="1800">
                <a:latin typeface="Arial" charset="0"/>
              </a:rPr>
              <a:t>ramo descendente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célula </a:t>
            </a:r>
            <a:r>
              <a:rPr lang="pt-BR" sz="1800" b="0">
                <a:latin typeface="Arial" charset="0"/>
              </a:rPr>
              <a:t>de </a:t>
            </a:r>
            <a:r>
              <a:rPr lang="pt-BR" sz="1800">
                <a:latin typeface="Arial" charset="0"/>
              </a:rPr>
              <a:t>Walker</a:t>
            </a:r>
            <a:r>
              <a:rPr lang="pt-BR" sz="1800" b="0">
                <a:latin typeface="Arial" charset="0"/>
              </a:rPr>
              <a:t> se </a:t>
            </a:r>
            <a:r>
              <a:rPr lang="pt-BR" sz="1800">
                <a:latin typeface="Arial" charset="0"/>
              </a:rPr>
              <a:t>desloca</a:t>
            </a:r>
            <a:r>
              <a:rPr lang="pt-BR" sz="1800" b="0">
                <a:latin typeface="Arial" charset="0"/>
              </a:rPr>
              <a:t> para a região sobre a </a:t>
            </a:r>
            <a:r>
              <a:rPr lang="pt-BR" sz="1800">
                <a:latin typeface="Arial" charset="0"/>
              </a:rPr>
              <a:t>Amazônia Central</a:t>
            </a: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inibindo</a:t>
            </a: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convecção</a:t>
            </a:r>
            <a:r>
              <a:rPr lang="pt-BR" sz="1800" b="0">
                <a:latin typeface="Arial" charset="0"/>
              </a:rPr>
              <a:t>;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os </a:t>
            </a:r>
            <a:r>
              <a:rPr lang="pt-BR" sz="1800">
                <a:latin typeface="Arial" charset="0"/>
              </a:rPr>
              <a:t>ventos alísios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nordeste</a:t>
            </a:r>
            <a:r>
              <a:rPr lang="pt-BR" sz="1800" b="0">
                <a:latin typeface="Arial" charset="0"/>
              </a:rPr>
              <a:t> estão mais </a:t>
            </a:r>
            <a:r>
              <a:rPr lang="pt-BR" sz="1800">
                <a:latin typeface="Arial" charset="0"/>
              </a:rPr>
              <a:t>fracos</a:t>
            </a:r>
            <a:r>
              <a:rPr lang="pt-BR" sz="1800" b="0">
                <a:latin typeface="Arial" charset="0"/>
              </a:rPr>
              <a:t>, </a:t>
            </a:r>
            <a:r>
              <a:rPr lang="pt-BR" sz="1800">
                <a:latin typeface="Arial" charset="0"/>
              </a:rPr>
              <a:t>diminuindo</a:t>
            </a:r>
            <a:r>
              <a:rPr lang="pt-BR" sz="1800" b="0">
                <a:latin typeface="Arial" charset="0"/>
              </a:rPr>
              <a:t> o fluxo de </a:t>
            </a:r>
            <a:r>
              <a:rPr lang="pt-BR" sz="1800">
                <a:latin typeface="Arial" charset="0"/>
              </a:rPr>
              <a:t>umidade</a:t>
            </a:r>
            <a:r>
              <a:rPr lang="pt-BR" sz="1800" b="0">
                <a:latin typeface="Arial" charset="0"/>
              </a:rPr>
              <a:t> vinda dos </a:t>
            </a:r>
            <a:r>
              <a:rPr lang="pt-BR" sz="1800">
                <a:latin typeface="Arial" charset="0"/>
              </a:rPr>
              <a:t>oceanos</a:t>
            </a:r>
            <a:r>
              <a:rPr lang="pt-BR" sz="1800" b="0">
                <a:latin typeface="Arial" charset="0"/>
              </a:rPr>
              <a:t> que penetra na </a:t>
            </a:r>
            <a:r>
              <a:rPr lang="pt-BR" sz="1800">
                <a:latin typeface="Arial" charset="0"/>
              </a:rPr>
              <a:t>região Amazônica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ventos alísios de nordeste enfraquecidos -&gt; ZCIT posicionada mais ao norte em relação à posição climatológica -&gt; anos secos na região Norte e Nordeste do Brasil.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pt-BR" sz="1800">
                <a:solidFill>
                  <a:srgbClr val="FF0000"/>
                </a:solidFill>
                <a:latin typeface="Arial" charset="0"/>
              </a:rPr>
              <a:t> em anos de El Niño, a região Nordeste do Brasil fica localizada na região preferencialmente de subsidência  (ao sul da ZCIT) que inibe a precipitação.</a:t>
            </a:r>
          </a:p>
        </p:txBody>
      </p:sp>
      <p:sp>
        <p:nvSpPr>
          <p:cNvPr id="318472" name="Rectangle 8"/>
          <p:cNvSpPr>
            <a:spLocks noChangeArrowheads="1"/>
          </p:cNvSpPr>
          <p:nvPr/>
        </p:nvSpPr>
        <p:spPr bwMode="auto">
          <a:xfrm>
            <a:off x="250825" y="2565400"/>
            <a:ext cx="8785225" cy="6477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80000" rIns="180000" anchor="ctr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2" name="Rectangle 9">
            <a:hlinkClick r:id="rId4"/>
          </p:cNvPr>
          <p:cNvSpPr>
            <a:spLocks noChangeArrowheads="1"/>
          </p:cNvSpPr>
          <p:nvPr/>
        </p:nvSpPr>
        <p:spPr bwMode="auto">
          <a:xfrm>
            <a:off x="179388" y="3933825"/>
            <a:ext cx="5353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80000" rIns="18000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800">
                <a:solidFill>
                  <a:srgbClr val="FF0000"/>
                </a:solidFill>
                <a:latin typeface="Arial" charset="0"/>
              </a:rPr>
              <a:t> http://enos.cptec.inpe.br/anima/normal.html</a:t>
            </a:r>
          </a:p>
        </p:txBody>
      </p:sp>
      <p:sp>
        <p:nvSpPr>
          <p:cNvPr id="1033" name="Rectangle 12">
            <a:hlinkClick r:id="rId5"/>
          </p:cNvPr>
          <p:cNvSpPr>
            <a:spLocks noChangeArrowheads="1"/>
          </p:cNvSpPr>
          <p:nvPr/>
        </p:nvSpPr>
        <p:spPr bwMode="auto">
          <a:xfrm>
            <a:off x="179388" y="4221163"/>
            <a:ext cx="53911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80000" rIns="18000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800">
                <a:solidFill>
                  <a:srgbClr val="FF0000"/>
                </a:solidFill>
                <a:latin typeface="Arial" charset="0"/>
              </a:rPr>
              <a:t> http://enos.cptec.inpe.br/anima/el_nino.html</a:t>
            </a:r>
          </a:p>
        </p:txBody>
      </p:sp>
      <p:graphicFrame>
        <p:nvGraphicFramePr>
          <p:cNvPr id="1026" name="Object 13"/>
          <p:cNvGraphicFramePr>
            <a:graphicFrameLocks noChangeAspect="1"/>
          </p:cNvGraphicFramePr>
          <p:nvPr/>
        </p:nvGraphicFramePr>
        <p:xfrm>
          <a:off x="4668838" y="4467225"/>
          <a:ext cx="4440237" cy="2416175"/>
        </p:xfrm>
        <a:graphic>
          <a:graphicData uri="http://schemas.openxmlformats.org/presentationml/2006/ole">
            <p:oleObj spid="_x0000_s1026" name="Imagem de bitmap" r:id="rId6" imgW="4933333" imgH="2685714" progId="Paint.Picture">
              <p:embed/>
            </p:oleObj>
          </a:graphicData>
        </a:graphic>
      </p:graphicFrame>
      <p:graphicFrame>
        <p:nvGraphicFramePr>
          <p:cNvPr id="1027" name="Object 14"/>
          <p:cNvGraphicFramePr>
            <a:graphicFrameLocks noChangeAspect="1"/>
          </p:cNvGraphicFramePr>
          <p:nvPr/>
        </p:nvGraphicFramePr>
        <p:xfrm>
          <a:off x="34925" y="4467225"/>
          <a:ext cx="4681538" cy="2417763"/>
        </p:xfrm>
        <a:graphic>
          <a:graphicData uri="http://schemas.openxmlformats.org/presentationml/2006/ole">
            <p:oleObj spid="_x0000_s1027" name="Imagem de bitmap" r:id="rId7" imgW="4885714" imgH="2523810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44739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4740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ANOS DE EL NIÑO E LA NIÑA</a:t>
            </a: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557338"/>
            <a:ext cx="6348413" cy="2519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4140200" y="1042988"/>
            <a:ext cx="2305050" cy="4492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LA NIÑA                                          </a:t>
            </a:r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898525" y="1042988"/>
            <a:ext cx="2305050" cy="4492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EL NIÑO </a:t>
            </a: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6588125" y="1700213"/>
            <a:ext cx="2411413" cy="75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Anomalia mensal de ROL (W/m</a:t>
            </a:r>
            <a:r>
              <a:rPr lang="pt-BR" sz="1200" b="0" baseline="30000">
                <a:latin typeface="Arial" charset="0"/>
              </a:rPr>
              <a:t>2</a:t>
            </a:r>
            <a:r>
              <a:rPr lang="pt-BR" sz="1200" b="0">
                <a:latin typeface="Arial" charset="0"/>
              </a:rPr>
              <a:t>) para: c) abril de 1998 e d) abril de 1999. Fonte: Coelho et al, 2004 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5148263" y="4291013"/>
            <a:ext cx="2411412" cy="917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Média climatológica de ROL (W/m</a:t>
            </a:r>
            <a:r>
              <a:rPr lang="pt-BR" sz="1200" b="0" baseline="30000">
                <a:latin typeface="Arial" charset="0"/>
              </a:rPr>
              <a:t>2</a:t>
            </a:r>
            <a:r>
              <a:rPr lang="pt-BR" sz="1200" b="0">
                <a:latin typeface="Arial" charset="0"/>
              </a:rPr>
              <a:t>) para o período de 21 anos (1979-1999) para o mês de abril.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 Coelho et al, 2004 </a:t>
            </a:r>
          </a:p>
        </p:txBody>
      </p:sp>
      <p:pic>
        <p:nvPicPr>
          <p:cNvPr id="1229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4149725"/>
            <a:ext cx="3232150" cy="2627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5900" y="3836988"/>
            <a:ext cx="5257800" cy="2616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3315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69315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9316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9317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OSCILAÇÃO DECADAL DO PACÍFICO (ODP) 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2565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ODP é uma flutuação da </a:t>
            </a:r>
            <a:r>
              <a:rPr lang="pt-BR" sz="1800">
                <a:latin typeface="Arial" charset="0"/>
              </a:rPr>
              <a:t>TSM</a:t>
            </a:r>
            <a:r>
              <a:rPr lang="pt-BR" sz="1800" b="0">
                <a:latin typeface="Arial" charset="0"/>
              </a:rPr>
              <a:t> do </a:t>
            </a:r>
            <a:r>
              <a:rPr lang="pt-BR" sz="1800">
                <a:latin typeface="Arial" charset="0"/>
              </a:rPr>
              <a:t>Pacífico</a:t>
            </a:r>
            <a:r>
              <a:rPr lang="pt-BR" sz="1800" b="0">
                <a:latin typeface="Arial" charset="0"/>
              </a:rPr>
              <a:t> em uma escala de tempo interdecadal, em que sua </a:t>
            </a:r>
            <a:r>
              <a:rPr lang="pt-BR" sz="1800">
                <a:latin typeface="Arial" charset="0"/>
              </a:rPr>
              <a:t>região tropical</a:t>
            </a:r>
            <a:r>
              <a:rPr lang="pt-BR" sz="1800" b="0">
                <a:latin typeface="Arial" charset="0"/>
              </a:rPr>
              <a:t> e a </a:t>
            </a:r>
            <a:r>
              <a:rPr lang="pt-BR" sz="1800">
                <a:latin typeface="Arial" charset="0"/>
              </a:rPr>
              <a:t>costa</a:t>
            </a:r>
            <a:r>
              <a:rPr lang="pt-BR" sz="1800" b="0">
                <a:latin typeface="Arial" charset="0"/>
              </a:rPr>
              <a:t> do </a:t>
            </a:r>
            <a:r>
              <a:rPr lang="pt-BR" sz="1800">
                <a:latin typeface="Arial" charset="0"/>
              </a:rPr>
              <a:t>continente norte-americano</a:t>
            </a:r>
            <a:r>
              <a:rPr lang="pt-BR" sz="1800" b="0">
                <a:latin typeface="Arial" charset="0"/>
              </a:rPr>
              <a:t> se tornam mais </a:t>
            </a:r>
            <a:r>
              <a:rPr lang="pt-BR" sz="1800">
                <a:latin typeface="Arial" charset="0"/>
              </a:rPr>
              <a:t>quente</a:t>
            </a: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(fria)</a:t>
            </a:r>
            <a:r>
              <a:rPr lang="pt-BR" sz="1800" b="0">
                <a:latin typeface="Arial" charset="0"/>
              </a:rPr>
              <a:t>, enquanto sua </a:t>
            </a:r>
            <a:r>
              <a:rPr lang="pt-BR" sz="1800">
                <a:latin typeface="Arial" charset="0"/>
              </a:rPr>
              <a:t>região extratropical</a:t>
            </a:r>
            <a:r>
              <a:rPr lang="pt-BR" sz="1800" b="0">
                <a:latin typeface="Arial" charset="0"/>
              </a:rPr>
              <a:t> se torna mais </a:t>
            </a:r>
            <a:r>
              <a:rPr lang="pt-BR" sz="1800">
                <a:latin typeface="Arial" charset="0"/>
              </a:rPr>
              <a:t>fria (quente)</a:t>
            </a:r>
            <a:r>
              <a:rPr lang="pt-BR" sz="1800" b="0">
                <a:latin typeface="Arial" charset="0"/>
              </a:rPr>
              <a:t> num </a:t>
            </a:r>
            <a:r>
              <a:rPr lang="pt-BR" sz="1800">
                <a:latin typeface="Arial" charset="0"/>
              </a:rPr>
              <a:t>período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20</a:t>
            </a: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30 anos</a:t>
            </a:r>
            <a:r>
              <a:rPr lang="pt-BR" sz="1800" b="0">
                <a:latin typeface="Arial" charset="0"/>
              </a:rPr>
              <a:t> -&gt; </a:t>
            </a:r>
            <a:r>
              <a:rPr lang="pt-BR" sz="1800">
                <a:latin typeface="Arial" charset="0"/>
              </a:rPr>
              <a:t>fase positiva</a:t>
            </a:r>
            <a:r>
              <a:rPr lang="pt-BR" sz="1800" b="0">
                <a:latin typeface="Arial" charset="0"/>
              </a:rPr>
              <a:t> ou </a:t>
            </a:r>
            <a:r>
              <a:rPr lang="pt-BR" sz="1800">
                <a:latin typeface="Arial" charset="0"/>
              </a:rPr>
              <a:t>quente</a:t>
            </a: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(negativa</a:t>
            </a:r>
            <a:r>
              <a:rPr lang="pt-BR" sz="1800" b="0">
                <a:latin typeface="Arial" charset="0"/>
              </a:rPr>
              <a:t> ou </a:t>
            </a:r>
            <a:r>
              <a:rPr lang="pt-BR" sz="1800">
                <a:latin typeface="Arial" charset="0"/>
              </a:rPr>
              <a:t>fria)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Mantua et al (1997) descreveram-na como um evento de El Niño (La Niña) de longa duração.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Fase fria: 1948-1976</a:t>
            </a:r>
            <a:r>
              <a:rPr lang="pt-BR" sz="1800" b="0">
                <a:latin typeface="Arial" charset="0"/>
              </a:rPr>
              <a:t>; </a:t>
            </a:r>
            <a:r>
              <a:rPr lang="pt-BR" sz="1800">
                <a:latin typeface="Arial" charset="0"/>
              </a:rPr>
              <a:t>Fase quente: 1977-1998</a:t>
            </a:r>
            <a:r>
              <a:rPr lang="pt-BR" sz="1800" b="0">
                <a:latin typeface="Arial" charset="0"/>
              </a:rPr>
              <a:t>; </a:t>
            </a:r>
            <a:r>
              <a:rPr lang="pt-BR" sz="1800">
                <a:latin typeface="Arial" charset="0"/>
              </a:rPr>
              <a:t>Fase atual: 1999-2005</a:t>
            </a:r>
          </a:p>
        </p:txBody>
      </p:sp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3971925"/>
            <a:ext cx="4176713" cy="258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-252413" y="6435725"/>
            <a:ext cx="4679951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Índice de ODP.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Fonte:CDC/CIRES/NOAA</a:t>
            </a:r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3852863" y="6434138"/>
            <a:ext cx="4679950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Fases da ODP.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Fonte:http://www.metsul.com/secoes/?cod_subsecao=51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8" y="3860800"/>
            <a:ext cx="9085262" cy="264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7136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OSCILAÇÃO DECADAL DO PACÍFICO (ODP) </a:t>
            </a: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0" y="6435725"/>
            <a:ext cx="7848600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Desvios de temperatura da superfície do mar (TSM) das fases fria (1948-1976) e quente (1977-1998) da ODP com relação à média do período de 1948-1998. Fonte: Andrade et al, 2006.</a:t>
            </a:r>
          </a:p>
        </p:txBody>
      </p:sp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0" y="1196975"/>
            <a:ext cx="9144000" cy="27035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Configurações opostas</a:t>
            </a:r>
            <a:r>
              <a:rPr lang="pt-BR" sz="1800" b="0">
                <a:latin typeface="Arial" charset="0"/>
              </a:rPr>
              <a:t> entre a </a:t>
            </a:r>
            <a:r>
              <a:rPr lang="pt-BR" sz="1800">
                <a:latin typeface="Arial" charset="0"/>
              </a:rPr>
              <a:t>fase fria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quente </a:t>
            </a:r>
            <a:r>
              <a:rPr lang="pt-BR" sz="1800" b="0">
                <a:latin typeface="Arial" charset="0"/>
              </a:rPr>
              <a:t>(Andrade et al, 2006).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Desvios positivos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TSM</a:t>
            </a:r>
            <a:r>
              <a:rPr lang="pt-BR" sz="1800" b="0">
                <a:latin typeface="Arial" charset="0"/>
              </a:rPr>
              <a:t> durante a </a:t>
            </a:r>
            <a:r>
              <a:rPr lang="pt-BR" sz="1800">
                <a:latin typeface="Arial" charset="0"/>
              </a:rPr>
              <a:t>fase quente</a:t>
            </a:r>
            <a:r>
              <a:rPr lang="pt-BR" sz="1800" b="0">
                <a:latin typeface="Arial" charset="0"/>
              </a:rPr>
              <a:t> ao longo das latitudes equatorias podem ter ancorado a </a:t>
            </a:r>
            <a:r>
              <a:rPr lang="pt-BR" sz="1800">
                <a:latin typeface="Arial" charset="0"/>
              </a:rPr>
              <a:t>ZCIT</a:t>
            </a:r>
            <a:r>
              <a:rPr lang="pt-BR" sz="1800" b="0">
                <a:latin typeface="Arial" charset="0"/>
              </a:rPr>
              <a:t> mais ao </a:t>
            </a:r>
            <a:r>
              <a:rPr lang="pt-BR" sz="1800">
                <a:latin typeface="Arial" charset="0"/>
              </a:rPr>
              <a:t>sul </a:t>
            </a:r>
            <a:r>
              <a:rPr lang="pt-BR" sz="1800" b="0">
                <a:latin typeface="Arial" charset="0"/>
              </a:rPr>
              <a:t>quando comparado com o seu posicionamento médio na fase fria (Andrade et al, 2006).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  <a:cs typeface="Arial" charset="0"/>
              </a:rPr>
              <a:t>A </a:t>
            </a:r>
            <a:r>
              <a:rPr lang="pt-BR" sz="1800">
                <a:latin typeface="Arial" charset="0"/>
                <a:cs typeface="Arial" charset="0"/>
              </a:rPr>
              <a:t>ODP</a:t>
            </a:r>
            <a:r>
              <a:rPr lang="pt-BR" sz="1800" b="0">
                <a:latin typeface="Arial" charset="0"/>
                <a:cs typeface="Arial" charset="0"/>
              </a:rPr>
              <a:t> </a:t>
            </a:r>
            <a:r>
              <a:rPr lang="pt-BR" sz="1800">
                <a:latin typeface="Arial" charset="0"/>
                <a:cs typeface="Arial" charset="0"/>
              </a:rPr>
              <a:t>muda</a:t>
            </a:r>
            <a:r>
              <a:rPr lang="pt-BR" sz="1800" b="0">
                <a:latin typeface="Arial" charset="0"/>
                <a:cs typeface="Arial" charset="0"/>
              </a:rPr>
              <a:t> a </a:t>
            </a:r>
            <a:r>
              <a:rPr lang="pt-BR" sz="1800">
                <a:latin typeface="Arial" charset="0"/>
                <a:cs typeface="Arial" charset="0"/>
              </a:rPr>
              <a:t>configuração</a:t>
            </a:r>
            <a:r>
              <a:rPr lang="pt-BR" sz="1800" b="0">
                <a:latin typeface="Arial" charset="0"/>
                <a:cs typeface="Arial" charset="0"/>
              </a:rPr>
              <a:t> de </a:t>
            </a:r>
            <a:r>
              <a:rPr lang="pt-BR" sz="1800">
                <a:latin typeface="Arial" charset="0"/>
                <a:cs typeface="Arial" charset="0"/>
              </a:rPr>
              <a:t>TSM</a:t>
            </a:r>
            <a:r>
              <a:rPr lang="pt-BR" sz="1800" b="0">
                <a:latin typeface="Arial" charset="0"/>
                <a:cs typeface="Arial" charset="0"/>
              </a:rPr>
              <a:t> no </a:t>
            </a:r>
            <a:r>
              <a:rPr lang="pt-BR" sz="1800">
                <a:latin typeface="Arial" charset="0"/>
                <a:cs typeface="Arial" charset="0"/>
              </a:rPr>
              <a:t>Atlântico</a:t>
            </a:r>
            <a:r>
              <a:rPr lang="pt-BR" sz="1800" b="0">
                <a:latin typeface="Arial" charset="0"/>
                <a:cs typeface="Arial" charset="0"/>
              </a:rPr>
              <a:t> e </a:t>
            </a:r>
            <a:r>
              <a:rPr lang="pt-BR" sz="1800">
                <a:latin typeface="Arial" charset="0"/>
                <a:cs typeface="Arial" charset="0"/>
              </a:rPr>
              <a:t>influencia</a:t>
            </a:r>
            <a:r>
              <a:rPr lang="pt-BR" sz="1800" b="0">
                <a:latin typeface="Arial" charset="0"/>
                <a:cs typeface="Arial" charset="0"/>
              </a:rPr>
              <a:t> o </a:t>
            </a:r>
            <a:r>
              <a:rPr lang="pt-BR" sz="1800">
                <a:latin typeface="Arial" charset="0"/>
                <a:cs typeface="Arial" charset="0"/>
              </a:rPr>
              <a:t>posicionamento</a:t>
            </a:r>
            <a:r>
              <a:rPr lang="pt-BR" sz="1800" b="0">
                <a:latin typeface="Arial" charset="0"/>
                <a:cs typeface="Arial" charset="0"/>
              </a:rPr>
              <a:t> e </a:t>
            </a:r>
            <a:r>
              <a:rPr lang="pt-BR" sz="1800">
                <a:latin typeface="Arial" charset="0"/>
                <a:cs typeface="Arial" charset="0"/>
              </a:rPr>
              <a:t>intensidade</a:t>
            </a:r>
            <a:r>
              <a:rPr lang="pt-BR" sz="1800" b="0">
                <a:latin typeface="Arial" charset="0"/>
                <a:cs typeface="Arial" charset="0"/>
              </a:rPr>
              <a:t> da ZCIT. A </a:t>
            </a:r>
            <a:r>
              <a:rPr lang="pt-BR" sz="1800">
                <a:latin typeface="Arial" charset="0"/>
                <a:cs typeface="Arial" charset="0"/>
              </a:rPr>
              <a:t>ZCIT</a:t>
            </a:r>
            <a:r>
              <a:rPr lang="pt-BR" sz="1800" b="0">
                <a:latin typeface="Arial" charset="0"/>
                <a:cs typeface="Arial" charset="0"/>
              </a:rPr>
              <a:t> permaneceu mais ao </a:t>
            </a:r>
            <a:r>
              <a:rPr lang="pt-BR" sz="1800">
                <a:latin typeface="Arial" charset="0"/>
                <a:cs typeface="Arial" charset="0"/>
              </a:rPr>
              <a:t>norte (sul)</a:t>
            </a:r>
            <a:r>
              <a:rPr lang="pt-BR" sz="1800" b="0">
                <a:latin typeface="Arial" charset="0"/>
                <a:cs typeface="Arial" charset="0"/>
              </a:rPr>
              <a:t> de sua posição média durante a </a:t>
            </a:r>
            <a:r>
              <a:rPr lang="pt-BR" sz="1800">
                <a:latin typeface="Arial" charset="0"/>
                <a:cs typeface="Arial" charset="0"/>
              </a:rPr>
              <a:t>fase fria (quente)</a:t>
            </a:r>
            <a:r>
              <a:rPr lang="pt-BR" sz="1800" b="0">
                <a:latin typeface="Arial" charset="0"/>
                <a:cs typeface="Arial" charset="0"/>
              </a:rPr>
              <a:t> da </a:t>
            </a:r>
            <a:r>
              <a:rPr lang="pt-BR" sz="1800">
                <a:latin typeface="Arial" charset="0"/>
                <a:cs typeface="Arial" charset="0"/>
              </a:rPr>
              <a:t>ODP</a:t>
            </a:r>
            <a:r>
              <a:rPr lang="pt-BR" sz="1800" b="0">
                <a:latin typeface="Arial" charset="0"/>
                <a:cs typeface="Arial" charset="0"/>
              </a:rPr>
              <a:t> (Andrade et al, 2006).</a:t>
            </a:r>
            <a:endParaRPr lang="el-GR" sz="1800" b="0"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endParaRPr lang="pt-BR" sz="18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3040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040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DINÂMICA DA CIRCULAÇÃO OCEÂNICA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27019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Ventos</a:t>
            </a:r>
            <a:r>
              <a:rPr lang="pt-BR" sz="1800" b="0">
                <a:latin typeface="Arial" charset="0"/>
              </a:rPr>
              <a:t> predominantemente de </a:t>
            </a:r>
            <a:r>
              <a:rPr lang="pt-BR" sz="1800">
                <a:latin typeface="Arial" charset="0"/>
              </a:rPr>
              <a:t>leste</a:t>
            </a:r>
            <a:r>
              <a:rPr lang="pt-BR" sz="1800" b="0">
                <a:latin typeface="Arial" charset="0"/>
              </a:rPr>
              <a:t> na </a:t>
            </a:r>
            <a:r>
              <a:rPr lang="pt-BR" sz="1800">
                <a:latin typeface="Arial" charset="0"/>
              </a:rPr>
              <a:t>região equatorial</a:t>
            </a:r>
            <a:r>
              <a:rPr lang="pt-BR" sz="1800" b="0">
                <a:latin typeface="Arial" charset="0"/>
              </a:rPr>
              <a:t> dos </a:t>
            </a:r>
            <a:r>
              <a:rPr lang="pt-BR" sz="1800">
                <a:latin typeface="Arial" charset="0"/>
              </a:rPr>
              <a:t>Oceanos Atlântico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Pacífico </a:t>
            </a:r>
            <a:r>
              <a:rPr lang="pt-BR" sz="1800" b="0">
                <a:latin typeface="Arial" charset="0"/>
              </a:rPr>
              <a:t>-&gt; geram </a:t>
            </a:r>
            <a:r>
              <a:rPr lang="pt-BR" sz="1800">
                <a:latin typeface="Arial" charset="0"/>
              </a:rPr>
              <a:t>correntes</a:t>
            </a:r>
            <a:r>
              <a:rPr lang="pt-BR" sz="1800" b="0">
                <a:latin typeface="Arial" charset="0"/>
              </a:rPr>
              <a:t> que sofrem </a:t>
            </a:r>
            <a:r>
              <a:rPr lang="pt-BR" sz="1800">
                <a:latin typeface="Arial" charset="0"/>
              </a:rPr>
              <a:t>desvios</a:t>
            </a:r>
            <a:r>
              <a:rPr lang="pt-BR" sz="1800" b="0">
                <a:latin typeface="Arial" charset="0"/>
              </a:rPr>
              <a:t> para a </a:t>
            </a:r>
            <a:r>
              <a:rPr lang="pt-BR" sz="1800">
                <a:latin typeface="Arial" charset="0"/>
              </a:rPr>
              <a:t>direita (esquerda)</a:t>
            </a:r>
            <a:r>
              <a:rPr lang="pt-BR" sz="1800" b="0">
                <a:latin typeface="Arial" charset="0"/>
              </a:rPr>
              <a:t> no </a:t>
            </a:r>
            <a:r>
              <a:rPr lang="pt-BR" sz="1800">
                <a:latin typeface="Arial" charset="0"/>
              </a:rPr>
              <a:t>HN (HS)</a:t>
            </a:r>
            <a:r>
              <a:rPr lang="pt-BR" sz="1800" b="0">
                <a:latin typeface="Arial" charset="0"/>
              </a:rPr>
              <a:t> devido à </a:t>
            </a:r>
            <a:r>
              <a:rPr lang="pt-BR" sz="1800">
                <a:latin typeface="Arial" charset="0"/>
              </a:rPr>
              <a:t>força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Coriolis</a:t>
            </a:r>
            <a:r>
              <a:rPr lang="pt-BR" sz="1800" b="0">
                <a:latin typeface="Arial" charset="0"/>
              </a:rPr>
              <a:t> -&gt; </a:t>
            </a:r>
            <a:r>
              <a:rPr lang="pt-BR" sz="1800">
                <a:latin typeface="Arial" charset="0"/>
              </a:rPr>
              <a:t>divergência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águas</a:t>
            </a:r>
            <a:r>
              <a:rPr lang="pt-BR" sz="1800" b="0">
                <a:latin typeface="Arial" charset="0"/>
              </a:rPr>
              <a:t> sobre o equador terrestre -&gt; </a:t>
            </a:r>
            <a:r>
              <a:rPr lang="pt-BR" sz="1800">
                <a:latin typeface="Arial" charset="0"/>
              </a:rPr>
              <a:t>ressurgência</a:t>
            </a:r>
            <a:r>
              <a:rPr lang="pt-BR" sz="1800" b="0">
                <a:latin typeface="Arial" charset="0"/>
              </a:rPr>
              <a:t> na região equatorial por </a:t>
            </a:r>
            <a:r>
              <a:rPr lang="pt-BR" sz="1800">
                <a:latin typeface="Arial" charset="0"/>
              </a:rPr>
              <a:t>conservação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massa</a:t>
            </a:r>
            <a:r>
              <a:rPr lang="pt-BR" sz="1800" b="0">
                <a:latin typeface="Arial" charset="0"/>
              </a:rPr>
              <a:t> -&gt; com </a:t>
            </a:r>
            <a:r>
              <a:rPr lang="pt-BR" sz="1800">
                <a:latin typeface="Arial" charset="0"/>
              </a:rPr>
              <a:t>águas</a:t>
            </a:r>
            <a:r>
              <a:rPr lang="pt-BR" sz="1800" b="0">
                <a:latin typeface="Arial" charset="0"/>
              </a:rPr>
              <a:t> superficiais mais </a:t>
            </a:r>
            <a:r>
              <a:rPr lang="pt-BR" sz="1800">
                <a:latin typeface="Arial" charset="0"/>
              </a:rPr>
              <a:t>frias</a:t>
            </a: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evaporação diminui</a:t>
            </a:r>
            <a:r>
              <a:rPr lang="pt-BR" sz="1800" b="0">
                <a:latin typeface="Arial" charset="0"/>
              </a:rPr>
              <a:t> -&gt; </a:t>
            </a:r>
            <a:r>
              <a:rPr lang="pt-BR" sz="1800">
                <a:latin typeface="Arial" charset="0"/>
              </a:rPr>
              <a:t>camada</a:t>
            </a:r>
            <a:r>
              <a:rPr lang="pt-BR" sz="1800" b="0">
                <a:latin typeface="Arial" charset="0"/>
              </a:rPr>
              <a:t> próxima a superfície marítima se </a:t>
            </a:r>
            <a:r>
              <a:rPr lang="pt-BR" sz="1800">
                <a:latin typeface="Arial" charset="0"/>
              </a:rPr>
              <a:t>estabiliza</a:t>
            </a:r>
            <a:r>
              <a:rPr lang="pt-BR" sz="1800" b="0">
                <a:latin typeface="Arial" charset="0"/>
              </a:rPr>
              <a:t> -&gt; um pouco mais ao </a:t>
            </a:r>
            <a:r>
              <a:rPr lang="pt-BR" sz="1800">
                <a:latin typeface="Arial" charset="0"/>
              </a:rPr>
              <a:t>norte</a:t>
            </a:r>
            <a:r>
              <a:rPr lang="pt-BR" sz="1800" b="0">
                <a:latin typeface="Arial" charset="0"/>
              </a:rPr>
              <a:t> do </a:t>
            </a:r>
            <a:r>
              <a:rPr lang="pt-BR" sz="1800">
                <a:latin typeface="Arial" charset="0"/>
              </a:rPr>
              <a:t>equador</a:t>
            </a: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estabelece</a:t>
            </a:r>
            <a:r>
              <a:rPr lang="pt-BR" sz="1800" b="0">
                <a:latin typeface="Arial" charset="0"/>
              </a:rPr>
              <a:t> uma faixa quente associada a </a:t>
            </a:r>
            <a:r>
              <a:rPr lang="pt-BR" sz="1800">
                <a:latin typeface="Arial" charset="0"/>
              </a:rPr>
              <a:t>ZCIT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evolução sazonal da </a:t>
            </a:r>
            <a:r>
              <a:rPr lang="pt-BR" sz="1800">
                <a:latin typeface="Arial" charset="0"/>
              </a:rPr>
              <a:t>localização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ZCIT</a:t>
            </a:r>
            <a:r>
              <a:rPr lang="pt-BR" sz="1800" b="0">
                <a:latin typeface="Arial" charset="0"/>
              </a:rPr>
              <a:t> e da </a:t>
            </a:r>
            <a:r>
              <a:rPr lang="pt-BR" sz="1800">
                <a:latin typeface="Arial" charset="0"/>
              </a:rPr>
              <a:t>TSM</a:t>
            </a:r>
            <a:r>
              <a:rPr lang="pt-BR" sz="1800" b="0">
                <a:latin typeface="Arial" charset="0"/>
              </a:rPr>
              <a:t> dependem da </a:t>
            </a:r>
            <a:r>
              <a:rPr lang="pt-BR" sz="1800">
                <a:latin typeface="Arial" charset="0"/>
              </a:rPr>
              <a:t>dinâmica</a:t>
            </a:r>
            <a:r>
              <a:rPr lang="pt-BR" sz="1800" b="0">
                <a:latin typeface="Arial" charset="0"/>
              </a:rPr>
              <a:t> das </a:t>
            </a:r>
            <a:r>
              <a:rPr lang="pt-BR" sz="1800">
                <a:latin typeface="Arial" charset="0"/>
              </a:rPr>
              <a:t>correntes oceânicas</a:t>
            </a:r>
            <a:r>
              <a:rPr lang="pt-BR" sz="1800" b="0">
                <a:latin typeface="Arial" charset="0"/>
              </a:rPr>
              <a:t> e dos ventos alísios.</a:t>
            </a:r>
            <a:endParaRPr lang="pt-BR" sz="18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5365" name="Picture 9" descr="CorrentesOceânic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3937000"/>
            <a:ext cx="4681537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984250"/>
            <a:ext cx="6002338" cy="5865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4064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064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PADRÕES DE NEBULOSIDADE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867400" y="1196975"/>
            <a:ext cx="3276600" cy="1247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Imagens de satélite do METEOSAT6 representativas dos padrões de nebulosidade para: a) ZCIT dupla ao sul da banda principal, b) ZCIT dupla ao norte da banda principal, c) bifurcação ao oeste, d) bifurcação ao leste. Fonte: Coelho et al, 2004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46787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INTENSIFICAÇÃO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54943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BANDA DUPLA DE NEBULOSIDADE NA ZCIT:</a:t>
            </a:r>
            <a:r>
              <a:rPr lang="pt-BR" sz="1800" b="0">
                <a:latin typeface="Arial" charset="0"/>
              </a:rPr>
              <a:t> Quando isso ocorre por mais de </a:t>
            </a:r>
            <a:r>
              <a:rPr lang="pt-BR" sz="1800">
                <a:latin typeface="Arial" charset="0"/>
              </a:rPr>
              <a:t>dois dias</a:t>
            </a:r>
            <a:r>
              <a:rPr lang="pt-BR" sz="1800" b="0">
                <a:latin typeface="Arial" charset="0"/>
              </a:rPr>
              <a:t>, corresponde a anos de </a:t>
            </a:r>
            <a:r>
              <a:rPr lang="pt-BR" sz="1800">
                <a:latin typeface="Arial" charset="0"/>
              </a:rPr>
              <a:t>maior</a:t>
            </a:r>
            <a:r>
              <a:rPr lang="pt-BR" sz="1800" b="0">
                <a:latin typeface="Arial" charset="0"/>
              </a:rPr>
              <a:t> índice de </a:t>
            </a:r>
            <a:r>
              <a:rPr lang="pt-BR" sz="1800">
                <a:latin typeface="Arial" charset="0"/>
              </a:rPr>
              <a:t>precipitação</a:t>
            </a:r>
            <a:r>
              <a:rPr lang="pt-BR" sz="1800" b="0">
                <a:latin typeface="Arial" charset="0"/>
              </a:rPr>
              <a:t> (Uvo, 1989). A ZCIT dupla é um fenômeno esporádico, ainda pouco estudado, que acontece geralmente ao sul da banda convectiva principal, nos primeiros meses do ano (fevereiro, março e abril) não permanecendo por muito tempo (Uvo, 1989).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ONDAS DE LESTE: </a:t>
            </a:r>
            <a:r>
              <a:rPr lang="pt-BR" sz="1800" b="0">
                <a:latin typeface="Arial" charset="0"/>
              </a:rPr>
              <a:t>As ondas de leste que se iniciam com o aumento da convecção sobre a África Central Oeste (extremidade leste da ZCIT) e propagam-se para oeste atingem o NEB em dois ou três dias, intensificando a banda convectiva associada à ZCIT principalmente nos meses de verão e outono do HS (quando a ZCIT alcança sua posição mais ao sul), resultando em períodos de </a:t>
            </a:r>
            <a:r>
              <a:rPr lang="pt-BR" sz="1800">
                <a:latin typeface="Arial" charset="0"/>
              </a:rPr>
              <a:t>maior</a:t>
            </a:r>
            <a:r>
              <a:rPr lang="pt-BR" sz="1800" b="0">
                <a:latin typeface="Arial" charset="0"/>
              </a:rPr>
              <a:t> intensidade de </a:t>
            </a:r>
            <a:r>
              <a:rPr lang="pt-BR" sz="1800">
                <a:latin typeface="Arial" charset="0"/>
              </a:rPr>
              <a:t>precipitação</a:t>
            </a:r>
            <a:r>
              <a:rPr lang="pt-BR" sz="1800" b="0">
                <a:latin typeface="Arial" charset="0"/>
              </a:rPr>
              <a:t> no </a:t>
            </a:r>
            <a:r>
              <a:rPr lang="pt-BR" sz="1800">
                <a:latin typeface="Arial" charset="0"/>
              </a:rPr>
              <a:t>norte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nordeste</a:t>
            </a:r>
            <a:r>
              <a:rPr lang="pt-BR" sz="1800" b="0">
                <a:latin typeface="Arial" charset="0"/>
              </a:rPr>
              <a:t> do </a:t>
            </a:r>
            <a:r>
              <a:rPr lang="pt-BR" sz="1800">
                <a:latin typeface="Arial" charset="0"/>
              </a:rPr>
              <a:t>Brasil</a:t>
            </a:r>
            <a:r>
              <a:rPr lang="pt-BR" sz="1800" b="0">
                <a:latin typeface="Arial" charset="0"/>
              </a:rPr>
              <a:t> (Yamazaki e Rao, 1977; Chan 1990; Espinoza 1996; Mota 1997).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ZCAS:</a:t>
            </a: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intensificação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ZCAS</a:t>
            </a:r>
            <a:r>
              <a:rPr lang="pt-BR" sz="1800" b="0">
                <a:latin typeface="Arial" charset="0"/>
              </a:rPr>
              <a:t> pode estar associada com a </a:t>
            </a:r>
            <a:r>
              <a:rPr lang="pt-BR" sz="1800">
                <a:latin typeface="Arial" charset="0"/>
              </a:rPr>
              <a:t>desintensificação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ZCIT</a:t>
            </a:r>
            <a:r>
              <a:rPr lang="pt-BR" sz="1800" b="0">
                <a:latin typeface="Arial" charset="0"/>
              </a:rPr>
              <a:t>, através da </a:t>
            </a:r>
            <a:r>
              <a:rPr lang="pt-BR" sz="1800">
                <a:latin typeface="Arial" charset="0"/>
              </a:rPr>
              <a:t>subsidência</a:t>
            </a:r>
            <a:r>
              <a:rPr lang="pt-BR" sz="1800" b="0">
                <a:latin typeface="Arial" charset="0"/>
              </a:rPr>
              <a:t> na </a:t>
            </a:r>
            <a:r>
              <a:rPr lang="pt-BR" sz="1800">
                <a:latin typeface="Arial" charset="0"/>
              </a:rPr>
              <a:t>região equatorial</a:t>
            </a:r>
            <a:r>
              <a:rPr lang="pt-BR" sz="1800" b="0">
                <a:latin typeface="Arial" charset="0"/>
              </a:rPr>
              <a:t> do </a:t>
            </a:r>
            <a:r>
              <a:rPr lang="pt-BR" sz="1800">
                <a:latin typeface="Arial" charset="0"/>
              </a:rPr>
              <a:t>Atlântico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VARIAÇÕES DIURNAS DE AQUECIMENTO: </a:t>
            </a:r>
            <a:r>
              <a:rPr lang="pt-BR" sz="1800" b="0">
                <a:latin typeface="Arial" charset="0"/>
              </a:rPr>
              <a:t>A ZCIT possui um </a:t>
            </a:r>
            <a:r>
              <a:rPr lang="pt-BR" sz="1800">
                <a:latin typeface="Arial" charset="0"/>
              </a:rPr>
              <a:t>ciclo diurno </a:t>
            </a:r>
            <a:r>
              <a:rPr lang="pt-BR" sz="1800" b="0">
                <a:latin typeface="Arial" charset="0"/>
              </a:rPr>
              <a:t>de </a:t>
            </a:r>
            <a:r>
              <a:rPr lang="pt-BR" sz="1800">
                <a:latin typeface="Arial" charset="0"/>
              </a:rPr>
              <a:t>convecção</a:t>
            </a:r>
            <a:r>
              <a:rPr lang="pt-BR" sz="1800" b="0">
                <a:latin typeface="Arial" charset="0"/>
              </a:rPr>
              <a:t> que está </a:t>
            </a:r>
            <a:r>
              <a:rPr lang="pt-BR" sz="1800">
                <a:latin typeface="Arial" charset="0"/>
              </a:rPr>
              <a:t>associado</a:t>
            </a:r>
            <a:r>
              <a:rPr lang="pt-BR" sz="1800" b="0">
                <a:latin typeface="Arial" charset="0"/>
              </a:rPr>
              <a:t> ao </a:t>
            </a:r>
            <a:r>
              <a:rPr lang="pt-BR" sz="1800">
                <a:latin typeface="Arial" charset="0"/>
              </a:rPr>
              <a:t>ciclo solar</a:t>
            </a:r>
            <a:r>
              <a:rPr lang="pt-BR" sz="1800" b="0">
                <a:latin typeface="Arial" charset="0"/>
              </a:rPr>
              <a:t>. Em geral, o que se observa é que durante as primeiras horas do dia a convecção é menos desenvolvida e </a:t>
            </a:r>
            <a:r>
              <a:rPr lang="pt-BR" sz="1800">
                <a:latin typeface="Arial" charset="0"/>
              </a:rPr>
              <a:t>à medida </a:t>
            </a:r>
            <a:r>
              <a:rPr lang="pt-BR" sz="1800" b="0">
                <a:latin typeface="Arial" charset="0"/>
              </a:rPr>
              <a:t>que o </a:t>
            </a:r>
            <a:r>
              <a:rPr lang="pt-BR" sz="1800">
                <a:latin typeface="Arial" charset="0"/>
              </a:rPr>
              <a:t>aquecimento diurno </a:t>
            </a:r>
            <a:r>
              <a:rPr lang="pt-BR" sz="1800" b="0">
                <a:latin typeface="Arial" charset="0"/>
              </a:rPr>
              <a:t>ocorre, as </a:t>
            </a:r>
            <a:r>
              <a:rPr lang="pt-BR" sz="1800">
                <a:latin typeface="Arial" charset="0"/>
              </a:rPr>
              <a:t>nuvens convectivas </a:t>
            </a:r>
            <a:r>
              <a:rPr lang="pt-BR" sz="1800" b="0">
                <a:latin typeface="Arial" charset="0"/>
              </a:rPr>
              <a:t>se </a:t>
            </a:r>
            <a:r>
              <a:rPr lang="pt-BR" sz="1800">
                <a:latin typeface="Arial" charset="0"/>
              </a:rPr>
              <a:t>desenvolvem</a:t>
            </a:r>
            <a:r>
              <a:rPr lang="pt-BR" sz="1800" b="0"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14019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4020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INFLUÊNCIAS NO TEMPO E NO CLIMA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endParaRPr lang="pt-BR" sz="1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0" y="1196975"/>
            <a:ext cx="9144000" cy="50403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Influencia a </a:t>
            </a:r>
            <a:r>
              <a:rPr lang="pt-BR" sz="1800">
                <a:latin typeface="Arial" charset="0"/>
              </a:rPr>
              <a:t>precipitação</a:t>
            </a:r>
            <a:r>
              <a:rPr lang="pt-BR" sz="1800" b="0">
                <a:latin typeface="Arial" charset="0"/>
              </a:rPr>
              <a:t> nas </a:t>
            </a:r>
            <a:r>
              <a:rPr lang="pt-BR" sz="1800">
                <a:latin typeface="Arial" charset="0"/>
              </a:rPr>
              <a:t>áreas tropicais</a:t>
            </a:r>
            <a:r>
              <a:rPr lang="pt-BR" sz="1800" b="0">
                <a:latin typeface="Arial" charset="0"/>
              </a:rPr>
              <a:t> dos </a:t>
            </a:r>
            <a:r>
              <a:rPr lang="pt-BR" sz="1800">
                <a:latin typeface="Arial" charset="0"/>
              </a:rPr>
              <a:t>continentes africano</a:t>
            </a:r>
            <a:r>
              <a:rPr lang="pt-BR" sz="1800" b="0">
                <a:latin typeface="Arial" charset="0"/>
              </a:rPr>
              <a:t>, </a:t>
            </a:r>
            <a:r>
              <a:rPr lang="pt-BR" sz="1800">
                <a:latin typeface="Arial" charset="0"/>
              </a:rPr>
              <a:t>americano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asiático</a:t>
            </a:r>
            <a:r>
              <a:rPr lang="pt-BR" sz="1800" b="0">
                <a:latin typeface="Arial" charset="0"/>
              </a:rPr>
              <a:t> (Hastenrath e Heller, 1977; Lamb, 1978).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Um dos principais sistemas geradores de </a:t>
            </a:r>
            <a:r>
              <a:rPr lang="pt-BR" sz="1800">
                <a:latin typeface="Arial" charset="0"/>
              </a:rPr>
              <a:t>precipitação</a:t>
            </a:r>
            <a:r>
              <a:rPr lang="pt-BR" sz="1800" b="0">
                <a:latin typeface="Arial" charset="0"/>
              </a:rPr>
              <a:t> na </a:t>
            </a:r>
            <a:r>
              <a:rPr lang="pt-BR" sz="1800">
                <a:latin typeface="Arial" charset="0"/>
              </a:rPr>
              <a:t>região Norte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Nordeste</a:t>
            </a:r>
            <a:r>
              <a:rPr lang="pt-BR" sz="1800" b="0">
                <a:latin typeface="Arial" charset="0"/>
              </a:rPr>
              <a:t> do </a:t>
            </a:r>
            <a:r>
              <a:rPr lang="pt-BR" sz="1800">
                <a:latin typeface="Arial" charset="0"/>
              </a:rPr>
              <a:t>Brasil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Máximo de </a:t>
            </a:r>
            <a:r>
              <a:rPr lang="pt-BR" sz="1800">
                <a:latin typeface="Arial" charset="0"/>
              </a:rPr>
              <a:t>precipitação</a:t>
            </a:r>
            <a:r>
              <a:rPr lang="pt-BR" sz="1800" b="0">
                <a:latin typeface="Arial" charset="0"/>
              </a:rPr>
              <a:t> sobre o </a:t>
            </a:r>
            <a:r>
              <a:rPr lang="pt-BR" sz="1800">
                <a:latin typeface="Arial" charset="0"/>
              </a:rPr>
              <a:t>norte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nordeste</a:t>
            </a:r>
            <a:r>
              <a:rPr lang="pt-BR" sz="1800" b="0">
                <a:latin typeface="Arial" charset="0"/>
              </a:rPr>
              <a:t> do </a:t>
            </a:r>
            <a:r>
              <a:rPr lang="pt-BR" sz="1800">
                <a:latin typeface="Arial" charset="0"/>
              </a:rPr>
              <a:t>Brasil </a:t>
            </a:r>
            <a:r>
              <a:rPr lang="pt-BR" sz="1800" b="0">
                <a:latin typeface="Arial" charset="0"/>
              </a:rPr>
              <a:t>ocorre em </a:t>
            </a:r>
            <a:r>
              <a:rPr lang="pt-BR" sz="1800">
                <a:latin typeface="Arial" charset="0"/>
              </a:rPr>
              <a:t>março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abril</a:t>
            </a:r>
            <a:r>
              <a:rPr lang="pt-BR" sz="1800" b="0">
                <a:latin typeface="Arial" charset="0"/>
              </a:rPr>
              <a:t>, época que a </a:t>
            </a:r>
            <a:r>
              <a:rPr lang="pt-BR" sz="1800">
                <a:latin typeface="Arial" charset="0"/>
              </a:rPr>
              <a:t>ZCIT</a:t>
            </a:r>
            <a:r>
              <a:rPr lang="pt-BR" sz="1800" b="0">
                <a:latin typeface="Arial" charset="0"/>
              </a:rPr>
              <a:t> atinge suas posições </a:t>
            </a:r>
            <a:r>
              <a:rPr lang="pt-BR" sz="1800">
                <a:latin typeface="Arial" charset="0"/>
              </a:rPr>
              <a:t>mais</a:t>
            </a:r>
            <a:r>
              <a:rPr lang="pt-BR" sz="1800" b="0">
                <a:latin typeface="Arial" charset="0"/>
              </a:rPr>
              <a:t> ao </a:t>
            </a:r>
            <a:r>
              <a:rPr lang="pt-BR" sz="1800">
                <a:latin typeface="Arial" charset="0"/>
              </a:rPr>
              <a:t>sul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Nas </a:t>
            </a:r>
            <a:r>
              <a:rPr lang="pt-BR" sz="1800">
                <a:latin typeface="Arial" charset="0"/>
              </a:rPr>
              <a:t>regiões equatoriais</a:t>
            </a:r>
            <a:r>
              <a:rPr lang="pt-BR" sz="1800" b="0">
                <a:latin typeface="Arial" charset="0"/>
              </a:rPr>
              <a:t>, define-se </a:t>
            </a:r>
            <a:r>
              <a:rPr lang="pt-BR" sz="1800">
                <a:latin typeface="Arial" charset="0"/>
              </a:rPr>
              <a:t>estação seca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chuvosa</a:t>
            </a:r>
            <a:r>
              <a:rPr lang="pt-BR" sz="1800" b="0">
                <a:latin typeface="Arial" charset="0"/>
              </a:rPr>
              <a:t> ao invés de estação de verão, outono, inverno e primavera.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Um aspecto importante para prever a </a:t>
            </a:r>
            <a:r>
              <a:rPr lang="pt-BR" sz="1800">
                <a:latin typeface="Arial" charset="0"/>
              </a:rPr>
              <a:t>qualidade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estação chuvosa</a:t>
            </a:r>
            <a:r>
              <a:rPr lang="pt-BR" sz="1800" b="0">
                <a:latin typeface="Arial" charset="0"/>
              </a:rPr>
              <a:t> é </a:t>
            </a:r>
            <a:r>
              <a:rPr lang="pt-BR" sz="1800">
                <a:latin typeface="Arial" charset="0"/>
              </a:rPr>
              <a:t>prever</a:t>
            </a:r>
            <a:r>
              <a:rPr lang="pt-BR" sz="1800" b="0">
                <a:latin typeface="Arial" charset="0"/>
              </a:rPr>
              <a:t> quando a </a:t>
            </a:r>
            <a:r>
              <a:rPr lang="pt-BR" sz="1800">
                <a:latin typeface="Arial" charset="0"/>
              </a:rPr>
              <a:t>ZCIT</a:t>
            </a: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iniciará</a:t>
            </a:r>
            <a:r>
              <a:rPr lang="pt-BR" sz="1800" b="0">
                <a:latin typeface="Arial" charset="0"/>
              </a:rPr>
              <a:t> o seu </a:t>
            </a:r>
            <a:r>
              <a:rPr lang="pt-BR" sz="1800">
                <a:latin typeface="Arial" charset="0"/>
              </a:rPr>
              <a:t>retorno</a:t>
            </a:r>
            <a:r>
              <a:rPr lang="pt-BR" sz="1800" b="0">
                <a:latin typeface="Arial" charset="0"/>
              </a:rPr>
              <a:t> para o </a:t>
            </a:r>
            <a:r>
              <a:rPr lang="pt-BR" sz="1800">
                <a:latin typeface="Arial" charset="0"/>
              </a:rPr>
              <a:t>norte</a:t>
            </a:r>
            <a:r>
              <a:rPr lang="pt-BR" sz="1800" b="0">
                <a:latin typeface="Arial" charset="0"/>
              </a:rPr>
              <a:t> após atingir sua posição mais ao sul (Nobre e Uvo, 1989).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permanência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ZCIT</a:t>
            </a:r>
            <a:r>
              <a:rPr lang="pt-BR" sz="1800" b="0">
                <a:latin typeface="Arial" charset="0"/>
              </a:rPr>
              <a:t> em torno de suas posições mais ao </a:t>
            </a:r>
            <a:r>
              <a:rPr lang="pt-BR" sz="1800">
                <a:latin typeface="Arial" charset="0"/>
              </a:rPr>
              <a:t>sul</a:t>
            </a:r>
            <a:r>
              <a:rPr lang="pt-BR" sz="1800" b="0">
                <a:latin typeface="Arial" charset="0"/>
              </a:rPr>
              <a:t> é o </a:t>
            </a:r>
            <a:r>
              <a:rPr lang="pt-BR" sz="1800">
                <a:latin typeface="Arial" charset="0"/>
              </a:rPr>
              <a:t>fator</a:t>
            </a:r>
            <a:r>
              <a:rPr lang="pt-BR" sz="1800" b="0">
                <a:latin typeface="Arial" charset="0"/>
              </a:rPr>
              <a:t> mais </a:t>
            </a:r>
            <a:r>
              <a:rPr lang="pt-BR" sz="1800">
                <a:latin typeface="Arial" charset="0"/>
              </a:rPr>
              <a:t>importante</a:t>
            </a:r>
            <a:r>
              <a:rPr lang="pt-BR" sz="1800" b="0">
                <a:latin typeface="Arial" charset="0"/>
              </a:rPr>
              <a:t> na </a:t>
            </a:r>
            <a:r>
              <a:rPr lang="pt-BR" sz="1800">
                <a:latin typeface="Arial" charset="0"/>
              </a:rPr>
              <a:t>determinação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qualidade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estação chuvosa</a:t>
            </a:r>
            <a:r>
              <a:rPr lang="pt-BR" sz="1800" b="0">
                <a:latin typeface="Arial" charset="0"/>
              </a:rPr>
              <a:t> no </a:t>
            </a:r>
            <a:r>
              <a:rPr lang="pt-BR" sz="1800">
                <a:latin typeface="Arial" charset="0"/>
              </a:rPr>
              <a:t>NNE</a:t>
            </a:r>
            <a:r>
              <a:rPr lang="pt-BR" sz="1800" b="0">
                <a:latin typeface="Arial" charset="0"/>
              </a:rPr>
              <a:t> do</a:t>
            </a:r>
            <a:r>
              <a:rPr lang="pt-BR" sz="1800">
                <a:latin typeface="Arial" charset="0"/>
              </a:rPr>
              <a:t> Brasil</a:t>
            </a:r>
            <a:r>
              <a:rPr lang="pt-BR" sz="1800" b="0">
                <a:latin typeface="Arial" charset="0"/>
              </a:rPr>
              <a:t>, pois </a:t>
            </a:r>
            <a:r>
              <a:rPr lang="pt-BR" sz="1800">
                <a:latin typeface="Arial" charset="0"/>
              </a:rPr>
              <a:t>define</a:t>
            </a: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duração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estação chuvosa</a:t>
            </a:r>
            <a:r>
              <a:rPr lang="pt-BR" sz="1800" b="0">
                <a:latin typeface="Arial" charset="0"/>
              </a:rPr>
              <a:t> (Nobre e Uvo, 1989).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endParaRPr lang="pt-BR" sz="18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97987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7988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POSIÇÃO CLIMATOLÓGICA: MARÇO E ABRIL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17414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ZCIT encontra-se sobre todo o </a:t>
            </a:r>
            <a:r>
              <a:rPr lang="pt-BR" sz="1800">
                <a:latin typeface="Arial" charset="0"/>
              </a:rPr>
              <a:t>Oceano Atlântico Tropical</a:t>
            </a:r>
            <a:r>
              <a:rPr lang="pt-BR" sz="1800" b="0">
                <a:latin typeface="Arial" charset="0"/>
              </a:rPr>
              <a:t>;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Numa </a:t>
            </a:r>
            <a:r>
              <a:rPr lang="pt-BR" sz="1800">
                <a:latin typeface="Arial" charset="0"/>
              </a:rPr>
              <a:t>faixa</a:t>
            </a:r>
            <a:r>
              <a:rPr lang="pt-BR" sz="1800" b="0">
                <a:latin typeface="Arial" charset="0"/>
              </a:rPr>
              <a:t> de latitude de </a:t>
            </a:r>
            <a:r>
              <a:rPr lang="pt-BR" sz="1800">
                <a:latin typeface="Arial" charset="0"/>
              </a:rPr>
              <a:t>6ºN - 5ºS</a:t>
            </a:r>
            <a:r>
              <a:rPr lang="pt-BR" sz="1800" b="0">
                <a:latin typeface="Arial" charset="0"/>
              </a:rPr>
              <a:t>;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banda convectiva</a:t>
            </a:r>
            <a:r>
              <a:rPr lang="pt-BR" sz="1800" b="0">
                <a:latin typeface="Arial" charset="0"/>
              </a:rPr>
              <a:t> localizada sobre a </a:t>
            </a:r>
            <a:r>
              <a:rPr lang="pt-BR" sz="1800">
                <a:latin typeface="Arial" charset="0"/>
              </a:rPr>
              <a:t>região costeira nordestina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africana</a:t>
            </a: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confunde-se</a:t>
            </a:r>
            <a:r>
              <a:rPr lang="pt-BR" sz="1800" b="0">
                <a:latin typeface="Arial" charset="0"/>
              </a:rPr>
              <a:t> com a </a:t>
            </a:r>
            <a:r>
              <a:rPr lang="pt-BR" sz="1800">
                <a:latin typeface="Arial" charset="0"/>
              </a:rPr>
              <a:t>convecção tropical</a:t>
            </a:r>
            <a:r>
              <a:rPr lang="pt-BR" sz="1800" b="0">
                <a:latin typeface="Arial" charset="0"/>
              </a:rPr>
              <a:t> sobre os </a:t>
            </a:r>
            <a:r>
              <a:rPr lang="pt-BR" sz="1800">
                <a:latin typeface="Arial" charset="0"/>
              </a:rPr>
              <a:t>continentes</a:t>
            </a:r>
            <a:r>
              <a:rPr lang="pt-BR" sz="1800" b="0">
                <a:latin typeface="Arial" charset="0"/>
              </a:rPr>
              <a:t> e também com os </a:t>
            </a:r>
            <a:r>
              <a:rPr lang="pt-BR" sz="1800">
                <a:latin typeface="Arial" charset="0"/>
              </a:rPr>
              <a:t>sistemas frontais</a:t>
            </a:r>
            <a:r>
              <a:rPr lang="pt-BR" sz="1800" b="0">
                <a:latin typeface="Arial" charset="0"/>
              </a:rPr>
              <a:t> da AS no mês de março.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-142875" y="6477000"/>
            <a:ext cx="9467850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Média climatológica de ROL (W/m</a:t>
            </a:r>
            <a:r>
              <a:rPr lang="pt-BR" sz="1200" b="0" baseline="30000">
                <a:latin typeface="Arial" charset="0"/>
              </a:rPr>
              <a:t>2</a:t>
            </a:r>
            <a:r>
              <a:rPr lang="pt-BR" sz="1200" b="0">
                <a:latin typeface="Arial" charset="0"/>
              </a:rPr>
              <a:t>) para o período de 21 anos (1979-1999) para: a) mês de março, b) mês de abril.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 Coelho et al, 2004 </a:t>
            </a:r>
          </a:p>
        </p:txBody>
      </p:sp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889250"/>
            <a:ext cx="8802688" cy="3635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00035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0036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POSIÇÃO: MARÇO, ABRIL e MAIO de 2008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-252413" y="5815013"/>
            <a:ext cx="3168651" cy="587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 http://www.mar.mil.br/dhn/chm/meteo/prev/cartas/cartas.htm</a:t>
            </a:r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1701800"/>
            <a:ext cx="3048000" cy="413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0225" y="1701800"/>
            <a:ext cx="3043238" cy="413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4413" y="1701800"/>
            <a:ext cx="3014662" cy="413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0042" name="Line 10"/>
          <p:cNvSpPr>
            <a:spLocks noChangeAspect="1" noChangeShapeType="1"/>
          </p:cNvSpPr>
          <p:nvPr/>
        </p:nvSpPr>
        <p:spPr bwMode="auto">
          <a:xfrm>
            <a:off x="719138" y="2216150"/>
            <a:ext cx="8421687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0043" name="Line 11"/>
          <p:cNvSpPr>
            <a:spLocks noChangeAspect="1" noChangeShapeType="1"/>
          </p:cNvSpPr>
          <p:nvPr/>
        </p:nvSpPr>
        <p:spPr bwMode="auto">
          <a:xfrm>
            <a:off x="719138" y="2835275"/>
            <a:ext cx="8421687" cy="6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6156325" y="1250950"/>
            <a:ext cx="2952750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sz="1800" b="0">
                <a:latin typeface="Arial" charset="0"/>
              </a:rPr>
              <a:t>15 de MAIO de 2008</a:t>
            </a:r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106363" y="1250950"/>
            <a:ext cx="2952750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sz="1800" b="0">
                <a:latin typeface="Arial" charset="0"/>
              </a:rPr>
              <a:t>15 de MARÇO de 2008</a:t>
            </a:r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3132138" y="1250950"/>
            <a:ext cx="2952750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sz="1800" b="0">
                <a:latin typeface="Arial" charset="0"/>
              </a:rPr>
              <a:t>15 de ABRIL de 2008</a:t>
            </a: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107950" y="2767013"/>
            <a:ext cx="1008063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rIns="180000">
            <a:spAutoFit/>
          </a:bodyPr>
          <a:lstStyle/>
          <a:p>
            <a:r>
              <a:rPr lang="pt-BR" sz="1800">
                <a:solidFill>
                  <a:srgbClr val="FF0000"/>
                </a:solidFill>
                <a:latin typeface="Arial" charset="0"/>
              </a:rPr>
              <a:t>5ºS</a:t>
            </a:r>
          </a:p>
        </p:txBody>
      </p:sp>
      <p:sp>
        <p:nvSpPr>
          <p:cNvPr id="20494" name="Text Box 16"/>
          <p:cNvSpPr txBox="1">
            <a:spLocks noChangeArrowheads="1"/>
          </p:cNvSpPr>
          <p:nvPr/>
        </p:nvSpPr>
        <p:spPr bwMode="auto">
          <a:xfrm>
            <a:off x="-36513" y="2133600"/>
            <a:ext cx="1008063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rIns="180000">
            <a:spAutoFit/>
          </a:bodyPr>
          <a:lstStyle/>
          <a:p>
            <a:r>
              <a:rPr lang="pt-BR" sz="1800">
                <a:solidFill>
                  <a:srgbClr val="FF0000"/>
                </a:solidFill>
                <a:latin typeface="Arial" charset="0"/>
              </a:rPr>
              <a:t>15ºN</a:t>
            </a:r>
          </a:p>
        </p:txBody>
      </p:sp>
      <p:sp>
        <p:nvSpPr>
          <p:cNvPr id="300049" name="Line 17"/>
          <p:cNvSpPr>
            <a:spLocks noChangeAspect="1" noChangeShapeType="1"/>
          </p:cNvSpPr>
          <p:nvPr/>
        </p:nvSpPr>
        <p:spPr bwMode="auto">
          <a:xfrm>
            <a:off x="719138" y="2392363"/>
            <a:ext cx="8421687" cy="47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96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3838" y="3954463"/>
            <a:ext cx="3248025" cy="292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97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1863" y="3952875"/>
            <a:ext cx="3240087" cy="291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0992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992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CARACTERÍSTICAS GERAIS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29797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zona da banda de máxima cobertura de nuvens convectivas;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zona do cavado equatorial;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zona de confluência dos alísios (ZCA);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zona de máxima convergência de massa;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zona de máxima temperatura da superfície do mar.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</a:pPr>
            <a:r>
              <a:rPr lang="pt-BR" sz="1800">
                <a:solidFill>
                  <a:srgbClr val="FF0000"/>
                </a:solidFill>
                <a:latin typeface="Arial" charset="0"/>
              </a:rPr>
              <a:t>OBS.: Essas zonas não se apresentam sobre a mesma faixa de latitude e sim próximas umas das outras interagindo entre si (Hastenrath e Lamb, 1977; Hastenrath e Heller, 1977; Estoque e Douglas, 1978).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0208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208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POSIÇÃO: JUNHO, JULHO e AGOSTO de 2008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2825" y="1736725"/>
            <a:ext cx="3044825" cy="414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1700213"/>
            <a:ext cx="3025775" cy="4138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8638" y="1738313"/>
            <a:ext cx="3038475" cy="4138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2090" name="Line 10"/>
          <p:cNvSpPr>
            <a:spLocks noChangeAspect="1" noChangeShapeType="1"/>
          </p:cNvSpPr>
          <p:nvPr/>
        </p:nvSpPr>
        <p:spPr bwMode="auto">
          <a:xfrm>
            <a:off x="719138" y="2263775"/>
            <a:ext cx="8421687" cy="6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091" name="Line 11"/>
          <p:cNvSpPr>
            <a:spLocks noChangeAspect="1" noChangeShapeType="1"/>
          </p:cNvSpPr>
          <p:nvPr/>
        </p:nvSpPr>
        <p:spPr bwMode="auto">
          <a:xfrm>
            <a:off x="719138" y="2882900"/>
            <a:ext cx="8421687" cy="6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3" name="Text Box 12"/>
          <p:cNvSpPr txBox="1">
            <a:spLocks noChangeArrowheads="1"/>
          </p:cNvSpPr>
          <p:nvPr/>
        </p:nvSpPr>
        <p:spPr bwMode="auto">
          <a:xfrm>
            <a:off x="6011863" y="1250950"/>
            <a:ext cx="3059112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sz="1800" b="0">
                <a:latin typeface="Arial" charset="0"/>
              </a:rPr>
              <a:t>15 de AGOSTO de 2008</a:t>
            </a:r>
          </a:p>
        </p:txBody>
      </p:sp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73025" y="1250950"/>
            <a:ext cx="2916238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sz="1800" b="0">
                <a:latin typeface="Arial" charset="0"/>
              </a:rPr>
              <a:t>15 de JUNHO de 2008</a:t>
            </a:r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3060700" y="1250950"/>
            <a:ext cx="2879725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sz="1800" b="0">
                <a:latin typeface="Arial" charset="0"/>
              </a:rPr>
              <a:t>15 de JULHO de 2008</a:t>
            </a:r>
          </a:p>
        </p:txBody>
      </p:sp>
      <p:sp>
        <p:nvSpPr>
          <p:cNvPr id="21516" name="Text Box 15"/>
          <p:cNvSpPr txBox="1">
            <a:spLocks noChangeArrowheads="1"/>
          </p:cNvSpPr>
          <p:nvPr/>
        </p:nvSpPr>
        <p:spPr bwMode="auto">
          <a:xfrm>
            <a:off x="107950" y="2814638"/>
            <a:ext cx="1008063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rIns="180000">
            <a:spAutoFit/>
          </a:bodyPr>
          <a:lstStyle/>
          <a:p>
            <a:r>
              <a:rPr lang="pt-BR" sz="1800">
                <a:solidFill>
                  <a:srgbClr val="FF0000"/>
                </a:solidFill>
                <a:latin typeface="Arial" charset="0"/>
              </a:rPr>
              <a:t>5ºS</a:t>
            </a:r>
          </a:p>
        </p:txBody>
      </p:sp>
      <p:sp>
        <p:nvSpPr>
          <p:cNvPr id="21517" name="Text Box 16"/>
          <p:cNvSpPr txBox="1">
            <a:spLocks noChangeArrowheads="1"/>
          </p:cNvSpPr>
          <p:nvPr/>
        </p:nvSpPr>
        <p:spPr bwMode="auto">
          <a:xfrm>
            <a:off x="-36513" y="2190750"/>
            <a:ext cx="1008063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rIns="180000">
            <a:spAutoFit/>
          </a:bodyPr>
          <a:lstStyle/>
          <a:p>
            <a:r>
              <a:rPr lang="pt-BR" sz="1800">
                <a:solidFill>
                  <a:srgbClr val="FF0000"/>
                </a:solidFill>
                <a:latin typeface="Arial" charset="0"/>
              </a:rPr>
              <a:t>15ºN</a:t>
            </a:r>
          </a:p>
        </p:txBody>
      </p:sp>
      <p:sp>
        <p:nvSpPr>
          <p:cNvPr id="302097" name="Line 17"/>
          <p:cNvSpPr>
            <a:spLocks noChangeAspect="1" noChangeShapeType="1"/>
          </p:cNvSpPr>
          <p:nvPr/>
        </p:nvSpPr>
        <p:spPr bwMode="auto">
          <a:xfrm>
            <a:off x="719138" y="2409825"/>
            <a:ext cx="8421687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1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3860800"/>
            <a:ext cx="3248025" cy="292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20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6238" y="3860800"/>
            <a:ext cx="3240087" cy="2916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21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52413" y="3860800"/>
            <a:ext cx="3240088" cy="2916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676400"/>
            <a:ext cx="3200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04132" name="Rectangle 4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4133" name="Rectangle 5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4134" name="Text Box 6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POSIÇÃO: SETEMBRO de 2008</a:t>
            </a:r>
          </a:p>
        </p:txBody>
      </p:sp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00" y="1701800"/>
            <a:ext cx="3043238" cy="4138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 rot="-5400000">
            <a:off x="-1903412" y="3578225"/>
            <a:ext cx="4752975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 http://www.mar.mil.br/dhn/chm/meteo/prev/cartas/cartas.htm</a:t>
            </a:r>
          </a:p>
        </p:txBody>
      </p:sp>
      <p:sp>
        <p:nvSpPr>
          <p:cNvPr id="304137" name="Line 9"/>
          <p:cNvSpPr>
            <a:spLocks noChangeAspect="1" noChangeShapeType="1"/>
          </p:cNvSpPr>
          <p:nvPr/>
        </p:nvSpPr>
        <p:spPr bwMode="auto">
          <a:xfrm>
            <a:off x="1295400" y="2238375"/>
            <a:ext cx="7696200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4138" name="Line 10"/>
          <p:cNvSpPr>
            <a:spLocks noChangeAspect="1" noChangeShapeType="1"/>
          </p:cNvSpPr>
          <p:nvPr/>
        </p:nvSpPr>
        <p:spPr bwMode="auto">
          <a:xfrm>
            <a:off x="1295400" y="2835275"/>
            <a:ext cx="7696200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609600" y="1295400"/>
            <a:ext cx="3000375" cy="368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 algn="ctr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sz="1400" b="0">
                <a:latin typeface="Arial" charset="0"/>
              </a:rPr>
              <a:t>15 de SETEMBRO de 2008</a:t>
            </a: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684213" y="2767013"/>
            <a:ext cx="1008062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rIns="180000">
            <a:spAutoFit/>
          </a:bodyPr>
          <a:lstStyle/>
          <a:p>
            <a:r>
              <a:rPr lang="pt-BR" sz="1800">
                <a:solidFill>
                  <a:srgbClr val="FF0000"/>
                </a:solidFill>
                <a:latin typeface="Arial" charset="0"/>
              </a:rPr>
              <a:t>5ºS</a:t>
            </a: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539750" y="2143125"/>
            <a:ext cx="1008063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0" rIns="180000">
            <a:spAutoFit/>
          </a:bodyPr>
          <a:lstStyle/>
          <a:p>
            <a:r>
              <a:rPr lang="pt-BR" sz="1800">
                <a:solidFill>
                  <a:srgbClr val="FF0000"/>
                </a:solidFill>
                <a:latin typeface="Arial" charset="0"/>
              </a:rPr>
              <a:t>15ºN</a:t>
            </a:r>
          </a:p>
        </p:txBody>
      </p:sp>
      <p:sp>
        <p:nvSpPr>
          <p:cNvPr id="304142" name="Line 14"/>
          <p:cNvSpPr>
            <a:spLocks noChangeAspect="1" noChangeShapeType="1"/>
          </p:cNvSpPr>
          <p:nvPr/>
        </p:nvSpPr>
        <p:spPr bwMode="auto">
          <a:xfrm>
            <a:off x="1295400" y="2392363"/>
            <a:ext cx="7696200" cy="47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4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3789363"/>
            <a:ext cx="3248025" cy="2924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581400" y="1295400"/>
            <a:ext cx="3340100" cy="4095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sz="1600" b="0">
                <a:latin typeface="Arial" charset="0"/>
              </a:rPr>
              <a:t>15 de OUTUBRO de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5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10278" name="Rectangle 6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0279" name="Rectangle 7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PRECIPITAÇÃO REGIÃO NORTE:</a:t>
            </a:r>
          </a:p>
        </p:txBody>
      </p:sp>
      <p:pic>
        <p:nvPicPr>
          <p:cNvPr id="23556" name="Picture 15" descr="http://www.inmet.gov.br/html/clima/graficos/plotGraf.php?chklist=2%2C&amp;capita=belem%2C&amp;peri=88%2C99%2C&amp;per3160=88&amp;per6190=99&amp;precipitacao=2&amp;belem=14&amp;Enviar=Visualiz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663" y="908050"/>
            <a:ext cx="460533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9" descr="http://www.inmet.gov.br/html/clima/graficos/plotGraf.php?chklist=2%2C&amp;capita=macapa%2C&amp;peri=88%2C99%2C&amp;per3160=88&amp;per6190=99&amp;precipitacao=2&amp;macapa=25&amp;Enviar=Visualiz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050"/>
            <a:ext cx="4643438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7" descr="http://www.inmet.gov.br/html/clima/graficos/plotGraf.php?chklist=2%2C&amp;capita=manaus%2C&amp;peri=88%2C99%2C&amp;per3160=88&amp;per6190=99&amp;precipitacao=2&amp;manaus=28&amp;Enviar=Visualiz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3789363"/>
            <a:ext cx="486092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12324" name="Rectangle 4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2325" name="Rectangle 5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PRECIPITAÇÃO REGIÃO NORDESTE:</a:t>
            </a:r>
          </a:p>
        </p:txBody>
      </p:sp>
      <p:pic>
        <p:nvPicPr>
          <p:cNvPr id="24580" name="Picture 21" descr="http://www.inmet.gov.br/html/clima/graficos/plotGraf.php?chklist=2%2C&amp;capita=saoluis%2C&amp;peri=88%2C99%2C&amp;per3160=88&amp;per6190=99&amp;precipitacao=2&amp;saoluis=36&amp;Enviar=Visualiz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456406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6" descr="http://www.inmet.gov.br/html/clima/graficos/plotGraf.php?chklist=2%2C&amp;capita=fortaleza%2C&amp;peri=88%2C99%2C&amp;per3160=88&amp;per6190=99&amp;precipitacao=2&amp;fortaleza=22&amp;Enviar=Visualiz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663" y="836613"/>
            <a:ext cx="46053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8" descr="http://www.inmet.gov.br/html/clima/graficos/plotGraf.php?chklist=2%2C&amp;capita=natal%2C&amp;peri=88%2C99%2C&amp;per3160=88&amp;per6190=99&amp;precipitacao=2&amp;natal=29&amp;Enviar=Visualiz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6338"/>
            <a:ext cx="4716463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20" descr="http://www.inmet.gov.br/html/clima/graficos/plotGraf.php?chklist=2%2C&amp;capita=joaopessoa%2C&amp;peri=88%2C99%2C&amp;per3160=88&amp;per6190=99&amp;precipitacao=2&amp;joaopessoa=24&amp;Enviar=Visualiz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3575" y="3716338"/>
            <a:ext cx="46704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14371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4372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27125"/>
            <a:ext cx="4379913" cy="323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6925" y="1168400"/>
            <a:ext cx="4452938" cy="323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-195263" y="4340225"/>
            <a:ext cx="4838701" cy="587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1200" b="0">
                <a:latin typeface="Arial" charset="0"/>
              </a:rPr>
              <a:t>Posição da ZCIT em abril de 1974. O ano de 1974 foi um ano muito chuvoso no Ceará.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1200" b="0">
                <a:latin typeface="Arial" charset="0"/>
              </a:rPr>
              <a:t>Fonte: Xavier et al, 2000.</a:t>
            </a: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284663" y="4340225"/>
            <a:ext cx="4859337" cy="587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1200" b="0">
                <a:latin typeface="Arial" charset="0"/>
              </a:rPr>
              <a:t>Posição da ZCIT em abril de 1993. O ano de 1993 foi um ano muito seco no Ceará.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1200" b="0">
                <a:latin typeface="Arial" charset="0"/>
              </a:rPr>
              <a:t>Fonte: Xavier et al, 2000.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16419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6420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</a:t>
            </a: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981075"/>
            <a:ext cx="3081337" cy="2519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90925"/>
            <a:ext cx="3132138" cy="2519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5613" y="1014413"/>
            <a:ext cx="3160712" cy="2519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1017588"/>
            <a:ext cx="3171825" cy="2519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63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4500" y="3619500"/>
            <a:ext cx="3171825" cy="2519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63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3627438"/>
            <a:ext cx="3160713" cy="2519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-287338" y="6165850"/>
            <a:ext cx="6946901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Flutuação da ZCIT entre janeiro e junho. O ano de 1974 foi um ano muito chuvoso no Ceará. Fonte: Xavier et al, 2000.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25635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5636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REFERÊNCIAS</a:t>
            </a:r>
          </a:p>
        </p:txBody>
      </p:sp>
      <p:sp>
        <p:nvSpPr>
          <p:cNvPr id="27652" name="Text Box 12"/>
          <p:cNvSpPr txBox="1">
            <a:spLocks noChangeArrowheads="1"/>
          </p:cNvSpPr>
          <p:nvPr/>
        </p:nvSpPr>
        <p:spPr bwMode="auto">
          <a:xfrm>
            <a:off x="0" y="1268413"/>
            <a:ext cx="9144000" cy="5470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ANDRADE, L. S.</a:t>
            </a:r>
            <a:r>
              <a:rPr lang="pt-BR" sz="1600" b="0">
                <a:latin typeface="Arial" charset="0"/>
              </a:rPr>
              <a:t>; MOLION, L. C. B.; BERNARDO, S. O.; SOUSA, L. P.; SILVA, A. O. Variabilidade decadal da Zona de Convergência Intertropical sobre o oceano Atlântico In: XIV Congresso Brasileiro de Meteorologia, Florianópolis – SC. </a:t>
            </a:r>
            <a:r>
              <a:rPr lang="pt-BR" sz="1600" b="0" i="1">
                <a:latin typeface="Arial" charset="0"/>
              </a:rPr>
              <a:t>Anais do XIV Congresso Brasileiro de Meteorologia</a:t>
            </a:r>
            <a:r>
              <a:rPr lang="pt-BR" sz="1600" b="0">
                <a:latin typeface="Arial" charset="0"/>
              </a:rPr>
              <a:t>. SBMET, 2006.</a:t>
            </a:r>
          </a:p>
          <a:p>
            <a:pPr>
              <a:lnSpc>
                <a:spcPct val="100000"/>
              </a:lnSpc>
            </a:pPr>
            <a:r>
              <a:rPr lang="pt-BR" sz="1600">
                <a:latin typeface="Arial" charset="0"/>
              </a:rPr>
              <a:t>CHAN, C. S.</a:t>
            </a:r>
            <a:r>
              <a:rPr lang="pt-BR" sz="1600" b="0">
                <a:latin typeface="Arial" charset="0"/>
              </a:rPr>
              <a:t> Análise de distúrbios ondulatórios de leste sobre o Oceano Atlântico Equatorial Sul. 1990. 134 f. </a:t>
            </a:r>
            <a:r>
              <a:rPr lang="pt-BR" sz="1600" b="0" i="1">
                <a:latin typeface="Arial" charset="0"/>
              </a:rPr>
              <a:t>Dissertação (Mestrado em Meteorologia)</a:t>
            </a:r>
            <a:r>
              <a:rPr lang="pt-BR" sz="1600" b="0">
                <a:latin typeface="Arial" charset="0"/>
              </a:rPr>
              <a:t> - Instituto Nacional de Pesquisas Espaciais, São José dos Campos. (INPE-5222-TDL/437).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COELHO, M. S.</a:t>
            </a:r>
            <a:r>
              <a:rPr lang="pt-BR" sz="1600" b="0">
                <a:latin typeface="Arial" charset="0"/>
              </a:rPr>
              <a:t>; GAN, M. A.; Conforte J. C. Estudo da variabilidade da posição e da nebulosidade associada à ZCIT do Atlântico, durante a estação chuvosa de 1998 e 1999 no Nordeste do Brasil. </a:t>
            </a:r>
            <a:r>
              <a:rPr lang="pt-BR" sz="1600" b="0" i="1">
                <a:latin typeface="Arial" charset="0"/>
              </a:rPr>
              <a:t>Revista Brasileira de Meteorologia</a:t>
            </a:r>
            <a:r>
              <a:rPr lang="pt-BR" sz="1600" b="0">
                <a:latin typeface="Arial" charset="0"/>
              </a:rPr>
              <a:t>, 19, p. 23-34, 2004.</a:t>
            </a:r>
            <a:r>
              <a:rPr lang="pt-BR" sz="1600">
                <a:latin typeface="Arial" charset="0"/>
              </a:rPr>
              <a:t> 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ESPINOZA, E. S.</a:t>
            </a:r>
            <a:r>
              <a:rPr lang="pt-BR" sz="1600" b="0">
                <a:latin typeface="Arial" charset="0"/>
              </a:rPr>
              <a:t> Distúrbios nos ventos de leste no Atlântico Tropical. 1996. </a:t>
            </a:r>
            <a:r>
              <a:rPr lang="pt-BR" sz="1600" b="0" i="1">
                <a:latin typeface="Arial" charset="0"/>
              </a:rPr>
              <a:t>Dissertação (Mestrado em Meteorologia)</a:t>
            </a:r>
            <a:r>
              <a:rPr lang="pt-BR" sz="1600" b="0">
                <a:latin typeface="Arial" charset="0"/>
              </a:rPr>
              <a:t> - Instituto Nacional de Pesquisas Espaciais, São José dos Campos. (INPE-6347 - TDI/598).</a:t>
            </a:r>
            <a:r>
              <a:rPr lang="pt-BR" sz="1600">
                <a:latin typeface="Arial" charset="0"/>
              </a:rPr>
              <a:t> 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ESTOQUE, M. A.</a:t>
            </a:r>
            <a:r>
              <a:rPr lang="pt-BR" sz="1600" b="0">
                <a:latin typeface="Arial" charset="0"/>
              </a:rPr>
              <a:t>; DOUGLAS, M. Structure of the Intertropical Zone over the GATE area. </a:t>
            </a:r>
            <a:r>
              <a:rPr lang="pt-BR" sz="1600" b="0" i="1">
                <a:latin typeface="Arial" charset="0"/>
              </a:rPr>
              <a:t>Tellus</a:t>
            </a:r>
            <a:r>
              <a:rPr lang="pt-BR" sz="1600" b="0">
                <a:latin typeface="Arial" charset="0"/>
              </a:rPr>
              <a:t>, 30, 1, p. 55-61, 1978.</a:t>
            </a:r>
            <a:endParaRPr lang="pt-BR" sz="1600">
              <a:latin typeface="Arial" charset="0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FRANK, W. M.</a:t>
            </a:r>
            <a:r>
              <a:rPr lang="pt-BR" sz="1600" b="0">
                <a:latin typeface="Arial" charset="0"/>
              </a:rPr>
              <a:t> The structure and energetics of the east Atlantic Intertropical Convergence Zone. </a:t>
            </a:r>
            <a:r>
              <a:rPr lang="pt-BR" sz="1600" b="0" i="1">
                <a:latin typeface="Arial" charset="0"/>
              </a:rPr>
              <a:t>J. Atmos. Sci.</a:t>
            </a:r>
            <a:r>
              <a:rPr lang="pt-BR" sz="1600" b="0">
                <a:latin typeface="Arial" charset="0"/>
              </a:rPr>
              <a:t>, 40, p. 1976-1929, 1983(a).</a:t>
            </a:r>
            <a:endParaRPr lang="pt-BR" sz="1600">
              <a:latin typeface="Arial" charset="0"/>
            </a:endParaRPr>
          </a:p>
          <a:p>
            <a:pPr>
              <a:lnSpc>
                <a:spcPct val="100000"/>
              </a:lnSpc>
            </a:pPr>
            <a:r>
              <a:rPr lang="pt-BR" sz="1600">
                <a:latin typeface="Arial" charset="0"/>
              </a:rPr>
              <a:t>HASTENRATH, S.</a:t>
            </a:r>
            <a:r>
              <a:rPr lang="pt-BR" sz="1600" b="0">
                <a:latin typeface="Arial" charset="0"/>
              </a:rPr>
              <a:t>; HELLER, L. Dynamics of climatic hazards in Northeast Brazil. </a:t>
            </a:r>
            <a:r>
              <a:rPr lang="pt-BR" sz="1600" b="0" i="1">
                <a:latin typeface="Arial" charset="0"/>
              </a:rPr>
              <a:t>Quarterly Journal of the Royal Meteorological Society</a:t>
            </a:r>
            <a:r>
              <a:rPr lang="pt-BR" sz="1600" b="0">
                <a:latin typeface="Arial" charset="0"/>
              </a:rPr>
              <a:t>, v. 103, n. 435, p. 77-92, 1977.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2768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768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768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REFERÊNCIAS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0" y="1268413"/>
            <a:ext cx="9144000" cy="5226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HASTENRATH, S.</a:t>
            </a:r>
            <a:r>
              <a:rPr lang="pt-BR" sz="1600" b="0">
                <a:latin typeface="Arial" charset="0"/>
              </a:rPr>
              <a:t>; LAMB, L. Some aspects of circulation and climate over the eastern equatorial Atlantic. </a:t>
            </a:r>
            <a:r>
              <a:rPr lang="pt-BR" sz="1600" b="0" i="1">
                <a:latin typeface="Arial" charset="0"/>
              </a:rPr>
              <a:t>Monthly Weather Review</a:t>
            </a:r>
            <a:r>
              <a:rPr lang="pt-BR" sz="1600" b="0">
                <a:latin typeface="Arial" charset="0"/>
              </a:rPr>
              <a:t>, v. 105, n. 8, p. 1019-1023, 1977.</a:t>
            </a:r>
            <a:endParaRPr lang="pt-BR" sz="1600">
              <a:latin typeface="Arial" charset="0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KOUSKY, V. E.</a:t>
            </a:r>
            <a:r>
              <a:rPr lang="pt-BR" sz="1600" b="0">
                <a:latin typeface="Arial" charset="0"/>
              </a:rPr>
              <a:t> Atmospheric circulation changes associated with rainfall anomalies over Tropical Brazil. </a:t>
            </a:r>
            <a:r>
              <a:rPr lang="pt-BR" sz="1600" b="0" i="1">
                <a:latin typeface="Arial" charset="0"/>
              </a:rPr>
              <a:t>Monthly Weather Review</a:t>
            </a:r>
            <a:r>
              <a:rPr lang="pt-BR" sz="1600" b="0">
                <a:latin typeface="Arial" charset="0"/>
              </a:rPr>
              <a:t>, v. 113, n. 11, p. 120-128, 1985.</a:t>
            </a:r>
            <a:r>
              <a:rPr lang="pt-BR" sz="1600">
                <a:latin typeface="Arial" charset="0"/>
              </a:rPr>
              <a:t> 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LAMB, P. J.</a:t>
            </a:r>
            <a:r>
              <a:rPr lang="pt-BR" sz="1600" b="0">
                <a:latin typeface="Arial" charset="0"/>
              </a:rPr>
              <a:t> Case studies of Tropical Atlantic surface circulation patterns during recent sub-saharan weather anomalies: 1967 and 1968. </a:t>
            </a:r>
            <a:r>
              <a:rPr lang="pt-BR" sz="1600" b="0" i="1">
                <a:latin typeface="Arial" charset="0"/>
              </a:rPr>
              <a:t>Monthly Weather Review</a:t>
            </a:r>
            <a:r>
              <a:rPr lang="pt-BR" sz="1600" b="0">
                <a:latin typeface="Arial" charset="0"/>
              </a:rPr>
              <a:t>, 106, p. 482-491, 1978.</a:t>
            </a:r>
            <a:endParaRPr lang="pt-BR" sz="1600">
              <a:latin typeface="Arial" charset="0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MANTUA, N. J.</a:t>
            </a:r>
            <a:r>
              <a:rPr lang="pt-BR" sz="1600" b="0">
                <a:latin typeface="Arial" charset="0"/>
              </a:rPr>
              <a:t>; HARE, S. R.; ZHAND, Y.; WALLACE, J. M.; FRANCIS, R. C. A Pacific  interdecadal climate oscillation with impacts on salmon production. </a:t>
            </a:r>
            <a:r>
              <a:rPr lang="pt-BR" sz="1600" b="0" i="1">
                <a:latin typeface="Arial" charset="0"/>
              </a:rPr>
              <a:t>Bulletin of the American Meteorological Society</a:t>
            </a:r>
            <a:r>
              <a:rPr lang="pt-BR" sz="1600" b="0">
                <a:latin typeface="Arial" charset="0"/>
              </a:rPr>
              <a:t>, 78, p. 1069-1079, 1997.</a:t>
            </a:r>
            <a:endParaRPr lang="pt-BR" sz="1600">
              <a:latin typeface="Arial" charset="0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MARQUES, R. F. C.</a:t>
            </a:r>
            <a:r>
              <a:rPr lang="pt-BR" sz="1600" b="0">
                <a:latin typeface="Arial" charset="0"/>
              </a:rPr>
              <a:t>; BAUNGARTNER, C. Estudo das variáveis meteorológicas associadas à posição da ZCIT do Atlântico, durante a estação chuvosa no centro de lançamento de Alcântara (CLA)</a:t>
            </a:r>
            <a:r>
              <a:rPr lang="pt-BR" sz="1600" b="0" i="1">
                <a:latin typeface="Arial" charset="0"/>
              </a:rPr>
              <a:t> </a:t>
            </a:r>
            <a:r>
              <a:rPr lang="pt-BR" sz="1600" b="0">
                <a:latin typeface="Arial" charset="0"/>
              </a:rPr>
              <a:t>In: XV Congresso Brasileiro de Meteorologia, São Paulo – SP. </a:t>
            </a:r>
            <a:r>
              <a:rPr lang="pt-BR" sz="1600" b="0" i="1">
                <a:latin typeface="Arial" charset="0"/>
              </a:rPr>
              <a:t>Anais do XV Congresso Brasileiro de Meteorologia</a:t>
            </a:r>
            <a:r>
              <a:rPr lang="pt-BR" sz="1600" b="0">
                <a:latin typeface="Arial" charset="0"/>
              </a:rPr>
              <a:t>. SBMET, 2008.</a:t>
            </a:r>
          </a:p>
          <a:p>
            <a:pPr>
              <a:lnSpc>
                <a:spcPct val="100000"/>
              </a:lnSpc>
            </a:pPr>
            <a:r>
              <a:rPr lang="pt-BR" sz="1600">
                <a:latin typeface="Arial" charset="0"/>
              </a:rPr>
              <a:t>MOTA, G. V.</a:t>
            </a:r>
            <a:r>
              <a:rPr lang="pt-BR" sz="1600" b="0">
                <a:latin typeface="Arial" charset="0"/>
              </a:rPr>
              <a:t> Estudo observacional de distúrbios ondulatórios de leste no Nordeste brasileiro. 1997. 92 f. </a:t>
            </a:r>
            <a:r>
              <a:rPr lang="pt-BR" sz="1600" b="0" i="1">
                <a:latin typeface="Arial" charset="0"/>
              </a:rPr>
              <a:t>Dissertação (Mestrado em Meteorologia)</a:t>
            </a:r>
            <a:r>
              <a:rPr lang="pt-BR" sz="1600" b="0">
                <a:latin typeface="Arial" charset="0"/>
              </a:rPr>
              <a:t> - Instituto Astronômico e Geofísico, Universidade de São Paulo, São Paulo.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NOBRE, C. A.</a:t>
            </a:r>
            <a:r>
              <a:rPr lang="pt-BR" sz="1600" b="0">
                <a:latin typeface="Arial" charset="0"/>
              </a:rPr>
              <a:t>; MOLION, L. C. B. Edição Comemorativa de 10 anos. </a:t>
            </a:r>
            <a:r>
              <a:rPr lang="pt-BR" sz="1600" b="0" i="1">
                <a:latin typeface="Arial" charset="0"/>
              </a:rPr>
              <a:t>Climanálise Especial</a:t>
            </a:r>
            <a:r>
              <a:rPr lang="pt-BR" sz="1600" b="0">
                <a:latin typeface="Arial" charset="0"/>
              </a:rPr>
              <a:t>, 1986.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29731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9732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9733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REFERÊNCIAS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0" y="1268413"/>
            <a:ext cx="9144000" cy="4614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1600">
                <a:latin typeface="Arial" charset="0"/>
              </a:rPr>
              <a:t>UVO, C. R. B.</a:t>
            </a:r>
            <a:r>
              <a:rPr lang="pt-BR" sz="1600" b="0">
                <a:latin typeface="Arial" charset="0"/>
              </a:rPr>
              <a:t> A Zona de Convergência Intertropical (ZCIT) e sua relação com a precipitação da Região Norte do Nordeste Brasileiro. 1989. 81 f. </a:t>
            </a:r>
            <a:r>
              <a:rPr lang="pt-BR" sz="1600" b="0" i="1">
                <a:latin typeface="Arial" charset="0"/>
              </a:rPr>
              <a:t>Dissertação (Mestrado em Meteorologia)</a:t>
            </a:r>
            <a:r>
              <a:rPr lang="pt-BR" sz="1600" b="0">
                <a:latin typeface="Arial" charset="0"/>
              </a:rPr>
              <a:t> - Instituto Nacional de Pesquisas Espaciais, São José dos Campos. (INPE-4887 - TDL/378).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UVO, C. R. B.</a:t>
            </a:r>
            <a:r>
              <a:rPr lang="pt-BR" sz="1600" b="0">
                <a:latin typeface="Arial" charset="0"/>
              </a:rPr>
              <a:t>; NOBRE, C. A. A Zona de Convergência Intertropical (ZCIT) e a precipitação no norte do Nordeste do Brasil. Parte I: A posição da ZCIT no Atlântico Equatorial. </a:t>
            </a:r>
            <a:r>
              <a:rPr lang="pt-BR" sz="1600" b="0" i="1">
                <a:latin typeface="Arial" charset="0"/>
              </a:rPr>
              <a:t>Climanálise</a:t>
            </a:r>
            <a:r>
              <a:rPr lang="pt-BR" sz="1600" b="0">
                <a:latin typeface="Arial" charset="0"/>
              </a:rPr>
              <a:t>, 4(7), p. 34-40, 1989.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UVO, C. R. B.</a:t>
            </a:r>
            <a:r>
              <a:rPr lang="pt-BR" sz="1600" b="0">
                <a:latin typeface="Arial" charset="0"/>
              </a:rPr>
              <a:t>; NOBRE, C. A. A Zona de Convergência Intertropical (ZCIT) e a precipitação no norte do Nordeste do Brasil. Parte II: A influência dos ventos e TSM do Atlântico Tropical. </a:t>
            </a:r>
            <a:r>
              <a:rPr lang="pt-BR" sz="1600" b="0" i="1">
                <a:latin typeface="Arial" charset="0"/>
              </a:rPr>
              <a:t>Climanálise</a:t>
            </a:r>
            <a:r>
              <a:rPr lang="pt-BR" sz="1600" b="0">
                <a:latin typeface="Arial" charset="0"/>
              </a:rPr>
              <a:t>, 4(10), p. 39-48, 1989.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XAVIER, T. M. B. S.</a:t>
            </a:r>
            <a:r>
              <a:rPr lang="pt-BR" sz="1600" b="0">
                <a:latin typeface="Arial" charset="0"/>
              </a:rPr>
              <a:t>; XAVIER, A. F. S.; SILVA DIAS, P. L.; SILVA DIAS, M. A. F. A Zona de Convergência Intertropical – ZCIT e suas relações  com a chuva no Ceará (1964-98). </a:t>
            </a:r>
            <a:r>
              <a:rPr lang="pt-BR" sz="1600" b="0" i="1">
                <a:latin typeface="Arial" charset="0"/>
              </a:rPr>
              <a:t>Revista Brasileira de Meteorologia</a:t>
            </a:r>
            <a:r>
              <a:rPr lang="pt-BR" sz="1600" b="0">
                <a:latin typeface="Arial" charset="0"/>
              </a:rPr>
              <a:t>, v. 15, n. 1, p. 27-43, 2000.</a:t>
            </a:r>
            <a:endParaRPr lang="pt-BR" sz="1600">
              <a:latin typeface="Arial" charset="0"/>
            </a:endParaRPr>
          </a:p>
          <a:p>
            <a:pPr>
              <a:lnSpc>
                <a:spcPct val="100000"/>
              </a:lnSpc>
            </a:pPr>
            <a:r>
              <a:rPr lang="pt-BR" sz="1600">
                <a:latin typeface="Arial" charset="0"/>
              </a:rPr>
              <a:t>XIE, S. P.</a:t>
            </a:r>
            <a:r>
              <a:rPr lang="pt-BR" sz="1600" b="0">
                <a:latin typeface="Arial" charset="0"/>
              </a:rPr>
              <a:t>; PHILANDER, G. H. A coupled ocean-atmosphere model of relevance to the ITCZ in the eastern Pacific. </a:t>
            </a:r>
            <a:r>
              <a:rPr lang="pt-BR" sz="1600" b="0" i="1">
                <a:latin typeface="Arial" charset="0"/>
              </a:rPr>
              <a:t>Tellus</a:t>
            </a:r>
            <a:r>
              <a:rPr lang="pt-BR" sz="1600" b="0">
                <a:latin typeface="Arial" charset="0"/>
              </a:rPr>
              <a:t>, 46A, p. 340-350, 1994.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pt-BR" sz="1600">
                <a:latin typeface="Arial" charset="0"/>
              </a:rPr>
              <a:t>YAMAZAKI, Y.</a:t>
            </a:r>
            <a:r>
              <a:rPr lang="pt-BR" sz="1600" b="0">
                <a:latin typeface="Arial" charset="0"/>
              </a:rPr>
              <a:t>; RAO, V. B. Tropical cloudiness over South Atlantic Ocean. </a:t>
            </a:r>
            <a:r>
              <a:rPr lang="pt-BR" sz="1600" b="0" i="1">
                <a:latin typeface="Arial" charset="0"/>
              </a:rPr>
              <a:t>Journal of Meteorological Society of Japan</a:t>
            </a:r>
            <a:r>
              <a:rPr lang="pt-BR" sz="1600" b="0">
                <a:latin typeface="Arial" charset="0"/>
              </a:rPr>
              <a:t>, v. 55, n. 2, p. 204-207, 1977.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05827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828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FORMAÇÃO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endParaRPr lang="pt-BR" sz="1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124" name="Picture 7" descr="hadl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266065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15"/>
          <p:cNvSpPr txBox="1">
            <a:spLocks noChangeArrowheads="1"/>
          </p:cNvSpPr>
          <p:nvPr/>
        </p:nvSpPr>
        <p:spPr bwMode="auto">
          <a:xfrm>
            <a:off x="0" y="1196975"/>
            <a:ext cx="9144000" cy="14668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ZCIT está localizada no </a:t>
            </a:r>
            <a:r>
              <a:rPr lang="pt-BR" sz="1800">
                <a:latin typeface="Arial" charset="0"/>
              </a:rPr>
              <a:t>ramo</a:t>
            </a: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ascendente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célula </a:t>
            </a:r>
            <a:r>
              <a:rPr lang="pt-BR" sz="1800" b="0">
                <a:latin typeface="Arial" charset="0"/>
              </a:rPr>
              <a:t>de</a:t>
            </a:r>
            <a:r>
              <a:rPr lang="pt-BR" sz="1800">
                <a:latin typeface="Arial" charset="0"/>
              </a:rPr>
              <a:t> Hadley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Essa circulação atua no sentido de </a:t>
            </a:r>
            <a:r>
              <a:rPr lang="pt-BR" sz="1800">
                <a:latin typeface="Arial" charset="0"/>
              </a:rPr>
              <a:t>transferir calor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umidade</a:t>
            </a:r>
            <a:r>
              <a:rPr lang="pt-BR" sz="1800" b="0">
                <a:latin typeface="Arial" charset="0"/>
              </a:rPr>
              <a:t> (dos oceanos) dos </a:t>
            </a:r>
            <a:r>
              <a:rPr lang="pt-BR" sz="1800">
                <a:latin typeface="Arial" charset="0"/>
              </a:rPr>
              <a:t>níveis inferiores</a:t>
            </a:r>
            <a:r>
              <a:rPr lang="pt-BR" sz="1800" b="0">
                <a:latin typeface="Arial" charset="0"/>
              </a:rPr>
              <a:t> da atmosfera das </a:t>
            </a:r>
            <a:r>
              <a:rPr lang="pt-BR" sz="1800">
                <a:latin typeface="Arial" charset="0"/>
              </a:rPr>
              <a:t>regiões tropicais</a:t>
            </a:r>
            <a:r>
              <a:rPr lang="pt-BR" sz="1800" b="0">
                <a:latin typeface="Arial" charset="0"/>
              </a:rPr>
              <a:t> para os níveis </a:t>
            </a:r>
            <a:r>
              <a:rPr lang="pt-BR" sz="1800">
                <a:latin typeface="Arial" charset="0"/>
              </a:rPr>
              <a:t>superiores</a:t>
            </a:r>
            <a:r>
              <a:rPr lang="pt-BR" sz="1800" b="0">
                <a:latin typeface="Arial" charset="0"/>
              </a:rPr>
              <a:t> da troposfera e para </a:t>
            </a:r>
            <a:r>
              <a:rPr lang="pt-BR" sz="1800">
                <a:latin typeface="Arial" charset="0"/>
              </a:rPr>
              <a:t>médias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altas latitudes</a:t>
            </a:r>
            <a:r>
              <a:rPr lang="pt-BR" sz="1800" b="0">
                <a:latin typeface="Arial" charset="0"/>
              </a:rPr>
              <a:t> (manutenção do balanço térmico global).</a:t>
            </a:r>
          </a:p>
        </p:txBody>
      </p:sp>
      <p:sp>
        <p:nvSpPr>
          <p:cNvPr id="5126" name="Text Box 16"/>
          <p:cNvSpPr txBox="1">
            <a:spLocks noChangeArrowheads="1"/>
          </p:cNvSpPr>
          <p:nvPr/>
        </p:nvSpPr>
        <p:spPr bwMode="auto">
          <a:xfrm>
            <a:off x="1219200" y="6477000"/>
            <a:ext cx="6172200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Circulação geral da atmosfera.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 http://www.geology.um.maine.edu/ges121/lectures/20-monsoons/hadley.jpg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8160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160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IDENTIFICANDO A POSIÇÃO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2843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Diferentes variáveis físicas são utilizadas para se estudar a ZCIT: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cobertura de nuvens;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componente meridional do vento;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temperatura de brilho;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radiação de onda longa;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pressão ao nível médio do mar (PNMM);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temperatura da superfície do mar.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838200"/>
            <a:ext cx="32893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83651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52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IDENTIFICANDO A POSIÇÃO</a:t>
            </a:r>
          </a:p>
        </p:txBody>
      </p:sp>
      <p:grpSp>
        <p:nvGrpSpPr>
          <p:cNvPr id="7173" name="Group 6"/>
          <p:cNvGrpSpPr>
            <a:grpSpLocks/>
          </p:cNvGrpSpPr>
          <p:nvPr/>
        </p:nvGrpSpPr>
        <p:grpSpPr bwMode="auto">
          <a:xfrm>
            <a:off x="228600" y="1066800"/>
            <a:ext cx="4524375" cy="2379663"/>
            <a:chOff x="144" y="672"/>
            <a:chExt cx="2850" cy="1499"/>
          </a:xfrm>
        </p:grpSpPr>
        <p:sp>
          <p:nvSpPr>
            <p:cNvPr id="283655" name="Rectangle 7"/>
            <p:cNvSpPr>
              <a:spLocks noChangeArrowheads="1"/>
            </p:cNvSpPr>
            <p:nvPr/>
          </p:nvSpPr>
          <p:spPr bwMode="auto">
            <a:xfrm>
              <a:off x="441" y="805"/>
              <a:ext cx="2552" cy="1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56" name="Line 8"/>
            <p:cNvSpPr>
              <a:spLocks noChangeShapeType="1"/>
            </p:cNvSpPr>
            <p:nvPr/>
          </p:nvSpPr>
          <p:spPr bwMode="auto">
            <a:xfrm>
              <a:off x="441" y="1931"/>
              <a:ext cx="25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57" name="Line 9"/>
            <p:cNvSpPr>
              <a:spLocks noChangeShapeType="1"/>
            </p:cNvSpPr>
            <p:nvPr/>
          </p:nvSpPr>
          <p:spPr bwMode="auto">
            <a:xfrm>
              <a:off x="441" y="1769"/>
              <a:ext cx="25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58" name="Line 10"/>
            <p:cNvSpPr>
              <a:spLocks noChangeShapeType="1"/>
            </p:cNvSpPr>
            <p:nvPr/>
          </p:nvSpPr>
          <p:spPr bwMode="auto">
            <a:xfrm>
              <a:off x="441" y="1608"/>
              <a:ext cx="25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59" name="Line 11"/>
            <p:cNvSpPr>
              <a:spLocks noChangeShapeType="1"/>
            </p:cNvSpPr>
            <p:nvPr/>
          </p:nvSpPr>
          <p:spPr bwMode="auto">
            <a:xfrm>
              <a:off x="441" y="1446"/>
              <a:ext cx="25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0" name="Line 12"/>
            <p:cNvSpPr>
              <a:spLocks noChangeShapeType="1"/>
            </p:cNvSpPr>
            <p:nvPr/>
          </p:nvSpPr>
          <p:spPr bwMode="auto">
            <a:xfrm>
              <a:off x="441" y="1129"/>
              <a:ext cx="25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1" name="Line 13"/>
            <p:cNvSpPr>
              <a:spLocks noChangeShapeType="1"/>
            </p:cNvSpPr>
            <p:nvPr/>
          </p:nvSpPr>
          <p:spPr bwMode="auto">
            <a:xfrm>
              <a:off x="441" y="967"/>
              <a:ext cx="25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2" name="Line 14"/>
            <p:cNvSpPr>
              <a:spLocks noChangeShapeType="1"/>
            </p:cNvSpPr>
            <p:nvPr/>
          </p:nvSpPr>
          <p:spPr bwMode="auto">
            <a:xfrm>
              <a:off x="441" y="805"/>
              <a:ext cx="25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3" name="Rectangle 15"/>
            <p:cNvSpPr>
              <a:spLocks noChangeArrowheads="1"/>
            </p:cNvSpPr>
            <p:nvPr/>
          </p:nvSpPr>
          <p:spPr bwMode="auto">
            <a:xfrm>
              <a:off x="441" y="805"/>
              <a:ext cx="2552" cy="1126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4" name="Line 16"/>
            <p:cNvSpPr>
              <a:spLocks noChangeShapeType="1"/>
            </p:cNvSpPr>
            <p:nvPr/>
          </p:nvSpPr>
          <p:spPr bwMode="auto">
            <a:xfrm>
              <a:off x="441" y="805"/>
              <a:ext cx="1" cy="11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5" name="Line 17"/>
            <p:cNvSpPr>
              <a:spLocks noChangeShapeType="1"/>
            </p:cNvSpPr>
            <p:nvPr/>
          </p:nvSpPr>
          <p:spPr bwMode="auto">
            <a:xfrm>
              <a:off x="441" y="1290"/>
              <a:ext cx="25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6" name="Line 18"/>
            <p:cNvSpPr>
              <a:spLocks noChangeShapeType="1"/>
            </p:cNvSpPr>
            <p:nvPr/>
          </p:nvSpPr>
          <p:spPr bwMode="auto">
            <a:xfrm flipV="1">
              <a:off x="441" y="1290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7" name="Line 19"/>
            <p:cNvSpPr>
              <a:spLocks noChangeShapeType="1"/>
            </p:cNvSpPr>
            <p:nvPr/>
          </p:nvSpPr>
          <p:spPr bwMode="auto">
            <a:xfrm flipV="1">
              <a:off x="865" y="1290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8" name="Line 20"/>
            <p:cNvSpPr>
              <a:spLocks noChangeShapeType="1"/>
            </p:cNvSpPr>
            <p:nvPr/>
          </p:nvSpPr>
          <p:spPr bwMode="auto">
            <a:xfrm flipV="1">
              <a:off x="1289" y="1290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69" name="Line 21"/>
            <p:cNvSpPr>
              <a:spLocks noChangeShapeType="1"/>
            </p:cNvSpPr>
            <p:nvPr/>
          </p:nvSpPr>
          <p:spPr bwMode="auto">
            <a:xfrm flipV="1">
              <a:off x="1721" y="1290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0" name="Line 22"/>
            <p:cNvSpPr>
              <a:spLocks noChangeShapeType="1"/>
            </p:cNvSpPr>
            <p:nvPr/>
          </p:nvSpPr>
          <p:spPr bwMode="auto">
            <a:xfrm flipV="1">
              <a:off x="2145" y="1290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1" name="Line 23"/>
            <p:cNvSpPr>
              <a:spLocks noChangeShapeType="1"/>
            </p:cNvSpPr>
            <p:nvPr/>
          </p:nvSpPr>
          <p:spPr bwMode="auto">
            <a:xfrm flipV="1">
              <a:off x="2569" y="1290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2" name="Line 24"/>
            <p:cNvSpPr>
              <a:spLocks noChangeShapeType="1"/>
            </p:cNvSpPr>
            <p:nvPr/>
          </p:nvSpPr>
          <p:spPr bwMode="auto">
            <a:xfrm flipV="1">
              <a:off x="2993" y="1290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3" name="Freeform 25"/>
            <p:cNvSpPr>
              <a:spLocks/>
            </p:cNvSpPr>
            <p:nvPr/>
          </p:nvSpPr>
          <p:spPr bwMode="auto">
            <a:xfrm>
              <a:off x="657" y="870"/>
              <a:ext cx="2121" cy="4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5" y="67"/>
                </a:cxn>
                <a:cxn ang="0">
                  <a:pos x="110" y="76"/>
                </a:cxn>
                <a:cxn ang="0">
                  <a:pos x="165" y="87"/>
                </a:cxn>
                <a:cxn ang="0">
                  <a:pos x="220" y="56"/>
                </a:cxn>
                <a:cxn ang="0">
                  <a:pos x="275" y="0"/>
                </a:cxn>
              </a:cxnLst>
              <a:rect l="0" t="0" r="r" b="b"/>
              <a:pathLst>
                <a:path w="275" h="87">
                  <a:moveTo>
                    <a:pt x="0" y="48"/>
                  </a:moveTo>
                  <a:lnTo>
                    <a:pt x="55" y="67"/>
                  </a:lnTo>
                  <a:lnTo>
                    <a:pt x="110" y="76"/>
                  </a:lnTo>
                  <a:lnTo>
                    <a:pt x="165" y="87"/>
                  </a:lnTo>
                  <a:lnTo>
                    <a:pt x="220" y="56"/>
                  </a:lnTo>
                  <a:lnTo>
                    <a:pt x="275" y="0"/>
                  </a:lnTo>
                </a:path>
              </a:pathLst>
            </a:custGeom>
            <a:noFill/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4" name="Freeform 26"/>
            <p:cNvSpPr>
              <a:spLocks/>
            </p:cNvSpPr>
            <p:nvPr/>
          </p:nvSpPr>
          <p:spPr bwMode="auto">
            <a:xfrm>
              <a:off x="657" y="1435"/>
              <a:ext cx="2121" cy="345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55" y="64"/>
                </a:cxn>
                <a:cxn ang="0">
                  <a:pos x="110" y="56"/>
                </a:cxn>
                <a:cxn ang="0">
                  <a:pos x="165" y="46"/>
                </a:cxn>
                <a:cxn ang="0">
                  <a:pos x="220" y="25"/>
                </a:cxn>
                <a:cxn ang="0">
                  <a:pos x="275" y="0"/>
                </a:cxn>
              </a:cxnLst>
              <a:rect l="0" t="0" r="r" b="b"/>
              <a:pathLst>
                <a:path w="275" h="64">
                  <a:moveTo>
                    <a:pt x="0" y="56"/>
                  </a:moveTo>
                  <a:lnTo>
                    <a:pt x="55" y="64"/>
                  </a:lnTo>
                  <a:lnTo>
                    <a:pt x="110" y="56"/>
                  </a:lnTo>
                  <a:lnTo>
                    <a:pt x="165" y="46"/>
                  </a:lnTo>
                  <a:lnTo>
                    <a:pt x="220" y="25"/>
                  </a:lnTo>
                  <a:lnTo>
                    <a:pt x="275" y="0"/>
                  </a:lnTo>
                </a:path>
              </a:pathLst>
            </a:custGeom>
            <a:noFill/>
            <a:ln w="127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5" name="Freeform 27"/>
            <p:cNvSpPr>
              <a:spLocks/>
            </p:cNvSpPr>
            <p:nvPr/>
          </p:nvSpPr>
          <p:spPr bwMode="auto">
            <a:xfrm>
              <a:off x="633" y="1112"/>
              <a:ext cx="47" cy="3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9" y="18"/>
                </a:cxn>
                <a:cxn ang="0">
                  <a:pos x="25" y="35"/>
                </a:cxn>
                <a:cxn ang="0">
                  <a:pos x="0" y="18"/>
                </a:cxn>
                <a:cxn ang="0">
                  <a:pos x="25" y="0"/>
                </a:cxn>
              </a:cxnLst>
              <a:rect l="0" t="0" r="r" b="b"/>
              <a:pathLst>
                <a:path w="49" h="35">
                  <a:moveTo>
                    <a:pt x="25" y="0"/>
                  </a:moveTo>
                  <a:lnTo>
                    <a:pt x="49" y="18"/>
                  </a:lnTo>
                  <a:lnTo>
                    <a:pt x="25" y="35"/>
                  </a:lnTo>
                  <a:lnTo>
                    <a:pt x="0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6" name="Freeform 28"/>
            <p:cNvSpPr>
              <a:spLocks/>
            </p:cNvSpPr>
            <p:nvPr/>
          </p:nvSpPr>
          <p:spPr bwMode="auto">
            <a:xfrm>
              <a:off x="1057" y="1214"/>
              <a:ext cx="47" cy="3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50" y="18"/>
                </a:cxn>
                <a:cxn ang="0">
                  <a:pos x="25" y="35"/>
                </a:cxn>
                <a:cxn ang="0">
                  <a:pos x="0" y="18"/>
                </a:cxn>
                <a:cxn ang="0">
                  <a:pos x="25" y="0"/>
                </a:cxn>
              </a:cxnLst>
              <a:rect l="0" t="0" r="r" b="b"/>
              <a:pathLst>
                <a:path w="50" h="35">
                  <a:moveTo>
                    <a:pt x="25" y="0"/>
                  </a:moveTo>
                  <a:lnTo>
                    <a:pt x="50" y="18"/>
                  </a:lnTo>
                  <a:lnTo>
                    <a:pt x="25" y="35"/>
                  </a:lnTo>
                  <a:lnTo>
                    <a:pt x="0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7" name="Freeform 29"/>
            <p:cNvSpPr>
              <a:spLocks/>
            </p:cNvSpPr>
            <p:nvPr/>
          </p:nvSpPr>
          <p:spPr bwMode="auto">
            <a:xfrm>
              <a:off x="1482" y="1263"/>
              <a:ext cx="47" cy="32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50" y="17"/>
                </a:cxn>
                <a:cxn ang="0">
                  <a:pos x="25" y="34"/>
                </a:cxn>
                <a:cxn ang="0">
                  <a:pos x="0" y="17"/>
                </a:cxn>
                <a:cxn ang="0">
                  <a:pos x="25" y="0"/>
                </a:cxn>
              </a:cxnLst>
              <a:rect l="0" t="0" r="r" b="b"/>
              <a:pathLst>
                <a:path w="50" h="34">
                  <a:moveTo>
                    <a:pt x="25" y="0"/>
                  </a:moveTo>
                  <a:lnTo>
                    <a:pt x="50" y="17"/>
                  </a:lnTo>
                  <a:lnTo>
                    <a:pt x="25" y="34"/>
                  </a:lnTo>
                  <a:lnTo>
                    <a:pt x="0" y="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8" name="Freeform 30"/>
            <p:cNvSpPr>
              <a:spLocks/>
            </p:cNvSpPr>
            <p:nvPr/>
          </p:nvSpPr>
          <p:spPr bwMode="auto">
            <a:xfrm>
              <a:off x="1906" y="1322"/>
              <a:ext cx="47" cy="3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9" y="17"/>
                </a:cxn>
                <a:cxn ang="0">
                  <a:pos x="24" y="34"/>
                </a:cxn>
                <a:cxn ang="0">
                  <a:pos x="0" y="17"/>
                </a:cxn>
                <a:cxn ang="0">
                  <a:pos x="24" y="0"/>
                </a:cxn>
              </a:cxnLst>
              <a:rect l="0" t="0" r="r" b="b"/>
              <a:pathLst>
                <a:path w="49" h="34">
                  <a:moveTo>
                    <a:pt x="24" y="0"/>
                  </a:moveTo>
                  <a:lnTo>
                    <a:pt x="49" y="17"/>
                  </a:lnTo>
                  <a:lnTo>
                    <a:pt x="24" y="34"/>
                  </a:lnTo>
                  <a:lnTo>
                    <a:pt x="0" y="1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79" name="Freeform 31"/>
            <p:cNvSpPr>
              <a:spLocks/>
            </p:cNvSpPr>
            <p:nvPr/>
          </p:nvSpPr>
          <p:spPr bwMode="auto">
            <a:xfrm>
              <a:off x="2331" y="1155"/>
              <a:ext cx="46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9" y="17"/>
                </a:cxn>
                <a:cxn ang="0">
                  <a:pos x="24" y="35"/>
                </a:cxn>
                <a:cxn ang="0">
                  <a:pos x="0" y="17"/>
                </a:cxn>
                <a:cxn ang="0">
                  <a:pos x="24" y="0"/>
                </a:cxn>
              </a:cxnLst>
              <a:rect l="0" t="0" r="r" b="b"/>
              <a:pathLst>
                <a:path w="49" h="35">
                  <a:moveTo>
                    <a:pt x="24" y="0"/>
                  </a:moveTo>
                  <a:lnTo>
                    <a:pt x="49" y="17"/>
                  </a:lnTo>
                  <a:lnTo>
                    <a:pt x="24" y="35"/>
                  </a:lnTo>
                  <a:lnTo>
                    <a:pt x="0" y="1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80" name="Freeform 32"/>
            <p:cNvSpPr>
              <a:spLocks/>
            </p:cNvSpPr>
            <p:nvPr/>
          </p:nvSpPr>
          <p:spPr bwMode="auto">
            <a:xfrm>
              <a:off x="2755" y="854"/>
              <a:ext cx="46" cy="32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9" y="17"/>
                </a:cxn>
                <a:cxn ang="0">
                  <a:pos x="25" y="34"/>
                </a:cxn>
                <a:cxn ang="0">
                  <a:pos x="0" y="17"/>
                </a:cxn>
                <a:cxn ang="0">
                  <a:pos x="25" y="0"/>
                </a:cxn>
              </a:cxnLst>
              <a:rect l="0" t="0" r="r" b="b"/>
              <a:pathLst>
                <a:path w="49" h="34">
                  <a:moveTo>
                    <a:pt x="25" y="0"/>
                  </a:moveTo>
                  <a:lnTo>
                    <a:pt x="49" y="17"/>
                  </a:lnTo>
                  <a:lnTo>
                    <a:pt x="25" y="34"/>
                  </a:lnTo>
                  <a:lnTo>
                    <a:pt x="0" y="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81" name="Rectangle 33"/>
            <p:cNvSpPr>
              <a:spLocks noChangeArrowheads="1"/>
            </p:cNvSpPr>
            <p:nvPr/>
          </p:nvSpPr>
          <p:spPr bwMode="auto">
            <a:xfrm>
              <a:off x="633" y="1721"/>
              <a:ext cx="39" cy="26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82" name="Rectangle 34"/>
            <p:cNvSpPr>
              <a:spLocks noChangeArrowheads="1"/>
            </p:cNvSpPr>
            <p:nvPr/>
          </p:nvSpPr>
          <p:spPr bwMode="auto">
            <a:xfrm>
              <a:off x="1057" y="1764"/>
              <a:ext cx="39" cy="26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83" name="Rectangle 35"/>
            <p:cNvSpPr>
              <a:spLocks noChangeArrowheads="1"/>
            </p:cNvSpPr>
            <p:nvPr/>
          </p:nvSpPr>
          <p:spPr bwMode="auto">
            <a:xfrm>
              <a:off x="1482" y="1721"/>
              <a:ext cx="39" cy="26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84" name="Rectangle 36"/>
            <p:cNvSpPr>
              <a:spLocks noChangeArrowheads="1"/>
            </p:cNvSpPr>
            <p:nvPr/>
          </p:nvSpPr>
          <p:spPr bwMode="auto">
            <a:xfrm>
              <a:off x="1906" y="1667"/>
              <a:ext cx="39" cy="27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85" name="Rectangle 37"/>
            <p:cNvSpPr>
              <a:spLocks noChangeArrowheads="1"/>
            </p:cNvSpPr>
            <p:nvPr/>
          </p:nvSpPr>
          <p:spPr bwMode="auto">
            <a:xfrm>
              <a:off x="2331" y="1554"/>
              <a:ext cx="38" cy="27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86" name="Rectangle 38"/>
            <p:cNvSpPr>
              <a:spLocks noChangeArrowheads="1"/>
            </p:cNvSpPr>
            <p:nvPr/>
          </p:nvSpPr>
          <p:spPr bwMode="auto">
            <a:xfrm>
              <a:off x="2755" y="1419"/>
              <a:ext cx="38" cy="27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687" name="Rectangle 39"/>
            <p:cNvSpPr>
              <a:spLocks noChangeArrowheads="1"/>
            </p:cNvSpPr>
            <p:nvPr/>
          </p:nvSpPr>
          <p:spPr bwMode="auto">
            <a:xfrm>
              <a:off x="765" y="672"/>
              <a:ext cx="215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pt-BR" sz="1200">
                  <a:solidFill>
                    <a:srgbClr val="000000"/>
                  </a:solidFill>
                  <a:latin typeface="Arial" charset="0"/>
                </a:rPr>
                <a:t>Latitude Média da ZCIT – Longitude 45ºW 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88" name="Rectangle 40"/>
            <p:cNvSpPr>
              <a:spLocks noChangeArrowheads="1"/>
            </p:cNvSpPr>
            <p:nvPr/>
          </p:nvSpPr>
          <p:spPr bwMode="auto">
            <a:xfrm>
              <a:off x="273" y="1871"/>
              <a:ext cx="99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-8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89" name="Rectangle 41"/>
            <p:cNvSpPr>
              <a:spLocks noChangeArrowheads="1"/>
            </p:cNvSpPr>
            <p:nvPr/>
          </p:nvSpPr>
          <p:spPr bwMode="auto">
            <a:xfrm>
              <a:off x="273" y="1710"/>
              <a:ext cx="99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-6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0" name="Rectangle 42"/>
            <p:cNvSpPr>
              <a:spLocks noChangeArrowheads="1"/>
            </p:cNvSpPr>
            <p:nvPr/>
          </p:nvSpPr>
          <p:spPr bwMode="auto">
            <a:xfrm>
              <a:off x="273" y="1548"/>
              <a:ext cx="99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-4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1" name="Rectangle 43"/>
            <p:cNvSpPr>
              <a:spLocks noChangeArrowheads="1"/>
            </p:cNvSpPr>
            <p:nvPr/>
          </p:nvSpPr>
          <p:spPr bwMode="auto">
            <a:xfrm>
              <a:off x="273" y="1387"/>
              <a:ext cx="99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-2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2" name="Rectangle 44"/>
            <p:cNvSpPr>
              <a:spLocks noChangeArrowheads="1"/>
            </p:cNvSpPr>
            <p:nvPr/>
          </p:nvSpPr>
          <p:spPr bwMode="auto">
            <a:xfrm>
              <a:off x="327" y="1231"/>
              <a:ext cx="6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3" name="Rectangle 45"/>
            <p:cNvSpPr>
              <a:spLocks noChangeArrowheads="1"/>
            </p:cNvSpPr>
            <p:nvPr/>
          </p:nvSpPr>
          <p:spPr bwMode="auto">
            <a:xfrm>
              <a:off x="327" y="1069"/>
              <a:ext cx="6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4" name="Rectangle 46"/>
            <p:cNvSpPr>
              <a:spLocks noChangeArrowheads="1"/>
            </p:cNvSpPr>
            <p:nvPr/>
          </p:nvSpPr>
          <p:spPr bwMode="auto">
            <a:xfrm>
              <a:off x="327" y="908"/>
              <a:ext cx="61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5" name="Rectangle 47"/>
            <p:cNvSpPr>
              <a:spLocks noChangeArrowheads="1"/>
            </p:cNvSpPr>
            <p:nvPr/>
          </p:nvSpPr>
          <p:spPr bwMode="auto">
            <a:xfrm>
              <a:off x="327" y="746"/>
              <a:ext cx="6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6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6" name="Rectangle 48"/>
            <p:cNvSpPr>
              <a:spLocks noChangeArrowheads="1"/>
            </p:cNvSpPr>
            <p:nvPr/>
          </p:nvSpPr>
          <p:spPr bwMode="auto">
            <a:xfrm>
              <a:off x="618" y="1382"/>
              <a:ext cx="6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7" name="Rectangle 49"/>
            <p:cNvSpPr>
              <a:spLocks noChangeArrowheads="1"/>
            </p:cNvSpPr>
            <p:nvPr/>
          </p:nvSpPr>
          <p:spPr bwMode="auto">
            <a:xfrm>
              <a:off x="1042" y="1382"/>
              <a:ext cx="6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8" name="Rectangle 50"/>
            <p:cNvSpPr>
              <a:spLocks noChangeArrowheads="1"/>
            </p:cNvSpPr>
            <p:nvPr/>
          </p:nvSpPr>
          <p:spPr bwMode="auto">
            <a:xfrm>
              <a:off x="1466" y="1382"/>
              <a:ext cx="6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699" name="Rectangle 51"/>
            <p:cNvSpPr>
              <a:spLocks noChangeArrowheads="1"/>
            </p:cNvSpPr>
            <p:nvPr/>
          </p:nvSpPr>
          <p:spPr bwMode="auto">
            <a:xfrm>
              <a:off x="1891" y="1382"/>
              <a:ext cx="6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700" name="Rectangle 52"/>
            <p:cNvSpPr>
              <a:spLocks noChangeArrowheads="1"/>
            </p:cNvSpPr>
            <p:nvPr/>
          </p:nvSpPr>
          <p:spPr bwMode="auto">
            <a:xfrm>
              <a:off x="2315" y="1382"/>
              <a:ext cx="6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701" name="Rectangle 53"/>
            <p:cNvSpPr>
              <a:spLocks noChangeArrowheads="1"/>
            </p:cNvSpPr>
            <p:nvPr/>
          </p:nvSpPr>
          <p:spPr bwMode="auto">
            <a:xfrm>
              <a:off x="2740" y="1382"/>
              <a:ext cx="62" cy="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400" b="0">
                  <a:solidFill>
                    <a:srgbClr val="000000"/>
                  </a:solidFill>
                  <a:latin typeface="Arial" charset="0"/>
                </a:rPr>
                <a:t>6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702" name="Rectangle 54"/>
            <p:cNvSpPr>
              <a:spLocks noChangeArrowheads="1"/>
            </p:cNvSpPr>
            <p:nvPr/>
          </p:nvSpPr>
          <p:spPr bwMode="auto">
            <a:xfrm>
              <a:off x="1505" y="1990"/>
              <a:ext cx="274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100">
                  <a:solidFill>
                    <a:srgbClr val="000000"/>
                  </a:solidFill>
                  <a:latin typeface="Arial" charset="0"/>
                </a:rPr>
                <a:t>meses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703" name="Rectangle 55"/>
            <p:cNvSpPr>
              <a:spLocks noChangeArrowheads="1"/>
            </p:cNvSpPr>
            <p:nvPr/>
          </p:nvSpPr>
          <p:spPr bwMode="auto">
            <a:xfrm rot="16200000">
              <a:off x="-1" y="1366"/>
              <a:ext cx="342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pt-BR" sz="1100">
                  <a:solidFill>
                    <a:srgbClr val="000000"/>
                  </a:solidFill>
                  <a:latin typeface="Arial" charset="0"/>
                </a:rPr>
                <a:t>Latitude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704" name="Rectangle 56"/>
            <p:cNvSpPr>
              <a:spLocks noChangeArrowheads="1"/>
            </p:cNvSpPr>
            <p:nvPr/>
          </p:nvSpPr>
          <p:spPr bwMode="auto">
            <a:xfrm>
              <a:off x="373" y="2081"/>
              <a:ext cx="1895" cy="9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705" name="Line 57"/>
            <p:cNvSpPr>
              <a:spLocks noChangeShapeType="1"/>
            </p:cNvSpPr>
            <p:nvPr/>
          </p:nvSpPr>
          <p:spPr bwMode="auto">
            <a:xfrm>
              <a:off x="431" y="2142"/>
              <a:ext cx="209" cy="1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706" name="Freeform 58"/>
            <p:cNvSpPr>
              <a:spLocks/>
            </p:cNvSpPr>
            <p:nvPr/>
          </p:nvSpPr>
          <p:spPr bwMode="auto">
            <a:xfrm>
              <a:off x="508" y="2126"/>
              <a:ext cx="46" cy="32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49" y="17"/>
                </a:cxn>
                <a:cxn ang="0">
                  <a:pos x="25" y="34"/>
                </a:cxn>
                <a:cxn ang="0">
                  <a:pos x="0" y="17"/>
                </a:cxn>
                <a:cxn ang="0">
                  <a:pos x="25" y="0"/>
                </a:cxn>
              </a:cxnLst>
              <a:rect l="0" t="0" r="r" b="b"/>
              <a:pathLst>
                <a:path w="49" h="34">
                  <a:moveTo>
                    <a:pt x="25" y="0"/>
                  </a:moveTo>
                  <a:lnTo>
                    <a:pt x="49" y="17"/>
                  </a:lnTo>
                  <a:lnTo>
                    <a:pt x="25" y="34"/>
                  </a:lnTo>
                  <a:lnTo>
                    <a:pt x="0" y="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707" name="Rectangle 59"/>
            <p:cNvSpPr>
              <a:spLocks noChangeArrowheads="1"/>
            </p:cNvSpPr>
            <p:nvPr/>
          </p:nvSpPr>
          <p:spPr bwMode="auto">
            <a:xfrm>
              <a:off x="689" y="2126"/>
              <a:ext cx="857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pt-BR" sz="800" b="0">
                  <a:solidFill>
                    <a:srgbClr val="000000"/>
                  </a:solidFill>
                  <a:latin typeface="Arial" charset="0"/>
                </a:rPr>
                <a:t>Mínima temp. de brilho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83708" name="Line 60"/>
            <p:cNvSpPr>
              <a:spLocks noChangeShapeType="1"/>
            </p:cNvSpPr>
            <p:nvPr/>
          </p:nvSpPr>
          <p:spPr bwMode="auto">
            <a:xfrm>
              <a:off x="1379" y="2142"/>
              <a:ext cx="209" cy="1"/>
            </a:xfrm>
            <a:prstGeom prst="line">
              <a:avLst/>
            </a:prstGeom>
            <a:noFill/>
            <a:ln w="127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709" name="Rectangle 61"/>
            <p:cNvSpPr>
              <a:spLocks noChangeArrowheads="1"/>
            </p:cNvSpPr>
            <p:nvPr/>
          </p:nvSpPr>
          <p:spPr bwMode="auto">
            <a:xfrm>
              <a:off x="1456" y="2126"/>
              <a:ext cx="39" cy="27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3710" name="Rectangle 62"/>
            <p:cNvSpPr>
              <a:spLocks noChangeArrowheads="1"/>
            </p:cNvSpPr>
            <p:nvPr/>
          </p:nvSpPr>
          <p:spPr bwMode="auto">
            <a:xfrm>
              <a:off x="1637" y="2126"/>
              <a:ext cx="858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pt-BR" sz="800" b="0">
                  <a:solidFill>
                    <a:srgbClr val="000000"/>
                  </a:solidFill>
                  <a:latin typeface="Arial" charset="0"/>
                </a:rPr>
                <a:t>Vento meridional nulo</a:t>
              </a:r>
              <a:endParaRPr lang="pt-B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7174" name="Text Box 63"/>
          <p:cNvSpPr txBox="1">
            <a:spLocks noChangeArrowheads="1"/>
          </p:cNvSpPr>
          <p:nvPr/>
        </p:nvSpPr>
        <p:spPr bwMode="auto">
          <a:xfrm>
            <a:off x="-152400" y="3429000"/>
            <a:ext cx="5105400" cy="587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Latitudes médias mensais da ZCIT em função da banda de nebulosidade e do vento meridional nulo para a longitude de 45ºW. Fonte: Marques e Baungartner, 2008</a:t>
            </a:r>
          </a:p>
        </p:txBody>
      </p:sp>
      <p:sp>
        <p:nvSpPr>
          <p:cNvPr id="7175" name="Text Box 64"/>
          <p:cNvSpPr txBox="1">
            <a:spLocks noChangeArrowheads="1"/>
          </p:cNvSpPr>
          <p:nvPr/>
        </p:nvSpPr>
        <p:spPr bwMode="auto">
          <a:xfrm>
            <a:off x="4648200" y="3429000"/>
            <a:ext cx="4572000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Flutuação da ZCIT em abril de 1974. O ano de 1974 foi um ano muito chuvoso no Ceará. Fonte: Xavier et al, 2000.</a:t>
            </a:r>
          </a:p>
        </p:txBody>
      </p:sp>
      <p:sp>
        <p:nvSpPr>
          <p:cNvPr id="283715" name="Rectangle 67"/>
          <p:cNvSpPr>
            <a:spLocks noChangeArrowheads="1"/>
          </p:cNvSpPr>
          <p:nvPr/>
        </p:nvSpPr>
        <p:spPr bwMode="auto">
          <a:xfrm>
            <a:off x="1609725" y="1509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7" name="Picture 68" descr="glsib_2007073117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038600"/>
            <a:ext cx="2971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675" y="3860800"/>
            <a:ext cx="3563938" cy="2897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9" name="Text Box 70"/>
          <p:cNvSpPr txBox="1">
            <a:spLocks noChangeArrowheads="1"/>
          </p:cNvSpPr>
          <p:nvPr/>
        </p:nvSpPr>
        <p:spPr bwMode="auto">
          <a:xfrm>
            <a:off x="3132138" y="5659438"/>
            <a:ext cx="2376487" cy="1082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Média climatológica de ROL (W/m</a:t>
            </a:r>
            <a:r>
              <a:rPr lang="pt-BR" sz="1200" b="0" baseline="30000">
                <a:latin typeface="Arial" charset="0"/>
              </a:rPr>
              <a:t>2</a:t>
            </a:r>
            <a:r>
              <a:rPr lang="pt-BR" sz="1200" b="0">
                <a:latin typeface="Arial" charset="0"/>
              </a:rPr>
              <a:t>) para o período de 21 anos (1979-1999) para o mês de março.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 Coelho et al, 2004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2016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016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53149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ZCIT apresenta uma </a:t>
            </a:r>
            <a:r>
              <a:rPr lang="pt-BR" sz="1800">
                <a:latin typeface="Arial" charset="0"/>
              </a:rPr>
              <a:t>variabilidade sazonal</a:t>
            </a:r>
            <a:r>
              <a:rPr lang="pt-BR" sz="1800" b="0">
                <a:latin typeface="Arial" charset="0"/>
              </a:rPr>
              <a:t> com relação à sua posição geográfica.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O conjunto de características que forma a ZCIT possui um deslocamento latitudinal no decorrer do ano e varia de acordo com o </a:t>
            </a:r>
            <a:r>
              <a:rPr lang="pt-BR" sz="1800">
                <a:latin typeface="Arial" charset="0"/>
              </a:rPr>
              <a:t>movimento </a:t>
            </a:r>
            <a:r>
              <a:rPr lang="pt-BR" sz="1800" b="0">
                <a:latin typeface="Arial" charset="0"/>
              </a:rPr>
              <a:t>aparente do</a:t>
            </a:r>
            <a:r>
              <a:rPr lang="pt-BR" sz="1800">
                <a:latin typeface="Arial" charset="0"/>
              </a:rPr>
              <a:t> Sol</a:t>
            </a:r>
            <a:r>
              <a:rPr lang="pt-BR" sz="1800" b="0">
                <a:latin typeface="Arial" charset="0"/>
              </a:rPr>
              <a:t> (equador térmico).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ZCIT tem uma dependência direta com o </a:t>
            </a:r>
            <a:r>
              <a:rPr lang="pt-BR" sz="1800">
                <a:latin typeface="Arial" charset="0"/>
              </a:rPr>
              <a:t>aquecimento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superfície</a:t>
            </a:r>
            <a:r>
              <a:rPr lang="pt-BR" sz="1800" b="0">
                <a:latin typeface="Arial" charset="0"/>
              </a:rPr>
              <a:t>, estando sempre mais próxima do </a:t>
            </a:r>
            <a:r>
              <a:rPr lang="pt-BR" sz="1800">
                <a:latin typeface="Arial" charset="0"/>
              </a:rPr>
              <a:t>hemisfério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verão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Alcança a </a:t>
            </a:r>
            <a:r>
              <a:rPr lang="pt-BR" sz="1800">
                <a:latin typeface="Arial" charset="0"/>
              </a:rPr>
              <a:t>posição</a:t>
            </a:r>
            <a:r>
              <a:rPr lang="pt-BR" sz="1800" b="0">
                <a:latin typeface="Arial" charset="0"/>
              </a:rPr>
              <a:t> média mais ao </a:t>
            </a:r>
            <a:r>
              <a:rPr lang="pt-BR" sz="1800">
                <a:latin typeface="Arial" charset="0"/>
              </a:rPr>
              <a:t>sul</a:t>
            </a:r>
            <a:r>
              <a:rPr lang="pt-BR" sz="1800" b="0">
                <a:latin typeface="Arial" charset="0"/>
              </a:rPr>
              <a:t> (~1ºS) nos meses de </a:t>
            </a:r>
            <a:r>
              <a:rPr lang="pt-BR" sz="1800">
                <a:latin typeface="Arial" charset="0"/>
              </a:rPr>
              <a:t>março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abril</a:t>
            </a:r>
            <a:r>
              <a:rPr lang="pt-BR" sz="1800" b="0">
                <a:latin typeface="Arial" charset="0"/>
              </a:rPr>
              <a:t> e mais ao </a:t>
            </a:r>
            <a:r>
              <a:rPr lang="pt-BR" sz="1800">
                <a:latin typeface="Arial" charset="0"/>
              </a:rPr>
              <a:t>norte</a:t>
            </a:r>
            <a:r>
              <a:rPr lang="pt-BR" sz="1800" b="0">
                <a:latin typeface="Arial" charset="0"/>
              </a:rPr>
              <a:t> (~8ºN) nos meses de </a:t>
            </a:r>
            <a:r>
              <a:rPr lang="pt-BR" sz="1800">
                <a:latin typeface="Arial" charset="0"/>
              </a:rPr>
              <a:t>agosto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setembro</a:t>
            </a:r>
            <a:r>
              <a:rPr lang="pt-BR" sz="1800" b="0">
                <a:latin typeface="Arial" charset="0"/>
              </a:rPr>
              <a:t> (Uvo, 1989)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Em média, a ZCIT ao longo do globo fica para o norte do equador durante o verão no HN e para o sul durante o verão do HS.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Além da oscilação sazonal, a ZCIT apresenta </a:t>
            </a:r>
            <a:r>
              <a:rPr lang="pt-BR" sz="1800">
                <a:latin typeface="Arial" charset="0"/>
              </a:rPr>
              <a:t>oscilações</a:t>
            </a:r>
            <a:r>
              <a:rPr lang="pt-BR" sz="1800" b="0">
                <a:latin typeface="Arial" charset="0"/>
              </a:rPr>
              <a:t> com maiores freqüências com </a:t>
            </a:r>
            <a:r>
              <a:rPr lang="pt-BR" sz="1800">
                <a:latin typeface="Arial" charset="0"/>
              </a:rPr>
              <a:t>períodos</a:t>
            </a:r>
            <a:r>
              <a:rPr lang="pt-BR" sz="1800" b="0">
                <a:latin typeface="Arial" charset="0"/>
              </a:rPr>
              <a:t> variando de </a:t>
            </a:r>
            <a:r>
              <a:rPr lang="pt-BR" sz="1800">
                <a:latin typeface="Arial" charset="0"/>
              </a:rPr>
              <a:t>semanas</a:t>
            </a: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dias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Essa variação na </a:t>
            </a:r>
            <a:r>
              <a:rPr lang="pt-BR" sz="1800">
                <a:latin typeface="Arial" charset="0"/>
              </a:rPr>
              <a:t>posição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ZCIT</a:t>
            </a:r>
            <a:r>
              <a:rPr lang="pt-BR" sz="1800" b="0">
                <a:latin typeface="Arial" charset="0"/>
              </a:rPr>
              <a:t> pode resultar em períodos de </a:t>
            </a:r>
            <a:r>
              <a:rPr lang="pt-BR" sz="1800">
                <a:latin typeface="Arial" charset="0"/>
              </a:rPr>
              <a:t>estiagem</a:t>
            </a:r>
            <a:r>
              <a:rPr lang="pt-BR" sz="1800" b="0">
                <a:latin typeface="Arial" charset="0"/>
              </a:rPr>
              <a:t> ou de </a:t>
            </a:r>
            <a:r>
              <a:rPr lang="pt-BR" sz="1800">
                <a:latin typeface="Arial" charset="0"/>
              </a:rPr>
              <a:t>chuvas intensas</a:t>
            </a:r>
            <a:r>
              <a:rPr lang="pt-BR" sz="1800" b="0">
                <a:latin typeface="Arial" charset="0"/>
              </a:rPr>
              <a:t> sobre o </a:t>
            </a:r>
            <a:r>
              <a:rPr lang="pt-BR" sz="1800">
                <a:latin typeface="Arial" charset="0"/>
              </a:rPr>
              <a:t>sertão nordestino</a:t>
            </a:r>
            <a:r>
              <a:rPr lang="pt-BR" sz="1800" b="0">
                <a:latin typeface="Arial" charset="0"/>
              </a:rPr>
              <a:t> durante a </a:t>
            </a:r>
            <a:r>
              <a:rPr lang="pt-BR" sz="1800">
                <a:latin typeface="Arial" charset="0"/>
              </a:rPr>
              <a:t>estação chuvosa</a:t>
            </a:r>
            <a:r>
              <a:rPr lang="pt-BR" sz="1800" b="0">
                <a:latin typeface="Arial" charset="0"/>
              </a:rPr>
              <a:t> (FMAM) (Kousky, 1985).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800px-ITCZ_january-ju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6838" y="3717925"/>
            <a:ext cx="637222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31780" name="Rectangle 4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1781" name="Rectangle 5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INFLUÊNCIA DAS ÁREAS CONTINENTAIS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2565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distribuição global</a:t>
            </a:r>
            <a:r>
              <a:rPr lang="pt-BR" sz="1800" b="0">
                <a:latin typeface="Arial" charset="0"/>
              </a:rPr>
              <a:t> dos </a:t>
            </a:r>
            <a:r>
              <a:rPr lang="pt-BR" sz="1800">
                <a:latin typeface="Arial" charset="0"/>
              </a:rPr>
              <a:t>continentes</a:t>
            </a: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influencia</a:t>
            </a:r>
            <a:r>
              <a:rPr lang="pt-BR" sz="1800" b="0">
                <a:latin typeface="Arial" charset="0"/>
              </a:rPr>
              <a:t> os </a:t>
            </a:r>
            <a:r>
              <a:rPr lang="pt-BR" sz="1800">
                <a:latin typeface="Arial" charset="0"/>
              </a:rPr>
              <a:t>sistemas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ventos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grande escala</a:t>
            </a:r>
            <a:r>
              <a:rPr lang="pt-BR" sz="1800" b="0">
                <a:latin typeface="Arial" charset="0"/>
              </a:rPr>
              <a:t> nos </a:t>
            </a:r>
            <a:r>
              <a:rPr lang="pt-BR" sz="1800">
                <a:latin typeface="Arial" charset="0"/>
              </a:rPr>
              <a:t>trópicos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sz="1800" b="0">
                <a:latin typeface="Arial" charset="0"/>
              </a:rPr>
              <a:t> Na região dos </a:t>
            </a:r>
            <a:r>
              <a:rPr lang="pt-BR" sz="1800">
                <a:latin typeface="Arial" charset="0"/>
              </a:rPr>
              <a:t>Oceanos Atlântico </a:t>
            </a:r>
            <a:r>
              <a:rPr lang="pt-BR" sz="1800" b="0">
                <a:latin typeface="Arial" charset="0"/>
              </a:rPr>
              <a:t>e</a:t>
            </a:r>
            <a:r>
              <a:rPr lang="pt-BR" sz="1800">
                <a:latin typeface="Arial" charset="0"/>
              </a:rPr>
              <a:t> Pacífico</a:t>
            </a:r>
            <a:r>
              <a:rPr lang="pt-BR" sz="1800" b="0">
                <a:latin typeface="Arial" charset="0"/>
              </a:rPr>
              <a:t>, os </a:t>
            </a:r>
            <a:r>
              <a:rPr lang="pt-BR" sz="1800">
                <a:latin typeface="Arial" charset="0"/>
              </a:rPr>
              <a:t>continentes</a:t>
            </a:r>
            <a:r>
              <a:rPr lang="pt-BR" sz="1800" b="0">
                <a:latin typeface="Arial" charset="0"/>
              </a:rPr>
              <a:t> têm </a:t>
            </a:r>
            <a:r>
              <a:rPr lang="pt-BR" sz="1800">
                <a:latin typeface="Arial" charset="0"/>
              </a:rPr>
              <a:t>menor</a:t>
            </a: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influência</a:t>
            </a:r>
            <a:r>
              <a:rPr lang="pt-BR" sz="1800" b="0">
                <a:latin typeface="Arial" charset="0"/>
              </a:rPr>
              <a:t>, </a:t>
            </a:r>
            <a:r>
              <a:rPr lang="pt-BR" sz="1800">
                <a:latin typeface="Arial" charset="0"/>
              </a:rPr>
              <a:t>predominando</a:t>
            </a:r>
            <a:r>
              <a:rPr lang="pt-BR" sz="1800" b="0">
                <a:latin typeface="Arial" charset="0"/>
              </a:rPr>
              <a:t> os </a:t>
            </a:r>
            <a:r>
              <a:rPr lang="pt-BR" sz="1800">
                <a:latin typeface="Arial" charset="0"/>
              </a:rPr>
              <a:t>ventos alísios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leste</a:t>
            </a:r>
            <a:r>
              <a:rPr lang="pt-BR" sz="1800" b="0">
                <a:latin typeface="Arial" charset="0"/>
              </a:rPr>
              <a:t> (variação leste-oeste na termoclina/profundidade das águas).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grande quantidade</a:t>
            </a:r>
            <a:r>
              <a:rPr lang="pt-BR" sz="1800" b="0">
                <a:latin typeface="Arial" charset="0"/>
              </a:rPr>
              <a:t> de </a:t>
            </a:r>
            <a:r>
              <a:rPr lang="pt-BR" sz="1800">
                <a:latin typeface="Arial" charset="0"/>
              </a:rPr>
              <a:t>terra</a:t>
            </a:r>
            <a:r>
              <a:rPr lang="pt-BR" sz="1800" b="0">
                <a:latin typeface="Arial" charset="0"/>
              </a:rPr>
              <a:t> que envolve o </a:t>
            </a:r>
            <a:r>
              <a:rPr lang="pt-BR" sz="1800">
                <a:latin typeface="Arial" charset="0"/>
              </a:rPr>
              <a:t>Oceano Índico</a:t>
            </a:r>
            <a:r>
              <a:rPr lang="pt-BR" sz="1800" b="0">
                <a:latin typeface="Arial" charset="0"/>
              </a:rPr>
              <a:t> faz com as </a:t>
            </a:r>
            <a:r>
              <a:rPr lang="pt-BR" sz="1800">
                <a:latin typeface="Arial" charset="0"/>
              </a:rPr>
              <a:t>monções</a:t>
            </a:r>
            <a:r>
              <a:rPr lang="pt-BR" sz="1800" b="0">
                <a:latin typeface="Arial" charset="0"/>
              </a:rPr>
              <a:t> que cruzam o equador terrestre sejam mais proeminentes do que os </a:t>
            </a:r>
            <a:r>
              <a:rPr lang="pt-BR" sz="1800">
                <a:latin typeface="Arial" charset="0"/>
              </a:rPr>
              <a:t>alísios</a:t>
            </a:r>
            <a:r>
              <a:rPr lang="pt-BR" sz="1800" b="0">
                <a:latin typeface="Arial" charset="0"/>
              </a:rPr>
              <a:t>.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042988" y="6477000"/>
            <a:ext cx="6172200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Posição na superfície da ZCIT em julho e janeiro.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 http://commons.wikimedia.org/wiki/Image:ITCZ_january-july.png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800px-ITCZ_january-ju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09813"/>
            <a:ext cx="9144000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3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24259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4260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INFLUÊNCIA DAS ÁREAS CONTINENTAIS</a:t>
            </a: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0" y="1196975"/>
            <a:ext cx="9144000" cy="10541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>
                <a:latin typeface="Arial" charset="0"/>
              </a:rPr>
              <a:t> Pequena oscilação latitudinal</a:t>
            </a:r>
            <a:r>
              <a:rPr lang="pt-BR" sz="1800" b="0">
                <a:latin typeface="Arial" charset="0"/>
              </a:rPr>
              <a:t> entre as longitudes de 160ºW e 10ºE (</a:t>
            </a:r>
            <a:r>
              <a:rPr lang="pt-BR" sz="1800">
                <a:latin typeface="Arial" charset="0"/>
              </a:rPr>
              <a:t>Pacífico leste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Atlântico</a:t>
            </a:r>
            <a:r>
              <a:rPr lang="pt-BR" sz="1800" b="0">
                <a:latin typeface="Arial" charset="0"/>
              </a:rPr>
              <a:t>)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Grande migração</a:t>
            </a:r>
            <a:r>
              <a:rPr lang="pt-BR" sz="1800" b="0">
                <a:latin typeface="Arial" charset="0"/>
              </a:rPr>
              <a:t> da ZCIT nas longitudes a </a:t>
            </a:r>
            <a:r>
              <a:rPr lang="pt-BR" sz="1800">
                <a:latin typeface="Arial" charset="0"/>
              </a:rPr>
              <a:t>leste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África</a:t>
            </a:r>
            <a:r>
              <a:rPr lang="pt-BR" sz="1800" b="0">
                <a:latin typeface="Arial" charset="0"/>
              </a:rPr>
              <a:t>, </a:t>
            </a:r>
            <a:r>
              <a:rPr lang="pt-BR" sz="1800">
                <a:latin typeface="Arial" charset="0"/>
              </a:rPr>
              <a:t>Austrália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Ásia</a:t>
            </a:r>
            <a:r>
              <a:rPr lang="pt-BR" sz="1800" b="0">
                <a:latin typeface="Arial" charset="0"/>
              </a:rPr>
              <a:t>.</a:t>
            </a: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-323850" y="6477000"/>
            <a:ext cx="6172200" cy="42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Posição na superfície da ZCIT em julho e janeiro.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sz="1200" b="0">
                <a:latin typeface="Arial" charset="0"/>
              </a:rPr>
              <a:t>Fonte: http://commons.wikimedia.org/wiki/Image:ITCZ_january-july.png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2"/>
          <p:cNvGrpSpPr>
            <a:grpSpLocks/>
          </p:cNvGrpSpPr>
          <p:nvPr/>
        </p:nvGrpSpPr>
        <p:grpSpPr bwMode="auto">
          <a:xfrm>
            <a:off x="34925" y="4283075"/>
            <a:ext cx="10514013" cy="2574925"/>
            <a:chOff x="-23" y="2698"/>
            <a:chExt cx="6623" cy="1622"/>
          </a:xfrm>
        </p:grpSpPr>
        <p:pic>
          <p:nvPicPr>
            <p:cNvPr id="1127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90" y="2698"/>
              <a:ext cx="2764" cy="14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127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8" y="2757"/>
              <a:ext cx="2683" cy="1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9"/>
            <p:cNvSpPr txBox="1">
              <a:spLocks noChangeArrowheads="1"/>
            </p:cNvSpPr>
            <p:nvPr/>
          </p:nvSpPr>
          <p:spPr bwMode="auto">
            <a:xfrm>
              <a:off x="-23" y="4054"/>
              <a:ext cx="3888" cy="2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360000" rIns="18000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buClr>
                  <a:schemeClr val="tx1"/>
                </a:buClr>
              </a:pPr>
              <a:r>
                <a:rPr lang="pt-BR" sz="1200" b="0">
                  <a:latin typeface="Arial" charset="0"/>
                </a:rPr>
                <a:t>Interação da ZCIT com a TSM para um ano chuvoso no NNE.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Clr>
                  <a:schemeClr val="tx1"/>
                </a:buClr>
              </a:pPr>
              <a:r>
                <a:rPr lang="pt-BR" sz="1200" b="0">
                  <a:latin typeface="Arial" charset="0"/>
                </a:rPr>
                <a:t>Fonte:Nobre e Molion, 1986.</a:t>
              </a:r>
            </a:p>
          </p:txBody>
        </p:sp>
        <p:sp>
          <p:nvSpPr>
            <p:cNvPr id="11276" name="Text Box 10"/>
            <p:cNvSpPr txBox="1">
              <a:spLocks noChangeArrowheads="1"/>
            </p:cNvSpPr>
            <p:nvPr/>
          </p:nvSpPr>
          <p:spPr bwMode="auto">
            <a:xfrm>
              <a:off x="2712" y="4054"/>
              <a:ext cx="3888" cy="2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360000" rIns="18000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buClr>
                  <a:schemeClr val="tx1"/>
                </a:buClr>
              </a:pPr>
              <a:r>
                <a:rPr lang="pt-BR" sz="1200" b="0">
                  <a:latin typeface="Arial" charset="0"/>
                </a:rPr>
                <a:t>Interação da ZCIT com a TSM para um ano seco no NNE.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Clr>
                  <a:schemeClr val="tx1"/>
                </a:buClr>
              </a:pPr>
              <a:r>
                <a:rPr lang="pt-BR" sz="1200" b="0">
                  <a:latin typeface="Arial" charset="0"/>
                </a:rPr>
                <a:t>Fonte:Nobre e Molion, 1986.</a:t>
              </a:r>
            </a:p>
          </p:txBody>
        </p:sp>
      </p:grpSp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22211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2212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RELAÇÃO COM A TSM – ATLÂNTICO TROPICAL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3116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 w="9525" algn="ctr">
            <a:noFill/>
            <a:miter lim="800000"/>
            <a:headEnd/>
            <a:tailEnd/>
          </a:ln>
        </p:spPr>
        <p:txBody>
          <a:bodyPr lIns="360000" rIns="180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</a:t>
            </a:r>
            <a:r>
              <a:rPr lang="pt-BR" sz="1800">
                <a:latin typeface="Arial" charset="0"/>
              </a:rPr>
              <a:t>TSM</a:t>
            </a:r>
            <a:r>
              <a:rPr lang="pt-BR" sz="1800" b="0">
                <a:latin typeface="Arial" charset="0"/>
              </a:rPr>
              <a:t> é um dos fatores </a:t>
            </a:r>
            <a:r>
              <a:rPr lang="pt-BR" sz="1800">
                <a:latin typeface="Arial" charset="0"/>
              </a:rPr>
              <a:t>determinantes</a:t>
            </a:r>
            <a:r>
              <a:rPr lang="pt-BR" sz="1800" b="0">
                <a:latin typeface="Arial" charset="0"/>
              </a:rPr>
              <a:t> na </a:t>
            </a:r>
            <a:r>
              <a:rPr lang="pt-BR" sz="1800">
                <a:latin typeface="Arial" charset="0"/>
              </a:rPr>
              <a:t>posição</a:t>
            </a:r>
            <a:r>
              <a:rPr lang="pt-BR" sz="1800" b="0">
                <a:latin typeface="Arial" charset="0"/>
              </a:rPr>
              <a:t> e </a:t>
            </a:r>
            <a:r>
              <a:rPr lang="pt-BR" sz="1800">
                <a:latin typeface="Arial" charset="0"/>
              </a:rPr>
              <a:t>intensidade</a:t>
            </a:r>
            <a:r>
              <a:rPr lang="pt-BR" sz="1800" b="0">
                <a:latin typeface="Arial" charset="0"/>
              </a:rPr>
              <a:t> da </a:t>
            </a:r>
            <a:r>
              <a:rPr lang="pt-BR" sz="1800">
                <a:latin typeface="Arial" charset="0"/>
              </a:rPr>
              <a:t>ZCIT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A ZCIT geralmente está </a:t>
            </a:r>
            <a:r>
              <a:rPr lang="pt-BR" sz="1800">
                <a:latin typeface="Arial" charset="0"/>
              </a:rPr>
              <a:t>situada</a:t>
            </a:r>
            <a:r>
              <a:rPr lang="pt-BR" sz="1800" b="0">
                <a:latin typeface="Arial" charset="0"/>
              </a:rPr>
              <a:t> sobre ou próximo às </a:t>
            </a:r>
            <a:r>
              <a:rPr lang="pt-BR" sz="1800">
                <a:latin typeface="Arial" charset="0"/>
              </a:rPr>
              <a:t>altas TSMs</a:t>
            </a:r>
            <a:r>
              <a:rPr lang="pt-BR" sz="1800" b="0">
                <a:latin typeface="Arial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</a:t>
            </a:r>
            <a:r>
              <a:rPr lang="pt-BR" sz="1800">
                <a:latin typeface="Arial" charset="0"/>
              </a:rPr>
              <a:t>Retroalimentação vento-TSM: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sz="1800" b="0">
                <a:latin typeface="Arial" charset="0"/>
              </a:rPr>
              <a:t> TSM mais fria no Atlântico Sul (Norte) -&gt; Alta Subtropical do Atlântico Sul (Norte) fortalece -&gt; ventos alísios de sudeste (nordeste) intensificam -&gt; ventos alísios de nordeste (sudeste) enfraquecem -&gt; ZCIT mais ao norte (sul).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pt-BR" sz="1800">
                <a:latin typeface="Arial" charset="0"/>
              </a:rPr>
              <a:t> </a:t>
            </a:r>
            <a:r>
              <a:rPr lang="pt-BR" sz="1800">
                <a:solidFill>
                  <a:srgbClr val="FF0000"/>
                </a:solidFill>
                <a:latin typeface="Arial" charset="0"/>
              </a:rPr>
              <a:t>Águas mais quentes (frias) no Atlântico Sul Tropical e mais frias (quentes) no Atlântico Norte Tropical (padrão de dipolo no Atlântico Tropical) estão associadas com anos chuvosos (secos) no Nordeste.</a:t>
            </a:r>
            <a:endParaRPr lang="pt-BR" sz="1800" b="0">
              <a:latin typeface="Arial" charset="0"/>
            </a:endParaRPr>
          </a:p>
        </p:txBody>
      </p:sp>
      <p:sp>
        <p:nvSpPr>
          <p:cNvPr id="222221" name="Rectangle 13"/>
          <p:cNvSpPr>
            <a:spLocks noChangeArrowheads="1"/>
          </p:cNvSpPr>
          <p:nvPr/>
        </p:nvSpPr>
        <p:spPr bwMode="auto">
          <a:xfrm>
            <a:off x="755650" y="2420938"/>
            <a:ext cx="8280400" cy="93662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80000" rIns="180000" anchor="ctr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0000" tIns="45720" rIns="18000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0000" tIns="45720" rIns="18000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7418</TotalTime>
  <Words>3224</Words>
  <Application>Microsoft Office PowerPoint</Application>
  <PresentationFormat>Apresentação na tela (4:3)</PresentationFormat>
  <Paragraphs>207</Paragraphs>
  <Slides>28</Slides>
  <Notes>28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Times New Roman</vt:lpstr>
      <vt:lpstr>Arial</vt:lpstr>
      <vt:lpstr>Wingdings</vt:lpstr>
      <vt:lpstr>Design padrão</vt:lpstr>
      <vt:lpstr>Imagem de bitmap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ritaynoue</cp:lastModifiedBy>
  <cp:revision>892</cp:revision>
  <dcterms:created xsi:type="dcterms:W3CDTF">2008-04-29T20:37:03Z</dcterms:created>
  <dcterms:modified xsi:type="dcterms:W3CDTF">2013-03-11T10:44:50Z</dcterms:modified>
</cp:coreProperties>
</file>