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0" r:id="rId2"/>
    <p:sldId id="531" r:id="rId3"/>
    <p:sldId id="458" r:id="rId4"/>
    <p:sldId id="503" r:id="rId5"/>
    <p:sldId id="422" r:id="rId6"/>
    <p:sldId id="502" r:id="rId7"/>
    <p:sldId id="500" r:id="rId8"/>
    <p:sldId id="499" r:id="rId9"/>
    <p:sldId id="440" r:id="rId10"/>
    <p:sldId id="525" r:id="rId11"/>
    <p:sldId id="526" r:id="rId12"/>
    <p:sldId id="441" r:id="rId13"/>
    <p:sldId id="491" r:id="rId14"/>
    <p:sldId id="460" r:id="rId15"/>
    <p:sldId id="494" r:id="rId16"/>
    <p:sldId id="532" r:id="rId17"/>
    <p:sldId id="413" r:id="rId18"/>
    <p:sldId id="521" r:id="rId19"/>
    <p:sldId id="522" r:id="rId20"/>
    <p:sldId id="523" r:id="rId21"/>
    <p:sldId id="524" r:id="rId22"/>
  </p:sldIdLst>
  <p:sldSz cx="9144000" cy="6858000" type="screen4x3"/>
  <p:notesSz cx="6858000" cy="9144000"/>
  <p:defaultTextStyle>
    <a:defPPr>
      <a:defRPr lang="pt-BR"/>
    </a:defPPr>
    <a:lvl1pPr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6552" autoAdjust="0"/>
  </p:normalViewPr>
  <p:slideViewPr>
    <p:cSldViewPr>
      <p:cViewPr>
        <p:scale>
          <a:sx n="70" d="100"/>
          <a:sy n="70" d="100"/>
        </p:scale>
        <p:origin x="-828" y="-108"/>
      </p:cViewPr>
      <p:guideLst>
        <p:guide orient="horz" pos="754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2FCA2F04-82AA-4520-B83B-0CCD6D31BE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0E054142-4ED2-41B0-8792-609CD19E4B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55951-20D6-4BE9-996A-72D3D58B568A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CB81C-44C7-42E3-A790-1A9FE24285D5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DE8CC-A221-4454-8EE6-F10296B053A6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35535-12C1-43BE-9CD8-54556DD209F4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8819D-4A43-45F8-8B81-67236442825F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04546113-A5ED-4F84-97B1-C2EBF2129477}" type="slidenum">
              <a:rPr lang="pt-BR" sz="1200" b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pt-BR" sz="1200" b="0">
              <a:latin typeface="Arial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FD96B-2D6C-4345-B6EF-E9821BC9DAA0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229A2-9A5A-4CA3-B333-30DF71BD1A17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7B7BB-FA09-4A39-AB1F-FCF3F3CBB121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4F17D9-DCEB-485A-BC8F-B7030BC6CA91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D61C73-E216-45A1-9879-7872D51F189C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F01E8-DAF9-481D-98DE-076060F71FEE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1FE8D-8E2B-4786-A3CD-EF87399161C4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430F1-A7AC-4915-80A6-60FD1828E374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5775E-457A-416E-8EDA-71D4C2DE355A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AE40B-5BDF-412A-B9AB-4E6993F84DE8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07E70-8FB9-4F5C-AB13-01CE94440910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4453F-1C78-4006-95F3-F622BEADDF8C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96B69-86BF-4101-8958-1BD03B22E13B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5960-9322-40ED-BFBA-EB0C2D990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B609-6D69-431D-B69F-2510939601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4F31C-E320-4878-88B8-FA162F0E50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657D-5A5E-4C84-A042-68F6FAEE69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5BEB-7016-4817-B176-8C3E848A4D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9672-8F92-449E-A155-6823F89F63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44F2-6271-4888-828E-8537CBDC35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2D1A-D4D5-4A09-B059-DA8A72C071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6ED6-E6D0-4A50-87FE-D3C62462D5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5869B-4B13-4CD2-A2F4-3716922F77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2BE3-024C-4DFE-AF2B-64AE564130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DA839831-51FF-4E54-A6AF-770EEAE86D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1028" descr="prate_we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6132512"/>
          </a:xfrm>
          <a:prstGeom prst="rect">
            <a:avLst/>
          </a:prstGeom>
          <a:noFill/>
        </p:spPr>
      </p:pic>
      <p:sp>
        <p:nvSpPr>
          <p:cNvPr id="101382" name="Rectangle 1030"/>
          <p:cNvSpPr>
            <a:spLocks noChangeArrowheads="1"/>
          </p:cNvSpPr>
          <p:nvPr/>
        </p:nvSpPr>
        <p:spPr bwMode="auto">
          <a:xfrm>
            <a:off x="0" y="3789363"/>
            <a:ext cx="91440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80000" rIns="18000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446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446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32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18 episódios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9</a:t>
            </a:r>
            <a:r>
              <a:rPr lang="pt-BR" sz="1800" b="0">
                <a:latin typeface="Arial" charset="0"/>
              </a:rPr>
              <a:t> no período de </a:t>
            </a:r>
            <a:r>
              <a:rPr lang="pt-BR" sz="1800">
                <a:latin typeface="Arial" charset="0"/>
              </a:rPr>
              <a:t>2005/2006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9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2006/2007</a:t>
            </a:r>
            <a:r>
              <a:rPr lang="pt-BR" sz="1800" b="0">
                <a:latin typeface="Arial" charset="0"/>
              </a:rPr>
              <a:t>) registrados nos boletins climáticos mensais CLIMANÁLISE do CPTEC (Andrade e Marton, 2008).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 As </a:t>
            </a:r>
            <a:r>
              <a:rPr lang="pt-BR" sz="1800">
                <a:latin typeface="Arial" charset="0"/>
              </a:rPr>
              <a:t>configurações espaciais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variam</a:t>
            </a:r>
            <a:r>
              <a:rPr lang="pt-BR" sz="1800" b="0">
                <a:latin typeface="Arial" charset="0"/>
              </a:rPr>
              <a:t> durante o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FORMATO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789363"/>
            <a:ext cx="3140075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3836988"/>
            <a:ext cx="2986087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6988"/>
            <a:ext cx="3046413" cy="270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2484438"/>
            <a:ext cx="82423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-107950" y="3438525"/>
            <a:ext cx="8783638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Distribuição temporal dos tipos de ZCAS nos verões de 2005/2006 e 2006/2007. As letras O, C e M representam eventos oceânicos, continentais e mistos, respectivamente. Fonte: Andrade e Marton, 2008.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-323850" y="6462713"/>
            <a:ext cx="95758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Composição de anomalias de ROLE, agrupando os dois verões, para eventos ZCAS oceânicos, continentais e mistos.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Andrade e Marton,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651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651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CARACTERÍSTICAS GERAIS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427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Observações indicam</a:t>
            </a:r>
            <a:r>
              <a:rPr lang="pt-BR" sz="1800" b="0">
                <a:latin typeface="Arial" charset="0"/>
              </a:rPr>
              <a:t> evidente </a:t>
            </a:r>
            <a:r>
              <a:rPr lang="pt-BR" sz="1800">
                <a:latin typeface="Arial" charset="0"/>
              </a:rPr>
              <a:t>padrão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dipolo</a:t>
            </a:r>
            <a:r>
              <a:rPr lang="pt-BR" sz="1800" b="0">
                <a:latin typeface="Arial" charset="0"/>
              </a:rPr>
              <a:t> entre as </a:t>
            </a:r>
            <a:r>
              <a:rPr lang="pt-BR" sz="1800">
                <a:latin typeface="Arial" charset="0"/>
              </a:rPr>
              <a:t>anomalias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Regiões 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devido à influência da ZCAS: períodos chuvosos na Região Sudeste (Sul) e de veranico na Região Sul (Sudeste) estão associados à permanência prolongada da ZCAS sobre a Região Sudeste (Sul).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movimento subsidente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compensação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associado</a:t>
            </a:r>
            <a:r>
              <a:rPr lang="pt-BR" sz="1800" b="0">
                <a:latin typeface="Arial" charset="0"/>
              </a:rPr>
              <a:t> à presença de uma </a:t>
            </a:r>
            <a:r>
              <a:rPr lang="pt-BR" sz="1800">
                <a:latin typeface="Arial" charset="0"/>
              </a:rPr>
              <a:t>fonte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calor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depende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perfil vertical</a:t>
            </a:r>
            <a:r>
              <a:rPr lang="pt-BR" sz="1800" b="0">
                <a:latin typeface="Arial" charset="0"/>
              </a:rPr>
              <a:t> dessa fonte: </a:t>
            </a:r>
            <a:r>
              <a:rPr lang="pt-BR" sz="1800">
                <a:latin typeface="Arial" charset="0"/>
              </a:rPr>
              <a:t>fontes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calor</a:t>
            </a:r>
            <a:r>
              <a:rPr lang="pt-BR" sz="1800" b="0">
                <a:latin typeface="Arial" charset="0"/>
              </a:rPr>
              <a:t> com pico de </a:t>
            </a:r>
            <a:r>
              <a:rPr lang="pt-BR" sz="1800">
                <a:latin typeface="Arial" charset="0"/>
              </a:rPr>
              <a:t>aquecimento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níveis médios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altos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níveis mais baixos</a:t>
            </a:r>
            <a:r>
              <a:rPr lang="pt-BR" sz="1800" b="0">
                <a:latin typeface="Arial" charset="0"/>
              </a:rPr>
              <a:t>) estão relacionadas a uma </a:t>
            </a:r>
            <a:r>
              <a:rPr lang="pt-BR" sz="1800">
                <a:latin typeface="Arial" charset="0"/>
              </a:rPr>
              <a:t>subsidência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preponderante</a:t>
            </a:r>
            <a:r>
              <a:rPr lang="pt-BR" sz="1800" b="0">
                <a:latin typeface="Arial" charset="0"/>
              </a:rPr>
              <a:t> no </a:t>
            </a:r>
            <a:r>
              <a:rPr lang="pt-BR" sz="1800">
                <a:latin typeface="Arial" charset="0"/>
              </a:rPr>
              <a:t>lado SW</a:t>
            </a:r>
            <a:r>
              <a:rPr lang="pt-BR" sz="1800" b="0">
                <a:latin typeface="Arial" charset="0"/>
              </a:rPr>
              <a:t> – </a:t>
            </a:r>
            <a:r>
              <a:rPr lang="pt-BR" sz="1800">
                <a:latin typeface="Arial" charset="0"/>
              </a:rPr>
              <a:t>polar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NE</a:t>
            </a:r>
            <a:r>
              <a:rPr lang="pt-BR" sz="1800" b="0">
                <a:latin typeface="Arial" charset="0"/>
              </a:rPr>
              <a:t> – </a:t>
            </a:r>
            <a:r>
              <a:rPr lang="pt-BR" sz="1800">
                <a:latin typeface="Arial" charset="0"/>
              </a:rPr>
              <a:t>equatorial</a:t>
            </a:r>
            <a:r>
              <a:rPr lang="pt-BR" sz="1800" b="0">
                <a:latin typeface="Arial" charset="0"/>
              </a:rPr>
              <a:t>) da fonte.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789363"/>
            <a:ext cx="3140075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063" y="3836988"/>
            <a:ext cx="2986087" cy="269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6988"/>
            <a:ext cx="3046413" cy="270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-323850" y="6462713"/>
            <a:ext cx="95758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Composição de anomalias de ROLE, agrupando os dois verões, para eventos ZCAS oceânicos, continentais e mistos.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Andrade e Marton,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8400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400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2289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Para cada </a:t>
            </a:r>
            <a:r>
              <a:rPr lang="pt-BR" sz="1800">
                <a:latin typeface="Arial" charset="0"/>
              </a:rPr>
              <a:t>ponto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grade</a:t>
            </a:r>
            <a:r>
              <a:rPr lang="pt-BR" sz="1800" b="0">
                <a:latin typeface="Arial" charset="0"/>
              </a:rPr>
              <a:t> calculou-se a </a:t>
            </a:r>
            <a:r>
              <a:rPr lang="pt-BR" sz="1800">
                <a:latin typeface="Arial" charset="0"/>
              </a:rPr>
              <a:t>climatologia mensal</a:t>
            </a:r>
            <a:r>
              <a:rPr lang="pt-BR" sz="1800" b="0">
                <a:latin typeface="Arial" charset="0"/>
              </a:rPr>
              <a:t> considerando uma média de </a:t>
            </a:r>
            <a:r>
              <a:rPr lang="pt-BR" sz="1800">
                <a:latin typeface="Arial" charset="0"/>
              </a:rPr>
              <a:t>30 anos</a:t>
            </a:r>
            <a:r>
              <a:rPr lang="pt-BR" sz="1800" b="0">
                <a:latin typeface="Arial" charset="0"/>
              </a:rPr>
              <a:t> -&gt; considerou-se como um </a:t>
            </a:r>
            <a:r>
              <a:rPr lang="pt-BR" sz="1800">
                <a:latin typeface="Arial" charset="0"/>
              </a:rPr>
              <a:t>extremo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relacionado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aquele que num conjunto de </a:t>
            </a:r>
            <a:r>
              <a:rPr lang="pt-BR" sz="1800">
                <a:latin typeface="Arial" charset="0"/>
              </a:rPr>
              <a:t>7 dias consecutivos</a:t>
            </a:r>
            <a:r>
              <a:rPr lang="pt-BR" sz="1800" b="0">
                <a:latin typeface="Arial" charset="0"/>
              </a:rPr>
              <a:t> apresenta pelo menos </a:t>
            </a:r>
            <a:r>
              <a:rPr lang="pt-BR" sz="1800">
                <a:latin typeface="Arial" charset="0"/>
              </a:rPr>
              <a:t>um</a:t>
            </a:r>
            <a:r>
              <a:rPr lang="pt-BR" sz="1800" b="0">
                <a:latin typeface="Arial" charset="0"/>
              </a:rPr>
              <a:t> dos dias com </a:t>
            </a:r>
            <a:r>
              <a:rPr lang="pt-BR" sz="1800">
                <a:latin typeface="Arial" charset="0"/>
              </a:rPr>
              <a:t>precipitação ≥ 20%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climatologia </a:t>
            </a:r>
            <a:r>
              <a:rPr lang="pt-BR" sz="1800" b="0">
                <a:latin typeface="Arial" charset="0"/>
              </a:rPr>
              <a:t>(com </a:t>
            </a:r>
            <a:r>
              <a:rPr lang="pt-BR" sz="1800">
                <a:latin typeface="Arial" charset="0"/>
              </a:rPr>
              <a:t>soma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7 dias</a:t>
            </a:r>
            <a:r>
              <a:rPr lang="pt-BR" sz="1800" b="0">
                <a:latin typeface="Arial" charset="0"/>
              </a:rPr>
              <a:t> sendo </a:t>
            </a:r>
            <a:r>
              <a:rPr lang="pt-BR" sz="1800">
                <a:latin typeface="Arial" charset="0"/>
              </a:rPr>
              <a:t>&gt; 40%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climatologia</a:t>
            </a:r>
            <a:r>
              <a:rPr lang="pt-BR" sz="1800" b="0">
                <a:latin typeface="Arial" charset="0"/>
              </a:rPr>
              <a:t>) e </a:t>
            </a:r>
            <a:r>
              <a:rPr lang="pt-BR" sz="1800">
                <a:latin typeface="Arial" charset="0"/>
              </a:rPr>
              <a:t>soma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dois dias anteriores</a:t>
            </a:r>
            <a:r>
              <a:rPr lang="pt-BR" sz="1800" b="0">
                <a:latin typeface="Arial" charset="0"/>
              </a:rPr>
              <a:t> e dois dias </a:t>
            </a:r>
            <a:r>
              <a:rPr lang="pt-BR" sz="1800">
                <a:latin typeface="Arial" charset="0"/>
              </a:rPr>
              <a:t>posteriores</a:t>
            </a:r>
            <a:r>
              <a:rPr lang="pt-BR" sz="1800" b="0">
                <a:latin typeface="Arial" charset="0"/>
              </a:rPr>
              <a:t> a este </a:t>
            </a:r>
            <a:r>
              <a:rPr lang="pt-BR" sz="1800">
                <a:latin typeface="Arial" charset="0"/>
              </a:rPr>
              <a:t>máximo </a:t>
            </a:r>
            <a:r>
              <a:rPr lang="pt-BR" sz="1800" b="0">
                <a:latin typeface="Arial" charset="0"/>
              </a:rPr>
              <a:t>com um </a:t>
            </a:r>
            <a:r>
              <a:rPr lang="pt-BR" sz="1800">
                <a:latin typeface="Arial" charset="0"/>
              </a:rPr>
              <a:t>mínimo </a:t>
            </a:r>
            <a:r>
              <a:rPr lang="pt-BR" sz="1800" b="0">
                <a:latin typeface="Arial" charset="0"/>
              </a:rPr>
              <a:t>de </a:t>
            </a:r>
            <a:r>
              <a:rPr lang="pt-BR" sz="1800">
                <a:latin typeface="Arial" charset="0"/>
              </a:rPr>
              <a:t>15%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climatologia</a:t>
            </a:r>
            <a:r>
              <a:rPr lang="pt-BR" sz="1800" b="0">
                <a:latin typeface="Arial" charset="0"/>
              </a:rPr>
              <a:t> e a </a:t>
            </a:r>
            <a:r>
              <a:rPr lang="pt-BR" sz="1800">
                <a:latin typeface="Arial" charset="0"/>
              </a:rPr>
              <a:t>soma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3 posteriores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anteriores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10%</a:t>
            </a:r>
            <a:r>
              <a:rPr lang="pt-BR" sz="1800" b="0">
                <a:latin typeface="Arial" charset="0"/>
              </a:rPr>
              <a:t> da climatologia mensal, além disso, </a:t>
            </a:r>
            <a:r>
              <a:rPr lang="pt-BR" sz="1800">
                <a:latin typeface="Arial" charset="0"/>
              </a:rPr>
              <a:t>nenhum</a:t>
            </a:r>
            <a:r>
              <a:rPr lang="pt-BR" sz="1800" b="0">
                <a:latin typeface="Arial" charset="0"/>
              </a:rPr>
              <a:t> valor poderia ser </a:t>
            </a:r>
            <a:r>
              <a:rPr lang="pt-BR" sz="1800">
                <a:latin typeface="Arial" charset="0"/>
              </a:rPr>
              <a:t>nulo</a:t>
            </a:r>
            <a:r>
              <a:rPr lang="pt-BR" sz="1800" b="0">
                <a:latin typeface="Arial" charset="0"/>
              </a:rPr>
              <a:t> (Ferraz e Ambrizzi, 2006). </a:t>
            </a: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ÍNDICES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5988"/>
            <a:ext cx="4238625" cy="294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-323850" y="6297613"/>
            <a:ext cx="47879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Porcentagem de pontos de grade em que os eventos ZCAS ocorreram no período de 1995 e 2005 (48 eventos). Fonte: Ferraz e Ambrizzi, 2006.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500438"/>
            <a:ext cx="3317875" cy="335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272338" y="3429000"/>
            <a:ext cx="1979612" cy="2568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Distribuição espacial dos eventos com maior coincidência de datas entre a ZCAS e um extremo selecionado pelo critério apresentado. Cinza claro representa toda a região de estudo e o cinza escuro mostra a região de coincidência. Fonte: Ferraz e Ambrizzi,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9459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9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459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CARACTERÍSTICAS GERAIS 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1465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precipitação associada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apresenta </a:t>
            </a:r>
            <a:r>
              <a:rPr lang="pt-BR" sz="1800">
                <a:latin typeface="Arial" charset="0"/>
              </a:rPr>
              <a:t>comportamento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não uniforme</a:t>
            </a:r>
            <a:r>
              <a:rPr lang="pt-BR" sz="1800" b="0">
                <a:latin typeface="Arial" charset="0"/>
              </a:rPr>
              <a:t> ao </a:t>
            </a:r>
            <a:r>
              <a:rPr lang="pt-BR" sz="1800">
                <a:latin typeface="Arial" charset="0"/>
              </a:rPr>
              <a:t>longo</a:t>
            </a:r>
            <a:r>
              <a:rPr lang="pt-BR" sz="1800" b="0">
                <a:latin typeface="Arial" charset="0"/>
              </a:rPr>
              <a:t> de seu </a:t>
            </a:r>
            <a:r>
              <a:rPr lang="pt-BR" sz="1800">
                <a:latin typeface="Arial" charset="0"/>
              </a:rPr>
              <a:t>posicionamento</a:t>
            </a:r>
            <a:r>
              <a:rPr lang="pt-BR" sz="1800" b="0">
                <a:latin typeface="Arial" charset="0"/>
              </a:rPr>
              <a:t>, causando precipitação com diferentes características. Ou seja, um mesmo evento ZCAS pode </a:t>
            </a:r>
            <a:r>
              <a:rPr lang="pt-BR" sz="1800">
                <a:latin typeface="Arial" charset="0"/>
              </a:rPr>
              <a:t>influenciar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diferentes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formas</a:t>
            </a:r>
            <a:r>
              <a:rPr lang="pt-BR" sz="1800" b="0">
                <a:latin typeface="Arial" charset="0"/>
              </a:rPr>
              <a:t> as </a:t>
            </a:r>
            <a:r>
              <a:rPr lang="pt-BR" sz="1800">
                <a:latin typeface="Arial" charset="0"/>
              </a:rPr>
              <a:t>áreas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atuação</a:t>
            </a:r>
            <a:r>
              <a:rPr lang="pt-BR" sz="1800" b="0">
                <a:latin typeface="Arial" charset="0"/>
              </a:rPr>
              <a:t>, dependendo do posicionamento da banda de nebulosidade associada a ZCAS.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3110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110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ÍNDICES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427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Carvalho et al. (2004) propuseram uma metodologia para caracterizar objetivamente as propriedades estruturais da ZCAS. Identificaram ocorrências de </a:t>
            </a:r>
            <a:r>
              <a:rPr lang="pt-BR" sz="1800">
                <a:latin typeface="Arial" charset="0"/>
              </a:rPr>
              <a:t>regiões contínuas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OLR ≤ 200Wm</a:t>
            </a:r>
            <a:r>
              <a:rPr lang="pt-BR" sz="1800" baseline="30000">
                <a:latin typeface="Arial" charset="0"/>
              </a:rPr>
              <a:t>-2</a:t>
            </a:r>
            <a:r>
              <a:rPr lang="pt-BR" sz="1800" b="0">
                <a:latin typeface="Arial" charset="0"/>
              </a:rPr>
              <a:t> (21 verões: 1979 a 2000) e três áreas com máxima atividade convectiva: Amazônica, Costeira e Oceânica. Para cada ocorrência foram calculados: extensão total, excentricidade, valor mínimo de OLR e variância de OLR.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Char char="•"/>
            </a:pPr>
            <a:r>
              <a:rPr lang="pt-BR" sz="1800" b="0">
                <a:latin typeface="Arial" charset="0"/>
              </a:rPr>
              <a:t>Quanto mais deslocada para o oceano (continente), maior (menor) será a fração de área de OLR200 na região oceânica e maior (menor) será sua excentricidade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995738" y="3644900"/>
            <a:ext cx="3097212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Exemplo de OLR</a:t>
            </a:r>
            <a:r>
              <a:rPr lang="pt-BR" sz="1200" b="0">
                <a:latin typeface="Arial" charset="0"/>
                <a:cs typeface="Arial" charset="0"/>
              </a:rPr>
              <a:t>≤200Wm</a:t>
            </a:r>
            <a:r>
              <a:rPr lang="pt-BR" sz="1200" b="0" baseline="30000">
                <a:latin typeface="Arial" charset="0"/>
                <a:cs typeface="Arial" charset="0"/>
              </a:rPr>
              <a:t>-2</a:t>
            </a:r>
            <a:r>
              <a:rPr lang="pt-BR" sz="1200" b="0">
                <a:latin typeface="Arial" charset="0"/>
                <a:cs typeface="Arial" charset="0"/>
              </a:rPr>
              <a:t> obtido com o algoritmo MASCOTTE (Carvalho et al, 2004).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3960813" cy="278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0073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074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EXEMPLO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1196975"/>
            <a:ext cx="9144000" cy="2152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Este episódio de ZCAS apresentou </a:t>
            </a:r>
            <a:r>
              <a:rPr lang="pt-BR" sz="1800">
                <a:latin typeface="Arial" charset="0"/>
              </a:rPr>
              <a:t>grande variabilidade espacial</a:t>
            </a:r>
            <a:r>
              <a:rPr lang="pt-BR" sz="1800" b="0">
                <a:latin typeface="Arial" charset="0"/>
              </a:rPr>
              <a:t>: na </a:t>
            </a:r>
            <a:r>
              <a:rPr lang="pt-BR" sz="1800">
                <a:latin typeface="Arial" charset="0"/>
              </a:rPr>
              <a:t>fase inicial</a:t>
            </a:r>
            <a:r>
              <a:rPr lang="pt-BR" sz="1800" b="0">
                <a:latin typeface="Arial" charset="0"/>
              </a:rPr>
              <a:t> esteve sobre 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; na </a:t>
            </a:r>
            <a:r>
              <a:rPr lang="pt-BR" sz="1800">
                <a:latin typeface="Arial" charset="0"/>
              </a:rPr>
              <a:t>fase final</a:t>
            </a:r>
            <a:r>
              <a:rPr lang="pt-BR" sz="1800" b="0">
                <a:latin typeface="Arial" charset="0"/>
              </a:rPr>
              <a:t> se deslocou para a </a:t>
            </a:r>
            <a:r>
              <a:rPr lang="pt-BR" sz="1800">
                <a:latin typeface="Arial" charset="0"/>
              </a:rPr>
              <a:t>Região Sudeste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No campo da </a:t>
            </a:r>
            <a:r>
              <a:rPr lang="pt-BR" sz="1800">
                <a:latin typeface="Arial" charset="0"/>
              </a:rPr>
              <a:t>média mensal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ROL </a:t>
            </a:r>
            <a:r>
              <a:rPr lang="pt-BR" sz="1800" b="0">
                <a:latin typeface="Arial" charset="0"/>
              </a:rPr>
              <a:t>a atividade convectiva associada à porção atlântica da </a:t>
            </a:r>
            <a:r>
              <a:rPr lang="pt-BR" sz="1800">
                <a:latin typeface="Arial" charset="0"/>
              </a:rPr>
              <a:t>ZCIT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se </a:t>
            </a:r>
            <a:r>
              <a:rPr lang="pt-BR" sz="1800">
                <a:latin typeface="Arial" charset="0"/>
              </a:rPr>
              <a:t>manifesta</a:t>
            </a:r>
            <a:r>
              <a:rPr lang="pt-BR" sz="1800" b="0">
                <a:latin typeface="Arial" charset="0"/>
              </a:rPr>
              <a:t>, indicando enfraquecimento deste sistema sobre o Atlântico Tropical durante este período. A </a:t>
            </a:r>
            <a:r>
              <a:rPr lang="pt-BR" sz="1800">
                <a:latin typeface="Arial" charset="0"/>
              </a:rPr>
              <a:t>desintensificação </a:t>
            </a:r>
            <a:r>
              <a:rPr lang="pt-BR" sz="1800" b="0">
                <a:latin typeface="Arial" charset="0"/>
              </a:rPr>
              <a:t>da </a:t>
            </a:r>
            <a:r>
              <a:rPr lang="pt-BR" sz="1800">
                <a:latin typeface="Arial" charset="0"/>
              </a:rPr>
              <a:t>ZCIT</a:t>
            </a:r>
            <a:r>
              <a:rPr lang="pt-BR" sz="1800" b="0">
                <a:latin typeface="Arial" charset="0"/>
              </a:rPr>
              <a:t> neste período pode estar </a:t>
            </a:r>
            <a:r>
              <a:rPr lang="pt-BR" sz="1800">
                <a:latin typeface="Arial" charset="0"/>
              </a:rPr>
              <a:t>associada</a:t>
            </a:r>
            <a:r>
              <a:rPr lang="pt-BR" sz="1800" b="0">
                <a:latin typeface="Arial" charset="0"/>
              </a:rPr>
              <a:t> com a </a:t>
            </a:r>
            <a:r>
              <a:rPr lang="pt-BR" sz="1800">
                <a:latin typeface="Arial" charset="0"/>
              </a:rPr>
              <a:t>intensificação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, através da </a:t>
            </a:r>
            <a:r>
              <a:rPr lang="pt-BR" sz="1800">
                <a:latin typeface="Arial" charset="0"/>
              </a:rPr>
              <a:t>subsidência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região equatorial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Atlântico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450" y="3648075"/>
            <a:ext cx="5965825" cy="2709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644900"/>
            <a:ext cx="2947988" cy="2671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-252413" y="6308725"/>
            <a:ext cx="6804026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200" b="0">
                <a:latin typeface="Arial" charset="0"/>
                <a:cs typeface="Arial" charset="0"/>
              </a:rPr>
              <a:t>Média de ROL (Wm</a:t>
            </a:r>
            <a:r>
              <a:rPr lang="en-US" sz="1200" b="0" baseline="30000">
                <a:latin typeface="Arial" charset="0"/>
                <a:cs typeface="Arial" charset="0"/>
              </a:rPr>
              <a:t>-2</a:t>
            </a:r>
            <a:r>
              <a:rPr lang="en-US" sz="1200" b="0">
                <a:latin typeface="Arial" charset="0"/>
                <a:cs typeface="Arial" charset="0"/>
              </a:rPr>
              <a:t>) para 01 a 31/01/2003, 16 a 20/01/2003 e 26 a 30/01/2003.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200" b="0">
                <a:latin typeface="Arial" charset="0"/>
                <a:cs typeface="Arial" charset="0"/>
              </a:rPr>
              <a:t>Fonte: Chaves e Satyamurty,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0893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893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4206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Permanência de uma banda de nebulosidade por no mínimo 4 dias estendendo-se do sul da Amazônia até o Oceano Atlântico sudoeste;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Convergência de umidade na baixa troposfera;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Penetração de ar frio ao sul da banda de nebulosidade;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Presença de um cavado a leste da Cordilheira dos Andes, associado a movimentos ascendentes orientado na direção noroeste-sudeste em 500hPa;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Presença da Alta da Bolívia em altos níveis e um cavado sobre a região Nordeste do Brasil ou em determinadas situações um vórtice ciclônico; e</a:t>
            </a:r>
          </a:p>
          <a:p>
            <a:pPr marL="609600" indent="-6096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AutoNum type="arabicPeriod"/>
            </a:pPr>
            <a:r>
              <a:rPr lang="pt-BR" sz="2000" b="0">
                <a:latin typeface="Arial" charset="0"/>
              </a:rPr>
              <a:t>Uma faixa de vorticidade anticiclônica em altos níveis.</a:t>
            </a: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IDENTIFICAÇÃO (FERREIRA ET AL.,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2563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63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39940" name="Text Box 12"/>
          <p:cNvSpPr txBox="1">
            <a:spLocks noChangeArrowheads="1"/>
          </p:cNvSpPr>
          <p:nvPr/>
        </p:nvSpPr>
        <p:spPr bwMode="auto">
          <a:xfrm>
            <a:off x="0" y="1268413"/>
            <a:ext cx="9144000" cy="54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AMBRIZZI, T.</a:t>
            </a:r>
            <a:r>
              <a:rPr lang="pt-BR" sz="1600" b="0">
                <a:latin typeface="Arial" charset="0"/>
              </a:rPr>
              <a:t>; HOSKINS, B. J. Stationary Rossby-wave propagation in a baroclinic atmosphere. </a:t>
            </a:r>
            <a:r>
              <a:rPr lang="pt-BR" sz="1600" b="0" i="1">
                <a:latin typeface="Arial" charset="0"/>
              </a:rPr>
              <a:t>Quart. J. Roy. Meteor. Soc.</a:t>
            </a:r>
            <a:r>
              <a:rPr lang="pt-BR" sz="1600" b="0">
                <a:latin typeface="Arial" charset="0"/>
              </a:rPr>
              <a:t>, 123, p. 919–928, 1997.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ANDRADE, F. M.</a:t>
            </a:r>
            <a:r>
              <a:rPr lang="pt-BR" sz="1600" b="0">
                <a:latin typeface="Arial" charset="0"/>
              </a:rPr>
              <a:t>; MARTON, E. Caracterização espacial dos eventos de ZCAS nos verões de 2005/2006 e 2006/2007 In: XV Congresso Brasileiro de Meteorologia, São Paulo – SP. </a:t>
            </a:r>
            <a:r>
              <a:rPr lang="pt-BR" sz="1600" b="0" i="1">
                <a:latin typeface="Arial" charset="0"/>
              </a:rPr>
              <a:t>Anais do XV Congresso Brasileiro de Meteorologia</a:t>
            </a:r>
            <a:r>
              <a:rPr lang="pt-BR" sz="1600" b="0">
                <a:latin typeface="Arial" charset="0"/>
              </a:rPr>
              <a:t>. SBMET, 2008.</a:t>
            </a:r>
          </a:p>
          <a:p>
            <a:pPr>
              <a:lnSpc>
                <a:spcPct val="100000"/>
              </a:lnSpc>
            </a:pPr>
            <a:r>
              <a:rPr lang="en-US" sz="1600">
                <a:latin typeface="Arial" charset="0"/>
              </a:rPr>
              <a:t>CARVALHO, L. M. V.</a:t>
            </a:r>
            <a:r>
              <a:rPr lang="en-US" sz="1600" b="0">
                <a:latin typeface="Arial" charset="0"/>
              </a:rPr>
              <a:t>; JONES, C.; LIEBMANN, B. Extreme Precipitation Events in Southeastern South America and Large-Scale Convective Patterns in the South Atlantic Convergence Zone. </a:t>
            </a:r>
            <a:r>
              <a:rPr lang="en-US" sz="1600" b="0" i="1">
                <a:latin typeface="Arial" charset="0"/>
              </a:rPr>
              <a:t>Journal of Climate</a:t>
            </a:r>
            <a:r>
              <a:rPr lang="en-US" sz="1600" b="0">
                <a:latin typeface="Arial" charset="0"/>
              </a:rPr>
              <a:t>, v. 15, p. 2377-2394, 2002a.</a:t>
            </a:r>
            <a:endParaRPr lang="pt-BR" sz="160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CARVALHO, L. M. V.</a:t>
            </a:r>
            <a:r>
              <a:rPr lang="pt-BR" sz="1600" b="0">
                <a:latin typeface="Arial" charset="0"/>
              </a:rPr>
              <a:t>; JONES, C.; LIEBMANN, B. The South Atlantic Convergence Zone: persistence, intensity, form, extreme precipitation and relationships with intraseasonal activity. 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17, p. 88-108, 2004.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CASARIN, D. P.</a:t>
            </a:r>
            <a:r>
              <a:rPr lang="pt-BR" sz="1600" b="0">
                <a:latin typeface="Arial" charset="0"/>
              </a:rPr>
              <a:t>; KOUSKY, V. E. Anomalias de precipitação no sul do Brasil e variações na circulação atmosférica. </a:t>
            </a:r>
            <a:r>
              <a:rPr lang="pt-BR" sz="1600" b="0" i="1">
                <a:latin typeface="Arial" charset="0"/>
              </a:rPr>
              <a:t>Revista Brasileira de Meteorologia</a:t>
            </a:r>
            <a:r>
              <a:rPr lang="pt-BR" sz="1600" b="0">
                <a:latin typeface="Arial" charset="0"/>
              </a:rPr>
              <a:t>, v. 1, p. 83-90, 1986.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CHAVES, R. R.</a:t>
            </a:r>
            <a:r>
              <a:rPr lang="pt-BR" sz="1600" b="0">
                <a:latin typeface="Arial" charset="0"/>
              </a:rPr>
              <a:t>; SATYAMURTY, P. Estudo das condições regionais associadas a um evento de forte ZCAS em janeiro de 2003. </a:t>
            </a:r>
            <a:r>
              <a:rPr lang="pt-BR" sz="1600" b="0" i="1">
                <a:latin typeface="Arial" charset="0"/>
              </a:rPr>
              <a:t>Revista Brasileira de Meteorologia</a:t>
            </a:r>
            <a:r>
              <a:rPr lang="pt-BR" sz="1600" b="0">
                <a:latin typeface="Arial" charset="0"/>
              </a:rPr>
              <a:t>, v. 21, n. 1, p. 134-140, 2006.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FERRAZ, S. E. T.</a:t>
            </a:r>
            <a:r>
              <a:rPr lang="pt-BR" sz="1600" b="0">
                <a:latin typeface="Arial" charset="0"/>
              </a:rPr>
              <a:t>; AMBRIZZI, T. Caracterização da zona de convergência do Atlântico Sul (ZCAS) em dados de precipitação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6422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22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522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FERREIRA, N. J.</a:t>
            </a:r>
            <a:r>
              <a:rPr lang="pt-BR" sz="1600" b="0">
                <a:latin typeface="Arial" charset="0"/>
              </a:rPr>
              <a:t>; SANCHES, M.; SILVA DIAS, M. A. F. Composição da zona de convergência do Atlântico Sul em períodos de El Niño e La Niña. </a:t>
            </a:r>
            <a:r>
              <a:rPr lang="pt-BR" sz="1600" b="0" i="1">
                <a:latin typeface="Arial" charset="0"/>
              </a:rPr>
              <a:t>Revista Brasileira de Meteorologia</a:t>
            </a:r>
            <a:r>
              <a:rPr lang="pt-BR" sz="1600" b="0">
                <a:latin typeface="Arial" charset="0"/>
              </a:rPr>
              <a:t>, v. 19, n. 1, p. 89-98, 2004.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FIGUEROA, S. N.</a:t>
            </a:r>
            <a:r>
              <a:rPr lang="pt-BR" sz="1600" b="0">
                <a:latin typeface="Arial" charset="0"/>
              </a:rPr>
              <a:t>; SATYAMURTY, P.; SILVA DIAS, P. L. Simulations of the summer circulation over the South American region with an ETA coordinate model. </a:t>
            </a:r>
            <a:r>
              <a:rPr lang="pt-BR" sz="1600" b="0" i="1">
                <a:latin typeface="Arial" charset="0"/>
              </a:rPr>
              <a:t>Journal of the Atmospheric Sciences</a:t>
            </a:r>
            <a:r>
              <a:rPr lang="pt-BR" sz="1600" b="0">
                <a:latin typeface="Arial" charset="0"/>
              </a:rPr>
              <a:t>, 52, p. 1573-1584, 1994. 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GANDU, A. W.</a:t>
            </a:r>
            <a:r>
              <a:rPr lang="pt-BR" sz="1600" b="0">
                <a:latin typeface="Arial" charset="0"/>
              </a:rPr>
              <a:t>; GEISLER, J. E. A primitive equations model study of the effect of topography on the summer circulation over tropical South America. </a:t>
            </a:r>
            <a:r>
              <a:rPr lang="pt-BR" sz="1600" b="0" i="1">
                <a:latin typeface="Arial" charset="0"/>
              </a:rPr>
              <a:t>Journal of the Atmospheric Sciences</a:t>
            </a:r>
            <a:r>
              <a:rPr lang="pt-BR" sz="1600" b="0">
                <a:latin typeface="Arial" charset="0"/>
              </a:rPr>
              <a:t>, 48, p. 1822-1836, 1991. 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GRIMM, A. M.</a:t>
            </a:r>
            <a:r>
              <a:rPr lang="pt-BR" sz="1600" b="0">
                <a:latin typeface="Arial" charset="0"/>
              </a:rPr>
              <a:t>; SILVA DIAS, P. L. Analysis of tropical–extratropical interactions with influence functions of a barotropic model. </a:t>
            </a:r>
            <a:r>
              <a:rPr lang="pt-BR" sz="1600" b="0" i="1">
                <a:latin typeface="Arial" charset="0"/>
              </a:rPr>
              <a:t>J. Atmos. Sci.</a:t>
            </a:r>
            <a:r>
              <a:rPr lang="pt-BR" sz="1600" b="0">
                <a:latin typeface="Arial" charset="0"/>
              </a:rPr>
              <a:t>, 52, p. 3538–3555, 1995.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HENDON, H. H.</a:t>
            </a:r>
            <a:r>
              <a:rPr lang="pt-BR" sz="1600" b="0">
                <a:latin typeface="Arial" charset="0"/>
              </a:rPr>
              <a:t>; SALBY, M. L. The life cycle of the Madden–Julian oscillation. </a:t>
            </a:r>
            <a:r>
              <a:rPr lang="pt-BR" sz="1600" b="0" i="1">
                <a:latin typeface="Arial" charset="0"/>
              </a:rPr>
              <a:t>J. Atmos. Sci.</a:t>
            </a:r>
            <a:r>
              <a:rPr lang="pt-BR" sz="1600" b="0">
                <a:latin typeface="Arial" charset="0"/>
              </a:rPr>
              <a:t>, 51, p. 2225–2237, 1994.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HURREL, J. W.</a:t>
            </a:r>
            <a:r>
              <a:rPr lang="pt-BR" sz="1600" b="0">
                <a:latin typeface="Arial" charset="0"/>
              </a:rPr>
              <a:t>; VINCENT, D. G. On the maintenance of short-term subtropical westerly maxima in the Southern Hemisphere during SOP-1, FGGE. </a:t>
            </a:r>
            <a:r>
              <a:rPr lang="pt-BR" sz="1600" b="0" i="1">
                <a:latin typeface="Arial" charset="0"/>
              </a:rPr>
              <a:t>Journal of Climate</a:t>
            </a:r>
            <a:r>
              <a:rPr lang="pt-BR" sz="1600" b="0">
                <a:latin typeface="Arial" charset="0"/>
              </a:rPr>
              <a:t>, 4, p. 1009-1022, 1991.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pt-BR" sz="1600">
                <a:latin typeface="Arial" charset="0"/>
              </a:rPr>
              <a:t>JONES, C.</a:t>
            </a:r>
            <a:r>
              <a:rPr lang="pt-BR" sz="1600" b="0">
                <a:latin typeface="Arial" charset="0"/>
              </a:rPr>
              <a:t> Occurrence of extreme precipitation events in California and relationships with the Madden–Julian oscillation.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13, p. 3576–3587,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66275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6276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522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JONES, C.</a:t>
            </a:r>
            <a:r>
              <a:rPr lang="pt-BR" sz="1600" b="0">
                <a:latin typeface="Arial" charset="0"/>
              </a:rPr>
              <a:t>; CARVALHO, L. M. V. Active and break phases in the South America monsoon system.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15, p. 905–914, 2002.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JONES, C.</a:t>
            </a:r>
            <a:r>
              <a:rPr lang="pt-BR" sz="1600" b="0">
                <a:latin typeface="Arial" charset="0"/>
              </a:rPr>
              <a:t>; HOREL, J. D. A circulação da Alta da Bolívia e a atividade convectiva sobre a América do Sul. </a:t>
            </a:r>
            <a:r>
              <a:rPr lang="pt-BR" sz="1600" b="0" i="1">
                <a:latin typeface="Arial" charset="0"/>
              </a:rPr>
              <a:t>Revista Brasileira de Meteorologia</a:t>
            </a:r>
            <a:r>
              <a:rPr lang="pt-BR" sz="1600" b="0">
                <a:latin typeface="Arial" charset="0"/>
              </a:rPr>
              <a:t>, v. 5, p. 379-387, 1990.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KALNAY, E.</a:t>
            </a:r>
            <a:r>
              <a:rPr lang="pt-BR" sz="1600" b="0">
                <a:latin typeface="Arial" charset="0"/>
              </a:rPr>
              <a:t>; MO, K. C.; PEAGLE, J. Large-amplitude, short-scale stationary Rosby waves in the Southern Hemisphere: observations on mechanistic experiments to determine their origin. </a:t>
            </a:r>
            <a:r>
              <a:rPr lang="pt-BR" sz="1600" b="0" i="1">
                <a:latin typeface="Arial" charset="0"/>
              </a:rPr>
              <a:t>Journal of the Atmospheric Sciences</a:t>
            </a:r>
            <a:r>
              <a:rPr lang="pt-BR" sz="1600" b="0">
                <a:latin typeface="Arial" charset="0"/>
              </a:rPr>
              <a:t>, 43(3), 1986. 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KILADIS, G. N.</a:t>
            </a:r>
            <a:r>
              <a:rPr lang="pt-BR" sz="1600" b="0">
                <a:latin typeface="Arial" charset="0"/>
              </a:rPr>
              <a:t>; WEICKMAN, K. M. Horizontal structure and seasonality of largescale circulations associated with submonthly tropical convection.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125, p. 1997–2013, 1997.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KODAMA, Y. M.</a:t>
            </a:r>
            <a:r>
              <a:rPr lang="pt-BR" sz="1600" b="0">
                <a:latin typeface="Arial" charset="0"/>
              </a:rPr>
              <a:t> Large-scale common features of subtropical precipitation zones (the Baiu frontal zone, the SPCZ, and the SACZ). Part I: Characteristics of subtropical frontal zones. </a:t>
            </a:r>
            <a:r>
              <a:rPr lang="pt-BR" sz="1600" b="0" i="1">
                <a:latin typeface="Arial" charset="0"/>
              </a:rPr>
              <a:t>Journal of Meteorological Society of Japan</a:t>
            </a:r>
            <a:r>
              <a:rPr lang="pt-BR" sz="1600" b="0">
                <a:latin typeface="Arial" charset="0"/>
              </a:rPr>
              <a:t>, 70, p. 813–835, 1992.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pt-BR" sz="1600">
                <a:latin typeface="Arial" charset="0"/>
              </a:rPr>
              <a:t>KODAMA, Y. M.</a:t>
            </a:r>
            <a:r>
              <a:rPr lang="pt-BR" sz="1600" b="0">
                <a:latin typeface="Arial" charset="0"/>
              </a:rPr>
              <a:t> Large-scale common features of subtropical convergence zones (the Baiu frontal zone, the SPCZ, and the SACZ). Part II: Conditions of the circulations for generating STCZs. </a:t>
            </a:r>
            <a:r>
              <a:rPr lang="pt-BR" sz="1600" b="0" i="1">
                <a:latin typeface="Arial" charset="0"/>
              </a:rPr>
              <a:t>Journal of Meteorological Society of Japan</a:t>
            </a:r>
            <a:r>
              <a:rPr lang="pt-BR" sz="1600" b="0">
                <a:latin typeface="Arial" charset="0"/>
              </a:rPr>
              <a:t>, 71, p. 581–610, 1993.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pt-BR" sz="1600">
                <a:latin typeface="Arial" charset="0"/>
              </a:rPr>
              <a:t>LIEBMANN, B.</a:t>
            </a:r>
            <a:r>
              <a:rPr lang="pt-BR" sz="1600" b="0">
                <a:latin typeface="Arial" charset="0"/>
              </a:rPr>
              <a:t>; JONES, C.; CARVALHO, L. M. V. Interannual variability of daily extreme precipitation events in the state of São Paulo, Brazil.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14, p. 208–218,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524625"/>
            <a:ext cx="3948113" cy="25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07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300" cy="318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357563"/>
            <a:ext cx="4859337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04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398963" cy="306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2409" name="Text Box 1033"/>
          <p:cNvSpPr txBox="1">
            <a:spLocks noChangeArrowheads="1"/>
          </p:cNvSpPr>
          <p:nvPr/>
        </p:nvSpPr>
        <p:spPr bwMode="auto">
          <a:xfrm>
            <a:off x="7235825" y="6381750"/>
            <a:ext cx="1727200" cy="230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r>
              <a:rPr lang="pt-BR" sz="1800"/>
              <a:t>Kodama1993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6832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832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4859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pt-BR" sz="1600">
                <a:latin typeface="Arial" charset="0"/>
              </a:rPr>
              <a:t>LIEBMANN, B.</a:t>
            </a:r>
            <a:r>
              <a:rPr lang="pt-BR" sz="1600" b="0">
                <a:latin typeface="Arial" charset="0"/>
              </a:rPr>
              <a:t>; KILADIS, G. N.; MARENGO, J. A.; AMBRIZZI, T.; GLICK, J. D. Submonthly convective variability over South America and the South Atlantic convergence zone.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12, p. 1977–1991, 1999.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MALONEY, E. D.</a:t>
            </a:r>
            <a:r>
              <a:rPr lang="pt-BR" sz="1600" b="0">
                <a:latin typeface="Arial" charset="0"/>
              </a:rPr>
              <a:t>; HARTMANN, D. L. Frictional moisture convergence in a composite life cycle of the Madden–Julian oscillation. </a:t>
            </a:r>
            <a:r>
              <a:rPr lang="pt-BR" sz="1600" b="0" i="1">
                <a:latin typeface="Arial" charset="0"/>
              </a:rPr>
              <a:t>J. Climate</a:t>
            </a:r>
            <a:r>
              <a:rPr lang="pt-BR" sz="1600" b="0">
                <a:latin typeface="Arial" charset="0"/>
              </a:rPr>
              <a:t>, 11, p. 2387–2403, 1998.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pt-BR" sz="1600">
                <a:latin typeface="Arial" charset="0"/>
              </a:rPr>
              <a:t>MARENGO, J. A.</a:t>
            </a:r>
            <a:r>
              <a:rPr lang="pt-BR" sz="1600" b="0">
                <a:latin typeface="Arial" charset="0"/>
              </a:rPr>
              <a:t>; SOARES, W. R. Climatology of low-level jet east of the Andes as derived from the NCEP reanalyses. Preprints, </a:t>
            </a:r>
            <a:r>
              <a:rPr lang="pt-BR" sz="1600" b="0" i="1">
                <a:latin typeface="Arial" charset="0"/>
              </a:rPr>
              <a:t>VAMOS/CLIVAR/WCRP Conf. on South American Low-Level Jet</a:t>
            </a:r>
            <a:r>
              <a:rPr lang="pt-BR" sz="1600" b="0">
                <a:latin typeface="Arial" charset="0"/>
              </a:rPr>
              <a:t>, Santa Cruz de la Sierra, Bolivia, 2002. [Available online at www-cima.at.fcen.uba.ar/sallj/salljpconfpextabs.html.]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NIETO-FERREIRA, R.</a:t>
            </a:r>
            <a:r>
              <a:rPr lang="pt-BR" sz="1600" b="0">
                <a:latin typeface="Arial" charset="0"/>
              </a:rPr>
              <a:t>; RICKENBACH, T.; HERDIES, D. L.; CARVALHO, L. M. V. Variability of South American convective cloud systems and tropospheric circulation during January–March 1998 and 1999.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131, p. 961–973, 2003.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NOGUÉS-PAEGLE, J.</a:t>
            </a:r>
            <a:r>
              <a:rPr lang="pt-BR" sz="1600" b="0">
                <a:latin typeface="Arial" charset="0"/>
              </a:rPr>
              <a:t>; MO, K. C. Alternating wet and dry conditions over South America during summer. </a:t>
            </a:r>
            <a:r>
              <a:rPr lang="pt-BR" sz="1600" b="0" i="1">
                <a:latin typeface="Arial" charset="0"/>
              </a:rPr>
              <a:t>Monthly Weather Review</a:t>
            </a:r>
            <a:r>
              <a:rPr lang="pt-BR" sz="1600" b="0">
                <a:latin typeface="Arial" charset="0"/>
              </a:rPr>
              <a:t>, 125, p. 279–291, 1997.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QUADRO, M. F. L.</a:t>
            </a:r>
            <a:r>
              <a:rPr lang="pt-BR" sz="1600" b="0">
                <a:latin typeface="Arial" charset="0"/>
              </a:rPr>
              <a:t> Estudos de episódios de Zona de Convergência do Atlântico Sul (ZCAS) sobre a América do Sul. 1994. 94 f. </a:t>
            </a:r>
            <a:r>
              <a:rPr lang="pt-BR" sz="1600" b="0" i="1">
                <a:latin typeface="Arial" charset="0"/>
              </a:rPr>
              <a:t>Dissertação (Mestrado em Meteorologia)</a:t>
            </a:r>
            <a:r>
              <a:rPr lang="pt-BR" sz="1600" b="0">
                <a:latin typeface="Arial" charset="0"/>
              </a:rPr>
              <a:t> - Instituto Nacional de Pesquisas Espaciais, São José dos Campos. (INPE-6341 - TDI/593).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7037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037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REFERÊNCIAS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0" y="1268413"/>
            <a:ext cx="9144000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RICKENBACH, T.</a:t>
            </a:r>
            <a:r>
              <a:rPr lang="pt-BR" sz="1600" b="0">
                <a:latin typeface="Arial" charset="0"/>
              </a:rPr>
              <a:t>; FERREIRA, R. N.; HALVERSON, J.; SILVA DIAS, M. A. F. Modulation of convection in the southwestern Amazon basin by extratropical stationary fronts. </a:t>
            </a:r>
            <a:r>
              <a:rPr lang="pt-BR" sz="1600" b="0" i="1">
                <a:latin typeface="Arial" charset="0"/>
              </a:rPr>
              <a:t>J. Geophys. Res.</a:t>
            </a:r>
            <a:r>
              <a:rPr lang="pt-BR" sz="1600" b="0">
                <a:latin typeface="Arial" charset="0"/>
              </a:rPr>
              <a:t>, 107, 8040, 2002, doi:10.1029/2000JD000263.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SATYAMURTI, P.</a:t>
            </a:r>
            <a:r>
              <a:rPr lang="pt-BR" sz="1600" b="0">
                <a:latin typeface="Arial" charset="0"/>
              </a:rPr>
              <a:t>; NOBRE, C.; SILVA DIAS, P. L. South America. </a:t>
            </a:r>
            <a:r>
              <a:rPr lang="pt-BR" sz="1600" b="0" i="1">
                <a:latin typeface="Arial" charset="0"/>
              </a:rPr>
              <a:t>Meteorology of the Southern Hemisphere</a:t>
            </a:r>
            <a:r>
              <a:rPr lang="pt-BR" sz="1600" b="0">
                <a:latin typeface="Arial" charset="0"/>
              </a:rPr>
              <a:t>, D. J. Karoly and D. G. Vincent, Eds., Amer. Meteor. Soc., p. 119–139, 1998.</a:t>
            </a:r>
          </a:p>
          <a:p>
            <a:pPr>
              <a:lnSpc>
                <a:spcPct val="100000"/>
              </a:lnSpc>
            </a:pPr>
            <a:r>
              <a:rPr lang="pt-BR" sz="1600">
                <a:latin typeface="Arial" charset="0"/>
              </a:rPr>
              <a:t>SEABRA, M. S.</a:t>
            </a:r>
            <a:r>
              <a:rPr lang="pt-BR" sz="1600" b="0">
                <a:latin typeface="Arial" charset="0"/>
              </a:rPr>
              <a:t>; D’ ALMEIDA ROCHA, C. H. E.; MENEZES, W. F. Comparação dos efeitos dos eventos ZCAS de janeiro de 2006 nas cidades do Rio de Janeiro e Brasília In: XIV Congresso Brasileiro de Meteorologia, Florianópolis – SC. </a:t>
            </a:r>
            <a:r>
              <a:rPr lang="pt-BR" sz="1600" b="0" i="1">
                <a:latin typeface="Arial" charset="0"/>
              </a:rPr>
              <a:t>Anais do XIV Congresso Brasileiro de Meteorologia</a:t>
            </a:r>
            <a:r>
              <a:rPr lang="pt-BR" sz="1600" b="0">
                <a:latin typeface="Arial" charset="0"/>
              </a:rPr>
              <a:t>. SBMET,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424963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4964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Definida como uma </a:t>
            </a:r>
            <a:r>
              <a:rPr lang="pt-BR" sz="1800">
                <a:latin typeface="Arial" charset="0"/>
              </a:rPr>
              <a:t>persistente banda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nebulosidade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precipitação</a:t>
            </a:r>
            <a:r>
              <a:rPr lang="pt-BR" sz="1800" b="0">
                <a:latin typeface="Arial" charset="0"/>
              </a:rPr>
              <a:t> com </a:t>
            </a:r>
            <a:r>
              <a:rPr lang="pt-BR" sz="1800">
                <a:latin typeface="Arial" charset="0"/>
              </a:rPr>
              <a:t>orientação noroeste-sudeste</a:t>
            </a:r>
            <a:r>
              <a:rPr lang="pt-BR" sz="1800" b="0">
                <a:latin typeface="Arial" charset="0"/>
              </a:rPr>
              <a:t>, que se estende desde o </a:t>
            </a:r>
            <a:r>
              <a:rPr lang="pt-BR" sz="1800">
                <a:latin typeface="Arial" charset="0"/>
              </a:rPr>
              <a:t>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até o </a:t>
            </a:r>
            <a:r>
              <a:rPr lang="pt-BR" sz="1800">
                <a:latin typeface="Arial" charset="0"/>
              </a:rPr>
              <a:t>sudoeste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Oceano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Atlântico Sul</a:t>
            </a:r>
            <a:r>
              <a:rPr lang="pt-BR" sz="1800" b="0">
                <a:latin typeface="Arial" charset="0"/>
              </a:rPr>
              <a:t> (Kodama 1992, 1993; Satyamurti et al, 1998; Liebmann et al, 2001; Carvalho et al, 2002a, 2004).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Principal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sistema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grande escala</a:t>
            </a:r>
            <a:r>
              <a:rPr lang="pt-BR" sz="1800" b="0">
                <a:latin typeface="Arial" charset="0"/>
              </a:rPr>
              <a:t> responsável pelo </a:t>
            </a:r>
            <a:r>
              <a:rPr lang="pt-BR" sz="1800">
                <a:latin typeface="Arial" charset="0"/>
              </a:rPr>
              <a:t>regime</a:t>
            </a:r>
            <a:r>
              <a:rPr lang="pt-BR" sz="1800" b="0">
                <a:latin typeface="Arial" charset="0"/>
              </a:rPr>
              <a:t> de</a:t>
            </a:r>
            <a:r>
              <a:rPr lang="pt-BR" sz="1800">
                <a:latin typeface="Arial" charset="0"/>
              </a:rPr>
              <a:t> chuvas</a:t>
            </a:r>
            <a:r>
              <a:rPr lang="pt-BR" sz="1800" b="0">
                <a:latin typeface="Arial" charset="0"/>
              </a:rPr>
              <a:t> sobre as </a:t>
            </a:r>
            <a:r>
              <a:rPr lang="pt-BR" sz="1800">
                <a:latin typeface="Arial" charset="0"/>
              </a:rPr>
              <a:t>Regiões Sul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Sudeste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 durante os meses de </a:t>
            </a:r>
            <a:r>
              <a:rPr lang="pt-BR" sz="1800">
                <a:latin typeface="Arial" charset="0"/>
              </a:rPr>
              <a:t>primavera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verão</a:t>
            </a:r>
            <a:r>
              <a:rPr lang="pt-BR" sz="1800" b="0">
                <a:latin typeface="Arial" charset="0"/>
              </a:rPr>
              <a:t>.</a:t>
            </a:r>
          </a:p>
        </p:txBody>
      </p:sp>
      <p:sp>
        <p:nvSpPr>
          <p:cNvPr id="424966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ZONA DE CONVERGÊNCIA DO ATLÂNTICO SUL – ZCAS</a:t>
            </a:r>
            <a:endParaRPr lang="pt-BR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13100"/>
            <a:ext cx="4406900" cy="3151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21038"/>
            <a:ext cx="4392613" cy="3113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-252413" y="6267450"/>
            <a:ext cx="9577388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Temperatura de brilho média obtida pelo satélite GOES-12: de 01/01 a 08/01 e de 27/01 a 02/02 de 2006.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Seabra et al,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2"/>
          <p:cNvSpPr txBox="1">
            <a:spLocks noChangeArrowheads="1"/>
          </p:cNvSpPr>
          <p:nvPr/>
        </p:nvSpPr>
        <p:spPr bwMode="auto">
          <a:xfrm>
            <a:off x="0" y="1196975"/>
            <a:ext cx="9144000" cy="27035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Forte indício de </a:t>
            </a:r>
            <a:r>
              <a:rPr lang="pt-BR" sz="1800">
                <a:latin typeface="Arial" charset="0"/>
              </a:rPr>
              <a:t>confluência</a:t>
            </a:r>
            <a:r>
              <a:rPr lang="pt-BR" sz="1800" b="0">
                <a:latin typeface="Arial" charset="0"/>
              </a:rPr>
              <a:t> entre o ar da </a:t>
            </a:r>
            <a:r>
              <a:rPr lang="pt-BR" sz="1800">
                <a:latin typeface="Arial" charset="0"/>
              </a:rPr>
              <a:t>Alta Subtropical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Atlântico Sul</a:t>
            </a:r>
            <a:r>
              <a:rPr lang="pt-BR" sz="1800" b="0">
                <a:latin typeface="Arial" charset="0"/>
              </a:rPr>
              <a:t> e o ar oriundo de </a:t>
            </a:r>
            <a:r>
              <a:rPr lang="pt-BR" sz="1800">
                <a:latin typeface="Arial" charset="0"/>
              </a:rPr>
              <a:t>latitudes mais altas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Convergência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umidade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baixa troposfera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de um </a:t>
            </a:r>
            <a:r>
              <a:rPr lang="pt-BR" sz="1800">
                <a:latin typeface="Arial" charset="0"/>
              </a:rPr>
              <a:t>cavado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Cordilheira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Andes</a:t>
            </a:r>
            <a:r>
              <a:rPr lang="pt-BR" sz="1800" b="0">
                <a:latin typeface="Arial" charset="0"/>
              </a:rPr>
              <a:t>, orientado na direção </a:t>
            </a:r>
            <a:r>
              <a:rPr lang="pt-BR" sz="1800">
                <a:latin typeface="Arial" charset="0"/>
              </a:rPr>
              <a:t>noroeste-sudeste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850 hPa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Transporte de umidade em baixos níveis, manutenção da convecção pela convergência de umidade na baixa e na média troposfera e alto contraste de umidade (Kodama, 1992).</a:t>
            </a:r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2121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122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CARACTERÍSTICAS GERAIS</a:t>
            </a: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3933825"/>
            <a:ext cx="3917950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959225"/>
            <a:ext cx="3913188" cy="2538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4292600"/>
            <a:ext cx="277813" cy="2203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0" name="Text Box 15"/>
          <p:cNvSpPr txBox="1">
            <a:spLocks noChangeArrowheads="1"/>
          </p:cNvSpPr>
          <p:nvPr/>
        </p:nvSpPr>
        <p:spPr bwMode="auto">
          <a:xfrm>
            <a:off x="-323850" y="6462713"/>
            <a:ext cx="8712200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200" b="0">
                <a:latin typeface="Arial" charset="0"/>
                <a:cs typeface="Arial" charset="0"/>
              </a:rPr>
              <a:t>Média do vento (m/s) e da divergência de umidade específica (g/kg/dia; tons de cinza) em 850mb e da PNMM (mb) da reanálise do NCEP/NCAR para o período de 16 a 30/01/2003 e de 01 a 30/01/2003. Fonte: Chaves e Satyamurty, 2006.</a:t>
            </a:r>
          </a:p>
        </p:txBody>
      </p:sp>
      <p:sp>
        <p:nvSpPr>
          <p:cNvPr id="521232" name="Freeform 16"/>
          <p:cNvSpPr>
            <a:spLocks/>
          </p:cNvSpPr>
          <p:nvPr/>
        </p:nvSpPr>
        <p:spPr bwMode="auto">
          <a:xfrm>
            <a:off x="911225" y="4508500"/>
            <a:ext cx="1139825" cy="1152525"/>
          </a:xfrm>
          <a:custGeom>
            <a:avLst/>
            <a:gdLst/>
            <a:ahLst/>
            <a:cxnLst>
              <a:cxn ang="0">
                <a:pos x="718" y="0"/>
              </a:cxn>
              <a:cxn ang="0">
                <a:pos x="38" y="273"/>
              </a:cxn>
              <a:cxn ang="0">
                <a:pos x="492" y="726"/>
              </a:cxn>
            </a:cxnLst>
            <a:rect l="0" t="0" r="r" b="b"/>
            <a:pathLst>
              <a:path w="718" h="726">
                <a:moveTo>
                  <a:pt x="718" y="0"/>
                </a:moveTo>
                <a:cubicBezTo>
                  <a:pt x="397" y="76"/>
                  <a:pt x="76" y="152"/>
                  <a:pt x="38" y="273"/>
                </a:cubicBezTo>
                <a:cubicBezTo>
                  <a:pt x="0" y="394"/>
                  <a:pt x="402" y="628"/>
                  <a:pt x="492" y="72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1403350" y="5613400"/>
            <a:ext cx="504825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1234" name="Line 18"/>
          <p:cNvSpPr>
            <a:spLocks noChangeShapeType="1"/>
          </p:cNvSpPr>
          <p:nvPr/>
        </p:nvSpPr>
        <p:spPr bwMode="auto">
          <a:xfrm>
            <a:off x="5364163" y="5661025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1235" name="Freeform 19"/>
          <p:cNvSpPr>
            <a:spLocks/>
          </p:cNvSpPr>
          <p:nvPr/>
        </p:nvSpPr>
        <p:spPr bwMode="auto">
          <a:xfrm>
            <a:off x="4800600" y="4437063"/>
            <a:ext cx="1139825" cy="1152525"/>
          </a:xfrm>
          <a:custGeom>
            <a:avLst/>
            <a:gdLst/>
            <a:ahLst/>
            <a:cxnLst>
              <a:cxn ang="0">
                <a:pos x="718" y="0"/>
              </a:cxn>
              <a:cxn ang="0">
                <a:pos x="38" y="273"/>
              </a:cxn>
              <a:cxn ang="0">
                <a:pos x="492" y="726"/>
              </a:cxn>
            </a:cxnLst>
            <a:rect l="0" t="0" r="r" b="b"/>
            <a:pathLst>
              <a:path w="718" h="726">
                <a:moveTo>
                  <a:pt x="718" y="0"/>
                </a:moveTo>
                <a:cubicBezTo>
                  <a:pt x="397" y="76"/>
                  <a:pt x="76" y="152"/>
                  <a:pt x="38" y="273"/>
                </a:cubicBezTo>
                <a:cubicBezTo>
                  <a:pt x="0" y="394"/>
                  <a:pt x="402" y="628"/>
                  <a:pt x="492" y="72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2484438" y="5900738"/>
            <a:ext cx="719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r>
              <a:rPr lang="pt-BR">
                <a:solidFill>
                  <a:srgbClr val="0D02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521237" name="Text Box 21"/>
          <p:cNvSpPr txBox="1">
            <a:spLocks noChangeArrowheads="1"/>
          </p:cNvSpPr>
          <p:nvPr/>
        </p:nvSpPr>
        <p:spPr bwMode="auto">
          <a:xfrm>
            <a:off x="6443663" y="5876925"/>
            <a:ext cx="7191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0000" rIns="180000">
            <a:spAutoFit/>
          </a:bodyPr>
          <a:lstStyle/>
          <a:p>
            <a:pPr>
              <a:defRPr/>
            </a:pPr>
            <a:r>
              <a:rPr lang="pt-BR">
                <a:solidFill>
                  <a:srgbClr val="0D02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4406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6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878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de um </a:t>
            </a:r>
            <a:r>
              <a:rPr lang="pt-BR" sz="1800">
                <a:latin typeface="Arial" charset="0"/>
              </a:rPr>
              <a:t>cavado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leste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Cordilheira</a:t>
            </a:r>
            <a:r>
              <a:rPr lang="pt-BR" sz="1800" b="0">
                <a:latin typeface="Arial" charset="0"/>
              </a:rPr>
              <a:t> dos </a:t>
            </a:r>
            <a:r>
              <a:rPr lang="pt-BR" sz="1800">
                <a:latin typeface="Arial" charset="0"/>
              </a:rPr>
              <a:t>Andes</a:t>
            </a:r>
            <a:r>
              <a:rPr lang="pt-BR" sz="1800" b="0">
                <a:latin typeface="Arial" charset="0"/>
              </a:rPr>
              <a:t>, associado a </a:t>
            </a:r>
            <a:r>
              <a:rPr lang="pt-BR" sz="1800">
                <a:latin typeface="Arial" charset="0"/>
              </a:rPr>
              <a:t>movimentos ascendentes</a:t>
            </a:r>
            <a:r>
              <a:rPr lang="pt-BR" sz="1800" b="0">
                <a:latin typeface="Arial" charset="0"/>
              </a:rPr>
              <a:t> orientado na direção </a:t>
            </a:r>
            <a:r>
              <a:rPr lang="pt-BR" sz="1800">
                <a:latin typeface="Arial" charset="0"/>
              </a:rPr>
              <a:t>noroeste-sudeste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500 hPa</a:t>
            </a:r>
            <a:r>
              <a:rPr lang="pt-BR" sz="1800" b="0">
                <a:latin typeface="Arial" charset="0"/>
              </a:rPr>
              <a:t>, incentivando a </a:t>
            </a:r>
            <a:r>
              <a:rPr lang="pt-BR" sz="1800">
                <a:latin typeface="Arial" charset="0"/>
              </a:rPr>
              <a:t>divergência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níveis superiores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Permanência</a:t>
            </a:r>
            <a:r>
              <a:rPr lang="pt-BR" sz="1800" b="0">
                <a:latin typeface="Arial" charset="0"/>
              </a:rPr>
              <a:t> de uma </a:t>
            </a:r>
            <a:r>
              <a:rPr lang="pt-BR" sz="1800">
                <a:latin typeface="Arial" charset="0"/>
              </a:rPr>
              <a:t>banda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nebulosidade</a:t>
            </a:r>
            <a:r>
              <a:rPr lang="pt-BR" sz="1800" b="0">
                <a:latin typeface="Arial" charset="0"/>
              </a:rPr>
              <a:t> por no </a:t>
            </a:r>
            <a:r>
              <a:rPr lang="pt-BR" sz="1800">
                <a:latin typeface="Arial" charset="0"/>
              </a:rPr>
              <a:t>mínimo 4 dias</a:t>
            </a:r>
            <a:r>
              <a:rPr lang="pt-BR" sz="1800" b="0">
                <a:latin typeface="Arial" charset="0"/>
              </a:rPr>
              <a:t> estendendo-se do sul e leste da Amazônia até o sudoeste do Oceano Atlântico Sul (para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confundir </a:t>
            </a:r>
            <a:r>
              <a:rPr lang="pt-BR" sz="1800" b="0">
                <a:latin typeface="Arial" charset="0"/>
              </a:rPr>
              <a:t>com a entrada de um </a:t>
            </a:r>
            <a:r>
              <a:rPr lang="pt-BR" sz="1800">
                <a:latin typeface="Arial" charset="0"/>
              </a:rPr>
              <a:t>sistema frontal</a:t>
            </a:r>
            <a:r>
              <a:rPr lang="pt-BR" sz="1800" b="0">
                <a:latin typeface="Arial" charset="0"/>
              </a:rPr>
              <a:t>).</a:t>
            </a:r>
          </a:p>
        </p:txBody>
      </p:sp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CARACTERÍSTICAS GERAIS</a:t>
            </a: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pt-BR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189288"/>
            <a:ext cx="4562475" cy="312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321175" y="5197475"/>
            <a:ext cx="45720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Campo médio de linha de corrente e omega no nível de 500mb: média de 01/01 a 08/01 de 2006.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Fonte: Seabra et al,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1917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917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CARACTERÍSTICAS GERAIS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89238"/>
            <a:ext cx="4535488" cy="3184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321175" y="4868863"/>
            <a:ext cx="4572000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Campo médio de linha de corrente e divergência do vento no nível de 200mb: média de 01/01 a 08/01 de 2006. Fonte: Seabra et al, 2006.</a:t>
            </a:r>
          </a:p>
        </p:txBody>
      </p:sp>
      <p:sp>
        <p:nvSpPr>
          <p:cNvPr id="5126" name="Text Box 22"/>
          <p:cNvSpPr txBox="1">
            <a:spLocks noChangeArrowheads="1"/>
          </p:cNvSpPr>
          <p:nvPr/>
        </p:nvSpPr>
        <p:spPr bwMode="auto">
          <a:xfrm>
            <a:off x="0" y="1196975"/>
            <a:ext cx="9144000" cy="13287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Presença da </a:t>
            </a:r>
            <a:r>
              <a:rPr lang="pt-BR" sz="1800">
                <a:latin typeface="Arial" charset="0"/>
              </a:rPr>
              <a:t>Alta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Bolívia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altos níveis</a:t>
            </a:r>
            <a:r>
              <a:rPr lang="pt-BR" sz="1800" b="0">
                <a:latin typeface="Arial" charset="0"/>
              </a:rPr>
              <a:t> e um </a:t>
            </a:r>
            <a:r>
              <a:rPr lang="pt-BR" sz="1800">
                <a:latin typeface="Arial" charset="0"/>
              </a:rPr>
              <a:t>cavado</a:t>
            </a:r>
            <a:r>
              <a:rPr lang="pt-BR" sz="1800" b="0">
                <a:latin typeface="Arial" charset="0"/>
              </a:rPr>
              <a:t> sobre a </a:t>
            </a:r>
            <a:r>
              <a:rPr lang="pt-BR" sz="1800">
                <a:latin typeface="Arial" charset="0"/>
              </a:rPr>
              <a:t>Região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Nordeste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Brasil</a:t>
            </a:r>
            <a:r>
              <a:rPr lang="pt-BR" sz="1800" b="0">
                <a:latin typeface="Arial" charset="0"/>
              </a:rPr>
              <a:t> ou em determinadas situações um </a:t>
            </a:r>
            <a:r>
              <a:rPr lang="pt-BR" sz="1800">
                <a:latin typeface="Arial" charset="0"/>
              </a:rPr>
              <a:t>vórtice ciclônico</a:t>
            </a:r>
            <a:r>
              <a:rPr lang="pt-BR" sz="1800" b="0">
                <a:latin typeface="Arial" charset="0"/>
              </a:rPr>
              <a:t> e uma faixa de </a:t>
            </a:r>
            <a:r>
              <a:rPr lang="pt-BR" sz="1800">
                <a:latin typeface="Arial" charset="0"/>
              </a:rPr>
              <a:t>vorticidade anticiclônica</a:t>
            </a:r>
            <a:r>
              <a:rPr lang="pt-BR" sz="1800" b="0">
                <a:latin typeface="Arial" charset="0"/>
              </a:rPr>
              <a:t> em altos níveis (Ferreira et al, 2004).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Divergência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níveis superiores</a:t>
            </a:r>
            <a:r>
              <a:rPr lang="pt-BR" sz="1800" b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13027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028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4627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Associado</a:t>
            </a:r>
            <a:r>
              <a:rPr lang="pt-BR" sz="1800" b="0">
                <a:latin typeface="Arial" charset="0"/>
              </a:rPr>
              <a:t> à </a:t>
            </a:r>
            <a:r>
              <a:rPr lang="pt-BR" sz="1800">
                <a:latin typeface="Arial" charset="0"/>
              </a:rPr>
              <a:t>intensa fonte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calor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umidade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Há um consenso quanto ao papel da convecção na região Amazônica.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Em um estudo observacional das Zonas de Convergência Sub-Tropicais, Kodama (1993) mostrou que essa zonas </a:t>
            </a:r>
            <a:r>
              <a:rPr lang="pt-BR" sz="1800">
                <a:latin typeface="Arial" charset="0"/>
              </a:rPr>
              <a:t>aparecem somente</a:t>
            </a:r>
            <a:r>
              <a:rPr lang="pt-BR" sz="1800" b="0">
                <a:latin typeface="Arial" charset="0"/>
              </a:rPr>
              <a:t> quando duas </a:t>
            </a:r>
            <a:r>
              <a:rPr lang="pt-BR" sz="1800">
                <a:latin typeface="Arial" charset="0"/>
              </a:rPr>
              <a:t>condições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grande escala</a:t>
            </a:r>
            <a:r>
              <a:rPr lang="pt-BR" sz="1800" b="0">
                <a:latin typeface="Arial" charset="0"/>
              </a:rPr>
              <a:t> são </a:t>
            </a:r>
            <a:r>
              <a:rPr lang="pt-BR" sz="1800">
                <a:latin typeface="Arial" charset="0"/>
              </a:rPr>
              <a:t>satisfeitas</a:t>
            </a:r>
            <a:r>
              <a:rPr lang="pt-BR" sz="1800" b="0">
                <a:latin typeface="Arial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escoamento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 quente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úmido</a:t>
            </a:r>
            <a:r>
              <a:rPr lang="pt-BR" sz="1800" b="0">
                <a:latin typeface="Arial" charset="0"/>
              </a:rPr>
              <a:t>, em </a:t>
            </a:r>
            <a:r>
              <a:rPr lang="pt-BR" sz="1800">
                <a:latin typeface="Arial" charset="0"/>
              </a:rPr>
              <a:t>baixos níveis</a:t>
            </a:r>
            <a:r>
              <a:rPr lang="pt-BR" sz="1800" b="0">
                <a:latin typeface="Arial" charset="0"/>
              </a:rPr>
              <a:t>, em direção às </a:t>
            </a:r>
            <a:r>
              <a:rPr lang="pt-BR" sz="1800">
                <a:latin typeface="Arial" charset="0"/>
              </a:rPr>
              <a:t>altas latitudes</a:t>
            </a:r>
            <a:r>
              <a:rPr lang="pt-BR" sz="1800" b="0">
                <a:latin typeface="Arial" charset="0"/>
              </a:rPr>
              <a:t>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um </a:t>
            </a:r>
            <a:r>
              <a:rPr lang="pt-BR" sz="1800">
                <a:latin typeface="Arial" charset="0"/>
              </a:rPr>
              <a:t>jato sub-tropical</a:t>
            </a:r>
            <a:r>
              <a:rPr lang="pt-BR" sz="1800" b="0">
                <a:latin typeface="Arial" charset="0"/>
              </a:rPr>
              <a:t> (JST) em </a:t>
            </a:r>
            <a:r>
              <a:rPr lang="pt-BR" sz="1800">
                <a:latin typeface="Arial" charset="0"/>
              </a:rPr>
              <a:t>altos níveis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fluindo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latitudes subtropicais (30 a 35</a:t>
            </a:r>
            <a:r>
              <a:rPr lang="pt-BR" sz="1800" baseline="30000">
                <a:latin typeface="Arial" charset="0"/>
              </a:rPr>
              <a:t>o</a:t>
            </a:r>
            <a:r>
              <a:rPr lang="pt-BR" sz="1800">
                <a:latin typeface="Arial" charset="0"/>
              </a:rPr>
              <a:t>)</a:t>
            </a:r>
            <a:r>
              <a:rPr lang="pt-BR" sz="1800" b="0">
                <a:latin typeface="Arial" charset="0"/>
              </a:rPr>
              <a:t>.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</a:pPr>
            <a:r>
              <a:rPr lang="pt-BR" sz="1800" b="0">
                <a:latin typeface="Arial" charset="0"/>
              </a:rPr>
              <a:t>-&gt; o </a:t>
            </a:r>
            <a:r>
              <a:rPr lang="pt-BR" sz="1800">
                <a:latin typeface="Arial" charset="0"/>
              </a:rPr>
              <a:t>estabelecimento</a:t>
            </a:r>
            <a:r>
              <a:rPr lang="pt-BR" sz="1800" b="0">
                <a:latin typeface="Arial" charset="0"/>
              </a:rPr>
              <a:t> desse </a:t>
            </a:r>
            <a:r>
              <a:rPr lang="pt-BR" sz="1800">
                <a:latin typeface="Arial" charset="0"/>
              </a:rPr>
              <a:t>padrão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circulação</a:t>
            </a:r>
            <a:r>
              <a:rPr lang="pt-BR" sz="1800" b="0">
                <a:latin typeface="Arial" charset="0"/>
              </a:rPr>
              <a:t> está claramente </a:t>
            </a:r>
            <a:r>
              <a:rPr lang="pt-BR" sz="1800">
                <a:latin typeface="Arial" charset="0"/>
              </a:rPr>
              <a:t>associado</a:t>
            </a:r>
            <a:r>
              <a:rPr lang="pt-BR" sz="1800" b="0">
                <a:latin typeface="Arial" charset="0"/>
              </a:rPr>
              <a:t> à </a:t>
            </a:r>
            <a:r>
              <a:rPr lang="pt-BR" sz="1800">
                <a:latin typeface="Arial" charset="0"/>
              </a:rPr>
              <a:t>atividade convectiva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Amazônia</a:t>
            </a:r>
            <a:r>
              <a:rPr lang="pt-BR" sz="1800" b="0">
                <a:latin typeface="Arial" charset="0"/>
              </a:rPr>
              <a:t> e </a:t>
            </a:r>
            <a:r>
              <a:rPr lang="pt-BR" sz="1800">
                <a:latin typeface="Arial" charset="0"/>
              </a:rPr>
              <a:t>Brasil central</a:t>
            </a:r>
            <a:r>
              <a:rPr lang="pt-BR" sz="1800" b="0">
                <a:latin typeface="Arial" charset="0"/>
              </a:rPr>
              <a:t>, que </a:t>
            </a:r>
            <a:r>
              <a:rPr lang="pt-BR" sz="1800">
                <a:latin typeface="Arial" charset="0"/>
              </a:rPr>
              <a:t>intensifica </a:t>
            </a:r>
            <a:r>
              <a:rPr lang="pt-BR" sz="1800" b="0">
                <a:latin typeface="Arial" charset="0"/>
              </a:rPr>
              <a:t>o </a:t>
            </a:r>
            <a:r>
              <a:rPr lang="pt-BR" sz="1800">
                <a:latin typeface="Arial" charset="0"/>
              </a:rPr>
              <a:t>JST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altos níveis</a:t>
            </a:r>
            <a:r>
              <a:rPr lang="pt-BR" sz="1800" b="0">
                <a:latin typeface="Arial" charset="0"/>
              </a:rPr>
              <a:t> (Hurrel e Vincent, 1991). Em </a:t>
            </a:r>
            <a:r>
              <a:rPr lang="pt-BR" sz="1800">
                <a:latin typeface="Arial" charset="0"/>
              </a:rPr>
              <a:t>baixos níveis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convecção</a:t>
            </a:r>
            <a:r>
              <a:rPr lang="pt-BR" sz="1800" b="0">
                <a:latin typeface="Arial" charset="0"/>
              </a:rPr>
              <a:t> também contribui com a </a:t>
            </a:r>
            <a:r>
              <a:rPr lang="pt-BR" sz="1800">
                <a:latin typeface="Arial" charset="0"/>
              </a:rPr>
              <a:t>intensificação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Baixa</a:t>
            </a:r>
            <a:r>
              <a:rPr lang="pt-BR" sz="1800" b="0">
                <a:latin typeface="Arial" charset="0"/>
              </a:rPr>
              <a:t> do </a:t>
            </a:r>
            <a:r>
              <a:rPr lang="pt-BR" sz="1800">
                <a:latin typeface="Arial" charset="0"/>
              </a:rPr>
              <a:t>Chaco</a:t>
            </a:r>
            <a:r>
              <a:rPr lang="pt-BR" sz="1800" b="0">
                <a:latin typeface="Arial" charset="0"/>
              </a:rPr>
              <a:t>, que </a:t>
            </a:r>
            <a:r>
              <a:rPr lang="pt-BR" sz="1800">
                <a:latin typeface="Arial" charset="0"/>
              </a:rPr>
              <a:t>fortalece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convergência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ar úmido</a:t>
            </a:r>
            <a:r>
              <a:rPr lang="pt-BR" sz="1800" b="0">
                <a:latin typeface="Arial" charset="0"/>
              </a:rPr>
              <a:t> sobre a região. 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INFLUÊNCIAS LOCAIS: CONVECÇÃO NA REGIÃO AMAZÔNICA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510979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0980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3114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Figueroa et al (1994) mostraram, por </a:t>
            </a:r>
            <a:r>
              <a:rPr lang="pt-BR" sz="1800">
                <a:latin typeface="Arial" charset="0"/>
              </a:rPr>
              <a:t>experimentos numéricos</a:t>
            </a:r>
            <a:r>
              <a:rPr lang="pt-BR" sz="1800" b="0">
                <a:latin typeface="Arial" charset="0"/>
              </a:rPr>
              <a:t>, que o </a:t>
            </a:r>
            <a:r>
              <a:rPr lang="pt-BR" sz="1800">
                <a:latin typeface="Arial" charset="0"/>
              </a:rPr>
              <a:t>posicionamento adequado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depende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inclusão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topografia</a:t>
            </a:r>
            <a:r>
              <a:rPr lang="pt-BR" sz="1800" b="0">
                <a:latin typeface="Arial" charset="0"/>
              </a:rPr>
              <a:t> nas </a:t>
            </a:r>
            <a:r>
              <a:rPr lang="pt-BR" sz="1800">
                <a:latin typeface="Arial" charset="0"/>
              </a:rPr>
              <a:t>simulações</a:t>
            </a:r>
            <a:r>
              <a:rPr lang="pt-BR" sz="1800" b="0">
                <a:latin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Entretanto, </a:t>
            </a:r>
            <a:r>
              <a:rPr lang="pt-BR" sz="1800">
                <a:latin typeface="Arial" charset="0"/>
              </a:rPr>
              <a:t>simulações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sem</a:t>
            </a:r>
            <a:r>
              <a:rPr lang="pt-BR" sz="1800" b="0">
                <a:latin typeface="Arial" charset="0"/>
              </a:rPr>
              <a:t> a </a:t>
            </a:r>
            <a:r>
              <a:rPr lang="pt-BR" sz="1800">
                <a:latin typeface="Arial" charset="0"/>
              </a:rPr>
              <a:t>inclusão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topografia</a:t>
            </a:r>
            <a:r>
              <a:rPr lang="pt-BR" sz="1800" b="0">
                <a:latin typeface="Arial" charset="0"/>
              </a:rPr>
              <a:t> conseguem </a:t>
            </a:r>
            <a:r>
              <a:rPr lang="pt-BR" sz="1800">
                <a:latin typeface="Arial" charset="0"/>
              </a:rPr>
              <a:t>reproduzir</a:t>
            </a:r>
            <a:r>
              <a:rPr lang="pt-BR" sz="1800" b="0">
                <a:latin typeface="Arial" charset="0"/>
              </a:rPr>
              <a:t> um </a:t>
            </a:r>
            <a:r>
              <a:rPr lang="pt-BR" sz="1800">
                <a:latin typeface="Arial" charset="0"/>
              </a:rPr>
              <a:t>padrão</a:t>
            </a:r>
            <a:r>
              <a:rPr lang="pt-BR" sz="1800" b="0">
                <a:latin typeface="Arial" charset="0"/>
              </a:rPr>
              <a:t> de </a:t>
            </a:r>
            <a:r>
              <a:rPr lang="pt-BR" sz="1800">
                <a:latin typeface="Arial" charset="0"/>
              </a:rPr>
              <a:t>divergência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convergência</a:t>
            </a:r>
            <a:r>
              <a:rPr lang="pt-BR" sz="1800" b="0">
                <a:latin typeface="Arial" charset="0"/>
              </a:rPr>
              <a:t>) alongada em </a:t>
            </a:r>
            <a:r>
              <a:rPr lang="pt-BR" sz="1800">
                <a:latin typeface="Arial" charset="0"/>
              </a:rPr>
              <a:t>altos</a:t>
            </a:r>
            <a:r>
              <a:rPr lang="pt-BR" sz="1800" b="0">
                <a:latin typeface="Arial" charset="0"/>
              </a:rPr>
              <a:t> (</a:t>
            </a:r>
            <a:r>
              <a:rPr lang="pt-BR" sz="1800">
                <a:latin typeface="Arial" charset="0"/>
              </a:rPr>
              <a:t>baixos</a:t>
            </a:r>
            <a:r>
              <a:rPr lang="pt-BR" sz="1800" b="0">
                <a:latin typeface="Arial" charset="0"/>
              </a:rPr>
              <a:t>) </a:t>
            </a:r>
            <a:r>
              <a:rPr lang="pt-BR" sz="1800">
                <a:latin typeface="Arial" charset="0"/>
              </a:rPr>
              <a:t>níveis</a:t>
            </a:r>
            <a:r>
              <a:rPr lang="pt-BR" sz="1800" b="0">
                <a:latin typeface="Arial" charset="0"/>
              </a:rPr>
              <a:t>, com </a:t>
            </a:r>
            <a:r>
              <a:rPr lang="pt-BR" sz="1800">
                <a:latin typeface="Arial" charset="0"/>
              </a:rPr>
              <a:t>orientação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semelhante</a:t>
            </a:r>
            <a:r>
              <a:rPr lang="pt-BR" sz="1800" b="0">
                <a:latin typeface="Arial" charset="0"/>
              </a:rPr>
              <a:t> à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 (Figueroa et al, 1994; Gandu e Geisler, 1991; Kalnay et al, 1986).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Assim, embora os </a:t>
            </a:r>
            <a:r>
              <a:rPr lang="pt-BR" sz="1800">
                <a:latin typeface="Arial" charset="0"/>
              </a:rPr>
              <a:t>Andes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não</a:t>
            </a:r>
            <a:r>
              <a:rPr lang="pt-BR" sz="1800" b="0">
                <a:latin typeface="Arial" charset="0"/>
              </a:rPr>
              <a:t> tenham um </a:t>
            </a:r>
            <a:r>
              <a:rPr lang="pt-BR" sz="1800">
                <a:latin typeface="Arial" charset="0"/>
              </a:rPr>
              <a:t>papel</a:t>
            </a:r>
            <a:r>
              <a:rPr lang="pt-BR" sz="1800" b="0">
                <a:latin typeface="Arial" charset="0"/>
              </a:rPr>
              <a:t> </a:t>
            </a:r>
            <a:r>
              <a:rPr lang="pt-BR" sz="1800">
                <a:latin typeface="Arial" charset="0"/>
              </a:rPr>
              <a:t>preponderante</a:t>
            </a:r>
            <a:r>
              <a:rPr lang="pt-BR" sz="1800" b="0">
                <a:latin typeface="Arial" charset="0"/>
              </a:rPr>
              <a:t> na </a:t>
            </a:r>
            <a:r>
              <a:rPr lang="pt-BR" sz="1800">
                <a:latin typeface="Arial" charset="0"/>
              </a:rPr>
              <a:t>gênese</a:t>
            </a:r>
            <a:r>
              <a:rPr lang="pt-BR" sz="1800" b="0">
                <a:latin typeface="Arial" charset="0"/>
              </a:rPr>
              <a:t> da </a:t>
            </a:r>
            <a:r>
              <a:rPr lang="pt-BR" sz="1800">
                <a:latin typeface="Arial" charset="0"/>
              </a:rPr>
              <a:t>ZCAS</a:t>
            </a:r>
            <a:r>
              <a:rPr lang="pt-BR" sz="1800" b="0">
                <a:latin typeface="Arial" charset="0"/>
              </a:rPr>
              <a:t>, aparentemente </a:t>
            </a:r>
            <a:r>
              <a:rPr lang="pt-BR" sz="1800">
                <a:latin typeface="Arial" charset="0"/>
              </a:rPr>
              <a:t>intensificam</a:t>
            </a:r>
            <a:r>
              <a:rPr lang="pt-BR" sz="1800" b="0">
                <a:latin typeface="Arial" charset="0"/>
              </a:rPr>
              <a:t> o </a:t>
            </a:r>
            <a:r>
              <a:rPr lang="pt-BR" sz="1800">
                <a:latin typeface="Arial" charset="0"/>
              </a:rPr>
              <a:t>escoamento</a:t>
            </a:r>
            <a:r>
              <a:rPr lang="pt-BR" sz="1800" b="0">
                <a:latin typeface="Arial" charset="0"/>
              </a:rPr>
              <a:t> em </a:t>
            </a:r>
            <a:r>
              <a:rPr lang="pt-BR" sz="1800">
                <a:latin typeface="Arial" charset="0"/>
              </a:rPr>
              <a:t>baixos níveis</a:t>
            </a:r>
            <a:r>
              <a:rPr lang="pt-BR" sz="1800" b="0">
                <a:latin typeface="Arial" charset="0"/>
              </a:rPr>
              <a:t>, </a:t>
            </a:r>
            <a:r>
              <a:rPr lang="pt-BR" sz="1800">
                <a:latin typeface="Arial" charset="0"/>
              </a:rPr>
              <a:t>auxiliando</a:t>
            </a:r>
            <a:r>
              <a:rPr lang="pt-BR" sz="1800" b="0">
                <a:latin typeface="Arial" charset="0"/>
              </a:rPr>
              <a:t> assim a alimentação da </a:t>
            </a:r>
            <a:r>
              <a:rPr lang="pt-BR" sz="1800">
                <a:latin typeface="Arial" charset="0"/>
              </a:rPr>
              <a:t>convergência</a:t>
            </a:r>
            <a:r>
              <a:rPr lang="pt-BR" sz="1800" b="0">
                <a:latin typeface="Arial" charset="0"/>
              </a:rPr>
              <a:t> com o </a:t>
            </a:r>
            <a:r>
              <a:rPr lang="pt-BR" sz="1800">
                <a:latin typeface="Arial" charset="0"/>
              </a:rPr>
              <a:t>ar úmido</a:t>
            </a:r>
            <a:r>
              <a:rPr lang="pt-BR" sz="1800" b="0">
                <a:latin typeface="Arial" charset="0"/>
              </a:rPr>
              <a:t> da região Amazônica.</a:t>
            </a: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INFLUÊNCIAS LOCAIS: CORDILHEIRA DOS ANDES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79388" y="177800"/>
            <a:ext cx="8748712" cy="803275"/>
            <a:chOff x="113" y="112"/>
            <a:chExt cx="5511" cy="506"/>
          </a:xfrm>
        </p:grpSpPr>
        <p:sp>
          <p:nvSpPr>
            <p:cNvPr id="380931" name="Rectangle 3"/>
            <p:cNvSpPr>
              <a:spLocks noChangeArrowheads="1"/>
            </p:cNvSpPr>
            <p:nvPr/>
          </p:nvSpPr>
          <p:spPr bwMode="auto">
            <a:xfrm>
              <a:off x="113" y="433"/>
              <a:ext cx="5511" cy="44"/>
            </a:xfrm>
            <a:prstGeom prst="rect">
              <a:avLst/>
            </a:prstGeom>
            <a:gradFill rotWithShape="1">
              <a:gsLst>
                <a:gs pos="0">
                  <a:srgbClr val="3333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0932" name="Rectangle 4"/>
            <p:cNvSpPr>
              <a:spLocks noChangeArrowheads="1"/>
            </p:cNvSpPr>
            <p:nvPr/>
          </p:nvSpPr>
          <p:spPr bwMode="auto">
            <a:xfrm rot="5400000">
              <a:off x="-11" y="358"/>
              <a:ext cx="506" cy="14"/>
            </a:xfrm>
            <a:prstGeom prst="rect">
              <a:avLst/>
            </a:prstGeom>
            <a:solidFill>
              <a:srgbClr val="3333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3668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33CC">
                  <a:alpha val="50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Variáveis físicas utilizadas para estudar a ZCAS: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cobertura de nuvens;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temperatura de brilho;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radiação de onda longa (ROL);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precipitação;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ventos zonal e meridional, umidade relativa, omega entre outras.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Período de atuação da ZCAS: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DJF;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pt-BR" sz="1800" b="0">
                <a:latin typeface="Arial" charset="0"/>
              </a:rPr>
              <a:t> outubro à março.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395288" y="333375"/>
            <a:ext cx="8748712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pt-BR" sz="2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ZCAS – </a:t>
            </a:r>
            <a:r>
              <a:rPr lang="pt-BR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IDENTIFICANDO O EVENTO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33788"/>
            <a:ext cx="3143250" cy="267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067175" y="6305550"/>
            <a:ext cx="3671888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0" rIns="180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</a:pPr>
            <a:r>
              <a:rPr lang="pt-BR" sz="1200" b="0">
                <a:latin typeface="Arial" charset="0"/>
              </a:rPr>
              <a:t>Porcentagem de eventos ZCAS compilados no período de 1995 e 2005 (48 eventos). Fonte: Ferraz e Ambrizzi,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11303</TotalTime>
  <Words>2899</Words>
  <Application>Microsoft Office PowerPoint</Application>
  <PresentationFormat>Apresentação na tela (4:3)</PresentationFormat>
  <Paragraphs>132</Paragraphs>
  <Slides>21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Times New Roman</vt:lpstr>
      <vt:lpstr>Arial</vt:lpstr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1942</cp:revision>
  <dcterms:created xsi:type="dcterms:W3CDTF">2008-04-29T20:37:03Z</dcterms:created>
  <dcterms:modified xsi:type="dcterms:W3CDTF">2012-03-30T11:16:38Z</dcterms:modified>
</cp:coreProperties>
</file>