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91" r:id="rId31"/>
    <p:sldId id="292" r:id="rId32"/>
    <p:sldId id="293" r:id="rId33"/>
    <p:sldId id="294" r:id="rId34"/>
    <p:sldId id="295" r:id="rId35"/>
    <p:sldId id="296" r:id="rId36"/>
    <p:sldId id="285" r:id="rId37"/>
    <p:sldId id="286" r:id="rId38"/>
    <p:sldId id="287" r:id="rId39"/>
    <p:sldId id="288" r:id="rId40"/>
    <p:sldId id="290" r:id="rId41"/>
    <p:sldId id="289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t>06/06/2013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r.iastate.edu/classes/mt411/powerpoint/METR4424qgtheory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xmaps.org/pix/sa.fcst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9592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http://www.meteor.iastate.edu/classes/mt411/powerpoint/METR4424qgtheory.pdf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Balanço </a:t>
            </a:r>
            <a:r>
              <a:rPr lang="pt-BR" dirty="0" err="1" smtClean="0"/>
              <a:t>Geostrófico</a:t>
            </a:r>
            <a:r>
              <a:rPr lang="pt-BR" dirty="0" smtClean="0"/>
              <a:t>:</a:t>
            </a:r>
          </a:p>
          <a:p>
            <a:endParaRPr lang="pt-BR" sz="4000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 seja: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4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19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705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Assumindo que a </a:t>
            </a:r>
            <a:r>
              <a:rPr lang="pt-BR" dirty="0" err="1" smtClean="0">
                <a:solidFill>
                  <a:srgbClr val="FF0000"/>
                </a:solidFill>
              </a:rPr>
              <a:t>advecção</a:t>
            </a:r>
            <a:r>
              <a:rPr lang="pt-BR" dirty="0" smtClean="0">
                <a:solidFill>
                  <a:srgbClr val="FF0000"/>
                </a:solidFill>
              </a:rPr>
              <a:t> horizontal </a:t>
            </a:r>
            <a:r>
              <a:rPr lang="pt-BR" dirty="0" smtClean="0"/>
              <a:t>é feita somente pelo </a:t>
            </a:r>
            <a:r>
              <a:rPr lang="pt-BR" dirty="0" smtClean="0">
                <a:solidFill>
                  <a:srgbClr val="FF0000"/>
                </a:solidFill>
              </a:rPr>
              <a:t>vento </a:t>
            </a:r>
            <a:r>
              <a:rPr lang="pt-BR" dirty="0" err="1" smtClean="0">
                <a:solidFill>
                  <a:srgbClr val="FF0000"/>
                </a:solidFill>
              </a:rPr>
              <a:t>geostrófico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981700"/>
            <a:ext cx="2562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 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Se [u</a:t>
            </a:r>
            <a:r>
              <a:rPr lang="en-US" dirty="0"/>
              <a:t>, v] </a:t>
            </a:r>
            <a:r>
              <a:rPr lang="en-US" dirty="0" smtClean="0"/>
              <a:t>= </a:t>
            </a:r>
            <a:r>
              <a:rPr lang="en-US" dirty="0"/>
              <a:t>[</a:t>
            </a:r>
            <a:r>
              <a:rPr lang="en-US" dirty="0" err="1"/>
              <a:t>ug</a:t>
            </a:r>
            <a:r>
              <a:rPr lang="en-US" dirty="0"/>
              <a:t>, vg</a:t>
            </a:r>
            <a:r>
              <a:rPr lang="en-US" dirty="0" smtClean="0"/>
              <a:t>] →→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e: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• NÃO QUEREMOS ISSO!!!</a:t>
            </a:r>
            <a:r>
              <a:rPr lang="en-US" b="1" dirty="0" smtClean="0"/>
              <a:t> </a:t>
            </a:r>
            <a:r>
              <a:rPr lang="en-US" b="1" dirty="0"/>
              <a:t>→ </a:t>
            </a:r>
            <a:r>
              <a:rPr lang="en-US" b="1" dirty="0" smtClean="0"/>
              <a:t>ALGUMAS ACELERAÇÕES SÃO NECESSÁRIAS PARA QUE O SISTEMA EVOLUA.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219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ACELERAÇÕES DO VENTO GEOSTRÓFICO RESULTAM DO FLUXO AGEOSTRÓFICO ASSOCIADO À FORÇA DE CORIOLIS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Expandindo</a:t>
            </a:r>
            <a:r>
              <a:rPr lang="en-US" dirty="0" smtClean="0"/>
              <a:t>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(f)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de Taylor: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        é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latitude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é o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  <a:r>
              <a:rPr lang="en-US" dirty="0" err="1" smtClean="0"/>
              <a:t>meridional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de </a:t>
            </a:r>
            <a:r>
              <a:rPr lang="en-US" dirty="0" err="1" smtClean="0"/>
              <a:t>Coriolis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ser re-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07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94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1285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91100"/>
            <a:ext cx="4667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Equações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9096" cy="2016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/>
              <a:t>Simplificações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TQG com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smtClean="0"/>
              <a:t>Fricção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horizontal de momentum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err="1" smtClean="0"/>
              <a:t>Advecção</a:t>
            </a:r>
            <a:r>
              <a:rPr lang="pt-BR" dirty="0" smtClean="0"/>
              <a:t> vertical de momentum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Variações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de momentum </a:t>
            </a:r>
            <a:r>
              <a:rPr lang="en-US" dirty="0" err="1" smtClean="0"/>
              <a:t>ageostrófico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8" y="1124744"/>
            <a:ext cx="6974246" cy="34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velocidade</a:t>
            </a:r>
            <a:r>
              <a:rPr lang="en-US" sz="2400" b="1" dirty="0" smtClean="0">
                <a:solidFill>
                  <a:srgbClr val="FF0000"/>
                </a:solidFill>
              </a:rPr>
              <a:t> vertical (</a:t>
            </a:r>
            <a:r>
              <a:rPr lang="en-US" sz="2400" b="1" dirty="0">
                <a:solidFill>
                  <a:srgbClr val="FF0000"/>
                </a:solidFill>
              </a:rPr>
              <a:t>ω) </a:t>
            </a:r>
            <a:r>
              <a:rPr lang="en-US" sz="2400" b="1" dirty="0" err="1" smtClean="0">
                <a:solidFill>
                  <a:srgbClr val="FF0000"/>
                </a:solidFill>
              </a:rPr>
              <a:t>depende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apenas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componente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ageostrófica</a:t>
            </a:r>
            <a:r>
              <a:rPr lang="en-US" sz="2400" b="1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</a:rPr>
              <a:t>fluxo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8" y="1196752"/>
            <a:ext cx="78721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Termodinâmica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0" y="1243013"/>
            <a:ext cx="8241164" cy="52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Circulação</a:t>
            </a:r>
            <a:r>
              <a:rPr lang="en-US" sz="3100" dirty="0" smtClean="0"/>
              <a:t>: 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grupo</a:t>
            </a:r>
            <a:r>
              <a:rPr lang="en-US" sz="3100" dirty="0" smtClean="0"/>
              <a:t> de </a:t>
            </a:r>
            <a:r>
              <a:rPr lang="en-US" sz="3100" dirty="0" err="1" smtClean="0"/>
              <a:t>parcelas</a:t>
            </a:r>
            <a:r>
              <a:rPr lang="en-US" sz="3100" dirty="0" smtClean="0"/>
              <a:t> tem de </a:t>
            </a:r>
            <a:r>
              <a:rPr lang="en-US" sz="3100" dirty="0" err="1" smtClean="0"/>
              <a:t>girar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circulação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área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: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do </a:t>
            </a:r>
            <a:r>
              <a:rPr lang="en-US" sz="3100" dirty="0" err="1" smtClean="0"/>
              <a:t>cisalhamento</a:t>
            </a:r>
            <a:r>
              <a:rPr lang="en-US" sz="3100" dirty="0" smtClean="0"/>
              <a:t> do </a:t>
            </a:r>
            <a:r>
              <a:rPr lang="en-US" sz="3100" dirty="0" err="1" smtClean="0"/>
              <a:t>vento</a:t>
            </a:r>
            <a:r>
              <a:rPr lang="en-US" sz="3100" dirty="0" smtClean="0"/>
              <a:t>, num dado </a:t>
            </a:r>
            <a:r>
              <a:rPr lang="en-US" sz="3100" dirty="0" err="1" smtClean="0"/>
              <a:t>ponto</a:t>
            </a:r>
            <a:r>
              <a:rPr lang="en-US" sz="3100" dirty="0" smtClean="0"/>
              <a:t>, de </a:t>
            </a:r>
            <a:r>
              <a:rPr lang="en-US" sz="3100" dirty="0" err="1" smtClean="0"/>
              <a:t>induzir</a:t>
            </a:r>
            <a:r>
              <a:rPr lang="en-US" sz="3100" dirty="0" smtClean="0"/>
              <a:t> </a:t>
            </a:r>
            <a:r>
              <a:rPr lang="en-US" sz="3100" dirty="0" err="1" smtClean="0"/>
              <a:t>rotação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vorticidade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um </a:t>
            </a:r>
            <a:r>
              <a:rPr lang="en-US" sz="3100" dirty="0" err="1" smtClean="0"/>
              <a:t>ponto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Planetária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à </a:t>
            </a:r>
            <a:r>
              <a:rPr lang="en-US" b="1" dirty="0" err="1" smtClean="0"/>
              <a:t>rotação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Terra</a:t>
            </a:r>
          </a:p>
          <a:p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cisalhamento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do campo de </a:t>
            </a:r>
            <a:r>
              <a:rPr lang="en-US" b="1" dirty="0" err="1" smtClean="0"/>
              <a:t>vento</a:t>
            </a:r>
            <a:r>
              <a:rPr lang="en-US" b="1" dirty="0" smtClean="0"/>
              <a:t> tridimensional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,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componente</a:t>
            </a:r>
            <a:r>
              <a:rPr lang="en-US" dirty="0" smtClean="0"/>
              <a:t> vertical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(</a:t>
            </a:r>
            <a:r>
              <a:rPr lang="en-US" b="1" dirty="0" smtClean="0"/>
              <a:t>a </a:t>
            </a:r>
            <a:r>
              <a:rPr lang="en-US" b="1" dirty="0" err="1" smtClean="0"/>
              <a:t>componente</a:t>
            </a:r>
            <a:r>
              <a:rPr lang="en-US" b="1" dirty="0" smtClean="0"/>
              <a:t> k)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Absoluta</a:t>
            </a:r>
            <a:r>
              <a:rPr lang="en-US" b="1" dirty="0" smtClean="0"/>
              <a:t>: Soma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 com a </a:t>
            </a:r>
            <a:r>
              <a:rPr lang="en-US" b="1" dirty="0" err="1" smtClean="0"/>
              <a:t>planetária</a:t>
            </a:r>
            <a:r>
              <a:rPr lang="en-US" b="1" dirty="0" smtClean="0"/>
              <a:t>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91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1219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94928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negativa</a:t>
            </a:r>
            <a:r>
              <a:rPr lang="en-US" b="1" dirty="0" smtClean="0"/>
              <a:t>: </a:t>
            </a:r>
            <a:r>
              <a:rPr lang="en-US" b="1" dirty="0" err="1" smtClean="0"/>
              <a:t>associada</a:t>
            </a:r>
            <a:r>
              <a:rPr lang="en-US" b="1" dirty="0" smtClean="0"/>
              <a:t> a </a:t>
            </a:r>
            <a:r>
              <a:rPr lang="en-US" b="1" dirty="0" err="1" smtClean="0"/>
              <a:t>circulações</a:t>
            </a:r>
            <a:r>
              <a:rPr lang="en-US" b="1" dirty="0" smtClean="0"/>
              <a:t> </a:t>
            </a:r>
            <a:r>
              <a:rPr lang="en-US" b="1" dirty="0" err="1" smtClean="0"/>
              <a:t>ciclônicas</a:t>
            </a:r>
            <a:r>
              <a:rPr lang="en-US" b="1" dirty="0" smtClean="0"/>
              <a:t> (</a:t>
            </a:r>
            <a:r>
              <a:rPr lang="en-US" b="1" dirty="0" err="1" smtClean="0"/>
              <a:t>sentido</a:t>
            </a:r>
            <a:r>
              <a:rPr lang="en-US" b="1" dirty="0" smtClean="0"/>
              <a:t> </a:t>
            </a:r>
            <a:r>
              <a:rPr lang="en-US" b="1" dirty="0" err="1" smtClean="0"/>
              <a:t>horário</a:t>
            </a:r>
            <a:r>
              <a:rPr lang="en-US" b="1" dirty="0" smtClean="0"/>
              <a:t>) </a:t>
            </a:r>
            <a:r>
              <a:rPr lang="en-US" b="1" dirty="0" smtClean="0"/>
              <a:t>no HS</a:t>
            </a:r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r>
              <a:rPr lang="en-US" b="1" dirty="0" smtClean="0"/>
              <a:t>: </a:t>
            </a:r>
            <a:r>
              <a:rPr lang="pt-BR" b="1" dirty="0" smtClean="0"/>
              <a:t>associada a circulações </a:t>
            </a:r>
            <a:r>
              <a:rPr lang="pt-BR" b="1" dirty="0" err="1" smtClean="0"/>
              <a:t>anticiclônicas</a:t>
            </a:r>
            <a:r>
              <a:rPr lang="pt-BR" b="1" dirty="0" smtClean="0"/>
              <a:t> (sentido anti-horário) </a:t>
            </a:r>
            <a:r>
              <a:rPr lang="pt-BR" b="1" dirty="0" smtClean="0"/>
              <a:t>no HS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r>
              <a:rPr lang="pt-BR" dirty="0" smtClean="0"/>
              <a:t> (QG)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/>
              <a:t>Teoria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Aproximações e validade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Equações QG 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Referências QG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b="1" dirty="0" smtClean="0"/>
              <a:t>Previsão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Estimando a evolução do sistema</a:t>
            </a:r>
          </a:p>
          <a:p>
            <a:pPr lvl="1">
              <a:buNone/>
            </a:pPr>
            <a:r>
              <a:rPr lang="pt-BR" sz="1600" dirty="0" smtClean="0"/>
              <a:t>• Equação da tendência do </a:t>
            </a:r>
            <a:r>
              <a:rPr lang="pt-BR" sz="1600" dirty="0" err="1" smtClean="0"/>
              <a:t>Geopotencial</a:t>
            </a:r>
            <a:r>
              <a:rPr lang="pt-BR" sz="1600" dirty="0" smtClean="0"/>
              <a:t> do QG</a:t>
            </a:r>
          </a:p>
          <a:p>
            <a:pPr>
              <a:buNone/>
            </a:pPr>
            <a:r>
              <a:rPr lang="pt-BR" sz="2000" dirty="0" smtClean="0"/>
              <a:t>• Estimando o movimento vertical</a:t>
            </a:r>
            <a:endParaRPr lang="pt-BR" sz="2000" dirty="0"/>
          </a:p>
          <a:p>
            <a:pPr lvl="1">
              <a:buNone/>
            </a:pPr>
            <a:r>
              <a:rPr lang="pt-BR" sz="1600" dirty="0"/>
              <a:t>• </a:t>
            </a:r>
            <a:r>
              <a:rPr lang="pt-BR" sz="1600" dirty="0" smtClean="0"/>
              <a:t>Equação </a:t>
            </a:r>
            <a:r>
              <a:rPr lang="pt-BR" sz="1600" dirty="0" err="1" smtClean="0"/>
              <a:t>omega</a:t>
            </a:r>
            <a:r>
              <a:rPr lang="pt-BR" sz="1600" dirty="0" smtClean="0"/>
              <a:t> do QG</a:t>
            </a:r>
            <a:endParaRPr lang="pt-BR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xmaps.org/pix/sa1.00h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709063" cy="638132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659648" y="6488668"/>
            <a:ext cx="348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3"/>
              </a:rPr>
              <a:t>http://wxmaps.org/pix/sa.fcst.html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10305" b="5266"/>
          <a:stretch>
            <a:fillRect/>
          </a:stretch>
        </p:blipFill>
        <p:spPr bwMode="auto">
          <a:xfrm>
            <a:off x="0" y="78038"/>
            <a:ext cx="9144000" cy="65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cisalhamento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gradientes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máxima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velocidade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vento</a:t>
            </a:r>
            <a:endParaRPr lang="en-US" sz="2400" b="1" dirty="0" smtClean="0"/>
          </a:p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curvatura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giro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fluxo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corrente</a:t>
            </a:r>
            <a:endParaRPr lang="pt-BR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24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8592" cy="4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0" y="1412776"/>
            <a:ext cx="82822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Horizontal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Relativa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</a:t>
            </a:r>
            <a:r>
              <a:rPr lang="en-US" sz="1800" dirty="0"/>
              <a:t>The local relative </a:t>
            </a:r>
            <a:r>
              <a:rPr lang="en-US" sz="1800" dirty="0" err="1"/>
              <a:t>vorticity</a:t>
            </a:r>
            <a:r>
              <a:rPr lang="en-US" sz="1800" dirty="0"/>
              <a:t> will increase (decrease) if positive (negative) relative </a:t>
            </a:r>
            <a:r>
              <a:rPr lang="en-US" sz="1800" dirty="0" err="1"/>
              <a:t>vorticity</a:t>
            </a:r>
            <a:r>
              <a:rPr lang="en-US" sz="1800" dirty="0"/>
              <a:t> </a:t>
            </a:r>
            <a:r>
              <a:rPr lang="en-US" sz="1800" dirty="0" smtClean="0"/>
              <a:t>is </a:t>
            </a:r>
            <a:r>
              <a:rPr lang="en-US" sz="1800" dirty="0" err="1" smtClean="0"/>
              <a:t>advected</a:t>
            </a:r>
            <a:r>
              <a:rPr lang="en-US" sz="1800" dirty="0" smtClean="0"/>
              <a:t> </a:t>
            </a:r>
            <a:r>
              <a:rPr lang="en-US" sz="1800" dirty="0"/>
              <a:t>toward the location → Positive </a:t>
            </a:r>
            <a:r>
              <a:rPr lang="en-US" sz="1800" dirty="0" err="1"/>
              <a:t>Vorticity</a:t>
            </a:r>
            <a:r>
              <a:rPr lang="en-US" sz="1800" dirty="0"/>
              <a:t> Advection (PVA) and</a:t>
            </a:r>
          </a:p>
          <a:p>
            <a:pPr>
              <a:buNone/>
            </a:pPr>
            <a:r>
              <a:rPr lang="pt-BR" sz="1800" dirty="0"/>
              <a:t>→ </a:t>
            </a:r>
            <a:r>
              <a:rPr lang="pt-BR" sz="1800" dirty="0" err="1"/>
              <a:t>Negative</a:t>
            </a:r>
            <a:r>
              <a:rPr lang="pt-BR" sz="1800" dirty="0"/>
              <a:t> </a:t>
            </a:r>
            <a:r>
              <a:rPr lang="pt-BR" sz="1800" dirty="0" err="1"/>
              <a:t>Vorticity</a:t>
            </a:r>
            <a:r>
              <a:rPr lang="pt-BR" sz="1800" dirty="0"/>
              <a:t> </a:t>
            </a:r>
            <a:r>
              <a:rPr lang="pt-BR" sz="1800" dirty="0" err="1"/>
              <a:t>Advection</a:t>
            </a:r>
            <a:r>
              <a:rPr lang="pt-BR" sz="1800" dirty="0"/>
              <a:t> (NVA)</a:t>
            </a:r>
          </a:p>
          <a:p>
            <a:pPr>
              <a:buNone/>
            </a:pPr>
            <a:r>
              <a:rPr lang="en-US" sz="1800" dirty="0"/>
              <a:t>• PVA often leads to a decrease in surface pressure (intensification of surface lows)</a:t>
            </a:r>
          </a:p>
          <a:p>
            <a:pPr>
              <a:buNone/>
            </a:pPr>
            <a:r>
              <a:rPr lang="en-US" sz="1800" b="1" dirty="0" err="1"/>
              <a:t>Meridional</a:t>
            </a:r>
            <a:r>
              <a:rPr lang="en-US" sz="1800" b="1" dirty="0"/>
              <a:t> Advection of Planetary </a:t>
            </a:r>
            <a:r>
              <a:rPr lang="en-US" sz="1800" b="1" dirty="0" err="1"/>
              <a:t>Vorticity</a:t>
            </a:r>
            <a:endParaRPr lang="en-US" sz="1800" b="1" dirty="0"/>
          </a:p>
          <a:p>
            <a:pPr>
              <a:buNone/>
            </a:pPr>
            <a:r>
              <a:rPr lang="en-US" sz="1800" dirty="0"/>
              <a:t>• The local relative </a:t>
            </a:r>
            <a:r>
              <a:rPr lang="en-US" sz="1800" dirty="0" err="1"/>
              <a:t>vorticity</a:t>
            </a:r>
            <a:r>
              <a:rPr lang="en-US" sz="1800" dirty="0"/>
              <a:t> will decrease (increase) if the local flow is southerly (</a:t>
            </a:r>
            <a:r>
              <a:rPr lang="en-US" sz="1800" dirty="0" smtClean="0"/>
              <a:t>northerly) due </a:t>
            </a:r>
            <a:r>
              <a:rPr lang="en-US" sz="1800" dirty="0"/>
              <a:t>to the advection of planetary </a:t>
            </a:r>
            <a:r>
              <a:rPr lang="en-US" sz="1800" dirty="0" err="1"/>
              <a:t>vorticity</a:t>
            </a:r>
            <a:r>
              <a:rPr lang="en-US" sz="1800" dirty="0"/>
              <a:t> (minimum at Equator; maximum at poles)</a:t>
            </a:r>
          </a:p>
          <a:p>
            <a:pPr>
              <a:buNone/>
            </a:pPr>
            <a:r>
              <a:rPr lang="pt-BR" sz="1800" b="1" dirty="0" err="1"/>
              <a:t>Divergence</a:t>
            </a:r>
            <a:r>
              <a:rPr lang="pt-BR" sz="1800" b="1" dirty="0"/>
              <a:t> </a:t>
            </a:r>
            <a:r>
              <a:rPr lang="pt-BR" sz="1800" b="1" dirty="0" err="1"/>
              <a:t>Term</a:t>
            </a:r>
            <a:endParaRPr lang="pt-BR" sz="1800" b="1" dirty="0"/>
          </a:p>
          <a:p>
            <a:pPr>
              <a:buNone/>
            </a:pPr>
            <a:r>
              <a:rPr lang="en-US" sz="1800" dirty="0"/>
              <a:t>• The local relative </a:t>
            </a:r>
            <a:r>
              <a:rPr lang="en-US" sz="1800" dirty="0" err="1"/>
              <a:t>vorticity</a:t>
            </a:r>
            <a:r>
              <a:rPr lang="en-US" sz="1800" dirty="0"/>
              <a:t> will increase (decrease) if local convergence (divergence) exists</a:t>
            </a:r>
            <a:endParaRPr lang="pt-BR" sz="1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10305" b="9617"/>
          <a:stretch>
            <a:fillRect/>
          </a:stretch>
        </p:blipFill>
        <p:spPr bwMode="auto">
          <a:xfrm>
            <a:off x="0" y="671342"/>
            <a:ext cx="9144000" cy="618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Geop</a:t>
            </a:r>
            <a:r>
              <a:rPr lang="pt-BR" dirty="0" smtClean="0">
                <a:solidFill>
                  <a:schemeClr val="bg1"/>
                </a:solidFill>
              </a:rPr>
              <a:t> e </a:t>
            </a:r>
            <a:r>
              <a:rPr lang="pt-BR" dirty="0" err="1" smtClean="0">
                <a:solidFill>
                  <a:schemeClr val="bg1"/>
                </a:solidFill>
              </a:rPr>
              <a:t>Vorticidade</a:t>
            </a:r>
            <a:r>
              <a:rPr lang="pt-BR" dirty="0" smtClean="0">
                <a:solidFill>
                  <a:schemeClr val="bg1"/>
                </a:solidFill>
              </a:rPr>
              <a:t> em 500hPa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12520" b="11537"/>
          <a:stretch>
            <a:fillRect/>
          </a:stretch>
        </p:blipFill>
        <p:spPr bwMode="auto">
          <a:xfrm>
            <a:off x="0" y="665312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Vort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 500hPa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7747" t="9469" r="15473" b="10797"/>
          <a:stretch>
            <a:fillRect/>
          </a:stretch>
        </p:blipFill>
        <p:spPr bwMode="auto">
          <a:xfrm>
            <a:off x="755576" y="692696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 e Vorticidade em 500hPa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5532" t="9469" r="16211" b="10797"/>
          <a:stretch>
            <a:fillRect/>
          </a:stretch>
        </p:blipFill>
        <p:spPr bwMode="auto">
          <a:xfrm>
            <a:off x="539552" y="692696"/>
            <a:ext cx="76328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Vort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 500hPa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Necessidades da previsão:</a:t>
            </a:r>
            <a:endParaRPr lang="pt-BR" sz="1800" b="1" dirty="0"/>
          </a:p>
          <a:p>
            <a:pPr>
              <a:buNone/>
            </a:pPr>
            <a:r>
              <a:rPr lang="pt-BR" sz="1800" dirty="0"/>
              <a:t>• </a:t>
            </a:r>
            <a:r>
              <a:rPr lang="pt-BR" sz="1800" dirty="0" smtClean="0"/>
              <a:t>Previsão até 7 dias das variáveis: temperatura, umidade, precipitação e vento</a:t>
            </a:r>
          </a:p>
          <a:p>
            <a:pPr>
              <a:buNone/>
            </a:pPr>
            <a:r>
              <a:rPr lang="en-US" sz="1800" dirty="0" smtClean="0"/>
              <a:t>•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dependem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evolução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padrões</a:t>
            </a:r>
            <a:r>
              <a:rPr lang="en-US" sz="1800" dirty="0" smtClean="0"/>
              <a:t> dos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sinóticos</a:t>
            </a:r>
            <a:r>
              <a:rPr lang="en-US" sz="1800" dirty="0" smtClean="0"/>
              <a:t> (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exemplo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à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, </a:t>
            </a:r>
            <a:r>
              <a:rPr lang="en-US" sz="1800" dirty="0" err="1" smtClean="0"/>
              <a:t>frentes</a:t>
            </a:r>
            <a:r>
              <a:rPr lang="en-US" sz="1800" dirty="0" smtClean="0"/>
              <a:t> e </a:t>
            </a:r>
            <a:r>
              <a:rPr lang="en-US" sz="1800" dirty="0" err="1" smtClean="0"/>
              <a:t>jatos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pt-BR" sz="1800" b="1" dirty="0" smtClean="0"/>
              <a:t>Quatro métodos de previsão: </a:t>
            </a:r>
          </a:p>
          <a:p>
            <a:pPr>
              <a:buNone/>
            </a:pPr>
            <a:r>
              <a:rPr lang="pt-BR" sz="1800" b="1" dirty="0" smtClean="0"/>
              <a:t>Modelos Conceituais: </a:t>
            </a:r>
            <a:r>
              <a:rPr lang="pt-BR" sz="1600" dirty="0" smtClean="0"/>
              <a:t>Baseados em uma grande quantidade de observações de eventos passados. Generalização de padrões sinóticos. Ex: Teoria da Frente Polar, Modelo norueguês dos ciclones</a:t>
            </a:r>
          </a:p>
          <a:p>
            <a:pPr>
              <a:buNone/>
            </a:pPr>
            <a:r>
              <a:rPr lang="en-US" sz="1800" b="1" dirty="0" err="1" smtClean="0"/>
              <a:t>Aproximação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cinemática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Análise</a:t>
            </a:r>
            <a:r>
              <a:rPr lang="en-US" sz="1600" dirty="0" smtClean="0"/>
              <a:t> das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atuais</a:t>
            </a:r>
            <a:r>
              <a:rPr lang="en-US" sz="1600" dirty="0" smtClean="0"/>
              <a:t> dos </a:t>
            </a:r>
            <a:r>
              <a:rPr lang="en-US" sz="1600" dirty="0" err="1" smtClean="0"/>
              <a:t>campos</a:t>
            </a:r>
            <a:r>
              <a:rPr lang="en-US" sz="1600" dirty="0" smtClean="0"/>
              <a:t> de </a:t>
            </a:r>
            <a:r>
              <a:rPr lang="en-US" sz="1600" dirty="0" err="1" smtClean="0"/>
              <a:t>vento</a:t>
            </a:r>
            <a:r>
              <a:rPr lang="en-US" sz="1600" dirty="0" smtClean="0"/>
              <a:t>, </a:t>
            </a:r>
            <a:r>
              <a:rPr lang="en-US" sz="1600" dirty="0" err="1" smtClean="0"/>
              <a:t>temperatura</a:t>
            </a:r>
            <a:r>
              <a:rPr lang="en-US" sz="1600" dirty="0"/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Assume-se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nuvens</a:t>
            </a:r>
            <a:r>
              <a:rPr lang="en-US" sz="1600" dirty="0" smtClean="0"/>
              <a:t> e </a:t>
            </a:r>
            <a:r>
              <a:rPr lang="en-US" sz="1600" dirty="0" err="1" smtClean="0"/>
              <a:t>precipitação</a:t>
            </a:r>
            <a:r>
              <a:rPr lang="en-US" sz="1600" dirty="0" smtClean="0"/>
              <a:t> </a:t>
            </a:r>
            <a:r>
              <a:rPr lang="en-US" sz="1600" dirty="0" err="1" smtClean="0"/>
              <a:t>ocorrerão</a:t>
            </a:r>
            <a:r>
              <a:rPr lang="en-US" sz="1600" dirty="0" smtClean="0"/>
              <a:t> </a:t>
            </a:r>
            <a:r>
              <a:rPr lang="en-US" sz="1600" dirty="0" err="1" smtClean="0"/>
              <a:t>onde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movimento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ascendente</a:t>
            </a:r>
            <a:r>
              <a:rPr lang="en-US" sz="1600" dirty="0" smtClean="0"/>
              <a:t> e um </a:t>
            </a:r>
            <a:r>
              <a:rPr lang="en-US" sz="1600" dirty="0" err="1" smtClean="0"/>
              <a:t>fornecimento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adequado</a:t>
            </a:r>
            <a:r>
              <a:rPr lang="en-US" sz="1600" dirty="0" smtClean="0"/>
              <a:t> de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Ex.: </a:t>
            </a:r>
            <a:r>
              <a:rPr lang="en-US" sz="1600" dirty="0" err="1" smtClean="0"/>
              <a:t>Teoria</a:t>
            </a:r>
            <a:r>
              <a:rPr lang="en-US" sz="1600" dirty="0" smtClean="0"/>
              <a:t> QG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numéricos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Baseados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equações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primitivas</a:t>
            </a:r>
            <a:r>
              <a:rPr lang="en-US" sz="1600" dirty="0" smtClean="0"/>
              <a:t>. </a:t>
            </a:r>
            <a:r>
              <a:rPr lang="en-US" sz="1600" dirty="0" err="1" smtClean="0"/>
              <a:t>Necessitam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densa</a:t>
            </a:r>
            <a:r>
              <a:rPr lang="en-US" sz="1600" dirty="0" smtClean="0"/>
              <a:t> de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, </a:t>
            </a:r>
            <a:r>
              <a:rPr lang="en-US" sz="1600" dirty="0" err="1" smtClean="0"/>
              <a:t>parametrizações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físicas</a:t>
            </a:r>
            <a:r>
              <a:rPr lang="en-US" sz="1600" dirty="0" smtClean="0"/>
              <a:t> </a:t>
            </a:r>
            <a:r>
              <a:rPr lang="en-US" sz="1600" dirty="0" err="1" smtClean="0"/>
              <a:t>acuradas</a:t>
            </a:r>
            <a:r>
              <a:rPr lang="en-US" sz="1600" dirty="0" smtClean="0"/>
              <a:t> e o </a:t>
            </a:r>
            <a:r>
              <a:rPr lang="en-US" sz="1600" dirty="0" err="1" smtClean="0"/>
              <a:t>usuário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estar</a:t>
            </a:r>
            <a:r>
              <a:rPr lang="en-US" sz="1600" dirty="0" smtClean="0"/>
              <a:t> </a:t>
            </a:r>
            <a:r>
              <a:rPr lang="en-US" sz="1600" dirty="0" err="1" smtClean="0"/>
              <a:t>preparado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corrigir</a:t>
            </a:r>
            <a:r>
              <a:rPr lang="en-US" sz="1600" dirty="0" smtClean="0"/>
              <a:t> </a:t>
            </a:r>
            <a:r>
              <a:rPr lang="en-US" sz="1600" dirty="0" err="1" smtClean="0"/>
              <a:t>eventuais</a:t>
            </a:r>
            <a:r>
              <a:rPr lang="en-US" sz="1600" dirty="0" smtClean="0"/>
              <a:t> </a:t>
            </a:r>
            <a:r>
              <a:rPr lang="en-US" sz="1600" dirty="0" err="1" smtClean="0"/>
              <a:t>erros</a:t>
            </a:r>
            <a:r>
              <a:rPr lang="en-US" sz="1600" dirty="0" smtClean="0"/>
              <a:t> </a:t>
            </a:r>
            <a:r>
              <a:rPr lang="en-US" sz="1600" dirty="0" err="1" smtClean="0"/>
              <a:t>associados</a:t>
            </a:r>
            <a:r>
              <a:rPr lang="en-US" sz="1600" dirty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condições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iniciais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estatísticos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utilizam</a:t>
            </a:r>
            <a:r>
              <a:rPr lang="en-US" sz="1600" dirty="0" smtClean="0"/>
              <a:t>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saídas</a:t>
            </a:r>
            <a:r>
              <a:rPr lang="en-US" sz="1600" dirty="0" smtClean="0"/>
              <a:t> de 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numéricos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estimar</a:t>
            </a:r>
            <a:r>
              <a:rPr lang="en-US" sz="1600" dirty="0" smtClean="0"/>
              <a:t> a </a:t>
            </a:r>
            <a:r>
              <a:rPr lang="en-US" sz="1600" dirty="0" err="1" smtClean="0"/>
              <a:t>probabilidade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ocorrência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certos</a:t>
            </a:r>
            <a:r>
              <a:rPr lang="en-US" sz="1600" dirty="0" smtClean="0"/>
              <a:t> </a:t>
            </a:r>
            <a:r>
              <a:rPr lang="en-US" sz="1600" dirty="0" err="1" smtClean="0"/>
              <a:t>eventos</a:t>
            </a:r>
            <a:r>
              <a:rPr lang="en-US" sz="1600" dirty="0" smtClean="0"/>
              <a:t> </a:t>
            </a:r>
            <a:r>
              <a:rPr lang="en-US" sz="1600" dirty="0" err="1" smtClean="0"/>
              <a:t>meteorológicos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 err="1" smtClean="0"/>
              <a:t>omega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838253" cy="14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Omega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Vort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850hPa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Vort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Omega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57851" cy="17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vort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 +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Adv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temp</a:t>
            </a:r>
            <a:r>
              <a:rPr lang="pt-BR" dirty="0" smtClean="0">
                <a:solidFill>
                  <a:schemeClr val="bg1"/>
                </a:solidFill>
              </a:rPr>
              <a:t> 850hPa + </a:t>
            </a:r>
            <a:r>
              <a:rPr lang="pt-BR" dirty="0" err="1" smtClean="0">
                <a:solidFill>
                  <a:schemeClr val="bg1"/>
                </a:solidFill>
              </a:rPr>
              <a:t>Geop</a:t>
            </a:r>
            <a:r>
              <a:rPr lang="pt-BR" dirty="0" smtClean="0">
                <a:solidFill>
                  <a:schemeClr val="bg1"/>
                </a:solidFill>
              </a:rPr>
              <a:t> 500hPa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Teoria</a:t>
            </a:r>
            <a:r>
              <a:rPr lang="en-US" sz="2000" b="1" dirty="0" smtClean="0"/>
              <a:t> QG:</a:t>
            </a:r>
          </a:p>
          <a:p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hidrostático</a:t>
            </a:r>
            <a:r>
              <a:rPr lang="en-US" sz="2000" b="1" dirty="0" smtClean="0"/>
              <a:t> </a:t>
            </a:r>
            <a:r>
              <a:rPr lang="en-US" sz="2000" dirty="0" smtClean="0"/>
              <a:t>e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geostrófico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restringem</a:t>
            </a:r>
            <a:r>
              <a:rPr lang="en-US" sz="2000" dirty="0" smtClean="0"/>
              <a:t> e </a:t>
            </a:r>
            <a:r>
              <a:rPr lang="en-US" sz="2000" dirty="0" err="1" smtClean="0"/>
              <a:t>simplificam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movimentos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atmosféricos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maneira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</a:t>
            </a:r>
            <a:endParaRPr lang="en-US" sz="2000" dirty="0" smtClean="0"/>
          </a:p>
          <a:p>
            <a:r>
              <a:rPr lang="en-US" sz="2000" dirty="0" err="1" smtClean="0"/>
              <a:t>Fornece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simples com a </a:t>
            </a:r>
            <a:r>
              <a:rPr lang="en-US" sz="2000" dirty="0" err="1" smtClean="0"/>
              <a:t>qual</a:t>
            </a:r>
            <a:r>
              <a:rPr lang="en-US" sz="2000" dirty="0" smtClean="0"/>
              <a:t> se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entender</a:t>
            </a:r>
            <a:r>
              <a:rPr lang="en-US" sz="2000" dirty="0" smtClean="0"/>
              <a:t> e </a:t>
            </a:r>
            <a:r>
              <a:rPr lang="en-US" sz="2000" dirty="0" err="1" smtClean="0"/>
              <a:t>diagnosticar</a:t>
            </a:r>
            <a:r>
              <a:rPr lang="en-US" sz="2000" dirty="0" smtClean="0"/>
              <a:t> a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tridimensional  dos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de tempo de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sinótica</a:t>
            </a:r>
            <a:endParaRPr lang="en-US" sz="2000" dirty="0" smtClean="0"/>
          </a:p>
          <a:p>
            <a:r>
              <a:rPr lang="en-US" sz="2000" dirty="0" err="1" smtClean="0"/>
              <a:t>Ajuda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compreender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massa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)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i="1" dirty="0" smtClean="0"/>
              <a:t>momentum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vorticidade</a:t>
            </a:r>
            <a:r>
              <a:rPr lang="en-US" sz="2000" dirty="0" smtClean="0"/>
              <a:t>) </a:t>
            </a:r>
            <a:r>
              <a:rPr lang="en-US" sz="2000" dirty="0" err="1" smtClean="0"/>
              <a:t>interagem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circulações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verticais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sinóticos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realistas</a:t>
            </a:r>
            <a:endParaRPr lang="en-US" sz="2000" dirty="0" smtClean="0"/>
          </a:p>
          <a:p>
            <a:r>
              <a:rPr lang="en-US" sz="2000" dirty="0" err="1" smtClean="0"/>
              <a:t>Oferece</a:t>
            </a:r>
            <a:r>
              <a:rPr lang="en-US" sz="2000" dirty="0" smtClean="0"/>
              <a:t> a </a:t>
            </a:r>
            <a:r>
              <a:rPr lang="en-US" sz="2000" dirty="0" err="1" smtClean="0"/>
              <a:t>interpretação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física</a:t>
            </a:r>
            <a:r>
              <a:rPr lang="en-US" sz="2000" dirty="0" smtClean="0"/>
              <a:t> das </a:t>
            </a:r>
            <a:r>
              <a:rPr lang="en-US" sz="2000" dirty="0" err="1" smtClean="0"/>
              <a:t>forçantes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 vertical e dos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nuvens</a:t>
            </a:r>
            <a:r>
              <a:rPr lang="en-US" sz="2000" dirty="0" smtClean="0"/>
              <a:t>/</a:t>
            </a:r>
            <a:r>
              <a:rPr lang="en-US" sz="2000" dirty="0" err="1" smtClean="0"/>
              <a:t>precipitação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associados</a:t>
            </a:r>
            <a:r>
              <a:rPr lang="en-US" sz="2000" dirty="0" smtClean="0"/>
              <a:t> a </a:t>
            </a:r>
            <a:r>
              <a:rPr lang="en-US" sz="2000" dirty="0" err="1" smtClean="0"/>
              <a:t>ciclones</a:t>
            </a:r>
            <a:r>
              <a:rPr lang="en-US" sz="2000" dirty="0" smtClean="0"/>
              <a:t> de latitudes </a:t>
            </a:r>
            <a:r>
              <a:rPr lang="en-US" sz="2000" dirty="0" err="1" smtClean="0"/>
              <a:t>médias</a:t>
            </a:r>
            <a:endParaRPr lang="pt-B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300hPa +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Geop</a:t>
            </a: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500hPa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já</a:t>
            </a:r>
            <a:r>
              <a:rPr lang="en-US" b="1" dirty="0" smtClean="0"/>
              <a:t> </a:t>
            </a:r>
            <a:r>
              <a:rPr lang="en-US" b="1" dirty="0" err="1" smtClean="0"/>
              <a:t>sabemos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de latitudes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camada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ara</a:t>
            </a:r>
            <a:r>
              <a:rPr lang="en-US" dirty="0" smtClean="0"/>
              <a:t> </a:t>
            </a:r>
            <a:r>
              <a:rPr lang="en-US" dirty="0" err="1" smtClean="0"/>
              <a:t>simplificar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acurácia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Comecemos com: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isobáricas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•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hidrostático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válido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15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Separando as componentes </a:t>
            </a:r>
            <a:r>
              <a:rPr lang="pt-BR" sz="2400" dirty="0" err="1" smtClean="0"/>
              <a:t>ag</a:t>
            </a:r>
            <a:r>
              <a:rPr lang="pt-BR" sz="2400" dirty="0" smtClean="0"/>
              <a:t> e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do vento: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ug</a:t>
            </a:r>
            <a:r>
              <a:rPr lang="en-US" sz="2400" i="1" dirty="0"/>
              <a:t>, vg) → </a:t>
            </a:r>
            <a:r>
              <a:rPr lang="en-US" sz="2400" i="1" dirty="0" err="1" smtClean="0"/>
              <a:t>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ua</a:t>
            </a:r>
            <a:r>
              <a:rPr lang="en-US" sz="2400" i="1" dirty="0"/>
              <a:t>, </a:t>
            </a:r>
            <a:r>
              <a:rPr lang="en-US" sz="2400" i="1" dirty="0" err="1"/>
              <a:t>va</a:t>
            </a:r>
            <a:r>
              <a:rPr lang="en-US" sz="2400" i="1" dirty="0"/>
              <a:t>) → </a:t>
            </a:r>
            <a:r>
              <a:rPr lang="en-US" sz="2400" i="1" dirty="0" err="1" smtClean="0"/>
              <a:t>ageostrófico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NÃO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Equações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mov</a:t>
            </a:r>
            <a:r>
              <a:rPr lang="en-US" sz="2400" dirty="0" smtClean="0"/>
              <a:t>. </a:t>
            </a:r>
            <a:r>
              <a:rPr lang="en-US" sz="2400" dirty="0" err="1" smtClean="0"/>
              <a:t>horiz</a:t>
            </a:r>
            <a:r>
              <a:rPr lang="en-US" sz="2400" dirty="0" smtClean="0"/>
              <a:t>. (</a:t>
            </a:r>
            <a:r>
              <a:rPr lang="en-US" sz="2400" dirty="0" err="1" smtClean="0"/>
              <a:t>coordenadas</a:t>
            </a:r>
            <a:r>
              <a:rPr lang="en-US" sz="2400" dirty="0" smtClean="0"/>
              <a:t> </a:t>
            </a:r>
            <a:r>
              <a:rPr lang="en-US" sz="2400" dirty="0" err="1" smtClean="0"/>
              <a:t>isobáricas</a:t>
            </a:r>
            <a:r>
              <a:rPr lang="en-US" sz="2400" dirty="0" smtClean="0"/>
              <a:t>):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895850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escala:</a:t>
            </a:r>
          </a:p>
          <a:p>
            <a:endParaRPr lang="pt-BR" sz="1050" dirty="0" smtClean="0"/>
          </a:p>
          <a:p>
            <a:r>
              <a:rPr lang="pt-BR" dirty="0" smtClean="0"/>
              <a:t>Movimentos sinóticos de latitude média:</a:t>
            </a:r>
          </a:p>
          <a:p>
            <a:endParaRPr lang="pt-BR" dirty="0" smtClean="0"/>
          </a:p>
          <a:p>
            <a:endParaRPr lang="pt-BR" sz="1800" dirty="0" smtClean="0"/>
          </a:p>
          <a:p>
            <a:r>
              <a:rPr lang="pt-BR" dirty="0" smtClean="0"/>
              <a:t>Assim,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819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90850"/>
            <a:ext cx="3714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669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1066</Words>
  <Application>Microsoft Office PowerPoint</Application>
  <PresentationFormat>Apresentação na tela (4:3)</PresentationFormat>
  <Paragraphs>144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Teoria Quase-Geostrófica</vt:lpstr>
      <vt:lpstr>Teoria Quase-Geostrófica (QG)</vt:lpstr>
      <vt:lpstr>Teoria QG: Visão Geral</vt:lpstr>
      <vt:lpstr>Teoria QG: Visão Geral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Slide 12</vt:lpstr>
      <vt:lpstr>Slide 13</vt:lpstr>
      <vt:lpstr>Teoria QG: Aproximações e validade</vt:lpstr>
      <vt:lpstr>Teoria QG: Equações de movimento</vt:lpstr>
      <vt:lpstr>Teoria QG: Equação da Continuidade</vt:lpstr>
      <vt:lpstr>Teoria QG: Equação da Termodinâmica</vt:lpstr>
      <vt:lpstr>Circulação e Vorticidade</vt:lpstr>
      <vt:lpstr>Vorticidade</vt:lpstr>
      <vt:lpstr>Slide 20</vt:lpstr>
      <vt:lpstr>Slide 21</vt:lpstr>
      <vt:lpstr>Vorticidade</vt:lpstr>
      <vt:lpstr>Equação da Vorticidade</vt:lpstr>
      <vt:lpstr>Equação da Vorticidade</vt:lpstr>
      <vt:lpstr>Equação da Vorticidade</vt:lpstr>
      <vt:lpstr>Geop e Vorticidade em 500hPa</vt:lpstr>
      <vt:lpstr>Slide 27</vt:lpstr>
      <vt:lpstr>Slide 28</vt:lpstr>
      <vt:lpstr>Slide 29</vt:lpstr>
      <vt:lpstr>Equação omega</vt:lpstr>
      <vt:lpstr>Slide 31</vt:lpstr>
      <vt:lpstr>Slide 32</vt:lpstr>
      <vt:lpstr>Slide 33</vt:lpstr>
      <vt:lpstr>Slide 34</vt:lpstr>
      <vt:lpstr>Slide 35</vt:lpstr>
      <vt:lpstr>Previsão</vt:lpstr>
      <vt:lpstr>Slide 37</vt:lpstr>
      <vt:lpstr>Slide 38</vt:lpstr>
      <vt:lpstr>Adv temp 850hPa + Geop 500hPa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41</cp:revision>
  <dcterms:created xsi:type="dcterms:W3CDTF">2013-06-06T11:17:49Z</dcterms:created>
  <dcterms:modified xsi:type="dcterms:W3CDTF">2013-06-06T18:39:02Z</dcterms:modified>
</cp:coreProperties>
</file>