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FD18-CA94-4A4E-8E94-AA458DCC6A7D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9D05-E7A8-4F2F-948E-7963446E232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hu.edu/~dwaugh1/fluid_earth/fe_4w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hu.edu/~dwaugh1/fluid_earth/fe_4w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hu.edu/~dwaugh1/fluid_earth/fe_4w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ncsu.edu/~nwsfo/storage/cases/2011041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4.ncsu.edu/~nwsfo/storage/cases/20110416/20110416.12z.nowrad.sfc.png" TargetMode="External"/><Relationship Id="rId3" Type="http://schemas.openxmlformats.org/officeDocument/2006/relationships/hyperlink" Target="http://www4.ncsu.edu/~nwsfo/storage/cases/20110416/20110416.00_500mb.gif" TargetMode="External"/><Relationship Id="rId7" Type="http://schemas.openxmlformats.org/officeDocument/2006/relationships/hyperlink" Target="http://www4.ncsu.edu/~nwsfo/storage/cases/20110416/20110416.12_925mb.gif" TargetMode="External"/><Relationship Id="rId2" Type="http://schemas.openxmlformats.org/officeDocument/2006/relationships/hyperlink" Target="http://www4.ncsu.edu/~nwsfo/storage/cases/20110416/20110416.12_500mb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4.ncsu.edu/~nwsfo/storage/cases/20110416/20110416.12_850mb.gif" TargetMode="External"/><Relationship Id="rId11" Type="http://schemas.openxmlformats.org/officeDocument/2006/relationships/hyperlink" Target="http://www4.ncsu.edu/~nwsfo/storage/cases/20110416/se.bref.1104161211.gif" TargetMode="External"/><Relationship Id="rId5" Type="http://schemas.openxmlformats.org/officeDocument/2006/relationships/hyperlink" Target="http://www4.ncsu.edu/~nwsfo/storage/cases/20110416/20110416.12_300mb.gif" TargetMode="External"/><Relationship Id="rId10" Type="http://schemas.openxmlformats.org/officeDocument/2006/relationships/hyperlink" Target="http://www4.ncsu.edu/~nwsfo/storage/cases/20110416/dynamicsvrsetup.new.png" TargetMode="External"/><Relationship Id="rId4" Type="http://schemas.openxmlformats.org/officeDocument/2006/relationships/hyperlink" Target="http://www4.ncsu.edu/~nwsfo/storage/cases/20110416/20110416.12_500mb_chg.gif" TargetMode="External"/><Relationship Id="rId9" Type="http://schemas.openxmlformats.org/officeDocument/2006/relationships/hyperlink" Target="http://www4.ncsu.edu/~nwsfo/storage/cases/20110416/20110416.18Z.MSLP.Fronts.Jets.Small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or.iastate.edu/~japrenti/thesis/thesis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ournals.ametsoc.org/doi/abs/10.1175/WAF951.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ed.ucar.edu/training_course.php?id=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tamu.edu/class/atmo202/Severedir/severe-wx-stu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TORNADOS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t.tamu.edu/class/atmo202/Severedir/Td-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2696"/>
            <a:ext cx="3390900" cy="25527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8485" t="38016" r="8090" b="35406"/>
          <a:stretch>
            <a:fillRect/>
          </a:stretch>
        </p:blipFill>
        <p:spPr bwMode="auto">
          <a:xfrm>
            <a:off x="0" y="3645024"/>
            <a:ext cx="90410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TORNADOS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Ventos</a:t>
            </a:r>
            <a:r>
              <a:rPr lang="en-US" dirty="0" smtClean="0"/>
              <a:t> </a:t>
            </a:r>
            <a:r>
              <a:rPr lang="en-US" dirty="0" err="1" smtClean="0"/>
              <a:t>extremamente</a:t>
            </a:r>
            <a:r>
              <a:rPr lang="en-US" dirty="0" smtClean="0"/>
              <a:t> </a:t>
            </a:r>
            <a:r>
              <a:rPr lang="en-US" dirty="0" err="1" smtClean="0"/>
              <a:t>intensos</a:t>
            </a:r>
            <a:r>
              <a:rPr lang="en-US" dirty="0" smtClean="0"/>
              <a:t> </a:t>
            </a:r>
            <a:r>
              <a:rPr lang="en-US" dirty="0" err="1" smtClean="0"/>
              <a:t>formam</a:t>
            </a:r>
            <a:r>
              <a:rPr lang="en-US" dirty="0" smtClean="0"/>
              <a:t>-se </a:t>
            </a:r>
            <a:r>
              <a:rPr lang="en-US" dirty="0" err="1" smtClean="0"/>
              <a:t>na</a:t>
            </a:r>
            <a:r>
              <a:rPr lang="en-US" dirty="0" smtClean="0"/>
              <a:t> base de </a:t>
            </a:r>
            <a:r>
              <a:rPr lang="en-US" dirty="0" err="1" smtClean="0"/>
              <a:t>Cb´s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ciclônicos</a:t>
            </a:r>
            <a:r>
              <a:rPr lang="en-US" dirty="0" smtClean="0"/>
              <a:t> (</a:t>
            </a:r>
            <a:r>
              <a:rPr lang="en-US" dirty="0" err="1" smtClean="0"/>
              <a:t>apesar</a:t>
            </a:r>
            <a:r>
              <a:rPr lang="en-US" dirty="0" smtClean="0"/>
              <a:t> de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afetados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Força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, </a:t>
            </a:r>
            <a:r>
              <a:rPr lang="en-US" dirty="0" err="1" smtClean="0"/>
              <a:t>entretanto</a:t>
            </a:r>
            <a:r>
              <a:rPr lang="en-US" dirty="0" smtClean="0"/>
              <a:t>, </a:t>
            </a:r>
            <a:r>
              <a:rPr lang="en-US" dirty="0" err="1" smtClean="0"/>
              <a:t>esta</a:t>
            </a:r>
            <a:r>
              <a:rPr lang="en-US" dirty="0" smtClean="0"/>
              <a:t> tem um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Formas</a:t>
            </a:r>
            <a:r>
              <a:rPr lang="en-US" dirty="0" smtClean="0"/>
              <a:t> </a:t>
            </a:r>
            <a:r>
              <a:rPr lang="en-US" dirty="0" err="1" smtClean="0"/>
              <a:t>diversas</a:t>
            </a:r>
            <a:r>
              <a:rPr lang="en-US" dirty="0" smtClean="0"/>
              <a:t> (</a:t>
            </a:r>
            <a:r>
              <a:rPr lang="en-US" dirty="0" err="1" smtClean="0"/>
              <a:t>colunas</a:t>
            </a:r>
            <a:r>
              <a:rPr lang="en-US" dirty="0" smtClean="0"/>
              <a:t> </a:t>
            </a:r>
            <a:r>
              <a:rPr lang="en-US" dirty="0" err="1" smtClean="0"/>
              <a:t>cilíndricas</a:t>
            </a:r>
            <a:r>
              <a:rPr lang="en-US" dirty="0" smtClean="0"/>
              <a:t>, </a:t>
            </a:r>
            <a:r>
              <a:rPr lang="en-US" dirty="0" err="1" smtClean="0"/>
              <a:t>funis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Tamanhos</a:t>
            </a:r>
            <a:r>
              <a:rPr lang="en-US" dirty="0" smtClean="0"/>
              <a:t>: de 100 a 1500m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Intensidade</a:t>
            </a:r>
            <a:r>
              <a:rPr lang="en-US" dirty="0" smtClean="0"/>
              <a:t>: </a:t>
            </a:r>
            <a:r>
              <a:rPr lang="en-US" dirty="0" err="1" smtClean="0"/>
              <a:t>velocidades</a:t>
            </a:r>
            <a:r>
              <a:rPr lang="en-US" dirty="0" smtClean="0"/>
              <a:t> do </a:t>
            </a:r>
            <a:r>
              <a:rPr lang="en-US" dirty="0" err="1" smtClean="0"/>
              <a:t>vento</a:t>
            </a:r>
            <a:r>
              <a:rPr lang="en-US" dirty="0" smtClean="0"/>
              <a:t> de 65 a 450 km/h</a:t>
            </a:r>
            <a:r>
              <a:rPr lang="en-US" dirty="0"/>
              <a:t> 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Deslocam</a:t>
            </a:r>
            <a:r>
              <a:rPr lang="en-US" dirty="0" smtClean="0"/>
              <a:t>-se com </a:t>
            </a:r>
            <a:r>
              <a:rPr lang="en-US" dirty="0" err="1" smtClean="0"/>
              <a:t>velocidade</a:t>
            </a:r>
            <a:r>
              <a:rPr lang="en-US" dirty="0" smtClean="0"/>
              <a:t> ~50km/h e </a:t>
            </a:r>
            <a:r>
              <a:rPr lang="en-US" dirty="0" err="1" smtClean="0"/>
              <a:t>duram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 (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durar</a:t>
            </a:r>
            <a:r>
              <a:rPr lang="en-US" dirty="0" smtClean="0"/>
              <a:t> </a:t>
            </a:r>
            <a:r>
              <a:rPr lang="en-US" dirty="0" err="1" smtClean="0"/>
              <a:t>horas</a:t>
            </a:r>
            <a:r>
              <a:rPr lang="en-US" dirty="0" smtClean="0"/>
              <a:t>), </a:t>
            </a:r>
            <a:r>
              <a:rPr lang="en-US" dirty="0" err="1" smtClean="0"/>
              <a:t>cobrindo</a:t>
            </a:r>
            <a:r>
              <a:rPr lang="en-US" dirty="0" smtClean="0"/>
              <a:t> </a:t>
            </a:r>
            <a:r>
              <a:rPr lang="en-US" dirty="0" err="1" smtClean="0"/>
              <a:t>distâncias</a:t>
            </a:r>
            <a:r>
              <a:rPr lang="en-US" dirty="0" smtClean="0"/>
              <a:t> de 3 a 4 km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Desenvolvem</a:t>
            </a:r>
            <a:r>
              <a:rPr lang="en-US" dirty="0" smtClean="0"/>
              <a:t>-se </a:t>
            </a:r>
            <a:r>
              <a:rPr lang="en-US" dirty="0" err="1" smtClean="0"/>
              <a:t>próximo</a:t>
            </a:r>
            <a:r>
              <a:rPr lang="en-US" dirty="0" smtClean="0"/>
              <a:t> de </a:t>
            </a:r>
            <a:r>
              <a:rPr lang="en-US" dirty="0" err="1" smtClean="0"/>
              <a:t>frentes</a:t>
            </a:r>
            <a:r>
              <a:rPr lang="en-US" dirty="0" smtClean="0"/>
              <a:t>, </a:t>
            </a:r>
            <a:r>
              <a:rPr lang="en-US" dirty="0" err="1" smtClean="0"/>
              <a:t>cavados</a:t>
            </a:r>
            <a:r>
              <a:rPr lang="en-US" dirty="0" smtClean="0"/>
              <a:t> </a:t>
            </a:r>
            <a:r>
              <a:rPr lang="en-US" dirty="0" err="1" smtClean="0"/>
              <a:t>pré-frontais</a:t>
            </a:r>
            <a:r>
              <a:rPr lang="en-US" dirty="0" smtClean="0"/>
              <a:t>, SCM, </a:t>
            </a:r>
            <a:r>
              <a:rPr lang="en-US" dirty="0" err="1" smtClean="0"/>
              <a:t>supercélulas</a:t>
            </a:r>
            <a:r>
              <a:rPr lang="en-US" dirty="0" smtClean="0"/>
              <a:t> e </a:t>
            </a:r>
            <a:r>
              <a:rPr lang="en-US" dirty="0" err="1" smtClean="0"/>
              <a:t>ciclones</a:t>
            </a:r>
            <a:r>
              <a:rPr lang="en-US" dirty="0" smtClean="0"/>
              <a:t> </a:t>
            </a:r>
            <a:r>
              <a:rPr lang="en-US" dirty="0" err="1" smtClean="0"/>
              <a:t>tropicais</a:t>
            </a:r>
            <a:endParaRPr lang="en-US" dirty="0"/>
          </a:p>
          <a:p>
            <a:pPr>
              <a:lnSpc>
                <a:spcPct val="120000"/>
              </a:lnSpc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771800" y="6488668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http://www.jhu.edu/~dwaugh1/fluid_earth/fe_4w.htm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</a:t>
            </a:r>
            <a:r>
              <a:rPr lang="en-US" sz="2000" dirty="0"/>
              <a:t> </a:t>
            </a:r>
            <a:r>
              <a:rPr lang="en-US" sz="2000" b="1" dirty="0" err="1"/>
              <a:t>mesocyclone</a:t>
            </a:r>
            <a:r>
              <a:rPr lang="en-US" sz="2000" dirty="0"/>
              <a:t> is formed within </a:t>
            </a:r>
            <a:r>
              <a:rPr lang="en-US" sz="2000" dirty="0" err="1"/>
              <a:t>supercell</a:t>
            </a:r>
            <a:r>
              <a:rPr lang="en-US" sz="2000" dirty="0"/>
              <a:t> � winds move from southerly to westerly direction as move up from ground, which causes a horizontal vortex to be formed. The strong updraft can then tilt this vortex upright.</a:t>
            </a:r>
          </a:p>
          <a:p>
            <a:r>
              <a:rPr lang="en-US" sz="2000" dirty="0" err="1" smtClean="0"/>
              <a:t>Mesocyclone</a:t>
            </a:r>
            <a:r>
              <a:rPr lang="en-US" sz="2000" dirty="0" smtClean="0"/>
              <a:t> </a:t>
            </a:r>
            <a:r>
              <a:rPr lang="en-US" sz="2000" dirty="0"/>
              <a:t>stretches, thins and intensifies (conservation of </a:t>
            </a:r>
            <a:r>
              <a:rPr lang="en-US" sz="2000" dirty="0" err="1"/>
              <a:t>vorticity</a:t>
            </a:r>
            <a:r>
              <a:rPr lang="en-US" sz="2000" dirty="0"/>
              <a:t>). A portion of cloud then protrudes from base (�</a:t>
            </a:r>
            <a:r>
              <a:rPr lang="en-US" sz="2000" b="1" dirty="0"/>
              <a:t>wall cloud</a:t>
            </a:r>
            <a:r>
              <a:rPr lang="en-US" sz="2000" dirty="0"/>
              <a:t>�).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very narrow �</a:t>
            </a:r>
            <a:r>
              <a:rPr lang="en-US" sz="2000" b="1" dirty="0"/>
              <a:t>funnel cloud</a:t>
            </a:r>
            <a:r>
              <a:rPr lang="en-US" sz="2000" dirty="0"/>
              <a:t>� emerges from base of cloud, and a tornado forms when this touches the ground.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conditions for formation are those for formation of severe thunderstorms:</a:t>
            </a:r>
          </a:p>
          <a:p>
            <a:pPr lvl="1"/>
            <a:r>
              <a:rPr lang="en-US" sz="1800" dirty="0"/>
              <a:t>�        low-level flow of moist, warm air,</a:t>
            </a:r>
          </a:p>
          <a:p>
            <a:pPr lvl="1"/>
            <a:r>
              <a:rPr lang="en-US" sz="1800" dirty="0"/>
              <a:t>�        upper-level flow of drier, cool air,</a:t>
            </a:r>
          </a:p>
          <a:p>
            <a:pPr lvl="1"/>
            <a:r>
              <a:rPr lang="en-US" sz="1800" dirty="0"/>
              <a:t>�        passage of cold front (lifting + rotation).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conditions are frequently meet in the �</a:t>
            </a:r>
            <a:r>
              <a:rPr lang="en-US" sz="2000" b="1" dirty="0"/>
              <a:t>Tornado Alley</a:t>
            </a:r>
            <a:r>
              <a:rPr lang="en-US" sz="2000" dirty="0"/>
              <a:t>�, especially during spring (warming of surface in winter-summer transition, and favorable synoptic </a:t>
            </a:r>
            <a:r>
              <a:rPr lang="en-US" sz="2000" dirty="0" smtClean="0"/>
              <a:t>conditions).</a:t>
            </a:r>
            <a:endParaRPr lang="en-US" sz="2000" dirty="0"/>
          </a:p>
          <a:p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2771800" y="6488668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http://www.jhu.edu/~dwaugh1/fluid_earth/fe_4w.htm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TORNADO DAMAGE / CLASSIFICATION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  <a:r>
              <a:rPr lang="en-US" dirty="0" smtClean="0"/>
              <a:t>Most </a:t>
            </a:r>
            <a:r>
              <a:rPr lang="en-US" dirty="0"/>
              <a:t>of the damage from tornadoes is caused by the strong winds (and flying objects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It </a:t>
            </a:r>
            <a:r>
              <a:rPr lang="en-US" dirty="0"/>
              <a:t>was thought that the large pressure change (100 </a:t>
            </a:r>
            <a:r>
              <a:rPr lang="en-US" dirty="0" err="1"/>
              <a:t>hPa</a:t>
            </a:r>
            <a:r>
              <a:rPr lang="en-US" dirty="0"/>
              <a:t> over 100m) caused houses to explode (and hence old advice to open windows), but it is now known this is not the reason.</a:t>
            </a:r>
          </a:p>
          <a:p>
            <a:r>
              <a:rPr lang="en-US" dirty="0"/>
              <a:t> </a:t>
            </a:r>
            <a:r>
              <a:rPr lang="en-US" dirty="0" smtClean="0"/>
              <a:t>There </a:t>
            </a:r>
            <a:r>
              <a:rPr lang="en-US" dirty="0"/>
              <a:t>are very few measurements of tornadoes (they are localized and destroy most instruments), so tornadoes are classified according to their destruction.</a:t>
            </a:r>
          </a:p>
          <a:p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scale used is the </a:t>
            </a:r>
            <a:r>
              <a:rPr lang="en-US" b="1" dirty="0"/>
              <a:t>Fujita scale</a:t>
            </a:r>
            <a:r>
              <a:rPr lang="en-US" dirty="0"/>
              <a:t> (or F-scale) which consists of 6 types: F0 � F5 (weak � strong � violent). Weak tornadoes (F0,F1) are most common (74%), and violent tornadoes (F4,F5) are rare (1%).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771800" y="6488668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http://www.jhu.edu/~dwaugh1/fluid_earth/fe_4w.htm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4.ncsu.edu/~nwsfo/storage/cases/20110416/dynamicsvrsetup.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5832648" cy="662801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491880" y="648866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http://www4.ncsu.edu/~nwsfo/storage/cases/20110416/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95120" y="1988840"/>
            <a:ext cx="334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April 16, 2011 North Carolina Tornado Outbreak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Synoptic and </a:t>
            </a:r>
            <a:r>
              <a:rPr lang="en-US" b="1" dirty="0" err="1" smtClean="0"/>
              <a:t>Mesoscale</a:t>
            </a:r>
            <a:r>
              <a:rPr lang="en-US" b="1" dirty="0" smtClean="0"/>
              <a:t> Summary-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The </a:t>
            </a:r>
            <a:r>
              <a:rPr lang="en-US" sz="1400" dirty="0">
                <a:hlinkClick r:id="rId2"/>
              </a:rPr>
              <a:t>upper air pattern on the morning of 16 April 2011</a:t>
            </a:r>
            <a:r>
              <a:rPr lang="en-US" sz="1400" dirty="0"/>
              <a:t> featured an impressive eastward advancing upper level trough extending from the western Great Lakes into the lower Mississippi Valley. The </a:t>
            </a:r>
            <a:r>
              <a:rPr lang="en-US" sz="1400" dirty="0">
                <a:hlinkClick r:id="rId3"/>
              </a:rPr>
              <a:t>500 </a:t>
            </a:r>
            <a:r>
              <a:rPr lang="en-US" sz="1400" dirty="0" err="1">
                <a:hlinkClick r:id="rId3"/>
              </a:rPr>
              <a:t>hPa</a:t>
            </a:r>
            <a:r>
              <a:rPr lang="en-US" sz="1400" dirty="0">
                <a:hlinkClick r:id="rId3"/>
              </a:rPr>
              <a:t> trough at 00 UTC</a:t>
            </a:r>
            <a:r>
              <a:rPr lang="en-US" sz="1400" dirty="0"/>
              <a:t> had moved eastward and became negatively tilted at </a:t>
            </a:r>
            <a:r>
              <a:rPr lang="en-US" sz="1400" dirty="0">
                <a:hlinkClick r:id="rId2"/>
              </a:rPr>
              <a:t>12 UTC</a:t>
            </a:r>
            <a:r>
              <a:rPr lang="en-US" sz="1400" dirty="0"/>
              <a:t> with </a:t>
            </a:r>
            <a:r>
              <a:rPr lang="en-US" sz="1400" dirty="0">
                <a:hlinkClick r:id="rId4"/>
              </a:rPr>
              <a:t>significant height falls of more than 120m</a:t>
            </a:r>
            <a:r>
              <a:rPr lang="en-US" sz="1400" dirty="0"/>
              <a:t> noted across the Ohio and Tennessee Valleys. A </a:t>
            </a:r>
            <a:r>
              <a:rPr lang="en-US" sz="1400" dirty="0">
                <a:hlinkClick r:id="rId3"/>
              </a:rPr>
              <a:t>90 </a:t>
            </a:r>
            <a:r>
              <a:rPr lang="en-US" sz="1400" dirty="0" err="1">
                <a:hlinkClick r:id="rId3"/>
              </a:rPr>
              <a:t>kt</a:t>
            </a:r>
            <a:r>
              <a:rPr lang="en-US" sz="1400" dirty="0">
                <a:hlinkClick r:id="rId3"/>
              </a:rPr>
              <a:t> mid-level jet was rounding the base of the 500 </a:t>
            </a:r>
            <a:r>
              <a:rPr lang="en-US" sz="1400" dirty="0" err="1">
                <a:hlinkClick r:id="rId3"/>
              </a:rPr>
              <a:t>hPa</a:t>
            </a:r>
            <a:r>
              <a:rPr lang="en-US" sz="1400" dirty="0">
                <a:hlinkClick r:id="rId3"/>
              </a:rPr>
              <a:t> trough at 12 UTC</a:t>
            </a:r>
            <a:r>
              <a:rPr lang="en-US" sz="1400" dirty="0"/>
              <a:t> across northeast Alabama, northwest Georgia, and far southeast Tennessee with a diffluent pattern noted across Georgia and the Carolinas. At </a:t>
            </a:r>
            <a:r>
              <a:rPr lang="en-US" sz="1400" dirty="0">
                <a:hlinkClick r:id="rId5"/>
              </a:rPr>
              <a:t>300 </a:t>
            </a:r>
            <a:r>
              <a:rPr lang="en-US" sz="1400" dirty="0" err="1">
                <a:hlinkClick r:id="rId5"/>
              </a:rPr>
              <a:t>hPa</a:t>
            </a:r>
            <a:r>
              <a:rPr lang="en-US" sz="1400" dirty="0">
                <a:hlinkClick r:id="rId5"/>
              </a:rPr>
              <a:t>, a strong jet core of 110 </a:t>
            </a:r>
            <a:r>
              <a:rPr lang="en-US" sz="1400" dirty="0" err="1">
                <a:hlinkClick r:id="rId5"/>
              </a:rPr>
              <a:t>kts</a:t>
            </a:r>
            <a:r>
              <a:rPr lang="en-US" sz="1400" dirty="0">
                <a:hlinkClick r:id="rId5"/>
              </a:rPr>
              <a:t> was located across northern Mississippi, northern Alabama, and southeastern Tennessee</a:t>
            </a:r>
            <a:r>
              <a:rPr lang="en-US" sz="1400" dirty="0"/>
              <a:t>.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At </a:t>
            </a:r>
            <a:r>
              <a:rPr lang="en-US" sz="1400" dirty="0">
                <a:hlinkClick r:id="rId6"/>
              </a:rPr>
              <a:t>850 </a:t>
            </a:r>
            <a:r>
              <a:rPr lang="en-US" sz="1400" dirty="0" err="1">
                <a:hlinkClick r:id="rId6"/>
              </a:rPr>
              <a:t>hPa</a:t>
            </a:r>
            <a:r>
              <a:rPr lang="en-US" sz="1400" dirty="0">
                <a:hlinkClick r:id="rId6"/>
              </a:rPr>
              <a:t>, a closed low was analyzed over the western Great Lakes with a trough axis extending south along and near the Mississippi River</a:t>
            </a:r>
            <a:r>
              <a:rPr lang="en-US" sz="1400" dirty="0"/>
              <a:t>. Another trough axis was located near and just west of the Southern Appalachians in eastern Kentucky, eastern Tennessee, and northwestern Georgia. Ahead of this trough, a </a:t>
            </a:r>
            <a:r>
              <a:rPr lang="en-US" sz="1400" dirty="0">
                <a:hlinkClick r:id="rId6"/>
              </a:rPr>
              <a:t>region of enhanced south-southwesterly to southerly winds of 50 </a:t>
            </a:r>
            <a:r>
              <a:rPr lang="en-US" sz="1400" dirty="0" err="1">
                <a:hlinkClick r:id="rId6"/>
              </a:rPr>
              <a:t>kts</a:t>
            </a:r>
            <a:r>
              <a:rPr lang="en-US" sz="1400" dirty="0">
                <a:hlinkClick r:id="rId6"/>
              </a:rPr>
              <a:t> or more was analyzed across the western Carolinas, West Virginia, and western Virginia</a:t>
            </a:r>
            <a:r>
              <a:rPr lang="en-US" sz="1400" dirty="0"/>
              <a:t>. A thermal ridge at 850 </a:t>
            </a:r>
            <a:r>
              <a:rPr lang="en-US" sz="1400" dirty="0" err="1"/>
              <a:t>hPa</a:t>
            </a:r>
            <a:r>
              <a:rPr lang="en-US" sz="1400" dirty="0"/>
              <a:t> extended into the Carolinas with dew points ranging into the 9 to 11 degree C range. A </a:t>
            </a:r>
            <a:r>
              <a:rPr lang="en-US" sz="1400" dirty="0">
                <a:hlinkClick r:id="rId7"/>
              </a:rPr>
              <a:t>strong southeasterly flow at 925 </a:t>
            </a:r>
            <a:r>
              <a:rPr lang="en-US" sz="1400" dirty="0" err="1">
                <a:hlinkClick r:id="rId7"/>
              </a:rPr>
              <a:t>hPa</a:t>
            </a:r>
            <a:r>
              <a:rPr lang="en-US" sz="1400" dirty="0">
                <a:hlinkClick r:id="rId7"/>
              </a:rPr>
              <a:t> was noted with winds of 35 to 45 </a:t>
            </a:r>
            <a:r>
              <a:rPr lang="en-US" sz="1400" dirty="0" err="1">
                <a:hlinkClick r:id="rId7"/>
              </a:rPr>
              <a:t>kts</a:t>
            </a:r>
            <a:r>
              <a:rPr lang="en-US" sz="1400" dirty="0">
                <a:hlinkClick r:id="rId7"/>
              </a:rPr>
              <a:t> across central North Carolina</a:t>
            </a:r>
            <a:r>
              <a:rPr lang="en-US" sz="1400" dirty="0"/>
              <a:t>.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At the surface, </a:t>
            </a:r>
            <a:r>
              <a:rPr lang="en-US" sz="1400" dirty="0">
                <a:hlinkClick r:id="rId8"/>
              </a:rPr>
              <a:t>a cold front was analyzed near or just west of the Appalachians, extending from eastern Kentucky south across far western North Carolina into Georgia and the Florida panhandle</a:t>
            </a:r>
            <a:r>
              <a:rPr lang="en-US" sz="1400" dirty="0"/>
              <a:t>. A </a:t>
            </a:r>
            <a:r>
              <a:rPr lang="en-US" sz="1400" dirty="0">
                <a:hlinkClick r:id="rId8"/>
              </a:rPr>
              <a:t>warm front noting the leading edge of a warmer, more moist and unstable surface air mass extended west to east across southern North Carolina to the northeastern North Carolina Coast</a:t>
            </a:r>
            <a:r>
              <a:rPr lang="en-US" sz="1400" dirty="0"/>
              <a:t>. </a:t>
            </a:r>
            <a:r>
              <a:rPr lang="en-US" sz="1400" dirty="0">
                <a:hlinkClick r:id="rId8"/>
              </a:rPr>
              <a:t>North of the warm front, surface dew points were generally in the mid to upper 50s with temperatures in the upper 50s to lower 60s</a:t>
            </a:r>
            <a:r>
              <a:rPr lang="en-US" sz="1400" dirty="0"/>
              <a:t>. South of the front, dew points climbed into the lower to mid 60s. The </a:t>
            </a:r>
            <a:r>
              <a:rPr lang="en-US" sz="1400" dirty="0">
                <a:hlinkClick r:id="rId9"/>
              </a:rPr>
              <a:t>setup of synoptic scale features with this event</a:t>
            </a:r>
            <a:r>
              <a:rPr lang="en-US" sz="1400" dirty="0"/>
              <a:t> was somewhat similar to </a:t>
            </a:r>
            <a:r>
              <a:rPr lang="en-US" sz="1400" dirty="0" err="1"/>
              <a:t>the</a:t>
            </a:r>
            <a:r>
              <a:rPr lang="en-US" sz="1400" dirty="0" err="1">
                <a:hlinkClick r:id="rId10"/>
              </a:rPr>
              <a:t>composite</a:t>
            </a:r>
            <a:r>
              <a:rPr lang="en-US" sz="1400" dirty="0">
                <a:hlinkClick r:id="rId10"/>
              </a:rPr>
              <a:t> map of major synoptic scale features typically associated with severe weather outbreaks provided by Barnes and Newton (1983)</a:t>
            </a:r>
            <a:r>
              <a:rPr lang="en-US" sz="1400" dirty="0"/>
              <a:t>. The </a:t>
            </a:r>
            <a:r>
              <a:rPr lang="en-US" sz="1400" dirty="0">
                <a:hlinkClick r:id="rId11"/>
              </a:rPr>
              <a:t>regional composite radar at 1158 UTC</a:t>
            </a:r>
            <a:r>
              <a:rPr lang="en-US" sz="1400" dirty="0"/>
              <a:t> showed some scattered light to moderate rain showers across the Piedmont and Foothills of North Carolina with some convection developing south of the warm front across South Carolina and Georgia. 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pt-BR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Modified Fujita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8699"/>
            <a:ext cx="9144001" cy="6356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6070" t="42795" r="4399" b="25563"/>
          <a:stretch>
            <a:fillRect/>
          </a:stretch>
        </p:blipFill>
        <p:spPr bwMode="auto">
          <a:xfrm>
            <a:off x="2267744" y="0"/>
            <a:ext cx="465934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83568" y="393305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Synoptic Environments Associated with Significant Tornadoes in the Contiguous United States</a:t>
            </a:r>
          </a:p>
          <a:p>
            <a:r>
              <a:rPr lang="en-US" dirty="0" smtClean="0"/>
              <a:t>JAYSON A. PRENTICE</a:t>
            </a:r>
          </a:p>
          <a:p>
            <a:r>
              <a:rPr lang="pt-BR" dirty="0" smtClean="0">
                <a:hlinkClick r:id="rId3"/>
              </a:rPr>
              <a:t>http://www.meteor.iastate.edu/~japrenti/thesis/thesis.pdf</a:t>
            </a:r>
            <a:endParaRPr lang="pt-BR" dirty="0" smtClean="0"/>
          </a:p>
          <a:p>
            <a:endParaRPr lang="pt-BR" dirty="0"/>
          </a:p>
          <a:p>
            <a:r>
              <a:rPr lang="en-US" b="1" dirty="0"/>
              <a:t>A Climatology of Synoptic Conditions associated with Significant Tornadoes across the Southern Appalachian Region</a:t>
            </a:r>
          </a:p>
          <a:p>
            <a:r>
              <a:rPr lang="en-US" dirty="0"/>
              <a:t>by David M. </a:t>
            </a:r>
            <a:r>
              <a:rPr lang="en-US" dirty="0" err="1"/>
              <a:t>Gaffin</a:t>
            </a:r>
            <a:r>
              <a:rPr lang="en-US" dirty="0"/>
              <a:t> and Stephen S. </a:t>
            </a:r>
            <a:r>
              <a:rPr lang="en-US" dirty="0" smtClean="0"/>
              <a:t>Parker</a:t>
            </a:r>
          </a:p>
          <a:p>
            <a:r>
              <a:rPr lang="pt-BR" dirty="0" smtClean="0">
                <a:hlinkClick r:id="rId4"/>
              </a:rPr>
              <a:t>http://journals.ametsoc.org/doi/abs/10.1175/WAF951.1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https://www.meted.ucar.edu/training_course.php?id=3</a:t>
            </a:r>
            <a:endParaRPr lang="pt-BR" dirty="0" smtClean="0"/>
          </a:p>
          <a:p>
            <a:r>
              <a:rPr lang="en-US" dirty="0" err="1">
                <a:hlinkClick r:id="rId2"/>
              </a:rPr>
              <a:t>Mesoscale</a:t>
            </a:r>
            <a:r>
              <a:rPr lang="en-US">
                <a:hlinkClick r:id="rId2"/>
              </a:rPr>
              <a:t> Meteorology: A Primer for Forecasters</a:t>
            </a:r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00" t="22266" r="6250" b="12156"/>
          <a:stretch>
            <a:fillRect/>
          </a:stretch>
        </p:blipFill>
        <p:spPr bwMode="auto">
          <a:xfrm>
            <a:off x="152353" y="0"/>
            <a:ext cx="8991647" cy="532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979712" y="6453336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http://www.met.tamu.edu/class/atmo202/Severedir/severe-wx-stu.html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17344" r="6250" b="6250"/>
          <a:stretch>
            <a:fillRect/>
          </a:stretch>
        </p:blipFill>
        <p:spPr bwMode="auto">
          <a:xfrm>
            <a:off x="-1" y="0"/>
            <a:ext cx="9144001" cy="61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12422" r="6250" b="9813"/>
          <a:stretch>
            <a:fillRect/>
          </a:stretch>
        </p:blipFill>
        <p:spPr bwMode="auto">
          <a:xfrm>
            <a:off x="0" y="188640"/>
            <a:ext cx="9144000" cy="630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485" t="19313" r="6250" b="9813"/>
          <a:stretch>
            <a:fillRect/>
          </a:stretch>
        </p:blipFill>
        <p:spPr bwMode="auto">
          <a:xfrm>
            <a:off x="-1" y="0"/>
            <a:ext cx="919653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12422" r="8090" b="19047"/>
          <a:stretch>
            <a:fillRect/>
          </a:stretch>
        </p:blipFill>
        <p:spPr bwMode="auto">
          <a:xfrm>
            <a:off x="0" y="0"/>
            <a:ext cx="806489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t.tamu.edu/class/atmo202/Severedir/Td-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390900" cy="25527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7747" t="20297" r="6250" b="43281"/>
          <a:stretch>
            <a:fillRect/>
          </a:stretch>
        </p:blipFill>
        <p:spPr bwMode="auto">
          <a:xfrm>
            <a:off x="0" y="3212976"/>
            <a:ext cx="9154690" cy="29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t.tamu.edu/class/atmo202/Severedir/Td-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2696"/>
            <a:ext cx="3390900" cy="25527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7747" t="54750" r="8829" b="15375"/>
          <a:stretch>
            <a:fillRect/>
          </a:stretch>
        </p:blipFill>
        <p:spPr bwMode="auto">
          <a:xfrm>
            <a:off x="-48751" y="3547864"/>
            <a:ext cx="9209339" cy="24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157</Words>
  <Application>Microsoft Office PowerPoint</Application>
  <PresentationFormat>Apresentação na tela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TORNADOS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TORNADOS</vt:lpstr>
      <vt:lpstr>Formação</vt:lpstr>
      <vt:lpstr>TORNADO DAMAGE / CLASSIFICATION</vt:lpstr>
      <vt:lpstr>Slide 14</vt:lpstr>
      <vt:lpstr>Synoptic and Mesoscale Summary- 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TORNADOS</dc:title>
  <dc:creator>ritaynoue</dc:creator>
  <cp:lastModifiedBy>ritaynoue</cp:lastModifiedBy>
  <cp:revision>17</cp:revision>
  <dcterms:created xsi:type="dcterms:W3CDTF">2013-05-22T12:15:08Z</dcterms:created>
  <dcterms:modified xsi:type="dcterms:W3CDTF">2013-05-22T14:56:42Z</dcterms:modified>
</cp:coreProperties>
</file>