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0" r:id="rId4"/>
    <p:sldId id="257" r:id="rId5"/>
    <p:sldId id="258" r:id="rId6"/>
    <p:sldId id="260" r:id="rId7"/>
    <p:sldId id="261" r:id="rId8"/>
    <p:sldId id="268" r:id="rId9"/>
    <p:sldId id="263" r:id="rId10"/>
    <p:sldId id="267" r:id="rId11"/>
    <p:sldId id="262" r:id="rId12"/>
    <p:sldId id="259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64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9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6B755-7E3E-4E00-9C5C-682F166152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56C8E-6A31-4583-82F7-B98C5BC133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7D1BE-D9B4-44AD-A0C7-B481C95739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B14D1-FA1A-4061-A94B-A7FF64448E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0874F-C0C7-4699-90E8-0C023E684B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13588-B1D9-4304-9B91-AD4F1CFFD4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713F3-BDD4-44A2-A978-17FCA2A2AF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1A03-D297-4CCF-AE77-25C003966E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89AC4-933D-4308-B756-9BC3D91D32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0B66-2743-4CB5-9AD2-A841E4B4B8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1FC1D-0188-412B-A175-D0AA2BAFBE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42BB9091-1040-487A-BC92-FEC8F0908C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28.jpeg"/><Relationship Id="rId7" Type="http://schemas.openxmlformats.org/officeDocument/2006/relationships/image" Target="../media/image38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wmf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7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Teoria quase-geostrófica</a:t>
            </a:r>
          </a:p>
        </p:txBody>
      </p:sp>
      <p:sp>
        <p:nvSpPr>
          <p:cNvPr id="5123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Equação da continuidade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550" y="2208213"/>
            <a:ext cx="592931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88913"/>
            <a:ext cx="511333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606675" y="6583363"/>
            <a:ext cx="6537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sz="1200"/>
              <a:t>http://www.meteo.mcgill.ca/wxlab/ATOC-546/notes/lesson08.vorticity_advection/divergence.gif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573463"/>
            <a:ext cx="8229600" cy="2552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smtClean="0"/>
              <a:t>A teoria quase-geostrófica relaciona os ventos divergentes e movimentos verticais a padrões nos campos de pressão e altura geopotencial.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smtClean="0"/>
              <a:t>Certos padrões de altura geopotencial induzem os perfis de movimento vertical e divergência acima mostrados. Em geral, o movimento vertical é restrito na tropopausa, pela camada estável da estratosfera, e na superfície, pela superfície da Terra.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rgbClr val="FF0000"/>
                </a:solidFill>
              </a:rPr>
              <a:t>Equação da tendência de geopotencial QG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00375"/>
            <a:ext cx="8229600" cy="3705225"/>
          </a:xfrm>
        </p:spPr>
        <p:txBody>
          <a:bodyPr/>
          <a:lstStyle/>
          <a:p>
            <a:pPr eaLnBrk="1" hangingPunct="1"/>
            <a:r>
              <a:rPr lang="pt-BR" smtClean="0"/>
              <a:t>A – Laplaciano da tendência local do geopotencial</a:t>
            </a:r>
          </a:p>
          <a:p>
            <a:pPr eaLnBrk="1" hangingPunct="1"/>
            <a:r>
              <a:rPr lang="pt-BR" smtClean="0"/>
              <a:t>B – Termo de advecção horizontal de vorticidade absoluta pelo vento geostrófico</a:t>
            </a:r>
          </a:p>
          <a:p>
            <a:pPr eaLnBrk="1" hangingPunct="1"/>
            <a:r>
              <a:rPr lang="pt-BR" smtClean="0"/>
              <a:t>C – Termo de advecção diferencial da temperatura pelo vento geostrófico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477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da tend local geop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365625"/>
            <a:ext cx="8229600" cy="2049463"/>
          </a:xfrm>
        </p:spPr>
        <p:txBody>
          <a:bodyPr/>
          <a:lstStyle/>
          <a:p>
            <a:pPr eaLnBrk="1" hangingPunct="1"/>
            <a:r>
              <a:rPr lang="pt-BR" sz="2800" smtClean="0"/>
              <a:t>Lembrar que aplicar o operador Laplaciano implica em troca de sinal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 r="7033"/>
          <a:stretch>
            <a:fillRect/>
          </a:stretch>
        </p:blipFill>
        <p:spPr bwMode="auto">
          <a:xfrm>
            <a:off x="4284663" y="3068638"/>
            <a:ext cx="952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 r="72939"/>
          <a:stretch>
            <a:fillRect/>
          </a:stretch>
        </p:blipFill>
        <p:spPr bwMode="auto">
          <a:xfrm>
            <a:off x="1836738" y="1557338"/>
            <a:ext cx="24812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716463" y="1916113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ym typeface="Symbol" pitchFamily="18" charset="2"/>
              </a:rPr>
              <a:t>  -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/>
          <a:srcRect l="52742" r="7033"/>
          <a:stretch>
            <a:fillRect/>
          </a:stretch>
        </p:blipFill>
        <p:spPr bwMode="auto">
          <a:xfrm>
            <a:off x="5651500" y="1773238"/>
            <a:ext cx="5492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t-BR" sz="4000" smtClean="0"/>
              <a:t>Termo de advecção horizontal de vorticidade absoluta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8229600" cy="1401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Advecção de vorticidade ciclônica (A</a:t>
            </a:r>
            <a:r>
              <a:rPr lang="pt-BR" sz="2800" baseline="-25000" smtClean="0"/>
              <a:t>Q</a:t>
            </a:r>
            <a:r>
              <a:rPr lang="pt-BR" sz="2800" smtClean="0"/>
              <a:t>&lt;0) </a:t>
            </a:r>
            <a:r>
              <a:rPr lang="pt-BR" sz="2800" smtClean="0">
                <a:sym typeface="Symbol" pitchFamily="18" charset="2"/>
              </a:rPr>
              <a:t> queda do geopotencial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>
                <a:sym typeface="Symbol" pitchFamily="18" charset="2"/>
              </a:rPr>
              <a:t>Advecção de vort. anticiclônica </a:t>
            </a:r>
            <a:r>
              <a:rPr lang="pt-BR" sz="2800" smtClean="0"/>
              <a:t>(A</a:t>
            </a:r>
            <a:r>
              <a:rPr lang="pt-BR" sz="2800" baseline="-25000" smtClean="0"/>
              <a:t>Q&gt;</a:t>
            </a:r>
            <a:r>
              <a:rPr lang="pt-BR" sz="2800" smtClean="0"/>
              <a:t>0)</a:t>
            </a:r>
            <a:r>
              <a:rPr lang="pt-BR" sz="2800" smtClean="0">
                <a:sym typeface="Symbol" pitchFamily="18" charset="2"/>
              </a:rPr>
              <a:t>  elevação do geopotencial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r="40759"/>
          <a:stretch>
            <a:fillRect/>
          </a:stretch>
        </p:blipFill>
        <p:spPr bwMode="auto">
          <a:xfrm>
            <a:off x="1547813" y="1244600"/>
            <a:ext cx="543401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 l="52742"/>
          <a:stretch>
            <a:fillRect/>
          </a:stretch>
        </p:blipFill>
        <p:spPr bwMode="auto">
          <a:xfrm>
            <a:off x="2987675" y="2971800"/>
            <a:ext cx="646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51275" y="3116263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2" cstate="print"/>
          <a:srcRect l="33250" r="40759"/>
          <a:stretch>
            <a:fillRect/>
          </a:stretch>
        </p:blipFill>
        <p:spPr bwMode="auto">
          <a:xfrm>
            <a:off x="4533900" y="2755900"/>
            <a:ext cx="2381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6948488" y="3148013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/>
              <a:t>= A</a:t>
            </a:r>
            <a:r>
              <a:rPr lang="pt-BR" sz="3600" baseline="-25000"/>
              <a:t>Q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da Adv. Vort. Abs.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smtClean="0"/>
              <a:t>O termo de advecção de vorticidade absoluta geralmente é </a:t>
            </a:r>
            <a:r>
              <a:rPr lang="pt-BR" sz="2400" u="sng" smtClean="0">
                <a:solidFill>
                  <a:srgbClr val="FF0000"/>
                </a:solidFill>
              </a:rPr>
              <a:t>a principal forçante na alta troposfera</a:t>
            </a:r>
            <a:r>
              <a:rPr lang="pt-BR" sz="24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smtClean="0"/>
              <a:t>No HS, para ondas curtas, a leste do cavado, este termo é negativo (AVN) implicando em queda do geopotencial nesta região. Este “cavamento” é necessário para o desenvolvimento de vorticidade geostrófica negativa.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smtClean="0"/>
              <a:t>É importante notar que o termo de advecção de vorticidade nos eixos dos cavados e cristas é igual a zero. Portanto, o termo da advecção de vorticidade não pode por si só promover a intensificação do distúrbio nos níveis onde está ocorrendo e sim atuar no sentido de propagar os distúrbios horizontalmente e de espalhá-los na vertical, por isso é conhecido como </a:t>
            </a:r>
            <a:r>
              <a:rPr lang="pt-BR" sz="2400" u="sng" smtClean="0">
                <a:solidFill>
                  <a:srgbClr val="FF0000"/>
                </a:solidFill>
              </a:rPr>
              <a:t>termo de deslocamento do sistema</a:t>
            </a:r>
            <a:r>
              <a:rPr lang="pt-BR" sz="240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chemeClr val="tx1"/>
                </a:solidFill>
              </a:rPr>
              <a:t>Termo Adv. Dif. Temperatura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3733800"/>
            <a:ext cx="3733800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A</a:t>
            </a:r>
            <a:r>
              <a:rPr lang="pt-BR" baseline="-25000" smtClean="0"/>
              <a:t>T</a:t>
            </a:r>
            <a:r>
              <a:rPr lang="pt-BR" smtClean="0"/>
              <a:t> diminuindo com altura: (AFria aumentando c/ alt ou AQuente diminuindo c/ alt)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 l="52742" r="3516"/>
          <a:stretch>
            <a:fillRect/>
          </a:stretch>
        </p:blipFill>
        <p:spPr bwMode="auto">
          <a:xfrm>
            <a:off x="1752600" y="23622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616200" y="2506663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 l="66502" r="716"/>
          <a:stretch>
            <a:fillRect/>
          </a:stretch>
        </p:blipFill>
        <p:spPr bwMode="auto">
          <a:xfrm>
            <a:off x="3260725" y="2133600"/>
            <a:ext cx="3006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232525" y="2514600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 cstate="print"/>
          <a:srcRect l="66502" r="28603"/>
          <a:stretch>
            <a:fillRect/>
          </a:stretch>
        </p:blipFill>
        <p:spPr bwMode="auto">
          <a:xfrm>
            <a:off x="6858000" y="2133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315200" y="2468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33400" y="5638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6002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438400" y="5791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T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 flipV="1">
            <a:off x="1066800" y="46482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1905000" y="45720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2954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2" cstate="print"/>
          <a:srcRect l="66502" r="28603"/>
          <a:stretch>
            <a:fillRect/>
          </a:stretch>
        </p:blipFill>
        <p:spPr bwMode="auto">
          <a:xfrm>
            <a:off x="3429000" y="37338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886200" y="40687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 </a:t>
            </a:r>
            <a:r>
              <a:rPr lang="pt-BR"/>
              <a:t>&gt;0</a:t>
            </a:r>
          </a:p>
        </p:txBody>
      </p:sp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3" cstate="print"/>
          <a:srcRect l="52742" r="3516"/>
          <a:stretch>
            <a:fillRect/>
          </a:stretch>
        </p:blipFill>
        <p:spPr bwMode="auto">
          <a:xfrm>
            <a:off x="3429000" y="51054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962400" y="5257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&gt;0</a:t>
            </a:r>
          </a:p>
        </p:txBody>
      </p:sp>
      <p:sp>
        <p:nvSpPr>
          <p:cNvPr id="20501" name="Rectangle 22"/>
          <p:cNvSpPr>
            <a:spLocks noChangeArrowheads="1"/>
          </p:cNvSpPr>
          <p:nvPr/>
        </p:nvSpPr>
        <p:spPr bwMode="auto">
          <a:xfrm>
            <a:off x="2771775" y="1109663"/>
            <a:ext cx="2638425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chemeClr val="tx1"/>
                </a:solidFill>
              </a:rPr>
              <a:t>Termo Adv. Dif. Temperatura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3733800"/>
            <a:ext cx="37338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mtClean="0"/>
              <a:t>A</a:t>
            </a:r>
            <a:r>
              <a:rPr lang="pt-BR" baseline="-25000" smtClean="0"/>
              <a:t>T</a:t>
            </a:r>
            <a:r>
              <a:rPr lang="pt-BR" smtClean="0"/>
              <a:t> aumentando com altura: (AFria diminuindo c/ alt ou AQuente aumentando c/ alt)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 l="52742" r="3516"/>
          <a:stretch>
            <a:fillRect/>
          </a:stretch>
        </p:blipFill>
        <p:spPr bwMode="auto">
          <a:xfrm>
            <a:off x="1752600" y="23622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616200" y="2506663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 l="66502" r="716"/>
          <a:stretch>
            <a:fillRect/>
          </a:stretch>
        </p:blipFill>
        <p:spPr bwMode="auto">
          <a:xfrm>
            <a:off x="3260725" y="2133600"/>
            <a:ext cx="3006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32525" y="2514600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 cstate="print"/>
          <a:srcRect l="66502" r="28603"/>
          <a:stretch>
            <a:fillRect/>
          </a:stretch>
        </p:blipFill>
        <p:spPr bwMode="auto">
          <a:xfrm>
            <a:off x="6858000" y="2133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315200" y="2468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533400" y="5638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16002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438400" y="5791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T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990600" y="45720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1752600" y="45720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2954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2" cstate="print"/>
          <a:srcRect l="66502" r="28603"/>
          <a:stretch>
            <a:fillRect/>
          </a:stretch>
        </p:blipFill>
        <p:spPr bwMode="auto">
          <a:xfrm>
            <a:off x="3429000" y="37338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886200" y="40687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 </a:t>
            </a:r>
            <a:r>
              <a:rPr lang="pt-BR"/>
              <a:t>&lt;0</a:t>
            </a:r>
          </a:p>
        </p:txBody>
      </p:sp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3" cstate="print"/>
          <a:srcRect l="52742" r="3516"/>
          <a:stretch>
            <a:fillRect/>
          </a:stretch>
        </p:blipFill>
        <p:spPr bwMode="auto">
          <a:xfrm>
            <a:off x="3429000" y="51054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962400" y="5257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&lt;0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2771775" y="1109663"/>
            <a:ext cx="2638425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chemeClr val="tx1"/>
                </a:solidFill>
              </a:rPr>
              <a:t>Termo Adv. Dif. Temperatura</a:t>
            </a:r>
          </a:p>
        </p:txBody>
      </p:sp>
      <p:sp>
        <p:nvSpPr>
          <p:cNvPr id="22531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pt-BR" sz="2800" smtClean="0">
                <a:solidFill>
                  <a:srgbClr val="FF0000"/>
                </a:solidFill>
                <a:latin typeface="Times New Roman" charset="0"/>
              </a:rPr>
              <a:t>Principal mecanismo de amplificação ou decaimento</a:t>
            </a:r>
            <a:r>
              <a:rPr lang="pt-BR" sz="2800" smtClean="0">
                <a:latin typeface="Times New Roman" charset="0"/>
              </a:rPr>
              <a:t> dos sistemas sinóticos de latitudes médias.</a:t>
            </a:r>
          </a:p>
          <a:p>
            <a:pPr eaLnBrk="1" hangingPunct="1"/>
            <a:r>
              <a:rPr lang="pt-BR" sz="2800" smtClean="0">
                <a:latin typeface="Times New Roman" charset="0"/>
              </a:rPr>
              <a:t>Advecção de temperatura tende a ser mais efetivo na </a:t>
            </a:r>
            <a:r>
              <a:rPr lang="pt-BR" sz="2800" u="sng" smtClean="0">
                <a:solidFill>
                  <a:srgbClr val="FF0000"/>
                </a:solidFill>
                <a:latin typeface="Times New Roman" charset="0"/>
              </a:rPr>
              <a:t>baixa troposfera</a:t>
            </a:r>
            <a:r>
              <a:rPr lang="pt-BR" sz="2800" smtClean="0">
                <a:latin typeface="Times New Roman" charset="0"/>
              </a:rPr>
              <a:t>.</a:t>
            </a:r>
          </a:p>
          <a:p>
            <a:pPr eaLnBrk="1" hangingPunct="1"/>
            <a:r>
              <a:rPr lang="pt-BR" sz="2800" smtClean="0">
                <a:latin typeface="Times New Roman" charset="0"/>
              </a:rPr>
              <a:t>Para ondas baroclínicas em estágio de desenvolvimento, </a:t>
            </a:r>
            <a:r>
              <a:rPr lang="pt-BR" sz="2800" u="sng" smtClean="0">
                <a:solidFill>
                  <a:srgbClr val="FF0000"/>
                </a:solidFill>
                <a:latin typeface="Times New Roman" charset="0"/>
              </a:rPr>
              <a:t>a advecção fria</a:t>
            </a:r>
            <a:r>
              <a:rPr lang="pt-BR" sz="2800" smtClean="0">
                <a:latin typeface="Times New Roman" charset="0"/>
              </a:rPr>
              <a:t> (quente) </a:t>
            </a:r>
            <a:r>
              <a:rPr lang="pt-BR" sz="2800" u="sng" smtClean="0">
                <a:solidFill>
                  <a:srgbClr val="FF0000"/>
                </a:solidFill>
                <a:latin typeface="Times New Roman" charset="0"/>
              </a:rPr>
              <a:t>abaixo do eixo do cavado</a:t>
            </a:r>
            <a:r>
              <a:rPr lang="pt-BR" sz="2800" smtClean="0">
                <a:latin typeface="Times New Roman" charset="0"/>
              </a:rPr>
              <a:t> (crista) em 500 hPa (onde a advecção de vorticidade é zero) </a:t>
            </a:r>
            <a:r>
              <a:rPr lang="pt-BR" sz="2800" u="sng" smtClean="0">
                <a:solidFill>
                  <a:srgbClr val="FF0000"/>
                </a:solidFill>
                <a:latin typeface="Times New Roman" charset="0"/>
              </a:rPr>
              <a:t>tende a aprofundá-lo</a:t>
            </a:r>
            <a:r>
              <a:rPr lang="pt-BR" sz="2800" smtClean="0">
                <a:latin typeface="Times New Roman" charset="0"/>
              </a:rPr>
              <a:t> (construí-la), pois reduz (aumenta) a espessura da coluna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Adv. Dif. Temperatura</a:t>
            </a:r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1062038"/>
            <a:ext cx="7334250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7086600" y="3581400"/>
          <a:ext cx="1828800" cy="1108075"/>
        </p:xfrm>
        <a:graphic>
          <a:graphicData uri="http://schemas.openxmlformats.org/presentationml/2006/ole">
            <p:oleObj spid="_x0000_s1026" name="Bitmap Image" r:id="rId4" imgW="4952381" imgH="3000000" progId="Paint.Picture">
              <p:embed/>
            </p:oleObj>
          </a:graphicData>
        </a:graphic>
      </p:graphicFrame>
      <p:graphicFrame>
        <p:nvGraphicFramePr>
          <p:cNvPr id="1027" name="Object 15"/>
          <p:cNvGraphicFramePr>
            <a:graphicFrameLocks noChangeAspect="1"/>
          </p:cNvGraphicFramePr>
          <p:nvPr/>
        </p:nvGraphicFramePr>
        <p:xfrm>
          <a:off x="381000" y="4267200"/>
          <a:ext cx="1905000" cy="1157288"/>
        </p:xfrm>
        <a:graphic>
          <a:graphicData uri="http://schemas.openxmlformats.org/presentationml/2006/ole">
            <p:oleObj spid="_x0000_s1027" name="Bitmap Image" r:id="rId5" imgW="5068007" imgH="3076190" progId="Paint.Picture">
              <p:embed/>
            </p:oleObj>
          </a:graphicData>
        </a:graphic>
      </p:graphicFrame>
      <p:pic>
        <p:nvPicPr>
          <p:cNvPr id="1030" name="Picture 17" descr="Q_G_Omega_HoltonAdvection_h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71600"/>
            <a:ext cx="3181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0"/>
          <p:cNvSpPr>
            <a:spLocks noChangeArrowheads="1"/>
          </p:cNvSpPr>
          <p:nvPr/>
        </p:nvSpPr>
        <p:spPr bwMode="auto">
          <a:xfrm>
            <a:off x="4114800" y="2057400"/>
            <a:ext cx="1981200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2" name="Rectangle 21"/>
          <p:cNvSpPr>
            <a:spLocks noChangeArrowheads="1"/>
          </p:cNvSpPr>
          <p:nvPr/>
        </p:nvSpPr>
        <p:spPr bwMode="auto">
          <a:xfrm>
            <a:off x="6096000" y="2057400"/>
            <a:ext cx="1981200" cy="381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3" name="Oval 22"/>
          <p:cNvSpPr>
            <a:spLocks noChangeArrowheads="1"/>
          </p:cNvSpPr>
          <p:nvPr/>
        </p:nvSpPr>
        <p:spPr bwMode="auto">
          <a:xfrm>
            <a:off x="6934200" y="3810000"/>
            <a:ext cx="2209800" cy="1219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4" name="Line 23"/>
          <p:cNvSpPr>
            <a:spLocks noChangeShapeType="1"/>
          </p:cNvSpPr>
          <p:nvPr/>
        </p:nvSpPr>
        <p:spPr bwMode="auto">
          <a:xfrm flipV="1">
            <a:off x="304800" y="2895600"/>
            <a:ext cx="2209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88" y="90488"/>
            <a:ext cx="53816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1029"/>
          <p:cNvSpPr txBox="1">
            <a:spLocks noChangeArrowheads="1"/>
          </p:cNvSpPr>
          <p:nvPr/>
        </p:nvSpPr>
        <p:spPr bwMode="auto">
          <a:xfrm>
            <a:off x="3492500" y="476250"/>
            <a:ext cx="1366838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/>
              <a:t>(anticiclônica no HS)</a:t>
            </a:r>
          </a:p>
        </p:txBody>
      </p:sp>
      <p:sp>
        <p:nvSpPr>
          <p:cNvPr id="6148" name="Text Box 1030"/>
          <p:cNvSpPr txBox="1">
            <a:spLocks noChangeArrowheads="1"/>
          </p:cNvSpPr>
          <p:nvPr/>
        </p:nvSpPr>
        <p:spPr bwMode="auto">
          <a:xfrm>
            <a:off x="5724525" y="476250"/>
            <a:ext cx="19446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/>
              <a:t>(ciclônica no HS)</a:t>
            </a:r>
          </a:p>
        </p:txBody>
      </p:sp>
      <p:sp>
        <p:nvSpPr>
          <p:cNvPr id="6149" name="Text Box 1031"/>
          <p:cNvSpPr txBox="1">
            <a:spLocks noChangeArrowheads="1"/>
          </p:cNvSpPr>
          <p:nvPr/>
        </p:nvSpPr>
        <p:spPr bwMode="auto">
          <a:xfrm>
            <a:off x="1547813" y="2781300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(cisalhamento)</a:t>
            </a:r>
          </a:p>
        </p:txBody>
      </p:sp>
      <p:sp>
        <p:nvSpPr>
          <p:cNvPr id="6150" name="Text Box 1032"/>
          <p:cNvSpPr txBox="1">
            <a:spLocks noChangeArrowheads="1"/>
          </p:cNvSpPr>
          <p:nvPr/>
        </p:nvSpPr>
        <p:spPr bwMode="auto">
          <a:xfrm>
            <a:off x="3779838" y="4221163"/>
            <a:ext cx="28733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A</a:t>
            </a:r>
          </a:p>
        </p:txBody>
      </p:sp>
      <p:sp>
        <p:nvSpPr>
          <p:cNvPr id="6151" name="Text Box 1033"/>
          <p:cNvSpPr txBox="1">
            <a:spLocks noChangeArrowheads="1"/>
          </p:cNvSpPr>
          <p:nvPr/>
        </p:nvSpPr>
        <p:spPr bwMode="auto">
          <a:xfrm>
            <a:off x="3779838" y="5367338"/>
            <a:ext cx="3603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A</a:t>
            </a:r>
          </a:p>
        </p:txBody>
      </p:sp>
      <p:sp>
        <p:nvSpPr>
          <p:cNvPr id="6152" name="Text Box 1034"/>
          <p:cNvSpPr txBox="1">
            <a:spLocks noChangeArrowheads="1"/>
          </p:cNvSpPr>
          <p:nvPr/>
        </p:nvSpPr>
        <p:spPr bwMode="auto">
          <a:xfrm>
            <a:off x="5940425" y="5373688"/>
            <a:ext cx="28733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A</a:t>
            </a:r>
          </a:p>
        </p:txBody>
      </p:sp>
      <p:sp>
        <p:nvSpPr>
          <p:cNvPr id="6153" name="Text Box 1035"/>
          <p:cNvSpPr txBox="1">
            <a:spLocks noChangeArrowheads="1"/>
          </p:cNvSpPr>
          <p:nvPr/>
        </p:nvSpPr>
        <p:spPr bwMode="auto">
          <a:xfrm>
            <a:off x="5940425" y="4791075"/>
            <a:ext cx="36036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B</a:t>
            </a:r>
          </a:p>
        </p:txBody>
      </p:sp>
      <p:sp>
        <p:nvSpPr>
          <p:cNvPr id="6154" name="Text Box 1036"/>
          <p:cNvSpPr txBox="1">
            <a:spLocks noChangeArrowheads="1"/>
          </p:cNvSpPr>
          <p:nvPr/>
        </p:nvSpPr>
        <p:spPr bwMode="auto">
          <a:xfrm>
            <a:off x="5940425" y="6308725"/>
            <a:ext cx="36036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B</a:t>
            </a:r>
          </a:p>
        </p:txBody>
      </p:sp>
      <p:sp>
        <p:nvSpPr>
          <p:cNvPr id="6155" name="Text Box 1037"/>
          <p:cNvSpPr txBox="1">
            <a:spLocks noChangeArrowheads="1"/>
          </p:cNvSpPr>
          <p:nvPr/>
        </p:nvSpPr>
        <p:spPr bwMode="auto">
          <a:xfrm>
            <a:off x="3779838" y="6308725"/>
            <a:ext cx="36036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B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rgbClr val="FF0000"/>
                </a:solidFill>
              </a:rPr>
              <a:t>Equação da tendência de geopotencial QG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adv v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38100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209800"/>
            <a:ext cx="417988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0" y="5181600"/>
            <a:ext cx="4114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Neste caso:</a:t>
            </a:r>
          </a:p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Vorticidade relativa geostrófica varia apenas pela advecção de vorticidade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Ausência de advecção de temperatura</a:t>
            </a:r>
            <a:endParaRPr lang="pt-BR" sz="1800"/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4267200" y="5257800"/>
            <a:ext cx="4876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300"/>
              <a:t>Neste caso: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300"/>
              <a:t>- Aquecimento  e resfriamento são devidos apenas a advecção de temperatura (não há aq/resf adiabático pois a atmosfera está originalmente em balanço geostrófico, inibindo movimento vertical).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300"/>
              <a:t>- Ausência de advecção de vorticidade</a:t>
            </a:r>
            <a:endParaRPr lang="pt-BR"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0000"/>
                </a:solidFill>
              </a:rPr>
              <a:t>Equação omega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41638"/>
            <a:ext cx="8229600" cy="3459162"/>
          </a:xfrm>
        </p:spPr>
        <p:txBody>
          <a:bodyPr/>
          <a:lstStyle/>
          <a:p>
            <a:pPr eaLnBrk="1" hangingPunct="1"/>
            <a:r>
              <a:rPr lang="pt-BR" smtClean="0"/>
              <a:t>A – Laplaciano de omega</a:t>
            </a:r>
          </a:p>
          <a:p>
            <a:pPr eaLnBrk="1" hangingPunct="1"/>
            <a:r>
              <a:rPr lang="pt-BR" smtClean="0"/>
              <a:t>B – Termo de advecção diferencial de vorticidade absoluta</a:t>
            </a:r>
          </a:p>
          <a:p>
            <a:pPr eaLnBrk="1" hangingPunct="1"/>
            <a:r>
              <a:rPr lang="pt-BR" smtClean="0"/>
              <a:t>C – Termo de advecção de temperatura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77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do laplaciano de omega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343400" y="2346325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ym typeface="Symbol" pitchFamily="18" charset="2"/>
              </a:rPr>
              <a:t>  -      w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 r="72743"/>
          <a:stretch>
            <a:fillRect/>
          </a:stretch>
        </p:blipFill>
        <p:spPr bwMode="auto">
          <a:xfrm>
            <a:off x="1600200" y="2057400"/>
            <a:ext cx="249078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tx1"/>
                </a:solidFill>
              </a:rPr>
              <a:t>Termo de Adv. Dif. Vort. Abs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 r="32874"/>
          <a:stretch>
            <a:fillRect/>
          </a:stretch>
        </p:blipFill>
        <p:spPr bwMode="auto">
          <a:xfrm>
            <a:off x="0" y="1143000"/>
            <a:ext cx="5562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791200" y="1371600"/>
            <a:ext cx="177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   w </a:t>
            </a: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3" cstate="print"/>
          <a:srcRect l="66502" r="28603"/>
          <a:stretch>
            <a:fillRect/>
          </a:stretch>
        </p:blipFill>
        <p:spPr bwMode="auto">
          <a:xfrm>
            <a:off x="7543800" y="990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8001000" y="1325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Q</a:t>
            </a:r>
          </a:p>
        </p:txBody>
      </p:sp>
      <p:sp>
        <p:nvSpPr>
          <p:cNvPr id="2663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486400" y="2819400"/>
            <a:ext cx="3429000" cy="2743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A</a:t>
            </a:r>
            <a:r>
              <a:rPr lang="pt-BR" sz="2800" baseline="-25000" smtClean="0"/>
              <a:t>Q</a:t>
            </a:r>
            <a:r>
              <a:rPr lang="pt-BR" sz="2800" smtClean="0"/>
              <a:t> aumentando com altura: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Movimentos subsidentes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(Aumento da espessura causado por aquecimento adiabático) </a:t>
            </a:r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>
            <a:off x="533400" y="4724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>
            <a:off x="1600200" y="3276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2438400" y="4876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Q</a:t>
            </a:r>
          </a:p>
        </p:txBody>
      </p:sp>
      <p:sp>
        <p:nvSpPr>
          <p:cNvPr id="26637" name="Line 15"/>
          <p:cNvSpPr>
            <a:spLocks noChangeShapeType="1"/>
          </p:cNvSpPr>
          <p:nvPr/>
        </p:nvSpPr>
        <p:spPr bwMode="auto">
          <a:xfrm flipV="1">
            <a:off x="1219200" y="36576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38" name="Text Box 17"/>
          <p:cNvSpPr txBox="1">
            <a:spLocks noChangeArrowheads="1"/>
          </p:cNvSpPr>
          <p:nvPr/>
        </p:nvSpPr>
        <p:spPr bwMode="auto">
          <a:xfrm>
            <a:off x="1295400" y="3200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6639" name="Picture 18"/>
          <p:cNvPicPr>
            <a:picLocks noChangeAspect="1" noChangeArrowheads="1"/>
          </p:cNvPicPr>
          <p:nvPr/>
        </p:nvPicPr>
        <p:blipFill>
          <a:blip r:embed="rId3" cstate="print"/>
          <a:srcRect l="66502" r="28603"/>
          <a:stretch>
            <a:fillRect/>
          </a:stretch>
        </p:blipFill>
        <p:spPr bwMode="auto">
          <a:xfrm>
            <a:off x="3429000" y="28194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Text Box 19"/>
          <p:cNvSpPr txBox="1">
            <a:spLocks noChangeArrowheads="1"/>
          </p:cNvSpPr>
          <p:nvPr/>
        </p:nvSpPr>
        <p:spPr bwMode="auto">
          <a:xfrm>
            <a:off x="3886200" y="31543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Q </a:t>
            </a:r>
            <a:r>
              <a:rPr lang="pt-BR"/>
              <a:t>&lt;0</a:t>
            </a:r>
          </a:p>
        </p:txBody>
      </p:sp>
      <p:sp>
        <p:nvSpPr>
          <p:cNvPr id="26641" name="Text Box 21"/>
          <p:cNvSpPr txBox="1">
            <a:spLocks noChangeArrowheads="1"/>
          </p:cNvSpPr>
          <p:nvPr/>
        </p:nvSpPr>
        <p:spPr bwMode="auto">
          <a:xfrm>
            <a:off x="3962400" y="4343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w &lt;0</a:t>
            </a:r>
          </a:p>
        </p:txBody>
      </p:sp>
      <p:sp>
        <p:nvSpPr>
          <p:cNvPr id="26642" name="Text Box 22"/>
          <p:cNvSpPr txBox="1">
            <a:spLocks noChangeArrowheads="1"/>
          </p:cNvSpPr>
          <p:nvPr/>
        </p:nvSpPr>
        <p:spPr bwMode="auto">
          <a:xfrm>
            <a:off x="381000" y="4343400"/>
            <a:ext cx="7794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</a:t>
            </a:r>
            <a:r>
              <a:rPr lang="pt-BR" sz="1800" baseline="-25000"/>
              <a:t>Q</a:t>
            </a:r>
            <a:r>
              <a:rPr lang="pt-BR" sz="1800"/>
              <a:t>&lt;0,</a:t>
            </a:r>
          </a:p>
          <a:p>
            <a:r>
              <a:rPr lang="pt-BR" sz="1800">
                <a:sym typeface="Symbol" pitchFamily="18" charset="2"/>
              </a:rPr>
              <a:t>&lt;0</a:t>
            </a:r>
            <a:endParaRPr lang="pt-BR" sz="1800"/>
          </a:p>
        </p:txBody>
      </p:sp>
      <p:sp>
        <p:nvSpPr>
          <p:cNvPr id="26643" name="Text Box 23"/>
          <p:cNvSpPr txBox="1">
            <a:spLocks noChangeArrowheads="1"/>
          </p:cNvSpPr>
          <p:nvPr/>
        </p:nvSpPr>
        <p:spPr bwMode="auto">
          <a:xfrm>
            <a:off x="2057400" y="3124200"/>
            <a:ext cx="7794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</a:t>
            </a:r>
            <a:r>
              <a:rPr lang="pt-BR" sz="1800" baseline="-25000"/>
              <a:t>Q</a:t>
            </a:r>
            <a:r>
              <a:rPr lang="pt-BR" sz="1800"/>
              <a:t>&gt;0,</a:t>
            </a:r>
          </a:p>
          <a:p>
            <a:r>
              <a:rPr lang="pt-BR" sz="1800">
                <a:sym typeface="Symbol" pitchFamily="18" charset="2"/>
              </a:rPr>
              <a:t>&gt;0</a:t>
            </a:r>
            <a:endParaRPr lang="pt-BR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tx1"/>
                </a:solidFill>
              </a:rPr>
              <a:t>Termo de Adv. Dif. Vort. Abs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 r="32874"/>
          <a:stretch>
            <a:fillRect/>
          </a:stretch>
        </p:blipFill>
        <p:spPr bwMode="auto">
          <a:xfrm>
            <a:off x="0" y="1143000"/>
            <a:ext cx="5562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791200" y="1371600"/>
            <a:ext cx="177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   w 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 l="66502" r="28603"/>
          <a:stretch>
            <a:fillRect/>
          </a:stretch>
        </p:blipFill>
        <p:spPr bwMode="auto">
          <a:xfrm>
            <a:off x="7543800" y="990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001000" y="1325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Q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486400" y="2590800"/>
            <a:ext cx="3429000" cy="2743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A</a:t>
            </a:r>
            <a:r>
              <a:rPr lang="pt-BR" sz="2800" baseline="-25000" smtClean="0"/>
              <a:t>Q</a:t>
            </a:r>
            <a:r>
              <a:rPr lang="pt-BR" sz="2800" smtClean="0"/>
              <a:t> diminuindo com altura: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Movimentos ascendentes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(Diminuição da espessura causado por resfriamento adiabático)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800" smtClean="0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533400" y="4495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600200" y="3048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438400" y="4648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Q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 flipV="1">
            <a:off x="1295400" y="34290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62" name="Text Box 15"/>
          <p:cNvSpPr txBox="1">
            <a:spLocks noChangeArrowheads="1"/>
          </p:cNvSpPr>
          <p:nvPr/>
        </p:nvSpPr>
        <p:spPr bwMode="auto">
          <a:xfrm>
            <a:off x="1295400" y="2971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7663" name="Picture 16"/>
          <p:cNvPicPr>
            <a:picLocks noChangeAspect="1" noChangeArrowheads="1"/>
          </p:cNvPicPr>
          <p:nvPr/>
        </p:nvPicPr>
        <p:blipFill>
          <a:blip r:embed="rId3" cstate="print"/>
          <a:srcRect l="66502" r="28603"/>
          <a:stretch>
            <a:fillRect/>
          </a:stretch>
        </p:blipFill>
        <p:spPr bwMode="auto">
          <a:xfrm>
            <a:off x="3429000" y="25908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3886200" y="29257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Q </a:t>
            </a:r>
            <a:r>
              <a:rPr lang="pt-BR"/>
              <a:t>&gt;0</a:t>
            </a: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3962400" y="4114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w &gt;0</a:t>
            </a:r>
          </a:p>
        </p:txBody>
      </p:sp>
      <p:sp>
        <p:nvSpPr>
          <p:cNvPr id="27666" name="Text Box 20"/>
          <p:cNvSpPr txBox="1">
            <a:spLocks noChangeArrowheads="1"/>
          </p:cNvSpPr>
          <p:nvPr/>
        </p:nvSpPr>
        <p:spPr bwMode="auto">
          <a:xfrm>
            <a:off x="457200" y="3048000"/>
            <a:ext cx="7794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</a:t>
            </a:r>
            <a:r>
              <a:rPr lang="pt-BR" sz="1800" baseline="-25000"/>
              <a:t>Q</a:t>
            </a:r>
            <a:r>
              <a:rPr lang="pt-BR" sz="1800"/>
              <a:t>&lt;0,</a:t>
            </a:r>
          </a:p>
          <a:p>
            <a:r>
              <a:rPr lang="pt-BR" sz="1800">
                <a:sym typeface="Symbol" pitchFamily="18" charset="2"/>
              </a:rPr>
              <a:t>&lt;0</a:t>
            </a:r>
            <a:endParaRPr lang="pt-BR" sz="1800"/>
          </a:p>
        </p:txBody>
      </p:sp>
      <p:sp>
        <p:nvSpPr>
          <p:cNvPr id="27667" name="Text Box 21"/>
          <p:cNvSpPr txBox="1">
            <a:spLocks noChangeArrowheads="1"/>
          </p:cNvSpPr>
          <p:nvPr/>
        </p:nvSpPr>
        <p:spPr bwMode="auto">
          <a:xfrm>
            <a:off x="1905000" y="4114800"/>
            <a:ext cx="7794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</a:t>
            </a:r>
            <a:r>
              <a:rPr lang="pt-BR" sz="1800" baseline="-25000"/>
              <a:t>Q</a:t>
            </a:r>
            <a:r>
              <a:rPr lang="pt-BR" sz="1800"/>
              <a:t>&gt;0,</a:t>
            </a:r>
          </a:p>
          <a:p>
            <a:r>
              <a:rPr lang="pt-BR" sz="1800">
                <a:sym typeface="Symbol" pitchFamily="18" charset="2"/>
              </a:rPr>
              <a:t>&gt;0</a:t>
            </a:r>
            <a:endParaRPr lang="pt-BR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de Adv. Dif. Vorticidade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738313" y="1924050"/>
          <a:ext cx="5667375" cy="3009900"/>
        </p:xfrm>
        <a:graphic>
          <a:graphicData uri="http://schemas.openxmlformats.org/presentationml/2006/ole">
            <p:oleObj spid="_x0000_s2050" name="Bitmap Image" r:id="rId3" imgW="5668166" imgH="3010320" progId="Paint.Picture">
              <p:embed/>
            </p:oleObj>
          </a:graphicData>
        </a:graphic>
      </p:graphicFrame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609600" y="4800600"/>
          <a:ext cx="3057525" cy="1708150"/>
        </p:xfrm>
        <a:graphic>
          <a:graphicData uri="http://schemas.openxmlformats.org/presentationml/2006/ole">
            <p:oleObj spid="_x0000_s2051" name="Bitmap Image" r:id="rId4" imgW="5047619" imgH="2819794" progId="Paint.Picture">
              <p:embed/>
            </p:oleObj>
          </a:graphicData>
        </a:graphic>
      </p:graphicFrame>
      <p:graphicFrame>
        <p:nvGraphicFramePr>
          <p:cNvPr id="2052" name="Object 14"/>
          <p:cNvGraphicFramePr>
            <a:graphicFrameLocks noChangeAspect="1"/>
          </p:cNvGraphicFramePr>
          <p:nvPr/>
        </p:nvGraphicFramePr>
        <p:xfrm>
          <a:off x="5572125" y="4710113"/>
          <a:ext cx="3190875" cy="1843087"/>
        </p:xfrm>
        <a:graphic>
          <a:graphicData uri="http://schemas.openxmlformats.org/presentationml/2006/ole">
            <p:oleObj spid="_x0000_s2052" name="Bitmap Image" r:id="rId5" imgW="5161905" imgH="2980952" progId="Paint.Picture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de Adv. Dif. Vorticidade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400" smtClean="0">
                <a:latin typeface="Tahoma" pitchFamily="34" charset="0"/>
              </a:rPr>
              <a:t>A influência isolada deste termo está associada a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movimentos ascendentes</a:t>
            </a:r>
            <a:r>
              <a:rPr lang="pt-BR" sz="2400" smtClean="0">
                <a:latin typeface="Tahoma" pitchFamily="34" charset="0"/>
              </a:rPr>
              <a:t> (descendentes)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acima da baixa</a:t>
            </a:r>
            <a:r>
              <a:rPr lang="pt-BR" sz="2400" smtClean="0">
                <a:latin typeface="Tahoma" pitchFamily="34" charset="0"/>
              </a:rPr>
              <a:t> (alta)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de superfície</a:t>
            </a:r>
            <a:r>
              <a:rPr lang="pt-BR" sz="2400" smtClean="0">
                <a:latin typeface="Tahoma" pitchFamily="34" charset="0"/>
              </a:rPr>
              <a:t> e é exatamente o que é necessário para as tendências de espessura. Ele funciona como movimento compensatório para manter o campo de temperatura hidrostático (hipótese do quase-geostrófico) na presença de movimento vertical. Uma vez que a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advecção de temperatura é pequena sobre a baixa de superfície</a:t>
            </a:r>
            <a:r>
              <a:rPr lang="pt-BR" sz="2400" smtClean="0">
                <a:latin typeface="Tahoma" pitchFamily="34" charset="0"/>
              </a:rPr>
              <a:t>, a única maneira de resfriar a coluna atmosférica de acordo com a tendência do geopotencial é o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resfriamento adiabático induzido pelo movimento vertical ascendente</a:t>
            </a:r>
            <a:r>
              <a:rPr lang="pt-BR" sz="2400" smtClean="0">
                <a:latin typeface="Tahoma" pitchFamily="34" charset="0"/>
              </a:rPr>
              <a:t> (inverso sobre a alta).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tx1"/>
                </a:solidFill>
              </a:rPr>
              <a:t>Termo de Adv. Temperatura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6477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70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eaLnBrk="1" hangingPunct="1"/>
            <a:r>
              <a:rPr lang="pt-BR" smtClean="0"/>
              <a:t>Advecção quente: movimento ascendente</a:t>
            </a:r>
          </a:p>
          <a:p>
            <a:pPr eaLnBrk="1" hangingPunct="1"/>
            <a:r>
              <a:rPr lang="pt-BR" smtClean="0"/>
              <a:t>Advecção fria: movimento subsidente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2438400" y="2895600"/>
            <a:ext cx="177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   w </a:t>
            </a: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4267200" y="29257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</a:t>
            </a:r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2819400" y="1066800"/>
            <a:ext cx="335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6" name="Rectangle 13"/>
          <p:cNvSpPr>
            <a:spLocks noChangeArrowheads="1"/>
          </p:cNvSpPr>
          <p:nvPr/>
        </p:nvSpPr>
        <p:spPr bwMode="auto">
          <a:xfrm>
            <a:off x="2743200" y="1066800"/>
            <a:ext cx="34290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2" cstate="print"/>
          <a:srcRect r="3348"/>
          <a:stretch>
            <a:fillRect/>
          </a:stretch>
        </p:blipFill>
        <p:spPr bwMode="auto">
          <a:xfrm>
            <a:off x="457200" y="4343400"/>
            <a:ext cx="20796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de adv. Temperatura</a:t>
            </a:r>
          </a:p>
        </p:txBody>
      </p:sp>
      <p:pic>
        <p:nvPicPr>
          <p:cNvPr id="30724" name="Picture 3" descr="Q_G_Omega_HoltonAdvection_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219200"/>
            <a:ext cx="5905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Oval 4"/>
          <p:cNvSpPr>
            <a:spLocks noChangeArrowheads="1"/>
          </p:cNvSpPr>
          <p:nvPr/>
        </p:nvSpPr>
        <p:spPr bwMode="auto">
          <a:xfrm>
            <a:off x="3429000" y="1143000"/>
            <a:ext cx="1143000" cy="1981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5715000" y="2362200"/>
            <a:ext cx="1143000" cy="190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 cstate="print"/>
          <a:srcRect r="4372"/>
          <a:stretch>
            <a:fillRect/>
          </a:stretch>
        </p:blipFill>
        <p:spPr bwMode="auto">
          <a:xfrm>
            <a:off x="3124200" y="4267200"/>
            <a:ext cx="1574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743200" y="4572000"/>
            <a:ext cx="3048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304800" y="4572000"/>
            <a:ext cx="1143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F0000"/>
                </a:solidFill>
              </a:rPr>
              <a:t>A</a:t>
            </a:r>
            <a:r>
              <a:rPr lang="pt-BR" sz="2000" baseline="-25000">
                <a:solidFill>
                  <a:srgbClr val="FF0000"/>
                </a:solidFill>
              </a:rPr>
              <a:t>T</a:t>
            </a:r>
            <a:r>
              <a:rPr lang="pt-BR" sz="2000">
                <a:solidFill>
                  <a:srgbClr val="FF0000"/>
                </a:solidFill>
              </a:rPr>
              <a:t>&gt;0</a:t>
            </a:r>
            <a:r>
              <a:rPr lang="pt-BR" sz="2000"/>
              <a:t> </a:t>
            </a:r>
            <a:r>
              <a:rPr lang="pt-BR" sz="2000">
                <a:sym typeface="Symbol" pitchFamily="18" charset="2"/>
              </a:rPr>
              <a:t></a:t>
            </a:r>
            <a:endParaRPr lang="pt-BR" sz="2000"/>
          </a:p>
        </p:txBody>
      </p:sp>
      <p:pic>
        <p:nvPicPr>
          <p:cNvPr id="3073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113213"/>
            <a:ext cx="7112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956175"/>
            <a:ext cx="711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419600"/>
            <a:ext cx="33750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7086600" y="4267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Div. Hor.</a:t>
            </a:r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7086600" y="4876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Conv. Hor.</a:t>
            </a:r>
          </a:p>
        </p:txBody>
      </p:sp>
      <p:pic>
        <p:nvPicPr>
          <p:cNvPr id="30735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5634038"/>
            <a:ext cx="39147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de Adv. Temperatura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000" smtClean="0">
                <a:latin typeface="Tahoma" pitchFamily="34" charset="0"/>
              </a:rPr>
              <a:t>Fisicamente este padrão de movimento vertical é requerido para manter o campo de vorticidade geostrófica nos níveis mais altos, na presença de mudanças na espessura devidas à advecção térmica. Por exemplo:</a:t>
            </a:r>
          </a:p>
          <a:p>
            <a:pPr eaLnBrk="1" hangingPunct="1"/>
            <a:r>
              <a:rPr lang="pt-BR" sz="2000" smtClean="0">
                <a:latin typeface="Tahoma" pitchFamily="34" charset="0"/>
              </a:rPr>
              <a:t>1. Advecção térmica quente aumenta a espessura da camada 500-1000 hPa abaixo da crista em 500 hPa;</a:t>
            </a:r>
          </a:p>
          <a:p>
            <a:pPr eaLnBrk="1" hangingPunct="1"/>
            <a:r>
              <a:rPr lang="pt-BR" sz="2000" smtClean="0">
                <a:latin typeface="Tahoma" pitchFamily="34" charset="0"/>
              </a:rPr>
              <a:t>2. Intensifica a crista em 500 hPa, o que requer maior vorticidade anticiclônica neste nível para manter o equilíbrio geostrófico;</a:t>
            </a:r>
          </a:p>
          <a:p>
            <a:pPr eaLnBrk="1" hangingPunct="1"/>
            <a:r>
              <a:rPr lang="pt-BR" sz="2000" smtClean="0">
                <a:latin typeface="Tahoma" pitchFamily="34" charset="0"/>
              </a:rPr>
              <a:t>3. Como na região do eixo da crista em 500 hPa não há advecção de vorticidade, é necessário que haja divergência horizontal para compensar a tendência;</a:t>
            </a:r>
          </a:p>
          <a:p>
            <a:pPr eaLnBrk="1" hangingPunct="1"/>
            <a:r>
              <a:rPr lang="pt-BR" sz="2000" smtClean="0">
                <a:latin typeface="Tahoma" pitchFamily="34" charset="0"/>
              </a:rPr>
              <a:t>4. Por continuidade, deve haver movimento ascendente nos baixos níveis para repor o ar divergente nos níveis superiores.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Vorticidade geostrófica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73238"/>
            <a:ext cx="727868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068638"/>
            <a:ext cx="178911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924175"/>
            <a:ext cx="219392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365625"/>
            <a:ext cx="72009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779838" y="40052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HS:</a:t>
            </a:r>
          </a:p>
        </p:txBody>
      </p:sp>
      <p:sp>
        <p:nvSpPr>
          <p:cNvPr id="7176" name="Oval 10"/>
          <p:cNvSpPr>
            <a:spLocks noChangeArrowheads="1"/>
          </p:cNvSpPr>
          <p:nvPr/>
        </p:nvSpPr>
        <p:spPr bwMode="auto">
          <a:xfrm>
            <a:off x="827088" y="4221163"/>
            <a:ext cx="1873250" cy="172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7" name="Oval 11"/>
          <p:cNvSpPr>
            <a:spLocks noChangeArrowheads="1"/>
          </p:cNvSpPr>
          <p:nvPr/>
        </p:nvSpPr>
        <p:spPr bwMode="auto">
          <a:xfrm>
            <a:off x="6227763" y="4221163"/>
            <a:ext cx="1873250" cy="172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0" descr="Q_G_Omega_HoltonAdvection_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2819400"/>
            <a:ext cx="4476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0000"/>
                </a:solidFill>
              </a:rPr>
              <a:t>Equação omega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6477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457200" y="3048000"/>
          <a:ext cx="4038600" cy="2143125"/>
        </p:xfrm>
        <a:graphic>
          <a:graphicData uri="http://schemas.openxmlformats.org/presentationml/2006/ole">
            <p:oleObj spid="_x0000_s3074" name="Bitmap Image" r:id="rId5" imgW="5668166" imgH="3010320" progId="Paint.Picture">
              <p:embed/>
            </p:oleObj>
          </a:graphicData>
        </a:graphic>
      </p:graphicFrame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0" y="5181600"/>
            <a:ext cx="4114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Neste caso:</a:t>
            </a:r>
          </a:p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Variação da espessura devido a aq/resf adiabático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Ausência de advecção de temperatura</a:t>
            </a:r>
            <a:endParaRPr lang="pt-BR" sz="1800"/>
          </a:p>
        </p:txBody>
      </p: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4267200" y="5257800"/>
            <a:ext cx="48768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300"/>
              <a:t>Neste caso: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300"/>
              <a:t>- Aquecimento  e resfriamento são devidos apenas a advecção de temperatura (não há aq/resf adiabático pois a atmosfera está originalmente em balanço geostrófico, inibindo movimento vertical)</a:t>
            </a:r>
            <a:endParaRPr lang="pt-BR" sz="900"/>
          </a:p>
          <a:p>
            <a:pPr eaLnBrk="0" hangingPunct="0">
              <a:spcBef>
                <a:spcPct val="0"/>
              </a:spcBef>
              <a:buFontTx/>
              <a:buChar char="-"/>
            </a:pPr>
            <a:r>
              <a:rPr lang="pt-BR" sz="1300"/>
              <a:t>Ausência de advecção de vorticidade geostrófica absoluta </a:t>
            </a:r>
          </a:p>
          <a:p>
            <a:pPr eaLnBrk="0" hangingPunct="0">
              <a:spcBef>
                <a:spcPct val="0"/>
              </a:spcBef>
              <a:buFontTx/>
              <a:buChar char="-"/>
            </a:pPr>
            <a:r>
              <a:rPr lang="pt-BR" sz="1300"/>
              <a:t>Div em 500hPa para compensar movimentos ascendentes</a:t>
            </a:r>
            <a:endParaRPr lang="pt-BR" sz="1800"/>
          </a:p>
        </p:txBody>
      </p:sp>
      <p:sp>
        <p:nvSpPr>
          <p:cNvPr id="3083" name="Oval 13"/>
          <p:cNvSpPr>
            <a:spLocks noChangeArrowheads="1"/>
          </p:cNvSpPr>
          <p:nvPr/>
        </p:nvSpPr>
        <p:spPr bwMode="auto">
          <a:xfrm>
            <a:off x="7772400" y="3733800"/>
            <a:ext cx="838200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4" name="Oval 14"/>
          <p:cNvSpPr>
            <a:spLocks noChangeArrowheads="1"/>
          </p:cNvSpPr>
          <p:nvPr/>
        </p:nvSpPr>
        <p:spPr bwMode="auto">
          <a:xfrm>
            <a:off x="6019800" y="2819400"/>
            <a:ext cx="914400" cy="1447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5" name="Oval 15"/>
          <p:cNvSpPr>
            <a:spLocks noChangeArrowheads="1"/>
          </p:cNvSpPr>
          <p:nvPr/>
        </p:nvSpPr>
        <p:spPr bwMode="auto">
          <a:xfrm>
            <a:off x="3124200" y="3429000"/>
            <a:ext cx="914400" cy="1447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6" name="Oval 16"/>
          <p:cNvSpPr>
            <a:spLocks noChangeArrowheads="1"/>
          </p:cNvSpPr>
          <p:nvPr/>
        </p:nvSpPr>
        <p:spPr bwMode="auto">
          <a:xfrm>
            <a:off x="1600200" y="3352800"/>
            <a:ext cx="838200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Vetor Q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2123728" y="1268760"/>
          <a:ext cx="4356100" cy="1690687"/>
        </p:xfrm>
        <a:graphic>
          <a:graphicData uri="http://schemas.openxmlformats.org/presentationml/2006/ole">
            <p:oleObj spid="_x0000_s32771" name="Equation" r:id="rId3" imgW="1739900" imgH="673100" progId="Equation.3">
              <p:embed/>
            </p:oleObj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403648" y="3212976"/>
          <a:ext cx="5832475" cy="1490662"/>
        </p:xfrm>
        <a:graphic>
          <a:graphicData uri="http://schemas.openxmlformats.org/presentationml/2006/ole">
            <p:oleObj spid="_x0000_s32772" name="Equation" r:id="rId4" imgW="2082800" imgH="533400" progId="Equation.3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1066800"/>
            <a:ext cx="5181600" cy="2133600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Q = </a:t>
            </a:r>
            <a:r>
              <a:rPr lang="en-US" sz="2000" dirty="0" smtClean="0"/>
              <a:t>(</a:t>
            </a:r>
            <a:r>
              <a:rPr lang="en-US" sz="2000" dirty="0" smtClean="0"/>
              <a:t>R/</a:t>
            </a:r>
            <a:r>
              <a:rPr lang="en-US" sz="2000" i="1" dirty="0" smtClean="0">
                <a:sym typeface="Symbol" pitchFamily="18" charset="2"/>
              </a:rPr>
              <a:t>p</a:t>
            </a:r>
            <a:r>
              <a:rPr lang="en-US" sz="2000" dirty="0" smtClean="0"/>
              <a:t>)(</a:t>
            </a:r>
            <a:r>
              <a:rPr lang="en-US" sz="2000" dirty="0" smtClean="0">
                <a:sym typeface="Symbol" pitchFamily="18" charset="2"/>
              </a:rPr>
              <a:t></a:t>
            </a:r>
            <a:r>
              <a:rPr lang="en-US" sz="2000" i="1" dirty="0" smtClean="0">
                <a:sym typeface="Symbol" pitchFamily="18" charset="2"/>
              </a:rPr>
              <a:t>T</a:t>
            </a:r>
            <a:r>
              <a:rPr lang="en-US" sz="2000" dirty="0" smtClean="0"/>
              <a:t>/</a:t>
            </a:r>
            <a:r>
              <a:rPr lang="en-US" sz="2000" dirty="0" smtClean="0">
                <a:sym typeface="Symbol" pitchFamily="18" charset="2"/>
              </a:rPr>
              <a:t></a:t>
            </a:r>
            <a:r>
              <a:rPr lang="en-US" sz="2000" i="1" dirty="0" smtClean="0"/>
              <a:t>y)</a:t>
            </a:r>
            <a:r>
              <a:rPr lang="en-US" sz="2000" b="1" i="1" dirty="0" smtClean="0"/>
              <a:t>k </a:t>
            </a:r>
            <a:r>
              <a:rPr lang="en-US" sz="2000" dirty="0" smtClean="0"/>
              <a:t>x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smtClean="0">
                <a:sym typeface="Symbol" pitchFamily="18" charset="2"/>
              </a:rPr>
              <a:t></a:t>
            </a:r>
            <a:r>
              <a:rPr lang="en-US" sz="2000" b="1" dirty="0" smtClean="0">
                <a:sym typeface="Symbol" pitchFamily="18" charset="2"/>
              </a:rPr>
              <a:t>v</a:t>
            </a:r>
            <a:r>
              <a:rPr lang="en-US" sz="2000" b="1" baseline="-25000" dirty="0" smtClean="0">
                <a:sym typeface="Symbol" pitchFamily="18" charset="2"/>
              </a:rPr>
              <a:t>g</a:t>
            </a:r>
            <a:r>
              <a:rPr lang="en-US" sz="2000" dirty="0" smtClean="0"/>
              <a:t>/</a:t>
            </a:r>
            <a:r>
              <a:rPr lang="en-US" sz="2000" dirty="0" smtClean="0">
                <a:sym typeface="Symbol" pitchFamily="18" charset="2"/>
              </a:rPr>
              <a:t></a:t>
            </a:r>
            <a:r>
              <a:rPr lang="en-US" sz="2000" i="1" dirty="0" smtClean="0"/>
              <a:t>x)</a:t>
            </a:r>
            <a:br>
              <a:rPr lang="en-US" sz="2000" i="1" dirty="0" smtClean="0"/>
            </a:br>
            <a:r>
              <a:rPr lang="en-US" sz="2000" i="1" dirty="0" err="1" smtClean="0"/>
              <a:t>onde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eixos</a:t>
            </a:r>
            <a:r>
              <a:rPr lang="en-US" sz="2000" i="1" dirty="0" smtClean="0"/>
              <a:t>  x e y </a:t>
            </a:r>
            <a:r>
              <a:rPr lang="en-US" sz="2000" i="1" dirty="0" err="1" smtClean="0"/>
              <a:t>são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paralelos</a:t>
            </a:r>
            <a:r>
              <a:rPr lang="en-US" sz="2000" i="1" dirty="0" smtClean="0"/>
              <a:t> à </a:t>
            </a:r>
            <a:r>
              <a:rPr lang="en-US" sz="2000" i="1" dirty="0" err="1" smtClean="0"/>
              <a:t>isotermas</a:t>
            </a:r>
            <a:r>
              <a:rPr lang="en-US" sz="2000" i="1" dirty="0" smtClean="0"/>
              <a:t> e </a:t>
            </a:r>
            <a:r>
              <a:rPr lang="en-US" sz="2000" i="1" dirty="0" err="1" smtClean="0"/>
              <a:t>ao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gradiente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temperatura</a:t>
            </a:r>
            <a:r>
              <a:rPr lang="en-US" sz="2000" dirty="0" smtClean="0"/>
              <a:t>:</a:t>
            </a:r>
            <a:endParaRPr lang="en-US" sz="3200" b="1" i="1" dirty="0" smtClean="0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V="1">
            <a:off x="3352800" y="4267200"/>
            <a:ext cx="17526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 flipV="1">
            <a:off x="1981200" y="4038600"/>
            <a:ext cx="13716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181600" y="3886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x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9812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y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3048000" y="3733800"/>
            <a:ext cx="3124200" cy="2743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V="1">
            <a:off x="2514600" y="3429000"/>
            <a:ext cx="3048000" cy="2590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057400" y="2895600"/>
            <a:ext cx="30480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003925" y="3108325"/>
            <a:ext cx="135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isotermas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638800" y="51816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Frio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438400" y="33528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Quente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400">
                <a:solidFill>
                  <a:srgbClr val="FF0000"/>
                </a:solidFill>
              </a:rPr>
              <a:t>Vetor Q</a:t>
            </a:r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381000" y="1524000"/>
            <a:ext cx="3124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/>
              <a:t>Conv Q </a:t>
            </a:r>
            <a:r>
              <a:rPr lang="pt-BR" sz="2400">
                <a:sym typeface="Symbol" pitchFamily="18" charset="2"/>
              </a:rPr>
              <a:t> mov asc</a:t>
            </a:r>
          </a:p>
          <a:p>
            <a:pPr>
              <a:spcBef>
                <a:spcPct val="50000"/>
              </a:spcBef>
            </a:pPr>
            <a:r>
              <a:rPr lang="pt-BR" sz="2400"/>
              <a:t>Div Q </a:t>
            </a:r>
            <a:r>
              <a:rPr lang="pt-BR" sz="2400">
                <a:sym typeface="Symbol" pitchFamily="18" charset="2"/>
              </a:rPr>
              <a:t> mov desc</a:t>
            </a:r>
          </a:p>
        </p:txBody>
      </p:sp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6012160" y="5720448"/>
          <a:ext cx="2879204" cy="1137552"/>
        </p:xfrm>
        <a:graphic>
          <a:graphicData uri="http://schemas.openxmlformats.org/presentationml/2006/ole">
            <p:oleObj spid="_x0000_s33807" name="Equation" r:id="rId3" imgW="1180588" imgH="469696" progId="Equation.3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8862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4267200"/>
            <a:ext cx="429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(from Sanders and Hoskins 1990)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41325" y="152400"/>
            <a:ext cx="8439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Caso 1: Forçante dos movimentos verticais apenas advecção térmica horizontal:</a:t>
            </a:r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1671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914400"/>
            <a:ext cx="23622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6400800" y="17526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quente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6477000" y="36417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frio</a:t>
            </a:r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>
            <a:off x="5105400" y="4495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26" name="Line 12"/>
          <p:cNvSpPr>
            <a:spLocks noChangeShapeType="1"/>
          </p:cNvSpPr>
          <p:nvPr/>
        </p:nvSpPr>
        <p:spPr bwMode="auto">
          <a:xfrm>
            <a:off x="52578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27" name="Line 13"/>
          <p:cNvSpPr>
            <a:spLocks noChangeShapeType="1"/>
          </p:cNvSpPr>
          <p:nvPr/>
        </p:nvSpPr>
        <p:spPr bwMode="auto">
          <a:xfrm>
            <a:off x="72390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28" name="Line 14"/>
          <p:cNvSpPr>
            <a:spLocks noChangeShapeType="1"/>
          </p:cNvSpPr>
          <p:nvPr/>
        </p:nvSpPr>
        <p:spPr bwMode="auto">
          <a:xfrm>
            <a:off x="82296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29" name="Line 15"/>
          <p:cNvSpPr>
            <a:spLocks noChangeShapeType="1"/>
          </p:cNvSpPr>
          <p:nvPr/>
        </p:nvSpPr>
        <p:spPr bwMode="auto">
          <a:xfrm flipV="1">
            <a:off x="58674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30" name="Line 16"/>
          <p:cNvSpPr>
            <a:spLocks noChangeShapeType="1"/>
          </p:cNvSpPr>
          <p:nvPr/>
        </p:nvSpPr>
        <p:spPr bwMode="auto">
          <a:xfrm flipV="1">
            <a:off x="67818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31" name="Line 17"/>
          <p:cNvSpPr>
            <a:spLocks noChangeShapeType="1"/>
          </p:cNvSpPr>
          <p:nvPr/>
        </p:nvSpPr>
        <p:spPr bwMode="auto">
          <a:xfrm flipV="1">
            <a:off x="86868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32" name="Line 18"/>
          <p:cNvSpPr>
            <a:spLocks noChangeShapeType="1"/>
          </p:cNvSpPr>
          <p:nvPr/>
        </p:nvSpPr>
        <p:spPr bwMode="auto">
          <a:xfrm flipV="1">
            <a:off x="5562600" y="38862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34833" name="Picture 19"/>
          <p:cNvPicPr>
            <a:picLocks noChangeAspect="1" noChangeArrowheads="1"/>
          </p:cNvPicPr>
          <p:nvPr/>
        </p:nvPicPr>
        <p:blipFill>
          <a:blip r:embed="rId4" cstate="print"/>
          <a:srcRect l="77295" r="9662"/>
          <a:stretch>
            <a:fillRect/>
          </a:stretch>
        </p:blipFill>
        <p:spPr bwMode="auto">
          <a:xfrm>
            <a:off x="5410200" y="4724400"/>
            <a:ext cx="307975" cy="8207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4834" name="Line 20"/>
          <p:cNvSpPr>
            <a:spLocks noChangeShapeType="1"/>
          </p:cNvSpPr>
          <p:nvPr/>
        </p:nvSpPr>
        <p:spPr bwMode="auto">
          <a:xfrm flipV="1">
            <a:off x="8534400" y="38862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4835" name="Line 21"/>
          <p:cNvSpPr>
            <a:spLocks noChangeShapeType="1"/>
          </p:cNvSpPr>
          <p:nvPr/>
        </p:nvSpPr>
        <p:spPr bwMode="auto">
          <a:xfrm>
            <a:off x="7010400" y="449580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510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5800" y="5562600"/>
            <a:ext cx="429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(from Sanders and Hoskins 1990)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325" y="136525"/>
            <a:ext cx="9083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Caso 2: Forçante dos movimentos verticais apenas advecção horizontal de vorticidade:</a:t>
            </a: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14400"/>
            <a:ext cx="23622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t="40775"/>
          <a:stretch>
            <a:fillRect/>
          </a:stretch>
        </p:blipFill>
        <p:spPr bwMode="auto">
          <a:xfrm>
            <a:off x="228600" y="609600"/>
            <a:ext cx="449580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2400" y="4267200"/>
            <a:ext cx="438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(from Sanders and Hoskins 1990):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0" y="152400"/>
            <a:ext cx="668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-60" charset="0"/>
              </a:rPr>
              <a:t>Caso 3: Vetor Q na entrada de um jato de altos níveis</a:t>
            </a:r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143000"/>
            <a:ext cx="1863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133600"/>
            <a:ext cx="3627438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" y="4267200"/>
            <a:ext cx="41814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Equação da termodinâmica quase-geostrófica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492375"/>
            <a:ext cx="430847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773238"/>
            <a:ext cx="44894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3716338"/>
            <a:ext cx="210343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5013325"/>
            <a:ext cx="3273425" cy="1035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rgbClr val="FF0000"/>
                </a:solidFill>
              </a:rPr>
              <a:t>Equação da vorticidade QG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3128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A. Taxa de variação da vorticidade QG com o tempo depende de: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B. Advecção horizontal da vorticidade absoluta pelo vento geostrófico (propaga a onda);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C. Divergência horizontal (termo de “estiramento” – (des)intensifica a onda)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D. Fricção (será desconsiderado)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628775"/>
            <a:ext cx="54784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52600" y="251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276600" y="251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105400" y="25288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324600" y="251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Adv. Hor. Vort. Absoluta </a:t>
            </a:r>
            <a:r>
              <a:rPr lang="pt-BR" sz="3200" smtClean="0"/>
              <a:t>(cavados/cristas em 500hPa</a:t>
            </a:r>
            <a:br>
              <a:rPr lang="pt-BR" sz="3200" smtClean="0"/>
            </a:br>
            <a:r>
              <a:rPr lang="pt-BR" sz="3200" smtClean="0"/>
              <a:t>vorticidade devido à curvatura)</a:t>
            </a:r>
          </a:p>
        </p:txBody>
      </p:sp>
      <p:pic>
        <p:nvPicPr>
          <p:cNvPr id="10243" name="Picture 5" descr="adv v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566863"/>
            <a:ext cx="7129462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r="49287"/>
          <a:stretch>
            <a:fillRect/>
          </a:stretch>
        </p:blipFill>
        <p:spPr bwMode="auto">
          <a:xfrm>
            <a:off x="323850" y="5157788"/>
            <a:ext cx="27781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subsi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924175"/>
            <a:ext cx="25431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Divergência horizontal (em sup)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557338"/>
            <a:ext cx="22383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628775"/>
            <a:ext cx="11588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557338"/>
            <a:ext cx="178911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diver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2852738"/>
            <a:ext cx="38004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2932113" y="6553200"/>
            <a:ext cx="6211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sz="1400"/>
              <a:t>http://www.virtuallab.bom.gov.au/meteofrance/cours/resource/bb01/diverg.gif</a:t>
            </a: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6804025" y="4652963"/>
            <a:ext cx="233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Compressão vertical</a:t>
            </a:r>
          </a:p>
        </p:txBody>
      </p:sp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650" y="5013325"/>
            <a:ext cx="485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8172450" y="51577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&lt;0</a:t>
            </a:r>
          </a:p>
        </p:txBody>
      </p:sp>
      <p:sp>
        <p:nvSpPr>
          <p:cNvPr id="11276" name="Oval 15"/>
          <p:cNvSpPr>
            <a:spLocks noChangeArrowheads="1"/>
          </p:cNvSpPr>
          <p:nvPr/>
        </p:nvSpPr>
        <p:spPr bwMode="auto">
          <a:xfrm>
            <a:off x="5364163" y="4221163"/>
            <a:ext cx="2447925" cy="16557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Equação da continuidade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2084388"/>
            <a:ext cx="619918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484563" y="6515100"/>
            <a:ext cx="5624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sz="1600"/>
              <a:t>http://weather.ou.edu/~metr4424/Review_Quasi_System.pdf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Convergência horizontal (em sup)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 r="3217"/>
          <a:stretch>
            <a:fillRect/>
          </a:stretch>
        </p:blipFill>
        <p:spPr bwMode="auto">
          <a:xfrm>
            <a:off x="2916238" y="1557338"/>
            <a:ext cx="216693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 r="6213"/>
          <a:stretch>
            <a:fillRect/>
          </a:stretch>
        </p:blipFill>
        <p:spPr bwMode="auto">
          <a:xfrm>
            <a:off x="1258888" y="1628775"/>
            <a:ext cx="108743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 r="4025"/>
          <a:stretch>
            <a:fillRect/>
          </a:stretch>
        </p:blipFill>
        <p:spPr bwMode="auto">
          <a:xfrm>
            <a:off x="6084888" y="1557338"/>
            <a:ext cx="17176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onver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2852738"/>
            <a:ext cx="38004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ascen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2997200"/>
            <a:ext cx="25431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804025" y="4652963"/>
            <a:ext cx="233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Estiramento vertical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650" y="5013325"/>
            <a:ext cx="485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172450" y="51577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&gt;0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5364163" y="4221163"/>
            <a:ext cx="2447925" cy="16557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1226</Words>
  <Application>Microsoft Office PowerPoint</Application>
  <PresentationFormat>Apresentação na tela (4:3)</PresentationFormat>
  <Paragraphs>175</Paragraphs>
  <Slides>36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45" baseType="lpstr">
      <vt:lpstr>Arial</vt:lpstr>
      <vt:lpstr>Calibri</vt:lpstr>
      <vt:lpstr>Symbol</vt:lpstr>
      <vt:lpstr>Times New Roman</vt:lpstr>
      <vt:lpstr>Tahoma</vt:lpstr>
      <vt:lpstr>Times</vt:lpstr>
      <vt:lpstr>Design padrão</vt:lpstr>
      <vt:lpstr>Bitmap Image</vt:lpstr>
      <vt:lpstr>Microsoft Equation 3.0</vt:lpstr>
      <vt:lpstr>Teoria quase-geostrófica</vt:lpstr>
      <vt:lpstr>Slide 2</vt:lpstr>
      <vt:lpstr>Vorticidade geostrófica</vt:lpstr>
      <vt:lpstr>Equação da termodinâmica quase-geostrófica</vt:lpstr>
      <vt:lpstr>Equação da vorticidade QG</vt:lpstr>
      <vt:lpstr>Adv. Hor. Vort. Absoluta (cavados/cristas em 500hPa vorticidade devido à curvatura)</vt:lpstr>
      <vt:lpstr>Divergência horizontal (em sup)</vt:lpstr>
      <vt:lpstr>Equação da continuidade</vt:lpstr>
      <vt:lpstr>Convergência horizontal (em sup)</vt:lpstr>
      <vt:lpstr>Equação da continuidade</vt:lpstr>
      <vt:lpstr>Slide 11</vt:lpstr>
      <vt:lpstr>Equação da tendência de geopotencial QG</vt:lpstr>
      <vt:lpstr>Termo da tend local geop</vt:lpstr>
      <vt:lpstr>Termo de advecção horizontal de vorticidade absoluta</vt:lpstr>
      <vt:lpstr>Termo da Adv. Vort. Abs.</vt:lpstr>
      <vt:lpstr>Termo Adv. Dif. Temperatura</vt:lpstr>
      <vt:lpstr>Termo Adv. Dif. Temperatura</vt:lpstr>
      <vt:lpstr>Termo Adv. Dif. Temperatura</vt:lpstr>
      <vt:lpstr>Termo Adv. Dif. Temperatura</vt:lpstr>
      <vt:lpstr>Equação da tendência de geopotencial QG</vt:lpstr>
      <vt:lpstr>Equação omega</vt:lpstr>
      <vt:lpstr>Termo do laplaciano de omega</vt:lpstr>
      <vt:lpstr>Termo de Adv. Dif. Vort. Abs</vt:lpstr>
      <vt:lpstr>Termo de Adv. Dif. Vort. Abs</vt:lpstr>
      <vt:lpstr>Termo de Adv. Dif. Vorticidade</vt:lpstr>
      <vt:lpstr>Termo de Adv. Dif. Vorticidade</vt:lpstr>
      <vt:lpstr>Termo de Adv. Temperatura</vt:lpstr>
      <vt:lpstr>Termo de adv. Temperatura</vt:lpstr>
      <vt:lpstr>Termo de Adv. Temperatura</vt:lpstr>
      <vt:lpstr>Equação omega</vt:lpstr>
      <vt:lpstr>Vetor Q</vt:lpstr>
      <vt:lpstr>Q = (R/p)(T/y)k x (vg/x) onde os eixos  x e y são paralelos à isotermas e ao gradiente de temperatura:</vt:lpstr>
      <vt:lpstr>Slide 33</vt:lpstr>
      <vt:lpstr>Slide 34</vt:lpstr>
      <vt:lpstr>Slide 35</vt:lpstr>
      <vt:lpstr>Slide 36</vt:lpstr>
    </vt:vector>
  </TitlesOfParts>
  <Company>WinXP SP2 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quase-geostrófica</dc:title>
  <dc:creator>ritaynoue</dc:creator>
  <cp:lastModifiedBy>ritaynoue</cp:lastModifiedBy>
  <cp:revision>25</cp:revision>
  <dcterms:created xsi:type="dcterms:W3CDTF">2010-05-31T12:09:56Z</dcterms:created>
  <dcterms:modified xsi:type="dcterms:W3CDTF">2013-06-10T10:57:31Z</dcterms:modified>
</cp:coreProperties>
</file>