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1D79-3ABC-4D9E-B4E8-76179A092105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772E-15BE-436B-B685-EA19FA65C88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0C987-2F5F-42B1-81E0-24CBEEF2F6CD}" type="slidenum">
              <a:rPr lang="pt-BR"/>
              <a:pPr/>
              <a:t>2</a:t>
            </a:fld>
            <a:endParaRPr lang="pt-BR"/>
          </a:p>
        </p:txBody>
      </p:sp>
      <p:sp>
        <p:nvSpPr>
          <p:cNvPr id="78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34141-464F-458A-8DB8-216337ECC505}" type="slidenum">
              <a:rPr lang="pt-BR"/>
              <a:pPr/>
              <a:t>3</a:t>
            </a:fld>
            <a:endParaRPr lang="pt-BR"/>
          </a:p>
        </p:txBody>
      </p:sp>
      <p:sp>
        <p:nvSpPr>
          <p:cNvPr id="81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D9336-B06C-4037-A9A7-29A4E903885A}" type="slidenum">
              <a:rPr lang="pt-BR"/>
              <a:pPr/>
              <a:t>4</a:t>
            </a:fld>
            <a:endParaRPr lang="pt-BR"/>
          </a:p>
        </p:txBody>
      </p:sp>
      <p:sp>
        <p:nvSpPr>
          <p:cNvPr id="78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B0712-DD7C-4968-B3CC-CD30D4069B0D}" type="slidenum">
              <a:rPr lang="pt-BR"/>
              <a:pPr/>
              <a:t>5</a:t>
            </a:fld>
            <a:endParaRPr lang="pt-BR"/>
          </a:p>
        </p:txBody>
      </p:sp>
      <p:sp>
        <p:nvSpPr>
          <p:cNvPr id="81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ED685-80D7-407F-90F2-4A0A4AAF5C77}" type="slidenum">
              <a:rPr lang="pt-BR"/>
              <a:pPr/>
              <a:t>6</a:t>
            </a:fld>
            <a:endParaRPr lang="pt-BR"/>
          </a:p>
        </p:txBody>
      </p:sp>
      <p:sp>
        <p:nvSpPr>
          <p:cNvPr id="78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7B45-FCDA-4A14-B9A6-2E31DF0113A8}" type="slidenum">
              <a:rPr lang="pt-BR"/>
              <a:pPr/>
              <a:t>7</a:t>
            </a:fld>
            <a:endParaRPr lang="pt-BR"/>
          </a:p>
        </p:txBody>
      </p:sp>
      <p:sp>
        <p:nvSpPr>
          <p:cNvPr id="82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F7A9E-2207-44A4-AB2C-C353F59F27BA}" type="slidenum">
              <a:rPr lang="pt-BR"/>
              <a:pPr/>
              <a:t>8</a:t>
            </a:fld>
            <a:endParaRPr lang="pt-BR"/>
          </a:p>
        </p:txBody>
      </p:sp>
      <p:sp>
        <p:nvSpPr>
          <p:cNvPr id="82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023D6-B019-443C-9AE3-6B85464DE73D}" type="slidenum">
              <a:rPr lang="pt-BR"/>
              <a:pPr/>
              <a:t>9</a:t>
            </a:fld>
            <a:endParaRPr lang="pt-BR"/>
          </a:p>
        </p:txBody>
      </p:sp>
      <p:sp>
        <p:nvSpPr>
          <p:cNvPr id="78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7B39-28BE-4703-A86C-9744FF10FB4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8FBA-3E23-41D8-9378-25B5A8A3BAA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Bloqueios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8029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029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80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sp>
        <p:nvSpPr>
          <p:cNvPr id="78029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427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 dirty="0">
                <a:effectLst/>
                <a:latin typeface="Arial" pitchFamily="34" charset="0"/>
              </a:rPr>
              <a:t> A </a:t>
            </a:r>
            <a:r>
              <a:rPr lang="pt-BR" sz="1800" dirty="0">
                <a:effectLst/>
                <a:latin typeface="Arial" pitchFamily="34" charset="0"/>
              </a:rPr>
              <a:t>circulação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atmosférica</a:t>
            </a:r>
            <a:r>
              <a:rPr lang="pt-BR" sz="1800" b="0" dirty="0">
                <a:effectLst/>
                <a:latin typeface="Arial" pitchFamily="34" charset="0"/>
              </a:rPr>
              <a:t> de </a:t>
            </a:r>
            <a:r>
              <a:rPr lang="pt-BR" sz="1800" dirty="0">
                <a:effectLst/>
                <a:latin typeface="Arial" pitchFamily="34" charset="0"/>
              </a:rPr>
              <a:t>latitudes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médias</a:t>
            </a:r>
            <a:r>
              <a:rPr lang="pt-BR" sz="1800" b="0" dirty="0">
                <a:effectLst/>
                <a:latin typeface="Arial" pitchFamily="34" charset="0"/>
              </a:rPr>
              <a:t> em </a:t>
            </a:r>
            <a:r>
              <a:rPr lang="pt-BR" sz="1800" dirty="0">
                <a:effectLst/>
                <a:latin typeface="Arial" pitchFamily="34" charset="0"/>
              </a:rPr>
              <a:t>médios</a:t>
            </a:r>
            <a:r>
              <a:rPr lang="pt-BR" sz="1800" b="0" dirty="0">
                <a:effectLst/>
                <a:latin typeface="Arial" pitchFamily="34" charset="0"/>
              </a:rPr>
              <a:t> e </a:t>
            </a:r>
            <a:r>
              <a:rPr lang="pt-BR" sz="1800" dirty="0">
                <a:effectLst/>
                <a:latin typeface="Arial" pitchFamily="34" charset="0"/>
              </a:rPr>
              <a:t>altos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níveis</a:t>
            </a:r>
            <a:r>
              <a:rPr lang="pt-BR" sz="1800" b="0" dirty="0">
                <a:effectLst/>
                <a:latin typeface="Arial" pitchFamily="34" charset="0"/>
              </a:rPr>
              <a:t> é </a:t>
            </a:r>
            <a:r>
              <a:rPr lang="pt-BR" sz="1800" dirty="0">
                <a:effectLst/>
                <a:latin typeface="Arial" pitchFamily="34" charset="0"/>
              </a:rPr>
              <a:t>caracterizada</a:t>
            </a:r>
            <a:r>
              <a:rPr lang="pt-BR" sz="1800" b="0" dirty="0">
                <a:effectLst/>
                <a:latin typeface="Arial" pitchFamily="34" charset="0"/>
              </a:rPr>
              <a:t> por um </a:t>
            </a:r>
            <a:r>
              <a:rPr lang="pt-BR" sz="1800" dirty="0">
                <a:effectLst/>
                <a:latin typeface="Arial" pitchFamily="34" charset="0"/>
              </a:rPr>
              <a:t>escoamento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zonal</a:t>
            </a:r>
            <a:r>
              <a:rPr lang="pt-BR" sz="1800" b="0" dirty="0">
                <a:effectLst/>
                <a:latin typeface="Arial" pitchFamily="34" charset="0"/>
              </a:rPr>
              <a:t> de </a:t>
            </a:r>
            <a:r>
              <a:rPr lang="pt-BR" sz="1800" dirty="0">
                <a:effectLst/>
                <a:latin typeface="Arial" pitchFamily="34" charset="0"/>
              </a:rPr>
              <a:t>oeste</a:t>
            </a:r>
            <a:r>
              <a:rPr lang="pt-BR" sz="1800" b="0" dirty="0">
                <a:effectLst/>
                <a:latin typeface="Arial" pitchFamily="34" charset="0"/>
              </a:rPr>
              <a:t>, que </a:t>
            </a:r>
            <a:r>
              <a:rPr lang="pt-BR" sz="1800" dirty="0">
                <a:effectLst/>
                <a:latin typeface="Arial" pitchFamily="34" charset="0"/>
              </a:rPr>
              <a:t>favorece</a:t>
            </a:r>
            <a:r>
              <a:rPr lang="pt-BR" sz="1800" b="0" dirty="0">
                <a:effectLst/>
                <a:latin typeface="Arial" pitchFamily="34" charset="0"/>
              </a:rPr>
              <a:t> o </a:t>
            </a:r>
            <a:r>
              <a:rPr lang="pt-BR" sz="1800" dirty="0">
                <a:effectLst/>
                <a:latin typeface="Arial" pitchFamily="34" charset="0"/>
              </a:rPr>
              <a:t>deslocamento</a:t>
            </a:r>
            <a:r>
              <a:rPr lang="pt-BR" sz="1800" b="0" dirty="0">
                <a:effectLst/>
                <a:latin typeface="Arial" pitchFamily="34" charset="0"/>
              </a:rPr>
              <a:t> para </a:t>
            </a:r>
            <a:r>
              <a:rPr lang="pt-BR" sz="1800" dirty="0">
                <a:effectLst/>
                <a:latin typeface="Arial" pitchFamily="34" charset="0"/>
              </a:rPr>
              <a:t>leste</a:t>
            </a:r>
            <a:r>
              <a:rPr lang="pt-BR" sz="1800" b="0" dirty="0">
                <a:effectLst/>
                <a:latin typeface="Arial" pitchFamily="34" charset="0"/>
              </a:rPr>
              <a:t> de </a:t>
            </a:r>
            <a:r>
              <a:rPr lang="pt-BR" sz="1800" dirty="0">
                <a:effectLst/>
                <a:latin typeface="Arial" pitchFamily="34" charset="0"/>
              </a:rPr>
              <a:t>sistemas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sinóticos</a:t>
            </a:r>
            <a:r>
              <a:rPr lang="pt-BR" sz="1800" b="0" dirty="0">
                <a:effectLst/>
                <a:latin typeface="Arial" pitchFamily="34" charset="0"/>
              </a:rPr>
              <a:t> (ex. frentes frias e ciclones).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 dirty="0">
                <a:effectLst/>
                <a:latin typeface="Arial" pitchFamily="34" charset="0"/>
              </a:rPr>
              <a:t> Esta </a:t>
            </a:r>
            <a:r>
              <a:rPr lang="pt-BR" sz="1800" dirty="0">
                <a:effectLst/>
                <a:latin typeface="Arial" pitchFamily="34" charset="0"/>
              </a:rPr>
              <a:t>circulação</a:t>
            </a:r>
            <a:r>
              <a:rPr lang="pt-BR" sz="1800" b="0" dirty="0">
                <a:effectLst/>
                <a:latin typeface="Arial" pitchFamily="34" charset="0"/>
              </a:rPr>
              <a:t> é </a:t>
            </a:r>
            <a:r>
              <a:rPr lang="pt-BR" sz="1800" dirty="0">
                <a:effectLst/>
                <a:latin typeface="Arial" pitchFamily="34" charset="0"/>
              </a:rPr>
              <a:t>interrompida</a:t>
            </a:r>
            <a:r>
              <a:rPr lang="pt-BR" sz="1800" b="0" dirty="0">
                <a:effectLst/>
                <a:latin typeface="Arial" pitchFamily="34" charset="0"/>
              </a:rPr>
              <a:t> pela </a:t>
            </a:r>
            <a:r>
              <a:rPr lang="pt-BR" sz="1800" dirty="0">
                <a:effectLst/>
                <a:latin typeface="Arial" pitchFamily="34" charset="0"/>
              </a:rPr>
              <a:t>formação</a:t>
            </a:r>
            <a:r>
              <a:rPr lang="pt-BR" sz="1800" b="0" dirty="0">
                <a:effectLst/>
                <a:latin typeface="Arial" pitchFamily="34" charset="0"/>
              </a:rPr>
              <a:t> em </a:t>
            </a:r>
            <a:r>
              <a:rPr lang="pt-BR" sz="1800" dirty="0">
                <a:effectLst/>
                <a:latin typeface="Arial" pitchFamily="34" charset="0"/>
              </a:rPr>
              <a:t>larga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escala</a:t>
            </a:r>
            <a:r>
              <a:rPr lang="pt-BR" sz="1800" b="0" dirty="0">
                <a:effectLst/>
                <a:latin typeface="Arial" pitchFamily="34" charset="0"/>
              </a:rPr>
              <a:t> de um </a:t>
            </a:r>
            <a:r>
              <a:rPr lang="pt-BR" sz="1800" dirty="0">
                <a:effectLst/>
                <a:latin typeface="Arial" pitchFamily="34" charset="0"/>
              </a:rPr>
              <a:t>anticiclone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anômalo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 err="1">
                <a:effectLst/>
                <a:latin typeface="Arial" pitchFamily="34" charset="0"/>
              </a:rPr>
              <a:t>semi-estacionário</a:t>
            </a:r>
            <a:r>
              <a:rPr lang="pt-BR" sz="1800" b="0" dirty="0">
                <a:effectLst/>
                <a:latin typeface="Arial" pitchFamily="34" charset="0"/>
              </a:rPr>
              <a:t>, em torno de </a:t>
            </a:r>
            <a:r>
              <a:rPr lang="pt-BR" sz="1800" dirty="0">
                <a:effectLst/>
                <a:latin typeface="Arial" pitchFamily="34" charset="0"/>
              </a:rPr>
              <a:t>60S</a:t>
            </a:r>
            <a:r>
              <a:rPr lang="pt-BR" sz="1800" b="0" dirty="0">
                <a:effectLst/>
                <a:latin typeface="Arial" pitchFamily="34" charset="0"/>
              </a:rPr>
              <a:t> (Mendes </a:t>
            </a:r>
            <a:r>
              <a:rPr lang="pt-BR" sz="1800" b="0" dirty="0" err="1">
                <a:effectLst/>
                <a:latin typeface="Arial" pitchFamily="34" charset="0"/>
              </a:rPr>
              <a:t>et</a:t>
            </a:r>
            <a:r>
              <a:rPr lang="pt-BR" sz="1800" b="0" dirty="0">
                <a:effectLst/>
                <a:latin typeface="Arial" pitchFamily="34" charset="0"/>
              </a:rPr>
              <a:t> al., 2005), que </a:t>
            </a:r>
            <a:r>
              <a:rPr lang="pt-BR" sz="1800" dirty="0">
                <a:effectLst/>
                <a:latin typeface="Arial" pitchFamily="34" charset="0"/>
              </a:rPr>
              <a:t>persiste</a:t>
            </a:r>
            <a:r>
              <a:rPr lang="pt-BR" sz="1800" b="0" dirty="0">
                <a:effectLst/>
                <a:latin typeface="Arial" pitchFamily="34" charset="0"/>
              </a:rPr>
              <a:t> por </a:t>
            </a:r>
            <a:r>
              <a:rPr lang="pt-BR" sz="1800" dirty="0">
                <a:effectLst/>
                <a:latin typeface="Arial" pitchFamily="34" charset="0"/>
              </a:rPr>
              <a:t>vários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dirty="0">
                <a:effectLst/>
                <a:latin typeface="Arial" pitchFamily="34" charset="0"/>
              </a:rPr>
              <a:t>dias</a:t>
            </a:r>
            <a:r>
              <a:rPr lang="pt-BR" sz="1800" b="0" dirty="0">
                <a:effectLst/>
                <a:latin typeface="Arial" pitchFamily="34" charset="0"/>
              </a:rPr>
              <a:t>, </a:t>
            </a:r>
            <a:r>
              <a:rPr lang="pt-BR" sz="1800" dirty="0">
                <a:effectLst/>
                <a:latin typeface="Arial" pitchFamily="34" charset="0"/>
              </a:rPr>
              <a:t>produzindo</a:t>
            </a:r>
            <a:r>
              <a:rPr lang="pt-BR" sz="1800" b="0" dirty="0">
                <a:effectLst/>
                <a:latin typeface="Arial" pitchFamily="34" charset="0"/>
              </a:rPr>
              <a:t> </a:t>
            </a:r>
            <a:r>
              <a:rPr lang="pt-BR" sz="1800" b="0" dirty="0">
                <a:effectLst/>
                <a:latin typeface="TimesNewRoman" charset="0"/>
              </a:rPr>
              <a:t>um </a:t>
            </a:r>
            <a:r>
              <a:rPr lang="pt-BR" sz="1800" dirty="0">
                <a:effectLst/>
                <a:latin typeface="TimesNewRoman" charset="0"/>
              </a:rPr>
              <a:t>brusco</a:t>
            </a:r>
            <a:r>
              <a:rPr lang="pt-BR" sz="1800" b="0" dirty="0">
                <a:effectLst/>
                <a:latin typeface="TimesNewRoman" charset="0"/>
              </a:rPr>
              <a:t> </a:t>
            </a:r>
            <a:r>
              <a:rPr lang="pt-BR" sz="1800" dirty="0">
                <a:effectLst/>
                <a:latin typeface="TimesNewRoman" charset="0"/>
              </a:rPr>
              <a:t>desvio</a:t>
            </a:r>
            <a:r>
              <a:rPr lang="pt-BR" sz="1800" b="0" dirty="0">
                <a:effectLst/>
                <a:latin typeface="TimesNewRoman" charset="0"/>
              </a:rPr>
              <a:t> dos </a:t>
            </a:r>
            <a:r>
              <a:rPr lang="pt-BR" sz="1800" dirty="0">
                <a:effectLst/>
                <a:latin typeface="TimesNewRoman" charset="0"/>
              </a:rPr>
              <a:t>sistemas</a:t>
            </a:r>
            <a:r>
              <a:rPr lang="pt-BR" sz="1800" b="0" dirty="0">
                <a:effectLst/>
                <a:latin typeface="TimesNewRoman" charset="0"/>
              </a:rPr>
              <a:t> </a:t>
            </a:r>
            <a:r>
              <a:rPr lang="pt-BR" sz="1800" dirty="0">
                <a:effectLst/>
                <a:latin typeface="TimesNewRoman" charset="0"/>
              </a:rPr>
              <a:t>transientes</a:t>
            </a:r>
            <a:r>
              <a:rPr lang="pt-BR" sz="1800" b="0" dirty="0">
                <a:effectLst/>
                <a:latin typeface="TimesNewRoman" charset="0"/>
              </a:rPr>
              <a:t> e </a:t>
            </a:r>
            <a:r>
              <a:rPr lang="pt-BR" sz="1800" dirty="0">
                <a:effectLst/>
                <a:latin typeface="TimesNewRoman" charset="0"/>
              </a:rPr>
              <a:t>causando</a:t>
            </a:r>
            <a:r>
              <a:rPr lang="pt-BR" sz="1800" b="0" dirty="0">
                <a:effectLst/>
                <a:latin typeface="TimesNewRoman" charset="0"/>
              </a:rPr>
              <a:t> </a:t>
            </a:r>
            <a:r>
              <a:rPr lang="pt-BR" sz="1800" dirty="0">
                <a:effectLst/>
                <a:latin typeface="TimesNewRoman" charset="0"/>
              </a:rPr>
              <a:t>impactos</a:t>
            </a:r>
            <a:r>
              <a:rPr lang="pt-BR" sz="1800" b="0" dirty="0">
                <a:effectLst/>
                <a:latin typeface="TimesNewRoman" charset="0"/>
              </a:rPr>
              <a:t> na </a:t>
            </a:r>
            <a:r>
              <a:rPr lang="pt-BR" sz="1800" dirty="0">
                <a:effectLst/>
                <a:latin typeface="TimesNewRoman" charset="0"/>
              </a:rPr>
              <a:t>precipitação</a:t>
            </a:r>
            <a:r>
              <a:rPr lang="pt-BR" sz="1800" b="0" dirty="0">
                <a:effectLst/>
                <a:latin typeface="TimesNewRoman" charset="0"/>
              </a:rPr>
              <a:t> e </a:t>
            </a:r>
            <a:r>
              <a:rPr lang="pt-BR" sz="1800" dirty="0">
                <a:effectLst/>
                <a:latin typeface="TimesNewRoman" charset="0"/>
              </a:rPr>
              <a:t>temperatura</a:t>
            </a:r>
            <a:r>
              <a:rPr lang="pt-BR" sz="1800" b="0" dirty="0">
                <a:effectLst/>
                <a:latin typeface="TimesNewRoman" charset="0"/>
              </a:rPr>
              <a:t>, como </a:t>
            </a:r>
            <a:r>
              <a:rPr lang="pt-BR" sz="1800" dirty="0">
                <a:effectLst/>
                <a:latin typeface="TimesNewRoman" charset="0"/>
              </a:rPr>
              <a:t>secas</a:t>
            </a:r>
            <a:r>
              <a:rPr lang="pt-BR" sz="1800" b="0" dirty="0">
                <a:effectLst/>
                <a:latin typeface="TimesNewRoman" charset="0"/>
              </a:rPr>
              <a:t> na </a:t>
            </a:r>
            <a:r>
              <a:rPr lang="pt-BR" sz="1800" dirty="0">
                <a:effectLst/>
                <a:latin typeface="TimesNewRoman" charset="0"/>
              </a:rPr>
              <a:t>região</a:t>
            </a:r>
            <a:r>
              <a:rPr lang="pt-BR" sz="1800" b="0" dirty="0">
                <a:effectLst/>
                <a:latin typeface="TimesNewRoman" charset="0"/>
              </a:rPr>
              <a:t> </a:t>
            </a:r>
            <a:r>
              <a:rPr lang="pt-BR" sz="1800" dirty="0">
                <a:effectLst/>
                <a:latin typeface="TimesNewRoman" charset="0"/>
              </a:rPr>
              <a:t>bloqueada</a:t>
            </a:r>
            <a:r>
              <a:rPr lang="pt-BR" sz="1800" b="0" dirty="0">
                <a:effectLst/>
                <a:latin typeface="TimesNewRoman" charset="0"/>
              </a:rPr>
              <a:t> e </a:t>
            </a:r>
            <a:r>
              <a:rPr lang="pt-BR" sz="1800" dirty="0">
                <a:effectLst/>
                <a:latin typeface="TimesNewRoman" charset="0"/>
              </a:rPr>
              <a:t>enchentes</a:t>
            </a:r>
            <a:r>
              <a:rPr lang="pt-BR" sz="1800" b="0" dirty="0">
                <a:effectLst/>
                <a:latin typeface="TimesNewRoman" charset="0"/>
              </a:rPr>
              <a:t> no </a:t>
            </a:r>
            <a:r>
              <a:rPr lang="pt-BR" sz="1800" dirty="0">
                <a:effectLst/>
                <a:latin typeface="TimesNewRoman" charset="0"/>
              </a:rPr>
              <a:t>lado</a:t>
            </a:r>
            <a:r>
              <a:rPr lang="pt-BR" sz="1800" b="0" dirty="0">
                <a:effectLst/>
                <a:latin typeface="TimesNewRoman" charset="0"/>
              </a:rPr>
              <a:t> </a:t>
            </a:r>
            <a:r>
              <a:rPr lang="pt-BR" sz="1800" dirty="0">
                <a:effectLst/>
                <a:latin typeface="TimesNewRoman" charset="0"/>
              </a:rPr>
              <a:t>polar</a:t>
            </a:r>
            <a:r>
              <a:rPr lang="pt-BR" sz="1800" b="0" dirty="0">
                <a:effectLst/>
                <a:latin typeface="TimesNewRoman" charset="0"/>
              </a:rPr>
              <a:t> e </a:t>
            </a:r>
            <a:r>
              <a:rPr lang="pt-BR" sz="1800" dirty="0">
                <a:effectLst/>
                <a:latin typeface="TimesNewRoman" charset="0"/>
              </a:rPr>
              <a:t>equatorial</a:t>
            </a:r>
            <a:r>
              <a:rPr lang="pt-BR" sz="1800" b="0" dirty="0">
                <a:effectLst/>
                <a:latin typeface="TimesNewRoman" charset="0"/>
              </a:rPr>
              <a:t> (</a:t>
            </a:r>
            <a:r>
              <a:rPr lang="pt-BR" sz="1800" b="0" dirty="0" err="1">
                <a:effectLst/>
                <a:latin typeface="TimesNewRoman" charset="0"/>
              </a:rPr>
              <a:t>Knox</a:t>
            </a:r>
            <a:r>
              <a:rPr lang="pt-BR" sz="1800" b="0" dirty="0">
                <a:effectLst/>
                <a:latin typeface="TimesNewRoman" charset="0"/>
              </a:rPr>
              <a:t> e </a:t>
            </a:r>
            <a:r>
              <a:rPr lang="pt-BR" sz="1800" b="0" dirty="0" err="1">
                <a:effectLst/>
                <a:latin typeface="TimesNewRoman" charset="0"/>
              </a:rPr>
              <a:t>Hay</a:t>
            </a:r>
            <a:r>
              <a:rPr lang="pt-BR" sz="1800" b="0" dirty="0">
                <a:effectLst/>
                <a:latin typeface="TimesNewRoman" charset="0"/>
              </a:rPr>
              <a:t>, 1984).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81305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306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sp>
        <p:nvSpPr>
          <p:cNvPr id="81306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154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TimesNewRoman" charset="0"/>
              </a:rPr>
              <a:t> Segundo Marques (1996), existem </a:t>
            </a:r>
            <a:r>
              <a:rPr lang="pt-BR" sz="1800">
                <a:effectLst/>
                <a:latin typeface="TimesNewRoman" charset="0"/>
              </a:rPr>
              <a:t>três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tipos</a:t>
            </a:r>
            <a:r>
              <a:rPr lang="pt-BR" sz="1800" b="0">
                <a:effectLst/>
                <a:latin typeface="TimesNewRoman" charset="0"/>
              </a:rPr>
              <a:t> de </a:t>
            </a:r>
            <a:r>
              <a:rPr lang="pt-BR" sz="1800">
                <a:effectLst/>
                <a:latin typeface="TimesNewRoman" charset="0"/>
              </a:rPr>
              <a:t>padrões</a:t>
            </a:r>
            <a:r>
              <a:rPr lang="pt-BR" sz="1800" b="0">
                <a:effectLst/>
                <a:latin typeface="TimesNewRoman" charset="0"/>
              </a:rPr>
              <a:t> de </a:t>
            </a:r>
            <a:r>
              <a:rPr lang="pt-BR" sz="1800">
                <a:effectLst/>
                <a:latin typeface="TimesNewRoman" charset="0"/>
              </a:rPr>
              <a:t>bloqueio</a:t>
            </a:r>
            <a:r>
              <a:rPr lang="pt-BR" sz="1800" b="0">
                <a:effectLst/>
                <a:latin typeface="TimesNewRoman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800" b="0">
                <a:effectLst/>
                <a:latin typeface="TimesNewRoman" charset="0"/>
              </a:rPr>
              <a:t>a) </a:t>
            </a:r>
            <a:r>
              <a:rPr lang="pt-BR" sz="1800">
                <a:effectLst/>
                <a:latin typeface="TimesNewRoman" charset="0"/>
              </a:rPr>
              <a:t>Tipo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dipolo</a:t>
            </a:r>
            <a:r>
              <a:rPr lang="pt-BR" sz="1800" b="0">
                <a:effectLst/>
                <a:latin typeface="TimesNewRoman" charset="0"/>
              </a:rPr>
              <a:t>: constitui-se de um </a:t>
            </a:r>
            <a:r>
              <a:rPr lang="pt-BR" sz="1800">
                <a:effectLst/>
                <a:latin typeface="TimesNewRoman" charset="0"/>
              </a:rPr>
              <a:t>anticiclone</a:t>
            </a:r>
            <a:r>
              <a:rPr lang="pt-BR" sz="1800" b="0">
                <a:effectLst/>
                <a:latin typeface="TimesNewRoman" charset="0"/>
              </a:rPr>
              <a:t> de </a:t>
            </a:r>
            <a:r>
              <a:rPr lang="pt-BR" sz="1800">
                <a:effectLst/>
                <a:latin typeface="TimesNewRoman" charset="0"/>
              </a:rPr>
              <a:t>grande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amplitude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acompanhado</a:t>
            </a:r>
            <a:r>
              <a:rPr lang="pt-BR" sz="1800" b="0">
                <a:effectLst/>
                <a:latin typeface="TimesNewRoman" charset="0"/>
              </a:rPr>
              <a:t> de um </a:t>
            </a:r>
            <a:r>
              <a:rPr lang="pt-BR" sz="1800">
                <a:effectLst/>
                <a:latin typeface="TimesNewRoman" charset="0"/>
              </a:rPr>
              <a:t>ciclone</a:t>
            </a:r>
            <a:r>
              <a:rPr lang="pt-BR" sz="1800" b="0">
                <a:effectLst/>
                <a:latin typeface="TimesNewRoman" charset="0"/>
              </a:rPr>
              <a:t> no </a:t>
            </a:r>
            <a:r>
              <a:rPr lang="pt-BR" sz="1800">
                <a:effectLst/>
                <a:latin typeface="TimesNewRoman" charset="0"/>
              </a:rPr>
              <a:t>lado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equatorial</a:t>
            </a:r>
            <a:r>
              <a:rPr lang="pt-BR" sz="1800" b="0">
                <a:effectLst/>
                <a:latin typeface="TimesNewRoman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800" b="0">
                <a:effectLst/>
                <a:latin typeface="TimesNewRoman" charset="0"/>
              </a:rPr>
              <a:t>b) </a:t>
            </a:r>
            <a:r>
              <a:rPr lang="pt-BR" sz="1800">
                <a:effectLst/>
                <a:latin typeface="TimesNewRoman" charset="0"/>
              </a:rPr>
              <a:t>Tipo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omega</a:t>
            </a:r>
            <a:r>
              <a:rPr lang="pt-BR" sz="1800" b="0">
                <a:effectLst/>
                <a:latin typeface="TimesNewRoman" charset="0"/>
              </a:rPr>
              <a:t>: constitui-se de um </a:t>
            </a:r>
            <a:r>
              <a:rPr lang="pt-BR" sz="1800">
                <a:effectLst/>
                <a:latin typeface="TimesNewRoman" charset="0"/>
              </a:rPr>
              <a:t>anticiclone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entre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dois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ciclones</a:t>
            </a:r>
            <a:r>
              <a:rPr lang="pt-BR" sz="1800" b="0">
                <a:effectLst/>
                <a:latin typeface="TimesNewRoman" charset="0"/>
              </a:rPr>
              <a:t> na </a:t>
            </a:r>
            <a:r>
              <a:rPr lang="pt-BR" sz="1800">
                <a:effectLst/>
                <a:latin typeface="TimesNewRoman" charset="0"/>
              </a:rPr>
              <a:t>forma</a:t>
            </a:r>
            <a:r>
              <a:rPr lang="pt-BR" sz="1800" b="0">
                <a:effectLst/>
                <a:latin typeface="TimesNewRoman" charset="0"/>
              </a:rPr>
              <a:t> de uma </a:t>
            </a:r>
            <a:r>
              <a:rPr lang="pt-BR" sz="1800">
                <a:effectLst/>
                <a:latin typeface="TimesNewRoman" charset="0"/>
              </a:rPr>
              <a:t>letra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Omega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invertida</a:t>
            </a:r>
            <a:r>
              <a:rPr lang="pt-BR" sz="1800" b="0">
                <a:effectLst/>
                <a:latin typeface="TimesNewRoman" charset="0"/>
              </a:rPr>
              <a:t> no </a:t>
            </a:r>
            <a:r>
              <a:rPr lang="pt-BR" sz="1800">
                <a:effectLst/>
                <a:latin typeface="TimesNewRoman" charset="0"/>
              </a:rPr>
              <a:t>HS</a:t>
            </a:r>
            <a:r>
              <a:rPr lang="pt-BR" sz="1800" b="0">
                <a:effectLst/>
                <a:latin typeface="TimesNewRoman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800" b="0">
                <a:effectLst/>
                <a:latin typeface="TimesNewRoman" charset="0"/>
              </a:rPr>
              <a:t>c) </a:t>
            </a:r>
            <a:r>
              <a:rPr lang="pt-BR" sz="1800">
                <a:effectLst/>
                <a:latin typeface="TimesNewRoman" charset="0"/>
              </a:rPr>
              <a:t>Bloqueio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formado</a:t>
            </a:r>
            <a:r>
              <a:rPr lang="pt-BR" sz="1800" b="0">
                <a:effectLst/>
                <a:latin typeface="TimesNewRoman" charset="0"/>
              </a:rPr>
              <a:t> de uma </a:t>
            </a:r>
            <a:r>
              <a:rPr lang="pt-BR" sz="1800">
                <a:effectLst/>
                <a:latin typeface="TimesNewRoman" charset="0"/>
              </a:rPr>
              <a:t>crista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estacionária</a:t>
            </a:r>
            <a:r>
              <a:rPr lang="pt-BR" sz="1800" b="0">
                <a:effectLst/>
                <a:latin typeface="TimesNewRoman" charset="0"/>
              </a:rPr>
              <a:t> de </a:t>
            </a:r>
            <a:r>
              <a:rPr lang="pt-BR" sz="1800">
                <a:effectLst/>
                <a:latin typeface="TimesNewRoman" charset="0"/>
              </a:rPr>
              <a:t>grande</a:t>
            </a:r>
            <a:r>
              <a:rPr lang="pt-BR" sz="1800" b="0">
                <a:effectLst/>
                <a:latin typeface="TimesNewRoman" charset="0"/>
              </a:rPr>
              <a:t> </a:t>
            </a:r>
            <a:r>
              <a:rPr lang="pt-BR" sz="1800">
                <a:effectLst/>
                <a:latin typeface="TimesNewRoman" charset="0"/>
              </a:rPr>
              <a:t>amplitude</a:t>
            </a:r>
            <a:r>
              <a:rPr lang="pt-BR" sz="1800" b="0">
                <a:effectLst/>
                <a:latin typeface="TimesNewRoman" charset="0"/>
              </a:rPr>
              <a:t>.</a:t>
            </a:r>
          </a:p>
        </p:txBody>
      </p:sp>
      <p:pic>
        <p:nvPicPr>
          <p:cNvPr id="8130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16288"/>
            <a:ext cx="4808538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13068" name="Text Box 12"/>
          <p:cNvSpPr txBox="1">
            <a:spLocks noChangeArrowheads="1"/>
          </p:cNvSpPr>
          <p:nvPr/>
        </p:nvSpPr>
        <p:spPr bwMode="auto">
          <a:xfrm>
            <a:off x="-323850" y="6237288"/>
            <a:ext cx="550862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Padrões de bloqueios no Hemisfério Sul: (a) tipo dipolo, (b) tipo omega e (c) bloqueio de um anticiclone de grande amplitude. Fonte: Bluestein op cit., 1993.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82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2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60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Quatro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regiões</a:t>
            </a:r>
            <a:r>
              <a:rPr lang="pt-BR" sz="1800" b="0">
                <a:effectLst/>
                <a:latin typeface="Arial" pitchFamily="34" charset="0"/>
              </a:rPr>
              <a:t> preferidas para </a:t>
            </a:r>
            <a:r>
              <a:rPr lang="pt-BR" sz="1800">
                <a:effectLst/>
                <a:latin typeface="Arial" pitchFamily="34" charset="0"/>
              </a:rPr>
              <a:t>formação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bloqueios</a:t>
            </a:r>
            <a:r>
              <a:rPr lang="pt-BR" sz="1800" b="0">
                <a:effectLst/>
                <a:latin typeface="Arial" pitchFamily="34" charset="0"/>
              </a:rPr>
              <a:t> no </a:t>
            </a:r>
            <a:r>
              <a:rPr lang="pt-BR" sz="1800">
                <a:effectLst/>
                <a:latin typeface="Arial" pitchFamily="34" charset="0"/>
              </a:rPr>
              <a:t>HS</a:t>
            </a:r>
            <a:r>
              <a:rPr lang="pt-BR" sz="1800" b="0">
                <a:effectLst/>
                <a:latin typeface="Arial" pitchFamily="34" charset="0"/>
              </a:rPr>
              <a:t>: região da </a:t>
            </a:r>
            <a:r>
              <a:rPr lang="pt-BR" sz="1800">
                <a:effectLst/>
                <a:latin typeface="Arial" pitchFamily="34" charset="0"/>
              </a:rPr>
              <a:t>Austrália</a:t>
            </a:r>
            <a:r>
              <a:rPr lang="pt-BR" sz="1800" b="0">
                <a:effectLst/>
                <a:latin typeface="Arial" pitchFamily="34" charset="0"/>
              </a:rPr>
              <a:t>, </a:t>
            </a:r>
            <a:r>
              <a:rPr lang="pt-BR" sz="1800">
                <a:effectLst/>
                <a:latin typeface="Arial" pitchFamily="34" charset="0"/>
              </a:rPr>
              <a:t>Nova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Zelândia e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Pacífico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Sudoeste (120E-120W)</a:t>
            </a:r>
            <a:r>
              <a:rPr lang="pt-BR" sz="1800" b="0">
                <a:effectLst/>
                <a:latin typeface="Arial" pitchFamily="34" charset="0"/>
              </a:rPr>
              <a:t>; </a:t>
            </a:r>
            <a:r>
              <a:rPr lang="pt-BR" sz="1800">
                <a:effectLst/>
                <a:latin typeface="Arial" pitchFamily="34" charset="0"/>
              </a:rPr>
              <a:t>Pacífico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Sudeste</a:t>
            </a:r>
            <a:r>
              <a:rPr lang="pt-BR" sz="1800" b="0">
                <a:effectLst/>
                <a:latin typeface="Arial" pitchFamily="34" charset="0"/>
              </a:rPr>
              <a:t> (</a:t>
            </a:r>
            <a:r>
              <a:rPr lang="pt-BR" sz="1800">
                <a:effectLst/>
                <a:latin typeface="Arial" pitchFamily="34" charset="0"/>
              </a:rPr>
              <a:t>120W-80W</a:t>
            </a:r>
            <a:r>
              <a:rPr lang="pt-BR" sz="1800" b="0">
                <a:effectLst/>
                <a:latin typeface="Arial" pitchFamily="34" charset="0"/>
              </a:rPr>
              <a:t>); </a:t>
            </a:r>
            <a:r>
              <a:rPr lang="pt-BR" sz="1800">
                <a:effectLst/>
                <a:latin typeface="Arial" pitchFamily="34" charset="0"/>
              </a:rPr>
              <a:t>Oceano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Atlântico</a:t>
            </a:r>
            <a:r>
              <a:rPr lang="pt-BR" sz="1800" b="0">
                <a:effectLst/>
                <a:latin typeface="Arial" pitchFamily="34" charset="0"/>
              </a:rPr>
              <a:t> (</a:t>
            </a:r>
            <a:r>
              <a:rPr lang="pt-BR" sz="1800">
                <a:effectLst/>
                <a:latin typeface="Arial" pitchFamily="34" charset="0"/>
              </a:rPr>
              <a:t>80W-10W</a:t>
            </a:r>
            <a:r>
              <a:rPr lang="pt-BR" sz="1800" b="0">
                <a:effectLst/>
                <a:latin typeface="Arial" pitchFamily="34" charset="0"/>
              </a:rPr>
              <a:t>) e </a:t>
            </a:r>
            <a:r>
              <a:rPr lang="pt-BR" sz="1800">
                <a:effectLst/>
                <a:latin typeface="Arial" pitchFamily="34" charset="0"/>
              </a:rPr>
              <a:t>Oceano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Índico</a:t>
            </a:r>
            <a:r>
              <a:rPr lang="pt-BR" sz="1800" b="0">
                <a:effectLst/>
                <a:latin typeface="Arial" pitchFamily="34" charset="0"/>
              </a:rPr>
              <a:t> (</a:t>
            </a:r>
            <a:r>
              <a:rPr lang="pt-BR" sz="1800">
                <a:effectLst/>
                <a:latin typeface="Arial" pitchFamily="34" charset="0"/>
              </a:rPr>
              <a:t>70E-120E</a:t>
            </a:r>
            <a:r>
              <a:rPr lang="pt-BR" sz="1800" b="0">
                <a:effectLst/>
                <a:latin typeface="Arial" pitchFamily="34" charset="0"/>
              </a:rPr>
              <a:t>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Arial" pitchFamily="34" charset="0"/>
              </a:rPr>
              <a:t> Sobre o </a:t>
            </a:r>
            <a:r>
              <a:rPr lang="pt-BR" sz="1800">
                <a:effectLst/>
                <a:latin typeface="Arial" pitchFamily="34" charset="0"/>
              </a:rPr>
              <a:t>Pacífico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Sul</a:t>
            </a:r>
            <a:r>
              <a:rPr lang="pt-BR" sz="1800" b="0">
                <a:effectLst/>
                <a:latin typeface="Arial" pitchFamily="34" charset="0"/>
              </a:rPr>
              <a:t> (</a:t>
            </a:r>
            <a:r>
              <a:rPr lang="pt-BR" sz="1800">
                <a:effectLst/>
                <a:latin typeface="Arial" pitchFamily="34" charset="0"/>
              </a:rPr>
              <a:t>180W-80W</a:t>
            </a:r>
            <a:r>
              <a:rPr lang="pt-BR" sz="1800" b="0">
                <a:effectLst/>
                <a:latin typeface="Arial" pitchFamily="34" charset="0"/>
              </a:rPr>
              <a:t>) os </a:t>
            </a:r>
            <a:r>
              <a:rPr lang="pt-BR" sz="1800">
                <a:effectLst/>
                <a:latin typeface="Arial" pitchFamily="34" charset="0"/>
              </a:rPr>
              <a:t>eventos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bloqueios</a:t>
            </a:r>
            <a:r>
              <a:rPr lang="pt-BR" sz="1800" b="0">
                <a:effectLst/>
                <a:latin typeface="Arial" pitchFamily="34" charset="0"/>
              </a:rPr>
              <a:t> se </a:t>
            </a:r>
            <a:r>
              <a:rPr lang="pt-BR" sz="1800">
                <a:effectLst/>
                <a:latin typeface="Arial" pitchFamily="34" charset="0"/>
              </a:rPr>
              <a:t>concentram</a:t>
            </a:r>
            <a:r>
              <a:rPr lang="pt-BR" sz="1800" b="0">
                <a:effectLst/>
                <a:latin typeface="Arial" pitchFamily="34" charset="0"/>
              </a:rPr>
              <a:t> praticamente entre as longitudes de </a:t>
            </a:r>
            <a:r>
              <a:rPr lang="pt-BR" sz="1800">
                <a:effectLst/>
                <a:latin typeface="Arial" pitchFamily="34" charset="0"/>
              </a:rPr>
              <a:t>180W-120W</a:t>
            </a:r>
            <a:r>
              <a:rPr lang="pt-BR" sz="1800" b="0">
                <a:effectLst/>
                <a:latin typeface="Arial" pitchFamily="34" charset="0"/>
              </a:rPr>
              <a:t> (</a:t>
            </a:r>
            <a:r>
              <a:rPr lang="pt-BR" sz="1800">
                <a:effectLst/>
                <a:latin typeface="Arial" pitchFamily="34" charset="0"/>
              </a:rPr>
              <a:t>Pacífico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Sudoeste</a:t>
            </a:r>
            <a:r>
              <a:rPr lang="pt-BR" sz="1800" b="0">
                <a:effectLst/>
                <a:latin typeface="Arial" pitchFamily="34" charset="0"/>
              </a:rPr>
              <a:t>).</a:t>
            </a:r>
          </a:p>
        </p:txBody>
      </p:sp>
      <p:pic>
        <p:nvPicPr>
          <p:cNvPr id="782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3590925"/>
            <a:ext cx="4799012" cy="227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82344" name="Text Box 8"/>
          <p:cNvSpPr txBox="1">
            <a:spLocks noChangeArrowheads="1"/>
          </p:cNvSpPr>
          <p:nvPr/>
        </p:nvSpPr>
        <p:spPr bwMode="auto">
          <a:xfrm>
            <a:off x="3997325" y="5889625"/>
            <a:ext cx="3997325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Esquema gráfico longitudinal das áreas de estudo.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Fonte: Mendes et al, 2005.</a:t>
            </a:r>
          </a:p>
        </p:txBody>
      </p:sp>
      <p:pic>
        <p:nvPicPr>
          <p:cNvPr id="7823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3" y="3141663"/>
            <a:ext cx="4267200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82346" name="Text Box 10"/>
          <p:cNvSpPr txBox="1">
            <a:spLocks noChangeArrowheads="1"/>
          </p:cNvSpPr>
          <p:nvPr/>
        </p:nvSpPr>
        <p:spPr bwMode="auto">
          <a:xfrm>
            <a:off x="-250825" y="5703888"/>
            <a:ext cx="457200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Distribuição longitudinal de frequência (linhas) de eventos de bloqueios (em percentagem) e de dias bloqueados (colunas) para o período de 1960-2000. Fonte: Mendes et al,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81510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510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510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pic>
        <p:nvPicPr>
          <p:cNvPr id="815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716338"/>
            <a:ext cx="3144838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51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1338" y="3811588"/>
            <a:ext cx="3003550" cy="185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51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829050"/>
            <a:ext cx="3022600" cy="183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15114" name="Text Box 10"/>
          <p:cNvSpPr txBox="1">
            <a:spLocks noChangeArrowheads="1"/>
          </p:cNvSpPr>
          <p:nvPr/>
        </p:nvSpPr>
        <p:spPr bwMode="auto">
          <a:xfrm>
            <a:off x="-252413" y="5673725"/>
            <a:ext cx="9396413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Variabilidade mensal dos dias bloqueados (colunas) e da frequência dos eventos de bloqueios (linhas) para: Pacífico Sul, Sudoeste e Sudeste do Pacífico Sul. Fonte: Mendes et al, 2005.</a:t>
            </a:r>
          </a:p>
        </p:txBody>
      </p:sp>
      <p:sp>
        <p:nvSpPr>
          <p:cNvPr id="815117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1878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Maior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ocorrência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eventos</a:t>
            </a:r>
            <a:r>
              <a:rPr lang="pt-BR" sz="1800" b="0">
                <a:effectLst/>
                <a:latin typeface="Arial" pitchFamily="34" charset="0"/>
              </a:rPr>
              <a:t> e de número de </a:t>
            </a:r>
            <a:r>
              <a:rPr lang="pt-BR" sz="1800">
                <a:effectLst/>
                <a:latin typeface="Arial" pitchFamily="34" charset="0"/>
              </a:rPr>
              <a:t>dias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bloqueados</a:t>
            </a:r>
            <a:r>
              <a:rPr lang="pt-BR" sz="1800" b="0">
                <a:effectLst/>
                <a:latin typeface="Arial" pitchFamily="34" charset="0"/>
              </a:rPr>
              <a:t> nos </a:t>
            </a:r>
            <a:r>
              <a:rPr lang="pt-BR" sz="1800">
                <a:effectLst/>
                <a:latin typeface="Arial" pitchFamily="34" charset="0"/>
              </a:rPr>
              <a:t>meses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inverno</a:t>
            </a:r>
            <a:r>
              <a:rPr lang="pt-BR" sz="1800" b="0">
                <a:effectLst/>
                <a:latin typeface="Arial" pitchFamily="34" charset="0"/>
              </a:rPr>
              <a:t> e </a:t>
            </a:r>
            <a:r>
              <a:rPr lang="pt-BR" sz="1800">
                <a:effectLst/>
                <a:latin typeface="Arial" pitchFamily="34" charset="0"/>
              </a:rPr>
              <a:t>início</a:t>
            </a:r>
            <a:r>
              <a:rPr lang="pt-BR" sz="1800" b="0">
                <a:effectLst/>
                <a:latin typeface="Arial" pitchFamily="34" charset="0"/>
              </a:rPr>
              <a:t> da </a:t>
            </a:r>
            <a:r>
              <a:rPr lang="pt-BR" sz="1800">
                <a:effectLst/>
                <a:latin typeface="Arial" pitchFamily="34" charset="0"/>
              </a:rPr>
              <a:t>primavera</a:t>
            </a:r>
            <a:r>
              <a:rPr lang="pt-BR" sz="1800" b="0">
                <a:effectLst/>
                <a:latin typeface="Arial" pitchFamily="34" charset="0"/>
              </a:rPr>
              <a:t> para o </a:t>
            </a:r>
            <a:r>
              <a:rPr lang="pt-BR" sz="1800">
                <a:effectLst/>
                <a:latin typeface="Arial" pitchFamily="34" charset="0"/>
              </a:rPr>
              <a:t>Pacífico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Sudeste</a:t>
            </a:r>
            <a:r>
              <a:rPr lang="pt-BR" sz="1800" b="0">
                <a:effectLst/>
                <a:latin typeface="Arial" pitchFamily="34" charset="0"/>
              </a:rPr>
              <a:t> e </a:t>
            </a:r>
            <a:r>
              <a:rPr lang="pt-BR" sz="1800">
                <a:effectLst/>
                <a:latin typeface="Arial" pitchFamily="34" charset="0"/>
              </a:rPr>
              <a:t>Sudoeste</a:t>
            </a:r>
            <a:r>
              <a:rPr lang="pt-BR" sz="1800" b="0">
                <a:effectLst/>
                <a:latin typeface="Arial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Arial" pitchFamily="34" charset="0"/>
              </a:rPr>
              <a:t> O conceito de </a:t>
            </a:r>
            <a:r>
              <a:rPr lang="pt-BR" sz="1800">
                <a:effectLst/>
                <a:latin typeface="Arial" pitchFamily="34" charset="0"/>
              </a:rPr>
              <a:t>dia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bloqueado</a:t>
            </a:r>
            <a:r>
              <a:rPr lang="pt-BR" sz="1800" b="0">
                <a:effectLst/>
                <a:latin typeface="Arial" pitchFamily="34" charset="0"/>
              </a:rPr>
              <a:t> (Tibaldi et al., 1994; Renwick, 1998; Trigo et al., 2004 e Wiedenmann et al., 2002) </a:t>
            </a:r>
            <a:r>
              <a:rPr lang="pt-BR" sz="1800">
                <a:effectLst/>
                <a:latin typeface="Arial" pitchFamily="34" charset="0"/>
              </a:rPr>
              <a:t>refere-se</a:t>
            </a:r>
            <a:r>
              <a:rPr lang="pt-BR" sz="1800" b="0">
                <a:effectLst/>
                <a:latin typeface="Arial" pitchFamily="34" charset="0"/>
              </a:rPr>
              <a:t> ao “</a:t>
            </a:r>
            <a:r>
              <a:rPr lang="pt-BR" sz="1800">
                <a:effectLst/>
                <a:latin typeface="Arial" pitchFamily="34" charset="0"/>
              </a:rPr>
              <a:t>dia</a:t>
            </a:r>
            <a:r>
              <a:rPr lang="pt-BR" sz="1800" b="0">
                <a:effectLst/>
                <a:latin typeface="Arial" pitchFamily="34" charset="0"/>
              </a:rPr>
              <a:t>” onde o </a:t>
            </a:r>
            <a:r>
              <a:rPr lang="pt-BR" sz="1800">
                <a:effectLst/>
                <a:latin typeface="Arial" pitchFamily="34" charset="0"/>
              </a:rPr>
              <a:t>índice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bloqueio</a:t>
            </a:r>
            <a:r>
              <a:rPr lang="pt-BR" sz="1800" b="0">
                <a:effectLst/>
                <a:latin typeface="Arial" pitchFamily="34" charset="0"/>
              </a:rPr>
              <a:t> foi </a:t>
            </a:r>
            <a:r>
              <a:rPr lang="pt-BR" sz="1800">
                <a:effectLst/>
                <a:latin typeface="Arial" pitchFamily="34" charset="0"/>
              </a:rPr>
              <a:t>verificado</a:t>
            </a:r>
            <a:r>
              <a:rPr lang="pt-BR" sz="1800" b="0">
                <a:effectLst/>
                <a:latin typeface="Arial" pitchFamily="34" charset="0"/>
              </a:rPr>
              <a:t>, enquanto que cada </a:t>
            </a:r>
            <a:r>
              <a:rPr lang="pt-BR" sz="1800">
                <a:effectLst/>
                <a:latin typeface="Arial" pitchFamily="34" charset="0"/>
              </a:rPr>
              <a:t>episódio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bloqueio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corresponde</a:t>
            </a:r>
            <a:r>
              <a:rPr lang="pt-BR" sz="1800" b="0">
                <a:effectLst/>
                <a:latin typeface="Arial" pitchFamily="34" charset="0"/>
              </a:rPr>
              <a:t> à </a:t>
            </a:r>
            <a:r>
              <a:rPr lang="pt-BR" sz="1800">
                <a:effectLst/>
                <a:latin typeface="Arial" pitchFamily="34" charset="0"/>
              </a:rPr>
              <a:t>somatória</a:t>
            </a:r>
            <a:r>
              <a:rPr lang="pt-BR" sz="1800" b="0">
                <a:effectLst/>
                <a:latin typeface="Arial" pitchFamily="34" charset="0"/>
              </a:rPr>
              <a:t> dos </a:t>
            </a:r>
            <a:r>
              <a:rPr lang="pt-BR" sz="1800">
                <a:effectLst/>
                <a:latin typeface="Arial" pitchFamily="34" charset="0"/>
              </a:rPr>
              <a:t>dias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bloqueados</a:t>
            </a:r>
            <a:r>
              <a:rPr lang="pt-BR" sz="1800" b="0">
                <a:effectLst/>
                <a:latin typeface="Arial" pitchFamily="34" charset="0"/>
              </a:rPr>
              <a:t>, desde que seja verificado um </a:t>
            </a:r>
            <a:r>
              <a:rPr lang="pt-BR" sz="1800">
                <a:effectLst/>
                <a:latin typeface="Arial" pitchFamily="34" charset="0"/>
              </a:rPr>
              <a:t>mínimo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5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dias</a:t>
            </a:r>
            <a:r>
              <a:rPr lang="pt-BR" sz="1800" b="0">
                <a:effectLst/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8643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643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328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Arial" pitchFamily="34" charset="0"/>
              </a:rPr>
              <a:t> Em </a:t>
            </a:r>
            <a:r>
              <a:rPr lang="pt-BR" sz="1800">
                <a:effectLst/>
                <a:latin typeface="Arial" pitchFamily="34" charset="0"/>
              </a:rPr>
              <a:t>850hPa</a:t>
            </a:r>
            <a:r>
              <a:rPr lang="pt-BR" sz="1800" b="0">
                <a:effectLst/>
                <a:latin typeface="Arial" pitchFamily="34" charset="0"/>
              </a:rPr>
              <a:t> e </a:t>
            </a:r>
            <a:r>
              <a:rPr lang="pt-BR" sz="1800">
                <a:effectLst/>
                <a:latin typeface="Arial" pitchFamily="34" charset="0"/>
              </a:rPr>
              <a:t>200hPa</a:t>
            </a:r>
            <a:r>
              <a:rPr lang="pt-BR" sz="1800" b="0">
                <a:effectLst/>
                <a:latin typeface="Arial" pitchFamily="34" charset="0"/>
              </a:rPr>
              <a:t>: </a:t>
            </a:r>
            <a:r>
              <a:rPr lang="pt-BR" sz="1800">
                <a:effectLst/>
                <a:latin typeface="Arial" pitchFamily="34" charset="0"/>
              </a:rPr>
              <a:t>circulação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anticiclônica</a:t>
            </a:r>
            <a:r>
              <a:rPr lang="pt-BR" sz="1800" b="0">
                <a:effectLst/>
                <a:latin typeface="Arial" pitchFamily="34" charset="0"/>
              </a:rPr>
              <a:t> (</a:t>
            </a:r>
            <a:r>
              <a:rPr lang="pt-BR" sz="1800">
                <a:effectLst/>
                <a:latin typeface="Arial" pitchFamily="34" charset="0"/>
              </a:rPr>
              <a:t>60S</a:t>
            </a:r>
            <a:r>
              <a:rPr lang="pt-BR" sz="1800" b="0">
                <a:effectLst/>
                <a:latin typeface="Arial" pitchFamily="34" charset="0"/>
              </a:rPr>
              <a:t>) e </a:t>
            </a:r>
            <a:r>
              <a:rPr lang="pt-BR" sz="1800">
                <a:effectLst/>
                <a:latin typeface="Arial" pitchFamily="34" charset="0"/>
              </a:rPr>
              <a:t>ciclônica</a:t>
            </a:r>
            <a:r>
              <a:rPr lang="pt-BR" sz="1800" b="0">
                <a:effectLst/>
                <a:latin typeface="Arial" pitchFamily="34" charset="0"/>
              </a:rPr>
              <a:t> (</a:t>
            </a:r>
            <a:r>
              <a:rPr lang="pt-BR" sz="1800">
                <a:effectLst/>
                <a:latin typeface="Arial" pitchFamily="34" charset="0"/>
              </a:rPr>
              <a:t>30S</a:t>
            </a:r>
            <a:r>
              <a:rPr lang="pt-BR" sz="1800" b="0">
                <a:effectLst/>
                <a:latin typeface="Arial" pitchFamily="34" charset="0"/>
              </a:rPr>
              <a:t>). Se </a:t>
            </a:r>
            <a:r>
              <a:rPr lang="pt-BR" sz="1800">
                <a:effectLst/>
                <a:latin typeface="Arial" pitchFamily="34" charset="0"/>
              </a:rPr>
              <a:t>estendem</a:t>
            </a:r>
            <a:r>
              <a:rPr lang="pt-BR" sz="1800" b="0">
                <a:effectLst/>
                <a:latin typeface="Arial" pitchFamily="34" charset="0"/>
              </a:rPr>
              <a:t> de forma </a:t>
            </a:r>
            <a:r>
              <a:rPr lang="pt-BR" sz="1800">
                <a:effectLst/>
                <a:latin typeface="Arial" pitchFamily="34" charset="0"/>
              </a:rPr>
              <a:t>barotrópica</a:t>
            </a:r>
            <a:r>
              <a:rPr lang="pt-BR" sz="1800" b="0">
                <a:effectLst/>
                <a:latin typeface="Arial" pitchFamily="34" charset="0"/>
              </a:rPr>
              <a:t> dos </a:t>
            </a:r>
            <a:r>
              <a:rPr lang="pt-BR" sz="1800">
                <a:effectLst/>
                <a:latin typeface="Arial" pitchFamily="34" charset="0"/>
              </a:rPr>
              <a:t>baixos</a:t>
            </a:r>
            <a:r>
              <a:rPr lang="pt-BR" sz="1800" b="0">
                <a:effectLst/>
                <a:latin typeface="Arial" pitchFamily="34" charset="0"/>
              </a:rPr>
              <a:t> aos </a:t>
            </a:r>
            <a:r>
              <a:rPr lang="pt-BR" sz="1800">
                <a:effectLst/>
                <a:latin typeface="Arial" pitchFamily="34" charset="0"/>
              </a:rPr>
              <a:t>altos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níveis</a:t>
            </a:r>
            <a:r>
              <a:rPr lang="pt-BR" sz="1800" b="0">
                <a:effectLst/>
                <a:latin typeface="Arial" pitchFamily="34" charset="0"/>
              </a:rPr>
              <a:t>, sendo </a:t>
            </a:r>
            <a:r>
              <a:rPr lang="pt-BR" sz="1800">
                <a:effectLst/>
                <a:latin typeface="Arial" pitchFamily="34" charset="0"/>
              </a:rPr>
              <a:t>mais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intensa</a:t>
            </a:r>
            <a:r>
              <a:rPr lang="pt-BR" sz="1800" b="0">
                <a:effectLst/>
                <a:latin typeface="Arial" pitchFamily="34" charset="0"/>
              </a:rPr>
              <a:t> em </a:t>
            </a:r>
            <a:r>
              <a:rPr lang="pt-BR" sz="1800">
                <a:effectLst/>
                <a:latin typeface="Arial" pitchFamily="34" charset="0"/>
              </a:rPr>
              <a:t>altos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>
                <a:effectLst/>
                <a:latin typeface="Arial" pitchFamily="34" charset="0"/>
              </a:rPr>
              <a:t>níveis</a:t>
            </a:r>
            <a:r>
              <a:rPr lang="pt-BR" sz="1800" b="0">
                <a:effectLst/>
                <a:latin typeface="Arial" pitchFamily="34" charset="0"/>
              </a:rPr>
              <a:t>, </a:t>
            </a:r>
            <a:r>
              <a:rPr lang="pt-BR" sz="1800" b="0">
                <a:effectLst/>
                <a:latin typeface="TimesNewRomanPSMT" charset="0"/>
              </a:rPr>
              <a:t>confirmando a </a:t>
            </a:r>
            <a:r>
              <a:rPr lang="pt-BR" sz="1800">
                <a:effectLst/>
                <a:latin typeface="TimesNewRomanPSMT" charset="0"/>
              </a:rPr>
              <a:t>localização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quase-estacionária</a:t>
            </a:r>
            <a:r>
              <a:rPr lang="pt-BR" sz="1800" b="0">
                <a:effectLst/>
                <a:latin typeface="TimesNewRomanPSMT" charset="0"/>
              </a:rPr>
              <a:t> dos </a:t>
            </a:r>
            <a:r>
              <a:rPr lang="pt-BR" sz="1800">
                <a:effectLst/>
                <a:latin typeface="TimesNewRomanPSMT" charset="0"/>
              </a:rPr>
              <a:t>eventos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bloqueios</a:t>
            </a:r>
            <a:r>
              <a:rPr lang="pt-BR" sz="1800" b="0">
                <a:effectLst/>
                <a:latin typeface="TimesNewRomanPSMT" charset="0"/>
              </a:rPr>
              <a:t>.</a:t>
            </a:r>
            <a:endParaRPr lang="pt-BR" sz="1800" b="0">
              <a:effectLst/>
              <a:latin typeface="Arial" pitchFamily="34" charset="0"/>
            </a:endParaRPr>
          </a:p>
        </p:txBody>
      </p:sp>
      <p:sp>
        <p:nvSpPr>
          <p:cNvPr id="786451" name="Text Box 19"/>
          <p:cNvSpPr txBox="1">
            <a:spLocks noChangeArrowheads="1"/>
          </p:cNvSpPr>
          <p:nvPr/>
        </p:nvSpPr>
        <p:spPr bwMode="auto">
          <a:xfrm>
            <a:off x="1100138" y="4951413"/>
            <a:ext cx="3527425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Compostos de 41 anos (1960-2000) nos meses de inverno sobre o Pacífico Sudeste: Anomalia do vento e da magnitude (ms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850hPa. Fonte: Mendes et al, 2005.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endParaRPr lang="pt-BR" sz="1200" b="0">
              <a:effectLst/>
              <a:latin typeface="Arial" pitchFamily="34" charset="0"/>
            </a:endParaRPr>
          </a:p>
        </p:txBody>
      </p:sp>
      <p:pic>
        <p:nvPicPr>
          <p:cNvPr id="78645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2828925"/>
            <a:ext cx="3067050" cy="217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645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88" y="2824163"/>
            <a:ext cx="3040062" cy="216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86454" name="Text Box 22"/>
          <p:cNvSpPr txBox="1">
            <a:spLocks noChangeArrowheads="1"/>
          </p:cNvSpPr>
          <p:nvPr/>
        </p:nvSpPr>
        <p:spPr bwMode="auto">
          <a:xfrm>
            <a:off x="4340225" y="4921250"/>
            <a:ext cx="3382963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do vento e da magnitude (ms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200hPa.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6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4005263"/>
            <a:ext cx="3025775" cy="2182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82125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25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125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sp>
        <p:nvSpPr>
          <p:cNvPr id="82125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840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TimesNewRomanPSMT" charset="0"/>
              </a:rPr>
              <a:t> No </a:t>
            </a:r>
            <a:r>
              <a:rPr lang="pt-BR" sz="1800">
                <a:effectLst/>
                <a:latin typeface="TimesNewRomanPSMT" charset="0"/>
              </a:rPr>
              <a:t>flanco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equatorial</a:t>
            </a:r>
            <a:r>
              <a:rPr lang="pt-BR" sz="1800" b="0">
                <a:effectLst/>
                <a:latin typeface="TimesNewRomanPSMT" charset="0"/>
              </a:rPr>
              <a:t> do </a:t>
            </a:r>
            <a:r>
              <a:rPr lang="pt-BR" sz="1800">
                <a:effectLst/>
                <a:latin typeface="TimesNewRomanPSMT" charset="0"/>
              </a:rPr>
              <a:t>bloqueio</a:t>
            </a:r>
            <a:r>
              <a:rPr lang="pt-BR" sz="1800" b="0">
                <a:effectLst/>
                <a:latin typeface="TimesNewRomanPSMT" charset="0"/>
              </a:rPr>
              <a:t>, o </a:t>
            </a:r>
            <a:r>
              <a:rPr lang="pt-BR" sz="1800">
                <a:effectLst/>
                <a:latin typeface="TimesNewRomanPSMT" charset="0"/>
              </a:rPr>
              <a:t>vento</a:t>
            </a:r>
            <a:r>
              <a:rPr lang="pt-BR" sz="1800" b="0">
                <a:effectLst/>
                <a:latin typeface="TimesNewRomanPSMT" charset="0"/>
              </a:rPr>
              <a:t> em </a:t>
            </a:r>
            <a:r>
              <a:rPr lang="pt-BR" sz="1800">
                <a:effectLst/>
                <a:latin typeface="TimesNewRomanPSMT" charset="0"/>
              </a:rPr>
              <a:t>altos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níveis</a:t>
            </a:r>
            <a:r>
              <a:rPr lang="pt-BR" sz="1800" b="0">
                <a:effectLst/>
                <a:latin typeface="TimesNewRomanPSMT" charset="0"/>
              </a:rPr>
              <a:t> é praticamente </a:t>
            </a:r>
            <a:r>
              <a:rPr lang="pt-BR" sz="1800">
                <a:effectLst/>
                <a:latin typeface="TimesNewRomanPSMT" charset="0"/>
              </a:rPr>
              <a:t>zonal</a:t>
            </a:r>
            <a:r>
              <a:rPr lang="pt-BR" sz="1800" b="0">
                <a:effectLst/>
                <a:latin typeface="TimesNewRomanPSMT" charset="0"/>
              </a:rPr>
              <a:t>, </a:t>
            </a:r>
            <a:r>
              <a:rPr lang="pt-BR" sz="1800">
                <a:effectLst/>
                <a:latin typeface="TimesNewRomanPSMT" charset="0"/>
              </a:rPr>
              <a:t>compreendendo</a:t>
            </a:r>
            <a:r>
              <a:rPr lang="pt-BR" sz="1800" b="0">
                <a:effectLst/>
                <a:latin typeface="TimesNewRomanPSMT" charset="0"/>
              </a:rPr>
              <a:t> uma </a:t>
            </a:r>
            <a:r>
              <a:rPr lang="pt-BR" sz="1800">
                <a:effectLst/>
                <a:latin typeface="TimesNewRomanPSMT" charset="0"/>
              </a:rPr>
              <a:t>grande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área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longitudinal</a:t>
            </a:r>
            <a:r>
              <a:rPr lang="pt-BR" sz="1800" b="0">
                <a:effectLst/>
                <a:latin typeface="TimesNewRomanPSMT" charset="0"/>
              </a:rPr>
              <a:t>, que pode </a:t>
            </a:r>
            <a:r>
              <a:rPr lang="pt-BR" sz="1800">
                <a:effectLst/>
                <a:latin typeface="TimesNewRomanPSMT" charset="0"/>
              </a:rPr>
              <a:t>favorecer</a:t>
            </a:r>
            <a:r>
              <a:rPr lang="pt-BR" sz="1800" b="0">
                <a:effectLst/>
                <a:latin typeface="TimesNewRomanPSMT" charset="0"/>
              </a:rPr>
              <a:t> o </a:t>
            </a:r>
            <a:r>
              <a:rPr lang="pt-BR" sz="1800">
                <a:effectLst/>
                <a:latin typeface="TimesNewRomanPSMT" charset="0"/>
              </a:rPr>
              <a:t>caminho</a:t>
            </a:r>
            <a:r>
              <a:rPr lang="pt-BR" sz="1800" b="0">
                <a:effectLst/>
                <a:latin typeface="TimesNewRomanPSMT" charset="0"/>
              </a:rPr>
              <a:t> para </a:t>
            </a:r>
            <a:r>
              <a:rPr lang="pt-BR" sz="1800">
                <a:effectLst/>
                <a:latin typeface="TimesNewRomanPSMT" charset="0"/>
              </a:rPr>
              <a:t>sistemas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transientes</a:t>
            </a:r>
            <a:r>
              <a:rPr lang="pt-BR" sz="1800" b="0">
                <a:effectLst/>
                <a:latin typeface="TimesNewRomanPSMT" charset="0"/>
              </a:rPr>
              <a:t> (tempestades/storm tracks), (Trenberth, 1986b; Marques, 1996).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Anomalias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positivas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precipitação</a:t>
            </a:r>
            <a:r>
              <a:rPr lang="pt-BR" sz="1800" b="0">
                <a:effectLst/>
                <a:latin typeface="TimesNewRomanPSMT" charset="0"/>
              </a:rPr>
              <a:t> ocorrem na região de </a:t>
            </a:r>
            <a:r>
              <a:rPr lang="pt-BR" sz="1800">
                <a:effectLst/>
                <a:latin typeface="TimesNewRomanPSMT" charset="0"/>
              </a:rPr>
              <a:t>saída</a:t>
            </a:r>
            <a:r>
              <a:rPr lang="pt-BR" sz="1800" b="0">
                <a:effectLst/>
                <a:latin typeface="TimesNewRomanPSMT" charset="0"/>
              </a:rPr>
              <a:t> do </a:t>
            </a:r>
            <a:r>
              <a:rPr lang="pt-BR" sz="1800">
                <a:effectLst/>
                <a:latin typeface="TimesNewRomanPSMT" charset="0"/>
              </a:rPr>
              <a:t>jato</a:t>
            </a:r>
            <a:r>
              <a:rPr lang="pt-BR" sz="1800" b="0">
                <a:effectLst/>
                <a:latin typeface="TimesNewRomanPSMT" charset="0"/>
              </a:rPr>
              <a:t> e do </a:t>
            </a:r>
            <a:r>
              <a:rPr lang="pt-BR" sz="1800">
                <a:effectLst/>
                <a:latin typeface="TimesNewRomanPSMT" charset="0"/>
              </a:rPr>
              <a:t>cavado</a:t>
            </a:r>
            <a:r>
              <a:rPr lang="pt-BR" sz="1800" b="0">
                <a:effectLst/>
                <a:latin typeface="TimesNewRomanPSMT" charset="0"/>
              </a:rPr>
              <a:t> ao </a:t>
            </a:r>
            <a:r>
              <a:rPr lang="pt-BR" sz="1800">
                <a:effectLst/>
                <a:latin typeface="TimesNewRomanPSMT" charset="0"/>
              </a:rPr>
              <a:t>norte</a:t>
            </a:r>
            <a:r>
              <a:rPr lang="pt-BR" sz="1800" b="0">
                <a:effectLst/>
                <a:latin typeface="TimesNewRomanPSMT" charset="0"/>
              </a:rPr>
              <a:t> do </a:t>
            </a:r>
            <a:r>
              <a:rPr lang="pt-BR" sz="1800">
                <a:effectLst/>
                <a:latin typeface="TimesNewRomanPSMT" charset="0"/>
              </a:rPr>
              <a:t>anticiclone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bloqueio</a:t>
            </a:r>
            <a:r>
              <a:rPr lang="pt-BR" sz="1800" b="0">
                <a:effectLst/>
                <a:latin typeface="TimesNewRomanPSMT" charset="0"/>
              </a:rPr>
              <a:t>. Estas anomalias podem estar relacionadas à passagem de sistemas transientes ao norte da alta de bloqueio.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Típica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bifurcação</a:t>
            </a:r>
            <a:r>
              <a:rPr lang="pt-BR" sz="1800" b="0">
                <a:effectLst/>
                <a:latin typeface="TimesNewRomanPSMT" charset="0"/>
              </a:rPr>
              <a:t> do </a:t>
            </a:r>
            <a:r>
              <a:rPr lang="pt-BR" sz="1800">
                <a:effectLst/>
                <a:latin typeface="TimesNewRomanPSMT" charset="0"/>
              </a:rPr>
              <a:t>jato</a:t>
            </a:r>
            <a:r>
              <a:rPr lang="pt-BR" sz="1800" b="0">
                <a:effectLst/>
                <a:latin typeface="TimesNewRomanPSMT" charset="0"/>
              </a:rPr>
              <a:t> em </a:t>
            </a:r>
            <a:r>
              <a:rPr lang="pt-BR" sz="1800">
                <a:effectLst/>
                <a:latin typeface="TimesNewRomanPSMT" charset="0"/>
              </a:rPr>
              <a:t>altos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níveis</a:t>
            </a:r>
            <a:r>
              <a:rPr lang="pt-BR" sz="1800" b="0">
                <a:effectLst/>
                <a:latin typeface="TimesNewRomanPSMT" charset="0"/>
              </a:rPr>
              <a:t> e uma região de </a:t>
            </a:r>
            <a:r>
              <a:rPr lang="pt-BR" sz="1800">
                <a:effectLst/>
                <a:latin typeface="TimesNewRomanPSMT" charset="0"/>
              </a:rPr>
              <a:t>ventos</a:t>
            </a:r>
            <a:r>
              <a:rPr lang="pt-BR" sz="1800" b="0">
                <a:effectLst/>
                <a:latin typeface="TimesNewRomanPSMT" charset="0"/>
              </a:rPr>
              <a:t> mais </a:t>
            </a:r>
            <a:r>
              <a:rPr lang="pt-BR" sz="1800">
                <a:effectLst/>
                <a:latin typeface="TimesNewRomanPSMT" charset="0"/>
              </a:rPr>
              <a:t>fracos</a:t>
            </a:r>
            <a:r>
              <a:rPr lang="pt-BR" sz="1800" b="0">
                <a:effectLst/>
                <a:latin typeface="TimesNewRomanPSMT" charset="0"/>
              </a:rPr>
              <a:t> na </a:t>
            </a:r>
            <a:r>
              <a:rPr lang="pt-BR" sz="1800">
                <a:effectLst/>
                <a:latin typeface="TimesNewRomanPSMT" charset="0"/>
              </a:rPr>
              <a:t>área</a:t>
            </a:r>
            <a:r>
              <a:rPr lang="pt-BR" sz="1800" b="0">
                <a:effectLst/>
                <a:latin typeface="TimesNewRomanPSMT" charset="0"/>
              </a:rPr>
              <a:t> do </a:t>
            </a:r>
            <a:r>
              <a:rPr lang="pt-BR" sz="1800">
                <a:effectLst/>
                <a:latin typeface="TimesNewRomanPSMT" charset="0"/>
              </a:rPr>
              <a:t>anticiclone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bloqueio</a:t>
            </a:r>
            <a:r>
              <a:rPr lang="pt-BR" sz="1800" b="0">
                <a:effectLst/>
                <a:latin typeface="TimesNewRomanPSMT" charset="0"/>
              </a:rPr>
              <a:t>.</a:t>
            </a:r>
          </a:p>
        </p:txBody>
      </p:sp>
      <p:pic>
        <p:nvPicPr>
          <p:cNvPr id="8212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4788"/>
            <a:ext cx="3062288" cy="219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1261" name="Text Box 13"/>
          <p:cNvSpPr txBox="1">
            <a:spLocks noChangeArrowheads="1"/>
          </p:cNvSpPr>
          <p:nvPr/>
        </p:nvSpPr>
        <p:spPr bwMode="auto">
          <a:xfrm>
            <a:off x="-323850" y="6132513"/>
            <a:ext cx="3636963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Compostos de 41 anos (1960-2000) nos meses de inverno sobre o Pacífico Sudeste: Linha de corrente e magnitude do vento em 200hPa. Fonte: Mendes et al, 2005.</a:t>
            </a:r>
          </a:p>
        </p:txBody>
      </p:sp>
      <p:pic>
        <p:nvPicPr>
          <p:cNvPr id="8212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1400" y="4013200"/>
            <a:ext cx="3046413" cy="215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1264" name="Text Box 16"/>
          <p:cNvSpPr txBox="1">
            <a:spLocks noChangeArrowheads="1"/>
          </p:cNvSpPr>
          <p:nvPr/>
        </p:nvSpPr>
        <p:spPr bwMode="auto">
          <a:xfrm>
            <a:off x="5832475" y="6111875"/>
            <a:ext cx="3348038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da PNMM (hPa) e cobertura de nuvens em percentagem. </a:t>
            </a:r>
          </a:p>
        </p:txBody>
      </p:sp>
      <p:sp>
        <p:nvSpPr>
          <p:cNvPr id="821268" name="Text Box 20"/>
          <p:cNvSpPr txBox="1">
            <a:spLocks noChangeArrowheads="1"/>
          </p:cNvSpPr>
          <p:nvPr/>
        </p:nvSpPr>
        <p:spPr bwMode="auto">
          <a:xfrm>
            <a:off x="2879725" y="6126163"/>
            <a:ext cx="3313113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da precipitação (10</a:t>
            </a:r>
            <a:r>
              <a:rPr lang="pt-BR" sz="1200" b="0" baseline="30000">
                <a:effectLst/>
                <a:latin typeface="Arial" pitchFamily="34" charset="0"/>
              </a:rPr>
              <a:t>3</a:t>
            </a:r>
            <a:r>
              <a:rPr lang="pt-BR" sz="1200" b="0">
                <a:effectLst/>
                <a:latin typeface="Arial" pitchFamily="34" charset="0"/>
              </a:rPr>
              <a:t>kg/m</a:t>
            </a:r>
            <a:r>
              <a:rPr lang="pt-BR" sz="1200" b="0" baseline="30000">
                <a:effectLst/>
                <a:latin typeface="Arial" pitchFamily="34" charset="0"/>
              </a:rPr>
              <a:t>2</a:t>
            </a:r>
            <a:r>
              <a:rPr lang="pt-BR" sz="1200" b="0">
                <a:effectLst/>
                <a:latin typeface="Arial" pitchFamily="34" charset="0"/>
              </a:rPr>
              <a:t>/s) e vorticidade (10</a:t>
            </a:r>
            <a:r>
              <a:rPr lang="pt-BR" sz="1200" b="0" baseline="30000">
                <a:effectLst/>
                <a:latin typeface="Arial" pitchFamily="34" charset="0"/>
              </a:rPr>
              <a:t>6</a:t>
            </a:r>
            <a:r>
              <a:rPr lang="pt-BR" sz="1200" b="0">
                <a:effectLst/>
                <a:latin typeface="Arial" pitchFamily="34" charset="0"/>
              </a:rPr>
              <a:t>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850hPa.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82329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330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sp>
        <p:nvSpPr>
          <p:cNvPr id="82330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152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Arial" pitchFamily="34" charset="0"/>
              </a:rPr>
              <a:t> O </a:t>
            </a:r>
            <a:r>
              <a:rPr lang="pt-BR" sz="1800">
                <a:effectLst/>
                <a:latin typeface="Arial" pitchFamily="34" charset="0"/>
              </a:rPr>
              <a:t>anticiclone</a:t>
            </a:r>
            <a:r>
              <a:rPr lang="pt-BR" sz="1800" b="0">
                <a:effectLst/>
                <a:latin typeface="Arial" pitchFamily="34" charset="0"/>
              </a:rPr>
              <a:t> de </a:t>
            </a:r>
            <a:r>
              <a:rPr lang="pt-BR" sz="1800">
                <a:effectLst/>
                <a:latin typeface="Arial" pitchFamily="34" charset="0"/>
              </a:rPr>
              <a:t>bloqueio</a:t>
            </a:r>
            <a:r>
              <a:rPr lang="pt-BR" sz="1800" b="0">
                <a:effectLst/>
                <a:latin typeface="Arial" pitchFamily="34" charset="0"/>
              </a:rPr>
              <a:t> </a:t>
            </a:r>
            <a:r>
              <a:rPr lang="pt-BR" sz="1800" b="0">
                <a:effectLst/>
                <a:latin typeface="TimesNewRomanPSMT" charset="0"/>
              </a:rPr>
              <a:t>pode ser observado pela </a:t>
            </a:r>
            <a:r>
              <a:rPr lang="pt-BR" sz="1800">
                <a:effectLst/>
                <a:latin typeface="TimesNewRomanPSMT" charset="0"/>
              </a:rPr>
              <a:t>região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anomalias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positivas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PNMM</a:t>
            </a:r>
            <a:r>
              <a:rPr lang="pt-BR" sz="1800" b="0">
                <a:effectLst/>
                <a:latin typeface="TimesNewRomanPSMT" charset="0"/>
              </a:rPr>
              <a:t> da ordem de </a:t>
            </a:r>
            <a:r>
              <a:rPr lang="pt-BR" sz="1800">
                <a:effectLst/>
                <a:latin typeface="TimesNewRomanPSMT" charset="0"/>
              </a:rPr>
              <a:t>10hPa</a:t>
            </a:r>
            <a:r>
              <a:rPr lang="pt-BR" sz="1800" b="0">
                <a:effectLst/>
                <a:latin typeface="TimesNewRomanPSMT" charset="0"/>
              </a:rPr>
              <a:t>. Nota-se um </a:t>
            </a:r>
            <a:r>
              <a:rPr lang="pt-BR" sz="1800">
                <a:effectLst/>
                <a:latin typeface="TimesNewRomanPSMT" charset="0"/>
              </a:rPr>
              <a:t>centro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pressão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baixa</a:t>
            </a:r>
            <a:r>
              <a:rPr lang="pt-BR" sz="1800" b="0">
                <a:effectLst/>
                <a:latin typeface="TimesNewRomanPSMT" charset="0"/>
              </a:rPr>
              <a:t> sobre o </a:t>
            </a:r>
            <a:r>
              <a:rPr lang="pt-BR" sz="1800">
                <a:effectLst/>
                <a:latin typeface="TimesNewRomanPSMT" charset="0"/>
              </a:rPr>
              <a:t>Atlântico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Sudoeste</a:t>
            </a:r>
            <a:r>
              <a:rPr lang="pt-BR" sz="1800" b="0">
                <a:effectLst/>
                <a:latin typeface="TimesNewRomanPSMT" charset="0"/>
              </a:rPr>
              <a:t>, </a:t>
            </a:r>
            <a:r>
              <a:rPr lang="pt-BR" sz="1800">
                <a:effectLst/>
                <a:latin typeface="TimesNewRomanPSMT" charset="0"/>
              </a:rPr>
              <a:t>associado</a:t>
            </a:r>
            <a:r>
              <a:rPr lang="pt-BR" sz="1800" b="0">
                <a:effectLst/>
                <a:latin typeface="TimesNewRomanPSMT" charset="0"/>
              </a:rPr>
              <a:t> ao </a:t>
            </a:r>
            <a:r>
              <a:rPr lang="pt-BR" sz="1800">
                <a:effectLst/>
                <a:latin typeface="TimesNewRomanPSMT" charset="0"/>
              </a:rPr>
              <a:t>cavado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anômalo</a:t>
            </a:r>
            <a:r>
              <a:rPr lang="pt-BR" sz="1800" b="0">
                <a:effectLst/>
                <a:latin typeface="TimesNewRomanPSMT" charset="0"/>
              </a:rPr>
              <a:t> a </a:t>
            </a:r>
            <a:r>
              <a:rPr lang="pt-BR" sz="1800">
                <a:effectLst/>
                <a:latin typeface="TimesNewRomanPSMT" charset="0"/>
              </a:rPr>
              <a:t>leste</a:t>
            </a:r>
            <a:r>
              <a:rPr lang="pt-BR" sz="1800" b="0">
                <a:effectLst/>
                <a:latin typeface="TimesNewRomanPSMT" charset="0"/>
              </a:rPr>
              <a:t> do </a:t>
            </a:r>
            <a:r>
              <a:rPr lang="pt-BR" sz="1800">
                <a:effectLst/>
                <a:latin typeface="TimesNewRomanPSMT" charset="0"/>
              </a:rPr>
              <a:t>anticiclone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bloqueio</a:t>
            </a:r>
            <a:r>
              <a:rPr lang="pt-BR" sz="1800" b="0">
                <a:effectLst/>
                <a:latin typeface="TimesNewRomanPSMT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Padrão</a:t>
            </a:r>
            <a:r>
              <a:rPr lang="pt-BR" sz="1800" b="0">
                <a:effectLst/>
                <a:latin typeface="TimesNewRomanPSMT" charset="0"/>
              </a:rPr>
              <a:t> tipo </a:t>
            </a:r>
            <a:r>
              <a:rPr lang="pt-BR" sz="1800">
                <a:effectLst/>
                <a:latin typeface="TimesNewRomanPSMT" charset="0"/>
              </a:rPr>
              <a:t>dipolo</a:t>
            </a:r>
            <a:r>
              <a:rPr lang="pt-BR" sz="1800" b="0">
                <a:effectLst/>
                <a:latin typeface="TimesNewRomanPSMT" charset="0"/>
              </a:rPr>
              <a:t> nos compostos da </a:t>
            </a:r>
            <a:r>
              <a:rPr lang="pt-BR" sz="1800">
                <a:effectLst/>
                <a:latin typeface="TimesNewRomanPSMT" charset="0"/>
              </a:rPr>
              <a:t>vorticidade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relativa</a:t>
            </a:r>
            <a:r>
              <a:rPr lang="pt-BR" sz="1800" b="0">
                <a:effectLst/>
                <a:latin typeface="TimesNewRomanPSMT" charset="0"/>
              </a:rPr>
              <a:t> em </a:t>
            </a:r>
            <a:r>
              <a:rPr lang="pt-BR" sz="1800">
                <a:effectLst/>
                <a:latin typeface="TimesNewRomanPSMT" charset="0"/>
              </a:rPr>
              <a:t>baixos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níveis</a:t>
            </a:r>
            <a:r>
              <a:rPr lang="pt-BR" sz="1800" b="0">
                <a:effectLst/>
                <a:latin typeface="TimesNewRomanPSMT" charset="0"/>
              </a:rPr>
              <a:t>, com </a:t>
            </a:r>
            <a:r>
              <a:rPr lang="pt-BR" sz="1800">
                <a:effectLst/>
                <a:latin typeface="TimesNewRomanPSMT" charset="0"/>
              </a:rPr>
              <a:t>anomalias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positivas</a:t>
            </a:r>
            <a:r>
              <a:rPr lang="pt-BR" sz="1800" b="0">
                <a:effectLst/>
                <a:latin typeface="TimesNewRomanPSMT" charset="0"/>
              </a:rPr>
              <a:t> (</a:t>
            </a:r>
            <a:r>
              <a:rPr lang="pt-BR" sz="1800">
                <a:effectLst/>
                <a:latin typeface="TimesNewRomanPSMT" charset="0"/>
              </a:rPr>
              <a:t>negativas</a:t>
            </a:r>
            <a:r>
              <a:rPr lang="pt-BR" sz="1800" b="0">
                <a:effectLst/>
                <a:latin typeface="TimesNewRomanPSMT" charset="0"/>
              </a:rPr>
              <a:t>) na </a:t>
            </a:r>
            <a:r>
              <a:rPr lang="pt-BR" sz="1800">
                <a:effectLst/>
                <a:latin typeface="TimesNewRomanPSMT" charset="0"/>
              </a:rPr>
              <a:t>região</a:t>
            </a:r>
            <a:r>
              <a:rPr lang="pt-BR" sz="1800" b="0">
                <a:effectLst/>
                <a:latin typeface="TimesNewRomanPSMT" charset="0"/>
              </a:rPr>
              <a:t> do </a:t>
            </a:r>
            <a:r>
              <a:rPr lang="pt-BR" sz="1800">
                <a:effectLst/>
                <a:latin typeface="TimesNewRomanPSMT" charset="0"/>
              </a:rPr>
              <a:t>anticiclone</a:t>
            </a:r>
            <a:r>
              <a:rPr lang="pt-BR" sz="1800" b="0">
                <a:effectLst/>
                <a:latin typeface="TimesNewRomanPSMT" charset="0"/>
              </a:rPr>
              <a:t> de </a:t>
            </a:r>
            <a:r>
              <a:rPr lang="pt-BR" sz="1800">
                <a:effectLst/>
                <a:latin typeface="TimesNewRomanPSMT" charset="0"/>
              </a:rPr>
              <a:t>bloqueio</a:t>
            </a:r>
            <a:r>
              <a:rPr lang="pt-BR" sz="1800" b="0">
                <a:effectLst/>
                <a:latin typeface="TimesNewRomanPSMT" charset="0"/>
              </a:rPr>
              <a:t> (no </a:t>
            </a:r>
            <a:r>
              <a:rPr lang="pt-BR" sz="1800">
                <a:effectLst/>
                <a:latin typeface="TimesNewRomanPSMT" charset="0"/>
              </a:rPr>
              <a:t>flanco</a:t>
            </a:r>
            <a:r>
              <a:rPr lang="pt-BR" sz="1800" b="0">
                <a:effectLst/>
                <a:latin typeface="TimesNewRomanPSMT" charset="0"/>
              </a:rPr>
              <a:t> </a:t>
            </a:r>
            <a:r>
              <a:rPr lang="pt-BR" sz="1800">
                <a:effectLst/>
                <a:latin typeface="TimesNewRomanPSMT" charset="0"/>
              </a:rPr>
              <a:t>equatorial</a:t>
            </a:r>
            <a:r>
              <a:rPr lang="pt-BR" sz="1800" b="0">
                <a:effectLst/>
                <a:latin typeface="TimesNewRomanPSMT" charset="0"/>
              </a:rPr>
              <a:t>).</a:t>
            </a:r>
          </a:p>
        </p:txBody>
      </p:sp>
      <p:pic>
        <p:nvPicPr>
          <p:cNvPr id="823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75" y="4021138"/>
            <a:ext cx="3046413" cy="215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3304" name="Text Box 8"/>
          <p:cNvSpPr txBox="1">
            <a:spLocks noChangeArrowheads="1"/>
          </p:cNvSpPr>
          <p:nvPr/>
        </p:nvSpPr>
        <p:spPr bwMode="auto">
          <a:xfrm>
            <a:off x="5797550" y="6108700"/>
            <a:ext cx="3348038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da PNMM (hPa) e cobertura de nuvens em percentagem. </a:t>
            </a:r>
          </a:p>
        </p:txBody>
      </p:sp>
      <p:pic>
        <p:nvPicPr>
          <p:cNvPr id="8233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700" y="4021138"/>
            <a:ext cx="3025775" cy="2182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3306" name="Text Box 10"/>
          <p:cNvSpPr txBox="1">
            <a:spLocks noChangeArrowheads="1"/>
          </p:cNvSpPr>
          <p:nvPr/>
        </p:nvSpPr>
        <p:spPr bwMode="auto">
          <a:xfrm>
            <a:off x="2773363" y="6130925"/>
            <a:ext cx="3313112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da precipitação (10</a:t>
            </a:r>
            <a:r>
              <a:rPr lang="pt-BR" sz="1200" b="0" baseline="30000">
                <a:effectLst/>
                <a:latin typeface="Arial" pitchFamily="34" charset="0"/>
              </a:rPr>
              <a:t>3</a:t>
            </a:r>
            <a:r>
              <a:rPr lang="pt-BR" sz="1200" b="0">
                <a:effectLst/>
                <a:latin typeface="Arial" pitchFamily="34" charset="0"/>
              </a:rPr>
              <a:t>kg/m</a:t>
            </a:r>
            <a:r>
              <a:rPr lang="pt-BR" sz="1200" b="0" baseline="30000">
                <a:effectLst/>
                <a:latin typeface="Arial" pitchFamily="34" charset="0"/>
              </a:rPr>
              <a:t>2</a:t>
            </a:r>
            <a:r>
              <a:rPr lang="pt-BR" sz="1200" b="0">
                <a:effectLst/>
                <a:latin typeface="Arial" pitchFamily="34" charset="0"/>
              </a:rPr>
              <a:t>/s) e vorticidade (10</a:t>
            </a:r>
            <a:r>
              <a:rPr lang="pt-BR" sz="1200" b="0" baseline="30000">
                <a:effectLst/>
                <a:latin typeface="Arial" pitchFamily="34" charset="0"/>
              </a:rPr>
              <a:t>6</a:t>
            </a:r>
            <a:r>
              <a:rPr lang="pt-BR" sz="1200" b="0">
                <a:effectLst/>
                <a:latin typeface="Arial" pitchFamily="34" charset="0"/>
              </a:rPr>
              <a:t>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850hPa. </a:t>
            </a:r>
          </a:p>
        </p:txBody>
      </p:sp>
      <p:sp>
        <p:nvSpPr>
          <p:cNvPr id="823307" name="Text Box 11"/>
          <p:cNvSpPr txBox="1">
            <a:spLocks noChangeArrowheads="1"/>
          </p:cNvSpPr>
          <p:nvPr/>
        </p:nvSpPr>
        <p:spPr bwMode="auto">
          <a:xfrm>
            <a:off x="-323850" y="6116638"/>
            <a:ext cx="3527425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Compostos de 41 anos (1960-2000) nos meses de inverno sobre o Pacífico Sudeste: Anomalia do vento e da magnitude (ms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850hPa. Fonte: Mendes et al, 2005.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endParaRPr lang="pt-BR" sz="1200" b="0">
              <a:effectLst/>
              <a:latin typeface="Arial" pitchFamily="34" charset="0"/>
            </a:endParaRPr>
          </a:p>
        </p:txBody>
      </p:sp>
      <p:pic>
        <p:nvPicPr>
          <p:cNvPr id="82330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263"/>
            <a:ext cx="3067050" cy="217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78438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438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8438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CLIMA DO BRASIL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BLOQUEIOS</a:t>
            </a:r>
          </a:p>
        </p:txBody>
      </p:sp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3508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700" b="0">
                <a:effectLst/>
                <a:latin typeface="Arial" pitchFamily="34" charset="0"/>
              </a:rPr>
              <a:t> Composto de </a:t>
            </a:r>
            <a:r>
              <a:rPr lang="pt-BR" sz="1700">
                <a:effectLst/>
                <a:latin typeface="Arial" pitchFamily="34" charset="0"/>
              </a:rPr>
              <a:t>41</a:t>
            </a:r>
            <a:r>
              <a:rPr lang="pt-BR" sz="1700" b="0">
                <a:effectLst/>
                <a:latin typeface="Arial" pitchFamily="34" charset="0"/>
              </a:rPr>
              <a:t> </a:t>
            </a:r>
            <a:r>
              <a:rPr lang="pt-BR" sz="1700">
                <a:effectLst/>
                <a:latin typeface="Arial" pitchFamily="34" charset="0"/>
              </a:rPr>
              <a:t>anos</a:t>
            </a:r>
            <a:r>
              <a:rPr lang="pt-BR" sz="1700" b="0">
                <a:effectLst/>
                <a:latin typeface="Arial" pitchFamily="34" charset="0"/>
              </a:rPr>
              <a:t> (</a:t>
            </a:r>
            <a:r>
              <a:rPr lang="pt-BR" sz="1700">
                <a:effectLst/>
                <a:latin typeface="Arial" pitchFamily="34" charset="0"/>
              </a:rPr>
              <a:t>1960-2000</a:t>
            </a:r>
            <a:r>
              <a:rPr lang="pt-BR" sz="1700" b="0">
                <a:effectLst/>
                <a:latin typeface="Arial" pitchFamily="34" charset="0"/>
              </a:rPr>
              <a:t>) nos meses de </a:t>
            </a:r>
            <a:r>
              <a:rPr lang="pt-BR" sz="1700">
                <a:effectLst/>
                <a:latin typeface="Arial" pitchFamily="34" charset="0"/>
              </a:rPr>
              <a:t>inverno</a:t>
            </a:r>
            <a:r>
              <a:rPr lang="pt-BR" sz="1700" b="0">
                <a:effectLst/>
                <a:latin typeface="Arial" pitchFamily="34" charset="0"/>
              </a:rPr>
              <a:t> sobre o </a:t>
            </a:r>
            <a:r>
              <a:rPr lang="pt-BR" sz="1700">
                <a:effectLst/>
                <a:latin typeface="Arial" pitchFamily="34" charset="0"/>
              </a:rPr>
              <a:t>Pacífico</a:t>
            </a:r>
            <a:r>
              <a:rPr lang="pt-BR" sz="1700" b="0">
                <a:effectLst/>
                <a:latin typeface="Arial" pitchFamily="34" charset="0"/>
              </a:rPr>
              <a:t> </a:t>
            </a:r>
            <a:r>
              <a:rPr lang="pt-BR" sz="1700">
                <a:effectLst/>
                <a:latin typeface="Arial" pitchFamily="34" charset="0"/>
              </a:rPr>
              <a:t>Sudeste</a:t>
            </a:r>
            <a:r>
              <a:rPr lang="pt-BR" sz="1700" b="0">
                <a:effectLst/>
                <a:latin typeface="Arial" pitchFamily="34" charset="0"/>
              </a:rPr>
              <a:t>.</a:t>
            </a:r>
            <a:endParaRPr lang="pt-BR" sz="1700" i="1">
              <a:effectLst/>
              <a:latin typeface="Arial" pitchFamily="34" charset="0"/>
            </a:endParaRPr>
          </a:p>
        </p:txBody>
      </p:sp>
      <p:sp>
        <p:nvSpPr>
          <p:cNvPr id="784394" name="Text Box 10"/>
          <p:cNvSpPr txBox="1">
            <a:spLocks noChangeArrowheads="1"/>
          </p:cNvSpPr>
          <p:nvPr/>
        </p:nvSpPr>
        <p:spPr bwMode="auto">
          <a:xfrm>
            <a:off x="-323850" y="3684588"/>
            <a:ext cx="3527425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do vento e da magnitude (ms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850hPa. </a:t>
            </a:r>
          </a:p>
        </p:txBody>
      </p:sp>
      <p:pic>
        <p:nvPicPr>
          <p:cNvPr id="7843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2100"/>
            <a:ext cx="3067050" cy="217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43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8763"/>
            <a:ext cx="3040063" cy="216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439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600" y="4046538"/>
            <a:ext cx="3062288" cy="219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43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606550"/>
            <a:ext cx="3025775" cy="218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8439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628775"/>
            <a:ext cx="3046412" cy="215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84402" name="Text Box 18"/>
          <p:cNvSpPr txBox="1">
            <a:spLocks noChangeArrowheads="1"/>
          </p:cNvSpPr>
          <p:nvPr/>
        </p:nvSpPr>
        <p:spPr bwMode="auto">
          <a:xfrm>
            <a:off x="-323850" y="6165850"/>
            <a:ext cx="3382963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do vento e da magnitude (ms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200hPa. </a:t>
            </a:r>
          </a:p>
        </p:txBody>
      </p:sp>
      <p:sp>
        <p:nvSpPr>
          <p:cNvPr id="784403" name="Text Box 19"/>
          <p:cNvSpPr txBox="1">
            <a:spLocks noChangeArrowheads="1"/>
          </p:cNvSpPr>
          <p:nvPr/>
        </p:nvSpPr>
        <p:spPr bwMode="auto">
          <a:xfrm>
            <a:off x="2663825" y="6165850"/>
            <a:ext cx="3636963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Compostos de 41 anos (1960-2000) nos meses de inverno sobre o Pacífico Sudeste: Linha de corrente e magnitude do vento em 200hPa. Fonte: Mendes et al, 2005.</a:t>
            </a:r>
          </a:p>
        </p:txBody>
      </p:sp>
      <p:sp>
        <p:nvSpPr>
          <p:cNvPr id="784404" name="Text Box 20"/>
          <p:cNvSpPr txBox="1">
            <a:spLocks noChangeArrowheads="1"/>
          </p:cNvSpPr>
          <p:nvPr/>
        </p:nvSpPr>
        <p:spPr bwMode="auto">
          <a:xfrm>
            <a:off x="2771775" y="3727450"/>
            <a:ext cx="3313113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da precipitação (10</a:t>
            </a:r>
            <a:r>
              <a:rPr lang="pt-BR" sz="1200" b="0" baseline="30000">
                <a:effectLst/>
                <a:latin typeface="Arial" pitchFamily="34" charset="0"/>
              </a:rPr>
              <a:t>3</a:t>
            </a:r>
            <a:r>
              <a:rPr lang="pt-BR" sz="1200" b="0">
                <a:effectLst/>
                <a:latin typeface="Arial" pitchFamily="34" charset="0"/>
              </a:rPr>
              <a:t>kg/m</a:t>
            </a:r>
            <a:r>
              <a:rPr lang="pt-BR" sz="1200" b="0" baseline="30000">
                <a:effectLst/>
                <a:latin typeface="Arial" pitchFamily="34" charset="0"/>
              </a:rPr>
              <a:t>2</a:t>
            </a:r>
            <a:r>
              <a:rPr lang="pt-BR" sz="1200" b="0">
                <a:effectLst/>
                <a:latin typeface="Arial" pitchFamily="34" charset="0"/>
              </a:rPr>
              <a:t>/s) e vorticidade (10</a:t>
            </a:r>
            <a:r>
              <a:rPr lang="pt-BR" sz="1200" b="0" baseline="30000">
                <a:effectLst/>
                <a:latin typeface="Arial" pitchFamily="34" charset="0"/>
              </a:rPr>
              <a:t>6</a:t>
            </a:r>
            <a:r>
              <a:rPr lang="pt-BR" sz="1200" b="0">
                <a:effectLst/>
                <a:latin typeface="Arial" pitchFamily="34" charset="0"/>
              </a:rPr>
              <a:t>s</a:t>
            </a:r>
            <a:r>
              <a:rPr lang="pt-BR" sz="1200" b="0" baseline="30000">
                <a:effectLst/>
                <a:latin typeface="Arial" pitchFamily="34" charset="0"/>
              </a:rPr>
              <a:t>-1</a:t>
            </a:r>
            <a:r>
              <a:rPr lang="pt-BR" sz="1200" b="0">
                <a:effectLst/>
                <a:latin typeface="Arial" pitchFamily="34" charset="0"/>
              </a:rPr>
              <a:t>) em 850hPa. </a:t>
            </a:r>
          </a:p>
        </p:txBody>
      </p:sp>
      <p:sp>
        <p:nvSpPr>
          <p:cNvPr id="784405" name="Text Box 21"/>
          <p:cNvSpPr txBox="1">
            <a:spLocks noChangeArrowheads="1"/>
          </p:cNvSpPr>
          <p:nvPr/>
        </p:nvSpPr>
        <p:spPr bwMode="auto">
          <a:xfrm>
            <a:off x="5795963" y="3727450"/>
            <a:ext cx="3348037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effectLst/>
                <a:latin typeface="Arial" pitchFamily="34" charset="0"/>
              </a:rPr>
              <a:t>Anomalia da PNMM (hPa) e cobertura de nuvens em percentagem.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Apresentação na tela (4:3)</PresentationFormat>
  <Paragraphs>52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Bloqueios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Bloqueios</dc:title>
  <dc:creator>ritaynoue</dc:creator>
  <cp:lastModifiedBy>ritaynoue</cp:lastModifiedBy>
  <cp:revision>1</cp:revision>
  <dcterms:created xsi:type="dcterms:W3CDTF">2013-04-15T11:32:30Z</dcterms:created>
  <dcterms:modified xsi:type="dcterms:W3CDTF">2013-04-15T11:33:06Z</dcterms:modified>
</cp:coreProperties>
</file>