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97" r:id="rId2"/>
    <p:sldId id="288" r:id="rId3"/>
    <p:sldId id="289" r:id="rId4"/>
    <p:sldId id="290" r:id="rId5"/>
    <p:sldId id="291" r:id="rId6"/>
    <p:sldId id="292" r:id="rId7"/>
    <p:sldId id="293" r:id="rId8"/>
    <p:sldId id="294" r:id="rId9"/>
    <p:sldId id="295" r:id="rId10"/>
    <p:sldId id="296" r:id="rId11"/>
    <p:sldId id="256" r:id="rId12"/>
    <p:sldId id="257" r:id="rId13"/>
    <p:sldId id="258" r:id="rId14"/>
    <p:sldId id="259" r:id="rId15"/>
    <p:sldId id="269" r:id="rId16"/>
    <p:sldId id="287" r:id="rId17"/>
    <p:sldId id="263" r:id="rId18"/>
    <p:sldId id="270" r:id="rId19"/>
    <p:sldId id="265" r:id="rId20"/>
    <p:sldId id="264" r:id="rId21"/>
    <p:sldId id="262" r:id="rId22"/>
    <p:sldId id="266" r:id="rId23"/>
    <p:sldId id="267" r:id="rId24"/>
    <p:sldId id="276" r:id="rId25"/>
    <p:sldId id="275" r:id="rId26"/>
    <p:sldId id="274" r:id="rId27"/>
    <p:sldId id="273" r:id="rId28"/>
    <p:sldId id="271" r:id="rId29"/>
    <p:sldId id="261" r:id="rId30"/>
    <p:sldId id="299" r:id="rId31"/>
  </p:sldIdLst>
  <p:sldSz cx="9144000" cy="6858000" type="screen4x3"/>
  <p:notesSz cx="6858000" cy="9144000"/>
  <p:defaultTextStyle>
    <a:defPPr>
      <a:defRPr lang="pt-BR"/>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6" autoAdjust="0"/>
    <p:restoredTop sz="94595" autoAdjust="0"/>
  </p:normalViewPr>
  <p:slideViewPr>
    <p:cSldViewPr>
      <p:cViewPr varScale="1">
        <p:scale>
          <a:sx n="69" d="100"/>
          <a:sy n="69" d="100"/>
        </p:scale>
        <p:origin x="-54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pt-BR"/>
          </a:p>
        </p:txBody>
      </p:sp>
      <p:sp>
        <p:nvSpPr>
          <p:cNvPr id="3686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pt-BR"/>
          </a:p>
        </p:txBody>
      </p:sp>
      <p:sp>
        <p:nvSpPr>
          <p:cNvPr id="3277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t-BR" noProof="0" smtClean="0"/>
              <a:t>Clique para editar os estilos do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p>
        </p:txBody>
      </p:sp>
      <p:sp>
        <p:nvSpPr>
          <p:cNvPr id="3687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pt-BR"/>
          </a:p>
        </p:txBody>
      </p:sp>
      <p:sp>
        <p:nvSpPr>
          <p:cNvPr id="3687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FA2F5721-65B4-4ADA-B902-B9F70393D02A}" type="slidenum">
              <a:rPr lang="pt-BR"/>
              <a:pPr>
                <a:defRPr/>
              </a:pPr>
              <a:t>‹nº›</a:t>
            </a:fld>
            <a:endParaRPr lang="pt-B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A0A235A2-8F3D-4DCF-86F9-AB71CFAB0EEE}" type="slidenum">
              <a:rPr lang="pt-BR"/>
              <a:pPr/>
              <a:t>2</a:t>
            </a:fld>
            <a:endParaRPr lang="pt-BR"/>
          </a:p>
        </p:txBody>
      </p:sp>
      <p:sp>
        <p:nvSpPr>
          <p:cNvPr id="33795" name="Rectangle 2"/>
          <p:cNvSpPr>
            <a:spLocks noRo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pt-B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E80C9822-08CC-48BA-9B37-7D12ADF4D6F7}" type="slidenum">
              <a:rPr lang="pt-BR"/>
              <a:pPr/>
              <a:t>3</a:t>
            </a:fld>
            <a:endParaRPr lang="pt-BR"/>
          </a:p>
        </p:txBody>
      </p:sp>
      <p:sp>
        <p:nvSpPr>
          <p:cNvPr id="34819" name="Rectangle 2"/>
          <p:cNvSpPr>
            <a:spLocks noRo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pt-B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F5313F54-553F-4383-93C4-4342AF49E772}" type="slidenum">
              <a:rPr lang="pt-BR"/>
              <a:pPr/>
              <a:t>4</a:t>
            </a:fld>
            <a:endParaRPr lang="pt-BR"/>
          </a:p>
        </p:txBody>
      </p:sp>
      <p:sp>
        <p:nvSpPr>
          <p:cNvPr id="35843" name="Rectangle 2"/>
          <p:cNvSpPr>
            <a:spLocks noRo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pt-B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993FF058-8E82-445C-B072-032457B4A589}" type="slidenum">
              <a:rPr lang="pt-BR"/>
              <a:pPr/>
              <a:t>5</a:t>
            </a:fld>
            <a:endParaRPr lang="pt-BR"/>
          </a:p>
        </p:txBody>
      </p:sp>
      <p:sp>
        <p:nvSpPr>
          <p:cNvPr id="36867" name="Rectangle 2"/>
          <p:cNvSpPr>
            <a:spLocks noRo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pt-B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D36EE9AA-56F3-4534-A533-EE58B40F7720}" type="slidenum">
              <a:rPr lang="pt-BR"/>
              <a:pPr/>
              <a:t>6</a:t>
            </a:fld>
            <a:endParaRPr lang="pt-BR"/>
          </a:p>
        </p:txBody>
      </p:sp>
      <p:sp>
        <p:nvSpPr>
          <p:cNvPr id="37891" name="Rectangle 2"/>
          <p:cNvSpPr>
            <a:spLocks noRo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pt-B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49D330C8-4AC4-4043-ABDD-4A4D12A7E1A8}" type="slidenum">
              <a:rPr lang="pt-BR"/>
              <a:pPr/>
              <a:t>7</a:t>
            </a:fld>
            <a:endParaRPr lang="pt-BR"/>
          </a:p>
        </p:txBody>
      </p:sp>
      <p:sp>
        <p:nvSpPr>
          <p:cNvPr id="38915" name="Rectangle 2"/>
          <p:cNvSpPr>
            <a:spLocks noRo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pt-B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019EE98B-E5F2-45D0-8D3C-C9B990A33188}" type="slidenum">
              <a:rPr lang="pt-BR"/>
              <a:pPr/>
              <a:t>8</a:t>
            </a:fld>
            <a:endParaRPr lang="pt-BR"/>
          </a:p>
        </p:txBody>
      </p:sp>
      <p:sp>
        <p:nvSpPr>
          <p:cNvPr id="39939" name="Rectangle 2"/>
          <p:cNvSpPr>
            <a:spLocks noRo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pt-B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16FF95A3-3CA2-4965-8ABA-B301DFDF17F4}" type="slidenum">
              <a:rPr lang="pt-BR"/>
              <a:pPr/>
              <a:t>9</a:t>
            </a:fld>
            <a:endParaRPr lang="pt-BR"/>
          </a:p>
        </p:txBody>
      </p:sp>
      <p:sp>
        <p:nvSpPr>
          <p:cNvPr id="40963" name="Rectangle 2"/>
          <p:cNvSpPr>
            <a:spLocks noRo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pt-B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B7A9A5B3-6F05-4B7F-8154-EB06A0A62F9B}" type="slidenum">
              <a:rPr lang="pt-BR"/>
              <a:pPr/>
              <a:t>10</a:t>
            </a:fld>
            <a:endParaRPr lang="pt-BR"/>
          </a:p>
        </p:txBody>
      </p:sp>
      <p:sp>
        <p:nvSpPr>
          <p:cNvPr id="41987" name="Rectangle 2"/>
          <p:cNvSpPr>
            <a:spLocks noRo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pt-B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FAC22123-9FF3-405E-8312-A099CE86C1DA}" type="slidenum">
              <a:rPr lang="pt-BR"/>
              <a:pPr>
                <a:defRPr/>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74F1A950-4B12-4C99-8CDB-30AEAA852DC8}" type="slidenum">
              <a:rPr lang="pt-BR"/>
              <a:pPr>
                <a:defRPr/>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15100" y="609600"/>
            <a:ext cx="1943100" cy="5486400"/>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685800" y="609600"/>
            <a:ext cx="5676900" cy="5486400"/>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0018210A-FF60-49E8-B458-E3E934A1206D}" type="slidenum">
              <a:rPr lang="pt-BR"/>
              <a:pPr>
                <a:defRPr/>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5899023F-AEC0-4880-ABAC-9B7F08FF0EA8}" type="slidenum">
              <a:rPr lang="pt-BR"/>
              <a:pPr>
                <a:defRPr/>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6F7C9AE8-3F24-4CE8-9329-4CD6C68DB170}" type="slidenum">
              <a:rPr lang="pt-BR"/>
              <a:pPr>
                <a:defRPr/>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90CD276C-F99C-471E-AC17-99408AC850BB}" type="slidenum">
              <a:rPr lang="pt-BR"/>
              <a:pPr>
                <a:defRPr/>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Rectangle 4"/>
          <p:cNvSpPr>
            <a:spLocks noGrp="1" noChangeArrowheads="1"/>
          </p:cNvSpPr>
          <p:nvPr>
            <p:ph type="dt" sz="half" idx="10"/>
          </p:nvPr>
        </p:nvSpPr>
        <p:spPr>
          <a:ln/>
        </p:spPr>
        <p:txBody>
          <a:bodyPr/>
          <a:lstStyle>
            <a:lvl1pPr>
              <a:defRPr/>
            </a:lvl1pPr>
          </a:lstStyle>
          <a:p>
            <a:pPr>
              <a:defRPr/>
            </a:pPr>
            <a:endParaRPr lang="pt-BR"/>
          </a:p>
        </p:txBody>
      </p:sp>
      <p:sp>
        <p:nvSpPr>
          <p:cNvPr id="8" name="Rectangle 5"/>
          <p:cNvSpPr>
            <a:spLocks noGrp="1" noChangeArrowheads="1"/>
          </p:cNvSpPr>
          <p:nvPr>
            <p:ph type="ftr" sz="quarter" idx="11"/>
          </p:nvPr>
        </p:nvSpPr>
        <p:spPr>
          <a:ln/>
        </p:spPr>
        <p:txBody>
          <a:bodyPr/>
          <a:lstStyle>
            <a:lvl1pPr>
              <a:defRPr/>
            </a:lvl1pPr>
          </a:lstStyle>
          <a:p>
            <a:pPr>
              <a:defRPr/>
            </a:pPr>
            <a:endParaRPr lang="pt-BR"/>
          </a:p>
        </p:txBody>
      </p:sp>
      <p:sp>
        <p:nvSpPr>
          <p:cNvPr id="9" name="Rectangle 6"/>
          <p:cNvSpPr>
            <a:spLocks noGrp="1" noChangeArrowheads="1"/>
          </p:cNvSpPr>
          <p:nvPr>
            <p:ph type="sldNum" sz="quarter" idx="12"/>
          </p:nvPr>
        </p:nvSpPr>
        <p:spPr>
          <a:ln/>
        </p:spPr>
        <p:txBody>
          <a:bodyPr/>
          <a:lstStyle>
            <a:lvl1pPr>
              <a:defRPr/>
            </a:lvl1pPr>
          </a:lstStyle>
          <a:p>
            <a:pPr>
              <a:defRPr/>
            </a:pPr>
            <a:fld id="{2CC0F5F1-CF3E-4999-8C80-BBC4374050A0}" type="slidenum">
              <a:rPr lang="pt-BR"/>
              <a:pPr>
                <a:defRPr/>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Rectangle 4"/>
          <p:cNvSpPr>
            <a:spLocks noGrp="1" noChangeArrowheads="1"/>
          </p:cNvSpPr>
          <p:nvPr>
            <p:ph type="dt" sz="half" idx="10"/>
          </p:nvPr>
        </p:nvSpPr>
        <p:spPr>
          <a:ln/>
        </p:spPr>
        <p:txBody>
          <a:bodyPr/>
          <a:lstStyle>
            <a:lvl1pPr>
              <a:defRPr/>
            </a:lvl1pPr>
          </a:lstStyle>
          <a:p>
            <a:pPr>
              <a:defRPr/>
            </a:pPr>
            <a:endParaRPr lang="pt-BR"/>
          </a:p>
        </p:txBody>
      </p:sp>
      <p:sp>
        <p:nvSpPr>
          <p:cNvPr id="4" name="Rectangle 5"/>
          <p:cNvSpPr>
            <a:spLocks noGrp="1" noChangeArrowheads="1"/>
          </p:cNvSpPr>
          <p:nvPr>
            <p:ph type="ftr" sz="quarter" idx="11"/>
          </p:nvPr>
        </p:nvSpPr>
        <p:spPr>
          <a:ln/>
        </p:spPr>
        <p:txBody>
          <a:bodyPr/>
          <a:lstStyle>
            <a:lvl1pPr>
              <a:defRPr/>
            </a:lvl1pPr>
          </a:lstStyle>
          <a:p>
            <a:pPr>
              <a:defRPr/>
            </a:pPr>
            <a:endParaRPr lang="pt-BR"/>
          </a:p>
        </p:txBody>
      </p:sp>
      <p:sp>
        <p:nvSpPr>
          <p:cNvPr id="5" name="Rectangle 6"/>
          <p:cNvSpPr>
            <a:spLocks noGrp="1" noChangeArrowheads="1"/>
          </p:cNvSpPr>
          <p:nvPr>
            <p:ph type="sldNum" sz="quarter" idx="12"/>
          </p:nvPr>
        </p:nvSpPr>
        <p:spPr>
          <a:ln/>
        </p:spPr>
        <p:txBody>
          <a:bodyPr/>
          <a:lstStyle>
            <a:lvl1pPr>
              <a:defRPr/>
            </a:lvl1pPr>
          </a:lstStyle>
          <a:p>
            <a:pPr>
              <a:defRPr/>
            </a:pPr>
            <a:fld id="{7B8B30E7-477A-423D-BDD5-0FA2F40B0A1E}" type="slidenum">
              <a:rPr lang="pt-BR"/>
              <a:pPr>
                <a:defRPr/>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t-BR"/>
          </a:p>
        </p:txBody>
      </p:sp>
      <p:sp>
        <p:nvSpPr>
          <p:cNvPr id="3" name="Rectangle 5"/>
          <p:cNvSpPr>
            <a:spLocks noGrp="1" noChangeArrowheads="1"/>
          </p:cNvSpPr>
          <p:nvPr>
            <p:ph type="ftr" sz="quarter" idx="11"/>
          </p:nvPr>
        </p:nvSpPr>
        <p:spPr>
          <a:ln/>
        </p:spPr>
        <p:txBody>
          <a:bodyPr/>
          <a:lstStyle>
            <a:lvl1pPr>
              <a:defRPr/>
            </a:lvl1pPr>
          </a:lstStyle>
          <a:p>
            <a:pPr>
              <a:defRPr/>
            </a:pPr>
            <a:endParaRPr lang="pt-BR"/>
          </a:p>
        </p:txBody>
      </p:sp>
      <p:sp>
        <p:nvSpPr>
          <p:cNvPr id="4" name="Rectangle 6"/>
          <p:cNvSpPr>
            <a:spLocks noGrp="1" noChangeArrowheads="1"/>
          </p:cNvSpPr>
          <p:nvPr>
            <p:ph type="sldNum" sz="quarter" idx="12"/>
          </p:nvPr>
        </p:nvSpPr>
        <p:spPr>
          <a:ln/>
        </p:spPr>
        <p:txBody>
          <a:bodyPr/>
          <a:lstStyle>
            <a:lvl1pPr>
              <a:defRPr/>
            </a:lvl1pPr>
          </a:lstStyle>
          <a:p>
            <a:pPr>
              <a:defRPr/>
            </a:pPr>
            <a:fld id="{B294C160-6D15-4A10-BCA7-5E88E6D96359}" type="slidenum">
              <a:rPr lang="pt-BR"/>
              <a:pPr>
                <a:defRPr/>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E02F55F6-34A3-40A9-9B90-FED07CB97B19}" type="slidenum">
              <a:rPr lang="pt-BR"/>
              <a:pPr>
                <a:defRPr/>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00950010-CAD3-4058-8C2F-69EDE363CF26}" type="slidenum">
              <a:rPr lang="pt-BR"/>
              <a:pPr>
                <a:defRPr/>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t-BR" smtClean="0"/>
              <a:t>Clique para editar o estilo do título mestre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pt-B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pt-B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3098EC56-615E-40FD-AA73-5A705497FAB2}" type="slidenum">
              <a:rPr lang="pt-BR"/>
              <a:pPr>
                <a:defRPr/>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bancodedados.cptec.inpe.br/" TargetMode="External"/><Relationship Id="rId2" Type="http://schemas.openxmlformats.org/officeDocument/2006/relationships/hyperlink" Target="http://www.master.iag.usp.br/ind.php?inic=00&amp;pos=1&amp;prod=sondagem" TargetMode="External"/><Relationship Id="rId1" Type="http://schemas.openxmlformats.org/officeDocument/2006/relationships/slideLayout" Target="../slideLayouts/slideLayout2.xml"/><Relationship Id="rId4" Type="http://schemas.openxmlformats.org/officeDocument/2006/relationships/hyperlink" Target="http://www.mar.mil.br/dhn/chm/meteo/prev/cartas/cartas.htm"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r>
              <a:rPr lang="pt-BR" dirty="0" smtClean="0"/>
              <a:t>Meteorologia Sinótica</a:t>
            </a:r>
          </a:p>
        </p:txBody>
      </p:sp>
      <p:sp>
        <p:nvSpPr>
          <p:cNvPr id="2051" name="Rectangle 3"/>
          <p:cNvSpPr>
            <a:spLocks noGrp="1" noChangeArrowheads="1"/>
          </p:cNvSpPr>
          <p:nvPr>
            <p:ph type="subTitle" idx="1"/>
          </p:nvPr>
        </p:nvSpPr>
        <p:spPr>
          <a:xfrm>
            <a:off x="1371600" y="3908648"/>
            <a:ext cx="6400800" cy="1752600"/>
          </a:xfrm>
        </p:spPr>
        <p:txBody>
          <a:bodyPr/>
          <a:lstStyle/>
          <a:p>
            <a:pPr eaLnBrk="1" hangingPunct="1"/>
            <a:r>
              <a:rPr lang="pt-BR" dirty="0" smtClean="0"/>
              <a:t>Análise Sinótica</a:t>
            </a:r>
            <a:endParaRPr lang="pt-BR" dirty="0" smtClean="0"/>
          </a:p>
          <a:p>
            <a:pPr eaLnBrk="1" hangingPunct="1"/>
            <a:endParaRPr lang="pt-BR"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Group 2"/>
          <p:cNvGrpSpPr>
            <a:grpSpLocks/>
          </p:cNvGrpSpPr>
          <p:nvPr/>
        </p:nvGrpSpPr>
        <p:grpSpPr bwMode="auto">
          <a:xfrm>
            <a:off x="179388" y="177800"/>
            <a:ext cx="8748712" cy="803275"/>
            <a:chOff x="113" y="112"/>
            <a:chExt cx="5511" cy="506"/>
          </a:xfrm>
        </p:grpSpPr>
        <p:sp>
          <p:nvSpPr>
            <p:cNvPr id="11269" name="Rectangle 3"/>
            <p:cNvSpPr>
              <a:spLocks noChangeArrowheads="1"/>
            </p:cNvSpPr>
            <p:nvPr/>
          </p:nvSpPr>
          <p:spPr bwMode="auto">
            <a:xfrm>
              <a:off x="113" y="433"/>
              <a:ext cx="5511" cy="44"/>
            </a:xfrm>
            <a:prstGeom prst="rect">
              <a:avLst/>
            </a:prstGeom>
            <a:gradFill rotWithShape="1">
              <a:gsLst>
                <a:gs pos="0">
                  <a:srgbClr val="3333CC"/>
                </a:gs>
                <a:gs pos="100000">
                  <a:schemeClr val="bg1"/>
                </a:gs>
              </a:gsLst>
              <a:lin ang="0" scaled="1"/>
            </a:gradFill>
            <a:ln w="9525">
              <a:noFill/>
              <a:miter lim="800000"/>
              <a:headEnd/>
              <a:tailEnd/>
            </a:ln>
          </p:spPr>
          <p:txBody>
            <a:bodyPr wrap="none" anchor="ctr"/>
            <a:lstStyle/>
            <a:p>
              <a:endParaRPr lang="pt-BR"/>
            </a:p>
          </p:txBody>
        </p:sp>
        <p:sp>
          <p:nvSpPr>
            <p:cNvPr id="11270" name="Rectangle 4"/>
            <p:cNvSpPr>
              <a:spLocks noChangeArrowheads="1"/>
            </p:cNvSpPr>
            <p:nvPr/>
          </p:nvSpPr>
          <p:spPr bwMode="auto">
            <a:xfrm rot="5400000">
              <a:off x="-11" y="358"/>
              <a:ext cx="506" cy="14"/>
            </a:xfrm>
            <a:prstGeom prst="rect">
              <a:avLst/>
            </a:prstGeom>
            <a:solidFill>
              <a:srgbClr val="3333CC"/>
            </a:solidFill>
            <a:ln w="9525">
              <a:noFill/>
              <a:miter lim="800000"/>
              <a:headEnd/>
              <a:tailEnd/>
            </a:ln>
          </p:spPr>
          <p:txBody>
            <a:bodyPr wrap="none" anchor="ctr"/>
            <a:lstStyle/>
            <a:p>
              <a:endParaRPr lang="pt-BR"/>
            </a:p>
          </p:txBody>
        </p:sp>
      </p:grpSp>
      <p:sp>
        <p:nvSpPr>
          <p:cNvPr id="53253" name="Text Box 5"/>
          <p:cNvSpPr txBox="1">
            <a:spLocks noChangeArrowheads="1"/>
          </p:cNvSpPr>
          <p:nvPr/>
        </p:nvSpPr>
        <p:spPr bwMode="auto">
          <a:xfrm>
            <a:off x="395288" y="333375"/>
            <a:ext cx="8748712" cy="427038"/>
          </a:xfrm>
          <a:prstGeom prst="rect">
            <a:avLst/>
          </a:prstGeom>
          <a:noFill/>
          <a:ln w="9525" algn="ctr">
            <a:noFill/>
            <a:miter lim="800000"/>
            <a:headEnd/>
            <a:tailEnd/>
          </a:ln>
          <a:effectLst/>
        </p:spPr>
        <p:txBody>
          <a:bodyPr>
            <a:spAutoFit/>
          </a:bodyPr>
          <a:lstStyle/>
          <a:p>
            <a:pPr>
              <a:defRPr/>
            </a:pPr>
            <a:r>
              <a:rPr lang="pt-BR" sz="2200" b="1">
                <a:effectLst>
                  <a:outerShdw blurRad="38100" dist="38100" dir="2700000" algn="tl">
                    <a:srgbClr val="C0C0C0"/>
                  </a:outerShdw>
                </a:effectLst>
                <a:latin typeface="Arial" charset="0"/>
              </a:rPr>
              <a:t>REFERÊNCIAS</a:t>
            </a:r>
            <a:endParaRPr lang="pt-BR" sz="1800" b="1">
              <a:effectLst>
                <a:outerShdw blurRad="38100" dist="38100" dir="2700000" algn="tl">
                  <a:srgbClr val="C0C0C0"/>
                </a:outerShdw>
              </a:effectLst>
              <a:latin typeface="Arial" charset="0"/>
            </a:endParaRPr>
          </a:p>
        </p:txBody>
      </p:sp>
      <p:sp>
        <p:nvSpPr>
          <p:cNvPr id="11268" name="Text Box 6"/>
          <p:cNvSpPr txBox="1">
            <a:spLocks noChangeArrowheads="1"/>
          </p:cNvSpPr>
          <p:nvPr/>
        </p:nvSpPr>
        <p:spPr bwMode="auto">
          <a:xfrm>
            <a:off x="0" y="1268413"/>
            <a:ext cx="9144000" cy="581025"/>
          </a:xfrm>
          <a:prstGeom prst="rect">
            <a:avLst/>
          </a:prstGeom>
          <a:noFill/>
          <a:ln w="9525" algn="ctr">
            <a:noFill/>
            <a:miter lim="800000"/>
            <a:headEnd/>
            <a:tailEnd/>
          </a:ln>
        </p:spPr>
        <p:txBody>
          <a:bodyPr lIns="360000" rIns="180000">
            <a:spAutoFit/>
          </a:bodyPr>
          <a:lstStyle/>
          <a:p>
            <a:pPr algn="just">
              <a:spcBef>
                <a:spcPct val="50000"/>
              </a:spcBef>
            </a:pPr>
            <a:r>
              <a:rPr lang="pt-BR" sz="1600" b="1">
                <a:latin typeface="Arial" charset="0"/>
              </a:rPr>
              <a:t>BLUESTEIN, H. B.</a:t>
            </a:r>
            <a:r>
              <a:rPr lang="pt-BR" sz="1600">
                <a:latin typeface="Arial" charset="0"/>
              </a:rPr>
              <a:t> Synoptio - Dynamic Meteorology at Midlatitudes, Volume I - "Chapter I", Oxford University Press, 1992.</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685800" y="2286000"/>
            <a:ext cx="7772400" cy="1143000"/>
          </a:xfrm>
        </p:spPr>
        <p:txBody>
          <a:bodyPr/>
          <a:lstStyle/>
          <a:p>
            <a:pPr eaLnBrk="1" hangingPunct="1"/>
            <a:r>
              <a:rPr lang="pt-BR" smtClean="0"/>
              <a:t>Análise sinótica</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381000"/>
            <a:ext cx="7772400" cy="1143000"/>
          </a:xfrm>
        </p:spPr>
        <p:txBody>
          <a:bodyPr/>
          <a:lstStyle/>
          <a:p>
            <a:pPr eaLnBrk="1" hangingPunct="1"/>
            <a:r>
              <a:rPr lang="pt-BR" sz="4000" smtClean="0"/>
              <a:t>Modelos conceituais da atmosfera</a:t>
            </a:r>
          </a:p>
        </p:txBody>
      </p:sp>
      <p:sp>
        <p:nvSpPr>
          <p:cNvPr id="13315" name="Rectangle 3"/>
          <p:cNvSpPr>
            <a:spLocks noGrp="1" noChangeArrowheads="1"/>
          </p:cNvSpPr>
          <p:nvPr>
            <p:ph type="body" idx="1"/>
          </p:nvPr>
        </p:nvSpPr>
        <p:spPr>
          <a:xfrm>
            <a:off x="685800" y="1371600"/>
            <a:ext cx="8229600" cy="4114800"/>
          </a:xfrm>
        </p:spPr>
        <p:txBody>
          <a:bodyPr/>
          <a:lstStyle/>
          <a:p>
            <a:pPr eaLnBrk="1" hangingPunct="1">
              <a:lnSpc>
                <a:spcPct val="90000"/>
              </a:lnSpc>
            </a:pPr>
            <a:r>
              <a:rPr lang="pt-BR" sz="2800" smtClean="0"/>
              <a:t>As principais características da atmosfera são:</a:t>
            </a:r>
          </a:p>
          <a:p>
            <a:pPr lvl="1" eaLnBrk="1" hangingPunct="1">
              <a:lnSpc>
                <a:spcPct val="90000"/>
              </a:lnSpc>
            </a:pPr>
            <a:r>
              <a:rPr lang="pt-BR" sz="2400" smtClean="0"/>
              <a:t>Extensas massas de ar;</a:t>
            </a:r>
          </a:p>
          <a:p>
            <a:pPr lvl="1" eaLnBrk="1" hangingPunct="1">
              <a:lnSpc>
                <a:spcPct val="90000"/>
              </a:lnSpc>
            </a:pPr>
            <a:r>
              <a:rPr lang="pt-BR" sz="2400" smtClean="0"/>
              <a:t>Padrões característicos de circulação; e</a:t>
            </a:r>
          </a:p>
          <a:p>
            <a:pPr lvl="1" eaLnBrk="1" hangingPunct="1">
              <a:lnSpc>
                <a:spcPct val="90000"/>
              </a:lnSpc>
            </a:pPr>
            <a:r>
              <a:rPr lang="pt-BR" sz="2400" smtClean="0"/>
              <a:t>Fenômenos meteorológicos variados</a:t>
            </a:r>
          </a:p>
          <a:p>
            <a:pPr eaLnBrk="1" hangingPunct="1">
              <a:lnSpc>
                <a:spcPct val="90000"/>
              </a:lnSpc>
            </a:pPr>
            <a:r>
              <a:rPr lang="pt-BR" sz="2800" smtClean="0"/>
              <a:t>Meteorologistas têm desenvolvido modelos conceituais para descrever, explicar e prever o tempo.</a:t>
            </a:r>
          </a:p>
          <a:p>
            <a:pPr eaLnBrk="1" hangingPunct="1">
              <a:lnSpc>
                <a:spcPct val="90000"/>
              </a:lnSpc>
            </a:pPr>
            <a:r>
              <a:rPr lang="pt-BR" sz="2800" smtClean="0"/>
              <a:t>Na análise das observações meteorológicas, o meteorologista reconhece os modelos desenvolvidos para explicar fenômenos e processos.</a:t>
            </a:r>
          </a:p>
          <a:p>
            <a:pPr eaLnBrk="1" hangingPunct="1">
              <a:lnSpc>
                <a:spcPct val="90000"/>
              </a:lnSpc>
            </a:pPr>
            <a:r>
              <a:rPr lang="pt-BR" sz="2800" smtClean="0"/>
              <a:t>O produto final de uma análise deveria ser uma carta com os modelos adaptados aos dados disponíveis</a:t>
            </a:r>
          </a:p>
        </p:txBody>
      </p:sp>
      <p:sp>
        <p:nvSpPr>
          <p:cNvPr id="13316" name="Text Box 4"/>
          <p:cNvSpPr txBox="1">
            <a:spLocks noChangeArrowheads="1"/>
          </p:cNvSpPr>
          <p:nvPr/>
        </p:nvSpPr>
        <p:spPr bwMode="auto">
          <a:xfrm>
            <a:off x="5867400" y="6400800"/>
            <a:ext cx="3048000" cy="366713"/>
          </a:xfrm>
          <a:prstGeom prst="rect">
            <a:avLst/>
          </a:prstGeom>
          <a:noFill/>
          <a:ln w="9525">
            <a:noFill/>
            <a:miter lim="800000"/>
            <a:headEnd/>
            <a:tailEnd/>
          </a:ln>
        </p:spPr>
        <p:txBody>
          <a:bodyPr>
            <a:spAutoFit/>
          </a:bodyPr>
          <a:lstStyle/>
          <a:p>
            <a:pPr algn="r">
              <a:spcBef>
                <a:spcPct val="50000"/>
              </a:spcBef>
            </a:pPr>
            <a:r>
              <a:rPr lang="pt-BR" sz="1800"/>
              <a:t>Djuric, 1994</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pt-BR" smtClean="0"/>
              <a:t>Modelos conceituais</a:t>
            </a:r>
          </a:p>
        </p:txBody>
      </p:sp>
      <p:sp>
        <p:nvSpPr>
          <p:cNvPr id="14339" name="Rectangle 3"/>
          <p:cNvSpPr>
            <a:spLocks noGrp="1" noChangeArrowheads="1"/>
          </p:cNvSpPr>
          <p:nvPr>
            <p:ph type="body" idx="1"/>
          </p:nvPr>
        </p:nvSpPr>
        <p:spPr/>
        <p:txBody>
          <a:bodyPr/>
          <a:lstStyle/>
          <a:p>
            <a:pPr eaLnBrk="1" hangingPunct="1">
              <a:lnSpc>
                <a:spcPct val="90000"/>
              </a:lnSpc>
            </a:pPr>
            <a:r>
              <a:rPr lang="pt-BR" sz="2800" smtClean="0"/>
              <a:t>Nenhum modelo é perfeito.</a:t>
            </a:r>
          </a:p>
          <a:p>
            <a:pPr eaLnBrk="1" hangingPunct="1">
              <a:lnSpc>
                <a:spcPct val="90000"/>
              </a:lnSpc>
            </a:pPr>
            <a:r>
              <a:rPr lang="pt-BR" sz="2800" smtClean="0"/>
              <a:t>À medida em que novas evidências são obtidas, modelos antigos são revisados e novos modelos são introduzidos.</a:t>
            </a:r>
          </a:p>
          <a:p>
            <a:pPr eaLnBrk="1" hangingPunct="1">
              <a:lnSpc>
                <a:spcPct val="90000"/>
              </a:lnSpc>
            </a:pPr>
            <a:r>
              <a:rPr lang="pt-BR" sz="2800" smtClean="0"/>
              <a:t>Desta forma, o analista deve estar atento a fenômenos observados que não são explicados pelos modelos em vigência.</a:t>
            </a:r>
          </a:p>
          <a:p>
            <a:pPr eaLnBrk="1" hangingPunct="1">
              <a:lnSpc>
                <a:spcPct val="90000"/>
              </a:lnSpc>
            </a:pPr>
            <a:r>
              <a:rPr lang="pt-BR" sz="2800" smtClean="0"/>
              <a:t>Quando um evento ou fenômeno “diferente” ocorre repetidamente, um novo modelo deve ser desenvolvido.</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pt-BR" smtClean="0"/>
              <a:t>Observações</a:t>
            </a:r>
          </a:p>
        </p:txBody>
      </p:sp>
      <p:sp>
        <p:nvSpPr>
          <p:cNvPr id="15363" name="Rectangle 3"/>
          <p:cNvSpPr>
            <a:spLocks noGrp="1" noChangeArrowheads="1"/>
          </p:cNvSpPr>
          <p:nvPr>
            <p:ph type="body" idx="1"/>
          </p:nvPr>
        </p:nvSpPr>
        <p:spPr/>
        <p:txBody>
          <a:bodyPr/>
          <a:lstStyle/>
          <a:p>
            <a:pPr eaLnBrk="1" hangingPunct="1">
              <a:lnSpc>
                <a:spcPct val="90000"/>
              </a:lnSpc>
            </a:pPr>
            <a:r>
              <a:rPr lang="pt-BR" sz="2800" smtClean="0"/>
              <a:t>Fontes:</a:t>
            </a:r>
          </a:p>
          <a:p>
            <a:pPr eaLnBrk="1" hangingPunct="1">
              <a:lnSpc>
                <a:spcPct val="90000"/>
              </a:lnSpc>
            </a:pPr>
            <a:r>
              <a:rPr lang="pt-BR" sz="2800" smtClean="0"/>
              <a:t>Plotagem isobárica</a:t>
            </a:r>
          </a:p>
          <a:p>
            <a:pPr lvl="1" eaLnBrk="1" hangingPunct="1">
              <a:lnSpc>
                <a:spcPct val="90000"/>
              </a:lnSpc>
            </a:pPr>
            <a:r>
              <a:rPr lang="pt-BR" sz="2400" smtClean="0">
                <a:hlinkClick r:id="rId2"/>
              </a:rPr>
              <a:t>http://www.master.iag.usp.br/ind.php?inic=00&amp;pos=1&amp;prod=sondagem</a:t>
            </a:r>
            <a:endParaRPr lang="pt-BR" sz="2400" smtClean="0"/>
          </a:p>
          <a:p>
            <a:pPr eaLnBrk="1" hangingPunct="1">
              <a:lnSpc>
                <a:spcPct val="90000"/>
              </a:lnSpc>
            </a:pPr>
            <a:r>
              <a:rPr lang="pt-BR" sz="2800" smtClean="0"/>
              <a:t>Plotagem SYNOP</a:t>
            </a:r>
          </a:p>
          <a:p>
            <a:pPr lvl="1" eaLnBrk="1" hangingPunct="1">
              <a:lnSpc>
                <a:spcPct val="90000"/>
              </a:lnSpc>
            </a:pPr>
            <a:r>
              <a:rPr lang="pt-BR" sz="2400" smtClean="0">
                <a:hlinkClick r:id="rId3"/>
              </a:rPr>
              <a:t>http://bancodedados.cptec.inpe.br/</a:t>
            </a:r>
            <a:endParaRPr lang="pt-BR" sz="2400" smtClean="0"/>
          </a:p>
          <a:p>
            <a:pPr lvl="1" eaLnBrk="1" hangingPunct="1">
              <a:lnSpc>
                <a:spcPct val="90000"/>
              </a:lnSpc>
            </a:pPr>
            <a:r>
              <a:rPr lang="pt-BR" sz="2400" smtClean="0"/>
              <a:t>Dados SYNOP – cartas </a:t>
            </a:r>
          </a:p>
          <a:p>
            <a:pPr eaLnBrk="1" hangingPunct="1">
              <a:lnSpc>
                <a:spcPct val="90000"/>
              </a:lnSpc>
            </a:pPr>
            <a:r>
              <a:rPr lang="pt-BR" sz="2800" smtClean="0"/>
              <a:t>Análise sinótica</a:t>
            </a:r>
          </a:p>
          <a:p>
            <a:pPr lvl="1" eaLnBrk="1" hangingPunct="1">
              <a:lnSpc>
                <a:spcPct val="90000"/>
              </a:lnSpc>
            </a:pPr>
            <a:r>
              <a:rPr lang="pt-BR" sz="2400" smtClean="0">
                <a:hlinkClick r:id="rId4"/>
              </a:rPr>
              <a:t>http://www.mar.mil.br/dhn/chm/meteo/prev/cartas/cartas.htm</a:t>
            </a:r>
            <a:endParaRPr lang="pt-BR" sz="240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srcRect/>
          <a:stretch>
            <a:fillRect/>
          </a:stretch>
        </p:blipFill>
        <p:spPr bwMode="auto">
          <a:xfrm>
            <a:off x="762000" y="571500"/>
            <a:ext cx="7620000" cy="5715000"/>
          </a:xfrm>
          <a:prstGeom prst="rect">
            <a:avLst/>
          </a:prstGeom>
          <a:noFill/>
          <a:ln w="9525">
            <a:noFill/>
            <a:miter lim="800000"/>
            <a:headEnd/>
            <a:tailEnd/>
          </a:ln>
        </p:spPr>
      </p:pic>
      <p:sp>
        <p:nvSpPr>
          <p:cNvPr id="16387" name="Rectangle 3"/>
          <p:cNvSpPr>
            <a:spLocks noChangeArrowheads="1"/>
          </p:cNvSpPr>
          <p:nvPr/>
        </p:nvSpPr>
        <p:spPr bwMode="auto">
          <a:xfrm>
            <a:off x="0" y="6400800"/>
            <a:ext cx="9144000" cy="304800"/>
          </a:xfrm>
          <a:prstGeom prst="rect">
            <a:avLst/>
          </a:prstGeom>
          <a:noFill/>
          <a:ln w="9525">
            <a:noFill/>
            <a:miter lim="800000"/>
            <a:headEnd/>
            <a:tailEnd/>
          </a:ln>
        </p:spPr>
        <p:txBody>
          <a:bodyPr>
            <a:spAutoFit/>
          </a:bodyPr>
          <a:lstStyle/>
          <a:p>
            <a:r>
              <a:rPr lang="pt-BR" sz="1400"/>
              <a:t>Figure 1-17, page 18 in Lutgens and Tarbuck's </a:t>
            </a:r>
            <a:r>
              <a:rPr lang="pt-BR" sz="1400" i="1"/>
              <a:t>The Atmosphere</a:t>
            </a:r>
            <a:r>
              <a:rPr lang="pt-BR" sz="1400"/>
              <a:t>, 2001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p:cNvPicPr>
            <a:picLocks noChangeAspect="1" noChangeArrowheads="1"/>
          </p:cNvPicPr>
          <p:nvPr/>
        </p:nvPicPr>
        <p:blipFill>
          <a:blip r:embed="rId2" cstate="print"/>
          <a:srcRect/>
          <a:stretch>
            <a:fillRect/>
          </a:stretch>
        </p:blipFill>
        <p:spPr bwMode="auto">
          <a:xfrm>
            <a:off x="250825" y="0"/>
            <a:ext cx="8137525" cy="8137525"/>
          </a:xfrm>
          <a:prstGeom prst="rect">
            <a:avLst/>
          </a:prstGeom>
          <a:noFill/>
          <a:ln w="9525">
            <a:noFill/>
            <a:miter lim="800000"/>
            <a:headEnd/>
            <a:tailEnd/>
          </a:ln>
        </p:spPr>
      </p:pic>
      <p:sp>
        <p:nvSpPr>
          <p:cNvPr id="17411" name="Text Box 3"/>
          <p:cNvSpPr txBox="1">
            <a:spLocks noChangeArrowheads="1"/>
          </p:cNvSpPr>
          <p:nvPr/>
        </p:nvSpPr>
        <p:spPr bwMode="auto">
          <a:xfrm>
            <a:off x="5508625" y="4941888"/>
            <a:ext cx="2819400" cy="457200"/>
          </a:xfrm>
          <a:prstGeom prst="rect">
            <a:avLst/>
          </a:prstGeom>
          <a:noFill/>
          <a:ln w="9525">
            <a:noFill/>
            <a:miter lim="800000"/>
            <a:headEnd/>
            <a:tailEnd/>
          </a:ln>
        </p:spPr>
        <p:txBody>
          <a:bodyPr>
            <a:spAutoFit/>
          </a:bodyPr>
          <a:lstStyle/>
          <a:p>
            <a:pPr>
              <a:spcBef>
                <a:spcPct val="50000"/>
              </a:spcBef>
            </a:pPr>
            <a:r>
              <a:rPr lang="pt-BR"/>
              <a:t>29 maio 2008 – 12Z</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srcRect/>
          <a:stretch>
            <a:fillRect/>
          </a:stretch>
        </p:blipFill>
        <p:spPr bwMode="auto">
          <a:xfrm>
            <a:off x="1714500" y="-381000"/>
            <a:ext cx="5715000" cy="7620000"/>
          </a:xfrm>
          <a:prstGeom prst="rect">
            <a:avLst/>
          </a:prstGeom>
          <a:noFill/>
          <a:ln w="9525">
            <a:noFill/>
            <a:miter lim="800000"/>
            <a:headEnd/>
            <a:tailEnd/>
          </a:ln>
        </p:spPr>
      </p:pic>
      <p:sp>
        <p:nvSpPr>
          <p:cNvPr id="18435" name="Text Box 3"/>
          <p:cNvSpPr txBox="1">
            <a:spLocks noChangeArrowheads="1"/>
          </p:cNvSpPr>
          <p:nvPr/>
        </p:nvSpPr>
        <p:spPr bwMode="auto">
          <a:xfrm>
            <a:off x="6324600" y="4876800"/>
            <a:ext cx="2819400" cy="1004888"/>
          </a:xfrm>
          <a:prstGeom prst="rect">
            <a:avLst/>
          </a:prstGeom>
          <a:noFill/>
          <a:ln w="9525">
            <a:noFill/>
            <a:miter lim="800000"/>
            <a:headEnd/>
            <a:tailEnd/>
          </a:ln>
        </p:spPr>
        <p:txBody>
          <a:bodyPr>
            <a:spAutoFit/>
          </a:bodyPr>
          <a:lstStyle/>
          <a:p>
            <a:pPr>
              <a:spcBef>
                <a:spcPct val="50000"/>
              </a:spcBef>
            </a:pPr>
            <a:r>
              <a:rPr lang="pt-BR"/>
              <a:t>29 maio 2008 – 12Z</a:t>
            </a:r>
          </a:p>
          <a:p>
            <a:pPr>
              <a:spcBef>
                <a:spcPct val="50000"/>
              </a:spcBef>
            </a:pPr>
            <a:r>
              <a:rPr lang="pt-BR"/>
              <a:t>925 hPa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srcRect/>
          <a:stretch>
            <a:fillRect/>
          </a:stretch>
        </p:blipFill>
        <p:spPr bwMode="auto">
          <a:xfrm>
            <a:off x="1714500" y="-381000"/>
            <a:ext cx="5715000" cy="7620000"/>
          </a:xfrm>
          <a:prstGeom prst="rect">
            <a:avLst/>
          </a:prstGeom>
          <a:noFill/>
          <a:ln w="9525">
            <a:noFill/>
            <a:miter lim="800000"/>
            <a:headEnd/>
            <a:tailEnd/>
          </a:ln>
        </p:spPr>
      </p:pic>
      <p:sp>
        <p:nvSpPr>
          <p:cNvPr id="19459" name="Text Box 3"/>
          <p:cNvSpPr txBox="1">
            <a:spLocks noChangeArrowheads="1"/>
          </p:cNvSpPr>
          <p:nvPr/>
        </p:nvSpPr>
        <p:spPr bwMode="auto">
          <a:xfrm>
            <a:off x="6324600" y="4876800"/>
            <a:ext cx="2819400" cy="1004888"/>
          </a:xfrm>
          <a:prstGeom prst="rect">
            <a:avLst/>
          </a:prstGeom>
          <a:noFill/>
          <a:ln w="9525">
            <a:noFill/>
            <a:miter lim="800000"/>
            <a:headEnd/>
            <a:tailEnd/>
          </a:ln>
        </p:spPr>
        <p:txBody>
          <a:bodyPr>
            <a:spAutoFit/>
          </a:bodyPr>
          <a:lstStyle/>
          <a:p>
            <a:pPr>
              <a:spcBef>
                <a:spcPct val="50000"/>
              </a:spcBef>
            </a:pPr>
            <a:r>
              <a:rPr lang="pt-BR"/>
              <a:t>29 maio 2008 – 12Z</a:t>
            </a:r>
          </a:p>
          <a:p>
            <a:pPr>
              <a:spcBef>
                <a:spcPct val="50000"/>
              </a:spcBef>
            </a:pPr>
            <a:r>
              <a:rPr lang="pt-BR"/>
              <a:t>925 hPa</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p:cNvPicPr>
            <a:picLocks noChangeAspect="1" noChangeArrowheads="1"/>
          </p:cNvPicPr>
          <p:nvPr/>
        </p:nvPicPr>
        <p:blipFill>
          <a:blip r:embed="rId2" cstate="print"/>
          <a:srcRect/>
          <a:stretch>
            <a:fillRect/>
          </a:stretch>
        </p:blipFill>
        <p:spPr bwMode="auto">
          <a:xfrm>
            <a:off x="1714500" y="-381000"/>
            <a:ext cx="5715000" cy="7620000"/>
          </a:xfrm>
          <a:prstGeom prst="rect">
            <a:avLst/>
          </a:prstGeom>
          <a:noFill/>
          <a:ln w="9525">
            <a:noFill/>
            <a:miter lim="800000"/>
            <a:headEnd/>
            <a:tailEnd/>
          </a:ln>
        </p:spPr>
      </p:pic>
      <p:sp>
        <p:nvSpPr>
          <p:cNvPr id="20483" name="Text Box 4"/>
          <p:cNvSpPr txBox="1">
            <a:spLocks noChangeArrowheads="1"/>
          </p:cNvSpPr>
          <p:nvPr/>
        </p:nvSpPr>
        <p:spPr bwMode="auto">
          <a:xfrm>
            <a:off x="6324600" y="4876800"/>
            <a:ext cx="2819400" cy="1004888"/>
          </a:xfrm>
          <a:prstGeom prst="rect">
            <a:avLst/>
          </a:prstGeom>
          <a:noFill/>
          <a:ln w="9525">
            <a:noFill/>
            <a:miter lim="800000"/>
            <a:headEnd/>
            <a:tailEnd/>
          </a:ln>
        </p:spPr>
        <p:txBody>
          <a:bodyPr>
            <a:spAutoFit/>
          </a:bodyPr>
          <a:lstStyle/>
          <a:p>
            <a:pPr>
              <a:spcBef>
                <a:spcPct val="50000"/>
              </a:spcBef>
            </a:pPr>
            <a:r>
              <a:rPr lang="pt-BR"/>
              <a:t>29 maio 2008 – 12Z</a:t>
            </a:r>
          </a:p>
          <a:p>
            <a:pPr>
              <a:spcBef>
                <a:spcPct val="50000"/>
              </a:spcBef>
            </a:pPr>
            <a:r>
              <a:rPr lang="pt-BR"/>
              <a:t>850 hPa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up 2"/>
          <p:cNvGrpSpPr>
            <a:grpSpLocks/>
          </p:cNvGrpSpPr>
          <p:nvPr/>
        </p:nvGrpSpPr>
        <p:grpSpPr bwMode="auto">
          <a:xfrm>
            <a:off x="179388" y="177800"/>
            <a:ext cx="8748712" cy="803275"/>
            <a:chOff x="113" y="112"/>
            <a:chExt cx="5511" cy="506"/>
          </a:xfrm>
        </p:grpSpPr>
        <p:sp>
          <p:nvSpPr>
            <p:cNvPr id="3077" name="Rectangle 3"/>
            <p:cNvSpPr>
              <a:spLocks noChangeArrowheads="1"/>
            </p:cNvSpPr>
            <p:nvPr/>
          </p:nvSpPr>
          <p:spPr bwMode="auto">
            <a:xfrm>
              <a:off x="113" y="433"/>
              <a:ext cx="5511" cy="44"/>
            </a:xfrm>
            <a:prstGeom prst="rect">
              <a:avLst/>
            </a:prstGeom>
            <a:gradFill rotWithShape="1">
              <a:gsLst>
                <a:gs pos="0">
                  <a:srgbClr val="3333CC"/>
                </a:gs>
                <a:gs pos="100000">
                  <a:schemeClr val="bg1"/>
                </a:gs>
              </a:gsLst>
              <a:lin ang="0" scaled="1"/>
            </a:gradFill>
            <a:ln w="9525">
              <a:noFill/>
              <a:miter lim="800000"/>
              <a:headEnd/>
              <a:tailEnd/>
            </a:ln>
          </p:spPr>
          <p:txBody>
            <a:bodyPr wrap="none" anchor="ctr"/>
            <a:lstStyle/>
            <a:p>
              <a:endParaRPr lang="pt-BR"/>
            </a:p>
          </p:txBody>
        </p:sp>
        <p:sp>
          <p:nvSpPr>
            <p:cNvPr id="3078" name="Rectangle 4"/>
            <p:cNvSpPr>
              <a:spLocks noChangeArrowheads="1"/>
            </p:cNvSpPr>
            <p:nvPr/>
          </p:nvSpPr>
          <p:spPr bwMode="auto">
            <a:xfrm rot="5400000">
              <a:off x="-11" y="358"/>
              <a:ext cx="506" cy="14"/>
            </a:xfrm>
            <a:prstGeom prst="rect">
              <a:avLst/>
            </a:prstGeom>
            <a:solidFill>
              <a:srgbClr val="3333CC"/>
            </a:solidFill>
            <a:ln w="9525">
              <a:noFill/>
              <a:miter lim="800000"/>
              <a:headEnd/>
              <a:tailEnd/>
            </a:ln>
          </p:spPr>
          <p:txBody>
            <a:bodyPr wrap="none" anchor="ctr"/>
            <a:lstStyle/>
            <a:p>
              <a:endParaRPr lang="pt-BR"/>
            </a:p>
          </p:txBody>
        </p:sp>
      </p:grpSp>
      <p:sp>
        <p:nvSpPr>
          <p:cNvPr id="3075" name="Text Box 5"/>
          <p:cNvSpPr txBox="1">
            <a:spLocks noChangeArrowheads="1"/>
          </p:cNvSpPr>
          <p:nvPr/>
        </p:nvSpPr>
        <p:spPr bwMode="auto">
          <a:xfrm>
            <a:off x="0" y="1196975"/>
            <a:ext cx="9144000" cy="5726113"/>
          </a:xfrm>
          <a:prstGeom prst="rect">
            <a:avLst/>
          </a:prstGeom>
          <a:gradFill rotWithShape="1">
            <a:gsLst>
              <a:gs pos="0">
                <a:schemeClr val="bg1"/>
              </a:gs>
              <a:gs pos="100000">
                <a:srgbClr val="3333CC">
                  <a:alpha val="50000"/>
                </a:srgbClr>
              </a:gs>
            </a:gsLst>
            <a:lin ang="18900000" scaled="1"/>
          </a:gradFill>
          <a:ln w="9525" algn="ctr">
            <a:noFill/>
            <a:miter lim="800000"/>
            <a:headEnd/>
            <a:tailEnd/>
          </a:ln>
        </p:spPr>
        <p:txBody>
          <a:bodyPr lIns="360000" rIns="180000">
            <a:spAutoFit/>
          </a:bodyPr>
          <a:lstStyle/>
          <a:p>
            <a:pPr algn="just">
              <a:spcAft>
                <a:spcPct val="50000"/>
              </a:spcAft>
              <a:buFontTx/>
              <a:buChar char="•"/>
            </a:pPr>
            <a:r>
              <a:rPr lang="pt-BR" sz="1800">
                <a:latin typeface="Arial" charset="0"/>
              </a:rPr>
              <a:t> Do </a:t>
            </a:r>
            <a:r>
              <a:rPr lang="pt-BR" sz="1800" b="1">
                <a:latin typeface="Arial" charset="0"/>
              </a:rPr>
              <a:t>grego</a:t>
            </a:r>
            <a:r>
              <a:rPr lang="pt-BR" sz="1800">
                <a:latin typeface="Arial" charset="0"/>
              </a:rPr>
              <a:t> </a:t>
            </a:r>
            <a:r>
              <a:rPr lang="pt-BR" sz="1800" b="1" i="1">
                <a:latin typeface="Arial" charset="0"/>
              </a:rPr>
              <a:t>synoptikos</a:t>
            </a:r>
            <a:r>
              <a:rPr lang="pt-BR" sz="1800">
                <a:latin typeface="Arial" charset="0"/>
              </a:rPr>
              <a:t>, que </a:t>
            </a:r>
            <a:r>
              <a:rPr lang="pt-BR" sz="1800" b="1">
                <a:latin typeface="Arial" charset="0"/>
              </a:rPr>
              <a:t>significa</a:t>
            </a:r>
            <a:r>
              <a:rPr lang="pt-BR" sz="1800">
                <a:latin typeface="Arial" charset="0"/>
              </a:rPr>
              <a:t> proporcionar uma </a:t>
            </a:r>
            <a:r>
              <a:rPr lang="pt-BR" sz="1800" b="1">
                <a:latin typeface="Arial" charset="0"/>
              </a:rPr>
              <a:t>visão</a:t>
            </a:r>
            <a:r>
              <a:rPr lang="pt-BR" sz="1800">
                <a:latin typeface="Arial" charset="0"/>
              </a:rPr>
              <a:t> </a:t>
            </a:r>
            <a:r>
              <a:rPr lang="pt-BR" sz="1800" b="1">
                <a:latin typeface="Arial" charset="0"/>
              </a:rPr>
              <a:t>geral</a:t>
            </a:r>
            <a:r>
              <a:rPr lang="pt-BR" sz="1800">
                <a:latin typeface="Arial" charset="0"/>
              </a:rPr>
              <a:t> </a:t>
            </a:r>
            <a:r>
              <a:rPr lang="pt-BR" sz="1800" b="1">
                <a:latin typeface="Arial" charset="0"/>
              </a:rPr>
              <a:t>de</a:t>
            </a:r>
            <a:r>
              <a:rPr lang="pt-BR" sz="1800">
                <a:latin typeface="Arial" charset="0"/>
              </a:rPr>
              <a:t> </a:t>
            </a:r>
            <a:r>
              <a:rPr lang="pt-BR" sz="1800" b="1">
                <a:latin typeface="Arial" charset="0"/>
              </a:rPr>
              <a:t>um</a:t>
            </a:r>
            <a:r>
              <a:rPr lang="pt-BR" sz="1800">
                <a:latin typeface="Arial" charset="0"/>
              </a:rPr>
              <a:t> </a:t>
            </a:r>
            <a:r>
              <a:rPr lang="pt-BR" sz="1800" b="1">
                <a:latin typeface="Arial" charset="0"/>
              </a:rPr>
              <a:t>todo</a:t>
            </a:r>
            <a:r>
              <a:rPr lang="pt-BR" sz="1800">
                <a:latin typeface="Arial" charset="0"/>
              </a:rPr>
              <a:t>.</a:t>
            </a:r>
          </a:p>
          <a:p>
            <a:pPr algn="just">
              <a:spcAft>
                <a:spcPct val="50000"/>
              </a:spcAft>
              <a:buFontTx/>
              <a:buChar char="•"/>
            </a:pPr>
            <a:r>
              <a:rPr lang="pt-BR" sz="1800">
                <a:latin typeface="Arial" charset="0"/>
              </a:rPr>
              <a:t> Para a </a:t>
            </a:r>
            <a:r>
              <a:rPr lang="pt-BR" sz="1800" b="1">
                <a:latin typeface="Arial" charset="0"/>
              </a:rPr>
              <a:t>meteorologia</a:t>
            </a:r>
            <a:r>
              <a:rPr lang="pt-BR" sz="1800">
                <a:latin typeface="Arial" charset="0"/>
              </a:rPr>
              <a:t> o termo “</a:t>
            </a:r>
            <a:r>
              <a:rPr lang="pt-BR" sz="1800" b="1">
                <a:latin typeface="Arial" charset="0"/>
              </a:rPr>
              <a:t>sinótico</a:t>
            </a:r>
            <a:r>
              <a:rPr lang="pt-BR" sz="1800">
                <a:latin typeface="Arial" charset="0"/>
              </a:rPr>
              <a:t>” tem um </a:t>
            </a:r>
            <a:r>
              <a:rPr lang="pt-BR" sz="1800" b="1">
                <a:latin typeface="Arial" charset="0"/>
              </a:rPr>
              <a:t>significado</a:t>
            </a:r>
            <a:r>
              <a:rPr lang="pt-BR" sz="1800">
                <a:latin typeface="Arial" charset="0"/>
              </a:rPr>
              <a:t> um </a:t>
            </a:r>
            <a:r>
              <a:rPr lang="pt-BR" sz="1800" b="1">
                <a:latin typeface="Arial" charset="0"/>
              </a:rPr>
              <a:t>pouco</a:t>
            </a:r>
            <a:r>
              <a:rPr lang="pt-BR" sz="1800">
                <a:latin typeface="Arial" charset="0"/>
              </a:rPr>
              <a:t> </a:t>
            </a:r>
            <a:r>
              <a:rPr lang="pt-BR" sz="1800" b="1">
                <a:latin typeface="Arial" charset="0"/>
              </a:rPr>
              <a:t>restritivo</a:t>
            </a:r>
            <a:r>
              <a:rPr lang="pt-BR" sz="1800">
                <a:latin typeface="Arial" charset="0"/>
              </a:rPr>
              <a:t>.</a:t>
            </a:r>
          </a:p>
          <a:p>
            <a:pPr algn="just">
              <a:spcAft>
                <a:spcPct val="50000"/>
              </a:spcAft>
              <a:buFontTx/>
              <a:buChar char="•"/>
            </a:pPr>
            <a:r>
              <a:rPr lang="pt-BR" sz="1800">
                <a:latin typeface="Arial" charset="0"/>
              </a:rPr>
              <a:t> A </a:t>
            </a:r>
            <a:r>
              <a:rPr lang="pt-BR" sz="1800" b="1">
                <a:latin typeface="Arial" charset="0"/>
              </a:rPr>
              <a:t>Meteorologia</a:t>
            </a:r>
            <a:r>
              <a:rPr lang="pt-BR" sz="1800">
                <a:latin typeface="Arial" charset="0"/>
              </a:rPr>
              <a:t> </a:t>
            </a:r>
            <a:r>
              <a:rPr lang="pt-BR" sz="1800" b="1">
                <a:latin typeface="Arial" charset="0"/>
              </a:rPr>
              <a:t>Sinótica</a:t>
            </a:r>
            <a:r>
              <a:rPr lang="pt-BR" sz="1800">
                <a:latin typeface="Arial" charset="0"/>
              </a:rPr>
              <a:t> está </a:t>
            </a:r>
            <a:r>
              <a:rPr lang="pt-BR" sz="1800" b="1">
                <a:latin typeface="Arial" charset="0"/>
              </a:rPr>
              <a:t>relacionada</a:t>
            </a:r>
            <a:r>
              <a:rPr lang="pt-BR" sz="1800">
                <a:latin typeface="Arial" charset="0"/>
              </a:rPr>
              <a:t> com a </a:t>
            </a:r>
            <a:r>
              <a:rPr lang="pt-BR" sz="1800" b="1">
                <a:latin typeface="Arial" charset="0"/>
              </a:rPr>
              <a:t>descrição</a:t>
            </a:r>
            <a:r>
              <a:rPr lang="pt-BR" sz="1800">
                <a:latin typeface="Arial" charset="0"/>
              </a:rPr>
              <a:t>, </a:t>
            </a:r>
            <a:r>
              <a:rPr lang="pt-BR" sz="1800" b="1">
                <a:latin typeface="Arial" charset="0"/>
              </a:rPr>
              <a:t>análise</a:t>
            </a:r>
            <a:r>
              <a:rPr lang="pt-BR" sz="1800">
                <a:latin typeface="Arial" charset="0"/>
              </a:rPr>
              <a:t> e </a:t>
            </a:r>
            <a:r>
              <a:rPr lang="pt-BR" sz="1800" b="1">
                <a:latin typeface="Arial" charset="0"/>
              </a:rPr>
              <a:t>previsão</a:t>
            </a:r>
            <a:r>
              <a:rPr lang="pt-BR" sz="1800">
                <a:latin typeface="Arial" charset="0"/>
              </a:rPr>
              <a:t> do </a:t>
            </a:r>
            <a:r>
              <a:rPr lang="pt-BR" sz="1800" b="1">
                <a:latin typeface="Arial" charset="0"/>
              </a:rPr>
              <a:t>tempo</a:t>
            </a:r>
            <a:r>
              <a:rPr lang="pt-BR" sz="1800">
                <a:latin typeface="Arial" charset="0"/>
              </a:rPr>
              <a:t>.</a:t>
            </a:r>
          </a:p>
          <a:p>
            <a:pPr algn="just">
              <a:spcAft>
                <a:spcPct val="50000"/>
              </a:spcAft>
              <a:buFontTx/>
              <a:buChar char="•"/>
            </a:pPr>
            <a:r>
              <a:rPr lang="pt-BR" sz="1800">
                <a:latin typeface="Arial" charset="0"/>
              </a:rPr>
              <a:t> É utilizado no </a:t>
            </a:r>
            <a:r>
              <a:rPr lang="pt-BR" sz="1800" b="1">
                <a:latin typeface="Arial" charset="0"/>
              </a:rPr>
              <a:t>contexto</a:t>
            </a:r>
            <a:r>
              <a:rPr lang="pt-BR" sz="1800">
                <a:latin typeface="Arial" charset="0"/>
              </a:rPr>
              <a:t> de </a:t>
            </a:r>
            <a:r>
              <a:rPr lang="pt-BR" sz="1800" b="1">
                <a:latin typeface="Arial" charset="0"/>
              </a:rPr>
              <a:t>dimensões</a:t>
            </a:r>
            <a:r>
              <a:rPr lang="pt-BR" sz="1800">
                <a:latin typeface="Arial" charset="0"/>
              </a:rPr>
              <a:t> </a:t>
            </a:r>
            <a:r>
              <a:rPr lang="pt-BR" sz="1800" b="1">
                <a:latin typeface="Arial" charset="0"/>
              </a:rPr>
              <a:t>horizontais</a:t>
            </a:r>
            <a:r>
              <a:rPr lang="pt-BR" sz="1800">
                <a:latin typeface="Arial" charset="0"/>
              </a:rPr>
              <a:t> e </a:t>
            </a:r>
            <a:r>
              <a:rPr lang="pt-BR" sz="1800" b="1">
                <a:latin typeface="Arial" charset="0"/>
              </a:rPr>
              <a:t>tempo</a:t>
            </a:r>
            <a:r>
              <a:rPr lang="pt-BR" sz="1800">
                <a:latin typeface="Arial" charset="0"/>
              </a:rPr>
              <a:t> de </a:t>
            </a:r>
            <a:r>
              <a:rPr lang="pt-BR" sz="1800" b="1">
                <a:latin typeface="Arial" charset="0"/>
              </a:rPr>
              <a:t>duração</a:t>
            </a:r>
            <a:r>
              <a:rPr lang="pt-BR" sz="1800">
                <a:latin typeface="Arial" charset="0"/>
              </a:rPr>
              <a:t> de </a:t>
            </a:r>
            <a:r>
              <a:rPr lang="pt-BR" sz="1800" b="1">
                <a:latin typeface="Arial" charset="0"/>
              </a:rPr>
              <a:t>fenômenos</a:t>
            </a:r>
            <a:r>
              <a:rPr lang="pt-BR" sz="1800">
                <a:latin typeface="Arial" charset="0"/>
              </a:rPr>
              <a:t> </a:t>
            </a:r>
            <a:r>
              <a:rPr lang="pt-BR" sz="1800" b="1">
                <a:latin typeface="Arial" charset="0"/>
              </a:rPr>
              <a:t>atmosféricos</a:t>
            </a:r>
            <a:r>
              <a:rPr lang="pt-BR" sz="1800">
                <a:latin typeface="Arial" charset="0"/>
              </a:rPr>
              <a:t> (ex. ciclones e anticiclones extratropicais, cavados e cristas no escoamento baroclínico de oeste, zonas frontais e jatos).</a:t>
            </a:r>
          </a:p>
          <a:p>
            <a:pPr algn="just">
              <a:spcAft>
                <a:spcPct val="50000"/>
              </a:spcAft>
              <a:buFontTx/>
              <a:buChar char="•"/>
            </a:pPr>
            <a:r>
              <a:rPr lang="pt-BR" sz="1800">
                <a:latin typeface="Arial" charset="0"/>
              </a:rPr>
              <a:t> </a:t>
            </a:r>
            <a:r>
              <a:rPr lang="pt-BR" sz="1800" b="1">
                <a:latin typeface="Arial" charset="0"/>
              </a:rPr>
              <a:t>Padronização</a:t>
            </a:r>
            <a:r>
              <a:rPr lang="pt-BR" sz="1800">
                <a:latin typeface="Arial" charset="0"/>
              </a:rPr>
              <a:t> de </a:t>
            </a:r>
            <a:r>
              <a:rPr lang="pt-BR" sz="1800" b="1">
                <a:latin typeface="Arial" charset="0"/>
              </a:rPr>
              <a:t>horários</a:t>
            </a:r>
            <a:r>
              <a:rPr lang="pt-BR" sz="1800">
                <a:latin typeface="Arial" charset="0"/>
              </a:rPr>
              <a:t> para as </a:t>
            </a:r>
            <a:r>
              <a:rPr lang="pt-BR" sz="1800" b="1">
                <a:latin typeface="Arial" charset="0"/>
              </a:rPr>
              <a:t>observações</a:t>
            </a:r>
            <a:r>
              <a:rPr lang="pt-BR" sz="1800">
                <a:latin typeface="Arial" charset="0"/>
              </a:rPr>
              <a:t> e </a:t>
            </a:r>
            <a:r>
              <a:rPr lang="pt-BR" sz="1800" b="1">
                <a:latin typeface="Arial" charset="0"/>
              </a:rPr>
              <a:t>junção</a:t>
            </a:r>
            <a:r>
              <a:rPr lang="pt-BR" sz="1800">
                <a:latin typeface="Arial" charset="0"/>
              </a:rPr>
              <a:t> das </a:t>
            </a:r>
            <a:r>
              <a:rPr lang="pt-BR" sz="1800" b="1">
                <a:latin typeface="Arial" charset="0"/>
              </a:rPr>
              <a:t>informações</a:t>
            </a:r>
            <a:r>
              <a:rPr lang="pt-BR" sz="1800">
                <a:latin typeface="Arial" charset="0"/>
              </a:rPr>
              <a:t> </a:t>
            </a:r>
            <a:r>
              <a:rPr lang="pt-BR" sz="1800" b="1">
                <a:latin typeface="Arial" charset="0"/>
              </a:rPr>
              <a:t>coletadas</a:t>
            </a:r>
            <a:r>
              <a:rPr lang="pt-BR" sz="1800">
                <a:latin typeface="Arial" charset="0"/>
              </a:rPr>
              <a:t> (inicialmente </a:t>
            </a:r>
            <a:r>
              <a:rPr lang="pt-BR" sz="1800" b="1">
                <a:latin typeface="Arial" charset="0"/>
              </a:rPr>
              <a:t>via</a:t>
            </a:r>
            <a:r>
              <a:rPr lang="pt-BR" sz="1800">
                <a:latin typeface="Arial" charset="0"/>
              </a:rPr>
              <a:t> </a:t>
            </a:r>
            <a:r>
              <a:rPr lang="pt-BR" sz="1800" b="1">
                <a:latin typeface="Arial" charset="0"/>
              </a:rPr>
              <a:t>telégrafo</a:t>
            </a:r>
            <a:r>
              <a:rPr lang="pt-BR" sz="1800">
                <a:latin typeface="Arial" charset="0"/>
              </a:rPr>
              <a:t>) =&gt; posterior </a:t>
            </a:r>
            <a:r>
              <a:rPr lang="pt-BR" sz="1800" b="1">
                <a:latin typeface="Arial" charset="0"/>
              </a:rPr>
              <a:t>confecção</a:t>
            </a:r>
            <a:r>
              <a:rPr lang="pt-BR" sz="1800">
                <a:latin typeface="Arial" charset="0"/>
              </a:rPr>
              <a:t> de </a:t>
            </a:r>
            <a:r>
              <a:rPr lang="pt-BR" sz="1800" b="1">
                <a:latin typeface="Arial" charset="0"/>
              </a:rPr>
              <a:t>mapas</a:t>
            </a:r>
            <a:r>
              <a:rPr lang="pt-BR" sz="1800">
                <a:latin typeface="Arial" charset="0"/>
              </a:rPr>
              <a:t> </a:t>
            </a:r>
            <a:r>
              <a:rPr lang="pt-BR" sz="1800" b="1">
                <a:latin typeface="Arial" charset="0"/>
              </a:rPr>
              <a:t>sinóticos</a:t>
            </a:r>
            <a:r>
              <a:rPr lang="pt-BR" sz="1800">
                <a:latin typeface="Arial" charset="0"/>
              </a:rPr>
              <a:t> ou cartas sinóticas =&gt; a </a:t>
            </a:r>
            <a:r>
              <a:rPr lang="pt-BR" sz="1800" b="1">
                <a:latin typeface="Arial" charset="0"/>
              </a:rPr>
              <a:t>distância</a:t>
            </a:r>
            <a:r>
              <a:rPr lang="pt-BR" sz="1800">
                <a:latin typeface="Arial" charset="0"/>
              </a:rPr>
              <a:t> entre as </a:t>
            </a:r>
            <a:r>
              <a:rPr lang="pt-BR" sz="1800" b="1">
                <a:latin typeface="Arial" charset="0"/>
              </a:rPr>
              <a:t>estações</a:t>
            </a:r>
            <a:r>
              <a:rPr lang="pt-BR" sz="1800">
                <a:latin typeface="Arial" charset="0"/>
              </a:rPr>
              <a:t> de </a:t>
            </a:r>
            <a:r>
              <a:rPr lang="pt-BR" sz="1800" b="1">
                <a:latin typeface="Arial" charset="0"/>
              </a:rPr>
              <a:t>superfície</a:t>
            </a:r>
            <a:r>
              <a:rPr lang="pt-BR" sz="1800">
                <a:latin typeface="Arial" charset="0"/>
              </a:rPr>
              <a:t> (normalmente em aeroportos) se tornou o </a:t>
            </a:r>
            <a:r>
              <a:rPr lang="pt-BR" sz="1800" b="1">
                <a:latin typeface="Arial" charset="0"/>
              </a:rPr>
              <a:t>fator</a:t>
            </a:r>
            <a:r>
              <a:rPr lang="pt-BR" sz="1800">
                <a:latin typeface="Arial" charset="0"/>
              </a:rPr>
              <a:t> </a:t>
            </a:r>
            <a:r>
              <a:rPr lang="pt-BR" sz="1800" b="1">
                <a:latin typeface="Arial" charset="0"/>
              </a:rPr>
              <a:t>limitante</a:t>
            </a:r>
            <a:r>
              <a:rPr lang="pt-BR" sz="1800">
                <a:latin typeface="Arial" charset="0"/>
              </a:rPr>
              <a:t> na determinação da </a:t>
            </a:r>
            <a:r>
              <a:rPr lang="pt-BR" sz="1800" b="1">
                <a:latin typeface="Arial" charset="0"/>
              </a:rPr>
              <a:t>escala</a:t>
            </a:r>
            <a:r>
              <a:rPr lang="pt-BR" sz="1800">
                <a:latin typeface="Arial" charset="0"/>
              </a:rPr>
              <a:t> </a:t>
            </a:r>
            <a:r>
              <a:rPr lang="pt-BR" sz="1800" b="1">
                <a:latin typeface="Arial" charset="0"/>
              </a:rPr>
              <a:t>horizontal</a:t>
            </a:r>
            <a:r>
              <a:rPr lang="pt-BR" sz="1800">
                <a:latin typeface="Arial" charset="0"/>
              </a:rPr>
              <a:t> </a:t>
            </a:r>
            <a:r>
              <a:rPr lang="pt-BR" sz="1800" b="1">
                <a:latin typeface="Arial" charset="0"/>
              </a:rPr>
              <a:t>mínima</a:t>
            </a:r>
            <a:r>
              <a:rPr lang="pt-BR" sz="1800">
                <a:latin typeface="Arial" charset="0"/>
              </a:rPr>
              <a:t> dos </a:t>
            </a:r>
            <a:r>
              <a:rPr lang="pt-BR" sz="1800" b="1">
                <a:latin typeface="Arial" charset="0"/>
              </a:rPr>
              <a:t>fenômenos</a:t>
            </a:r>
            <a:r>
              <a:rPr lang="pt-BR" sz="1800">
                <a:latin typeface="Arial" charset="0"/>
              </a:rPr>
              <a:t> que poderiam ser </a:t>
            </a:r>
            <a:r>
              <a:rPr lang="pt-BR" sz="1800" b="1">
                <a:latin typeface="Arial" charset="0"/>
              </a:rPr>
              <a:t>observados</a:t>
            </a:r>
            <a:r>
              <a:rPr lang="pt-BR" sz="1800">
                <a:latin typeface="Arial" charset="0"/>
              </a:rPr>
              <a:t>.</a:t>
            </a:r>
          </a:p>
          <a:p>
            <a:pPr algn="just">
              <a:spcAft>
                <a:spcPct val="50000"/>
              </a:spcAft>
              <a:buFontTx/>
              <a:buChar char="•"/>
            </a:pPr>
            <a:r>
              <a:rPr lang="pt-BR" sz="1800">
                <a:latin typeface="Arial" charset="0"/>
              </a:rPr>
              <a:t> Atualmente, </a:t>
            </a:r>
            <a:r>
              <a:rPr lang="pt-BR" sz="1800" b="1">
                <a:latin typeface="Arial" charset="0"/>
              </a:rPr>
              <a:t>fenômenos</a:t>
            </a:r>
            <a:r>
              <a:rPr lang="pt-BR" sz="1800">
                <a:latin typeface="Arial" charset="0"/>
              </a:rPr>
              <a:t> de </a:t>
            </a:r>
            <a:r>
              <a:rPr lang="pt-BR" sz="1800" b="1">
                <a:latin typeface="Arial" charset="0"/>
              </a:rPr>
              <a:t>escalas</a:t>
            </a:r>
            <a:r>
              <a:rPr lang="pt-BR" sz="1800">
                <a:latin typeface="Arial" charset="0"/>
              </a:rPr>
              <a:t> </a:t>
            </a:r>
            <a:r>
              <a:rPr lang="pt-BR" sz="1800" b="1">
                <a:latin typeface="Arial" charset="0"/>
              </a:rPr>
              <a:t>menores</a:t>
            </a:r>
            <a:r>
              <a:rPr lang="pt-BR" sz="1800">
                <a:latin typeface="Arial" charset="0"/>
              </a:rPr>
              <a:t> como bandas de precipitação, tempestades severas, frentes de rajada e nuvens tipo cumulus podem ser </a:t>
            </a:r>
            <a:r>
              <a:rPr lang="pt-BR" sz="1800" b="1">
                <a:latin typeface="Arial" charset="0"/>
              </a:rPr>
              <a:t>observados</a:t>
            </a:r>
            <a:r>
              <a:rPr lang="pt-BR" sz="1800">
                <a:latin typeface="Arial" charset="0"/>
              </a:rPr>
              <a:t> pelos </a:t>
            </a:r>
            <a:r>
              <a:rPr lang="pt-BR" sz="1800" b="1">
                <a:latin typeface="Arial" charset="0"/>
              </a:rPr>
              <a:t>radares</a:t>
            </a:r>
            <a:r>
              <a:rPr lang="pt-BR" sz="1800">
                <a:latin typeface="Arial" charset="0"/>
              </a:rPr>
              <a:t>, </a:t>
            </a:r>
            <a:r>
              <a:rPr lang="pt-BR" sz="1800" b="1">
                <a:latin typeface="Arial" charset="0"/>
              </a:rPr>
              <a:t>lidares</a:t>
            </a:r>
            <a:r>
              <a:rPr lang="pt-BR" sz="1800">
                <a:latin typeface="Arial" charset="0"/>
              </a:rPr>
              <a:t> e </a:t>
            </a:r>
            <a:r>
              <a:rPr lang="pt-BR" sz="1800" b="1">
                <a:latin typeface="Arial" charset="0"/>
              </a:rPr>
              <a:t>satélites</a:t>
            </a:r>
            <a:r>
              <a:rPr lang="pt-BR" sz="1800">
                <a:latin typeface="Arial" charset="0"/>
              </a:rPr>
              <a:t> – </a:t>
            </a:r>
            <a:r>
              <a:rPr lang="pt-BR" sz="1800" b="1">
                <a:latin typeface="Arial" charset="0"/>
              </a:rPr>
              <a:t>antigamente</a:t>
            </a:r>
            <a:r>
              <a:rPr lang="pt-BR" sz="1800">
                <a:latin typeface="Arial" charset="0"/>
              </a:rPr>
              <a:t> estes sistemas eram </a:t>
            </a:r>
            <a:r>
              <a:rPr lang="pt-BR" sz="1800" b="1">
                <a:latin typeface="Arial" charset="0"/>
              </a:rPr>
              <a:t>investigados</a:t>
            </a:r>
            <a:r>
              <a:rPr lang="pt-BR" sz="1800">
                <a:latin typeface="Arial" charset="0"/>
              </a:rPr>
              <a:t> por </a:t>
            </a:r>
            <a:r>
              <a:rPr lang="pt-BR" sz="1800" b="1">
                <a:latin typeface="Arial" charset="0"/>
              </a:rPr>
              <a:t>aviões</a:t>
            </a:r>
            <a:r>
              <a:rPr lang="pt-BR" sz="1800">
                <a:latin typeface="Arial" charset="0"/>
              </a:rPr>
              <a:t>, que </a:t>
            </a:r>
            <a:r>
              <a:rPr lang="pt-BR" sz="1800" b="1">
                <a:latin typeface="Arial" charset="0"/>
              </a:rPr>
              <a:t>não</a:t>
            </a:r>
            <a:r>
              <a:rPr lang="pt-BR" sz="1800">
                <a:latin typeface="Arial" charset="0"/>
              </a:rPr>
              <a:t> conseguiam uma </a:t>
            </a:r>
            <a:r>
              <a:rPr lang="pt-BR" sz="1800" b="1">
                <a:latin typeface="Arial" charset="0"/>
              </a:rPr>
              <a:t>amostragem</a:t>
            </a:r>
            <a:r>
              <a:rPr lang="pt-BR" sz="1800">
                <a:latin typeface="Arial" charset="0"/>
              </a:rPr>
              <a:t> </a:t>
            </a:r>
            <a:r>
              <a:rPr lang="pt-BR" sz="1800" b="1">
                <a:latin typeface="Arial" charset="0"/>
              </a:rPr>
              <a:t>simultânea</a:t>
            </a:r>
            <a:r>
              <a:rPr lang="pt-BR" sz="1800">
                <a:latin typeface="Arial" charset="0"/>
              </a:rPr>
              <a:t> de </a:t>
            </a:r>
            <a:r>
              <a:rPr lang="pt-BR" sz="1800" b="1">
                <a:latin typeface="Arial" charset="0"/>
              </a:rPr>
              <a:t>vários</a:t>
            </a:r>
            <a:r>
              <a:rPr lang="pt-BR" sz="1800">
                <a:latin typeface="Arial" charset="0"/>
              </a:rPr>
              <a:t> </a:t>
            </a:r>
            <a:r>
              <a:rPr lang="pt-BR" sz="1800" b="1">
                <a:latin typeface="Arial" charset="0"/>
              </a:rPr>
              <a:t>lugares</a:t>
            </a:r>
            <a:r>
              <a:rPr lang="pt-BR" sz="1800">
                <a:latin typeface="Arial" charset="0"/>
              </a:rPr>
              <a:t>, e portanto </a:t>
            </a:r>
            <a:r>
              <a:rPr lang="pt-BR" sz="1800" b="1">
                <a:latin typeface="Arial" charset="0"/>
              </a:rPr>
              <a:t>não</a:t>
            </a:r>
            <a:r>
              <a:rPr lang="pt-BR" sz="1800">
                <a:latin typeface="Arial" charset="0"/>
              </a:rPr>
              <a:t> permitiam uma </a:t>
            </a:r>
            <a:r>
              <a:rPr lang="pt-BR" sz="1800" b="1">
                <a:latin typeface="Arial" charset="0"/>
              </a:rPr>
              <a:t>análise</a:t>
            </a:r>
            <a:r>
              <a:rPr lang="pt-BR" sz="1800">
                <a:latin typeface="Arial" charset="0"/>
              </a:rPr>
              <a:t> </a:t>
            </a:r>
            <a:r>
              <a:rPr lang="pt-BR" sz="1800" b="1">
                <a:latin typeface="Arial" charset="0"/>
              </a:rPr>
              <a:t>detalhada</a:t>
            </a:r>
            <a:r>
              <a:rPr lang="pt-BR" sz="1800">
                <a:latin typeface="Arial" charset="0"/>
              </a:rPr>
              <a:t> da </a:t>
            </a:r>
            <a:r>
              <a:rPr lang="pt-BR" sz="1800" b="1">
                <a:latin typeface="Arial" charset="0"/>
              </a:rPr>
              <a:t>estrutura</a:t>
            </a:r>
            <a:r>
              <a:rPr lang="pt-BR" sz="1800">
                <a:latin typeface="Arial" charset="0"/>
              </a:rPr>
              <a:t> </a:t>
            </a:r>
            <a:r>
              <a:rPr lang="pt-BR" sz="1800" b="1">
                <a:latin typeface="Arial" charset="0"/>
              </a:rPr>
              <a:t>espacial</a:t>
            </a:r>
            <a:r>
              <a:rPr lang="pt-BR" sz="1800">
                <a:latin typeface="Arial" charset="0"/>
              </a:rPr>
              <a:t>.</a:t>
            </a:r>
          </a:p>
        </p:txBody>
      </p:sp>
      <p:sp>
        <p:nvSpPr>
          <p:cNvPr id="35846" name="Text Box 6"/>
          <p:cNvSpPr txBox="1">
            <a:spLocks noChangeArrowheads="1"/>
          </p:cNvSpPr>
          <p:nvPr/>
        </p:nvSpPr>
        <p:spPr bwMode="auto">
          <a:xfrm>
            <a:off x="395288" y="333375"/>
            <a:ext cx="8748712" cy="427038"/>
          </a:xfrm>
          <a:prstGeom prst="rect">
            <a:avLst/>
          </a:prstGeom>
          <a:noFill/>
          <a:ln w="9525" algn="ctr">
            <a:noFill/>
            <a:miter lim="800000"/>
            <a:headEnd/>
            <a:tailEnd/>
          </a:ln>
          <a:effectLst/>
        </p:spPr>
        <p:txBody>
          <a:bodyPr>
            <a:spAutoFit/>
          </a:bodyPr>
          <a:lstStyle/>
          <a:p>
            <a:pPr>
              <a:defRPr/>
            </a:pPr>
            <a:r>
              <a:rPr lang="pt-BR" sz="2200" b="1">
                <a:effectLst>
                  <a:outerShdw blurRad="38100" dist="38100" dir="2700000" algn="tl">
                    <a:srgbClr val="C0C0C0"/>
                  </a:outerShdw>
                </a:effectLst>
                <a:latin typeface="Arial" charset="0"/>
              </a:rPr>
              <a:t>O QUE É METEOROLOGIA SINÓTICA</a:t>
            </a:r>
            <a:endParaRPr lang="pt-BR" sz="1800" b="1">
              <a:effectLst>
                <a:outerShdw blurRad="38100" dist="38100" dir="2700000" algn="tl">
                  <a:srgbClr val="C0C0C0"/>
                </a:outerShdw>
              </a:effectLst>
              <a:latin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p:cNvPicPr>
            <a:picLocks noChangeAspect="1" noChangeArrowheads="1"/>
          </p:cNvPicPr>
          <p:nvPr/>
        </p:nvPicPr>
        <p:blipFill>
          <a:blip r:embed="rId2" cstate="print"/>
          <a:srcRect/>
          <a:stretch>
            <a:fillRect/>
          </a:stretch>
        </p:blipFill>
        <p:spPr bwMode="auto">
          <a:xfrm>
            <a:off x="1714500" y="-381000"/>
            <a:ext cx="5715000" cy="7620000"/>
          </a:xfrm>
          <a:prstGeom prst="rect">
            <a:avLst/>
          </a:prstGeom>
          <a:noFill/>
          <a:ln w="9525">
            <a:noFill/>
            <a:miter lim="800000"/>
            <a:headEnd/>
            <a:tailEnd/>
          </a:ln>
        </p:spPr>
      </p:pic>
      <p:sp>
        <p:nvSpPr>
          <p:cNvPr id="21507" name="Text Box 5"/>
          <p:cNvSpPr txBox="1">
            <a:spLocks noChangeArrowheads="1"/>
          </p:cNvSpPr>
          <p:nvPr/>
        </p:nvSpPr>
        <p:spPr bwMode="auto">
          <a:xfrm>
            <a:off x="6324600" y="4876800"/>
            <a:ext cx="2819400" cy="1004888"/>
          </a:xfrm>
          <a:prstGeom prst="rect">
            <a:avLst/>
          </a:prstGeom>
          <a:noFill/>
          <a:ln w="9525">
            <a:noFill/>
            <a:miter lim="800000"/>
            <a:headEnd/>
            <a:tailEnd/>
          </a:ln>
        </p:spPr>
        <p:txBody>
          <a:bodyPr>
            <a:spAutoFit/>
          </a:bodyPr>
          <a:lstStyle/>
          <a:p>
            <a:pPr>
              <a:spcBef>
                <a:spcPct val="50000"/>
              </a:spcBef>
            </a:pPr>
            <a:r>
              <a:rPr lang="pt-BR"/>
              <a:t>29 maio 2008 – 12Z</a:t>
            </a:r>
          </a:p>
          <a:p>
            <a:pPr>
              <a:spcBef>
                <a:spcPct val="50000"/>
              </a:spcBef>
            </a:pPr>
            <a:r>
              <a:rPr lang="pt-BR"/>
              <a:t>850 hPa</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srcRect/>
          <a:stretch>
            <a:fillRect/>
          </a:stretch>
        </p:blipFill>
        <p:spPr bwMode="auto">
          <a:xfrm>
            <a:off x="1714500" y="-381000"/>
            <a:ext cx="5715000" cy="7620000"/>
          </a:xfrm>
          <a:prstGeom prst="rect">
            <a:avLst/>
          </a:prstGeom>
          <a:noFill/>
          <a:ln w="9525">
            <a:noFill/>
            <a:miter lim="800000"/>
            <a:headEnd/>
            <a:tailEnd/>
          </a:ln>
        </p:spPr>
      </p:pic>
      <p:sp>
        <p:nvSpPr>
          <p:cNvPr id="22531" name="Text Box 3"/>
          <p:cNvSpPr txBox="1">
            <a:spLocks noChangeArrowheads="1"/>
          </p:cNvSpPr>
          <p:nvPr/>
        </p:nvSpPr>
        <p:spPr bwMode="auto">
          <a:xfrm>
            <a:off x="6324600" y="4876800"/>
            <a:ext cx="2819400" cy="1004888"/>
          </a:xfrm>
          <a:prstGeom prst="rect">
            <a:avLst/>
          </a:prstGeom>
          <a:noFill/>
          <a:ln w="9525">
            <a:noFill/>
            <a:miter lim="800000"/>
            <a:headEnd/>
            <a:tailEnd/>
          </a:ln>
        </p:spPr>
        <p:txBody>
          <a:bodyPr>
            <a:spAutoFit/>
          </a:bodyPr>
          <a:lstStyle/>
          <a:p>
            <a:pPr>
              <a:spcBef>
                <a:spcPct val="50000"/>
              </a:spcBef>
            </a:pPr>
            <a:r>
              <a:rPr lang="pt-BR"/>
              <a:t>29 maio 2008 – 12Z</a:t>
            </a:r>
          </a:p>
          <a:p>
            <a:pPr>
              <a:spcBef>
                <a:spcPct val="50000"/>
              </a:spcBef>
            </a:pPr>
            <a:r>
              <a:rPr lang="pt-BR"/>
              <a:t>500 hPa</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p:cNvPicPr>
            <a:picLocks noChangeAspect="1" noChangeArrowheads="1"/>
          </p:cNvPicPr>
          <p:nvPr/>
        </p:nvPicPr>
        <p:blipFill>
          <a:blip r:embed="rId2" cstate="print"/>
          <a:srcRect/>
          <a:stretch>
            <a:fillRect/>
          </a:stretch>
        </p:blipFill>
        <p:spPr bwMode="auto">
          <a:xfrm>
            <a:off x="1714500" y="-381000"/>
            <a:ext cx="5715000" cy="7620000"/>
          </a:xfrm>
          <a:prstGeom prst="rect">
            <a:avLst/>
          </a:prstGeom>
          <a:noFill/>
          <a:ln w="9525">
            <a:noFill/>
            <a:miter lim="800000"/>
            <a:headEnd/>
            <a:tailEnd/>
          </a:ln>
        </p:spPr>
      </p:pic>
      <p:sp>
        <p:nvSpPr>
          <p:cNvPr id="23555" name="Text Box 4"/>
          <p:cNvSpPr txBox="1">
            <a:spLocks noChangeArrowheads="1"/>
          </p:cNvSpPr>
          <p:nvPr/>
        </p:nvSpPr>
        <p:spPr bwMode="auto">
          <a:xfrm>
            <a:off x="6324600" y="4876800"/>
            <a:ext cx="2819400" cy="1004888"/>
          </a:xfrm>
          <a:prstGeom prst="rect">
            <a:avLst/>
          </a:prstGeom>
          <a:noFill/>
          <a:ln w="9525">
            <a:noFill/>
            <a:miter lim="800000"/>
            <a:headEnd/>
            <a:tailEnd/>
          </a:ln>
        </p:spPr>
        <p:txBody>
          <a:bodyPr>
            <a:spAutoFit/>
          </a:bodyPr>
          <a:lstStyle/>
          <a:p>
            <a:pPr>
              <a:spcBef>
                <a:spcPct val="50000"/>
              </a:spcBef>
            </a:pPr>
            <a:r>
              <a:rPr lang="pt-BR"/>
              <a:t>29 maio 2008 – 12Z</a:t>
            </a:r>
          </a:p>
          <a:p>
            <a:pPr>
              <a:spcBef>
                <a:spcPct val="50000"/>
              </a:spcBef>
            </a:pPr>
            <a:r>
              <a:rPr lang="pt-BR"/>
              <a:t>500 hPa</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cstate="print"/>
          <a:srcRect/>
          <a:stretch>
            <a:fillRect/>
          </a:stretch>
        </p:blipFill>
        <p:spPr bwMode="auto">
          <a:xfrm>
            <a:off x="1714500" y="-381000"/>
            <a:ext cx="5715000" cy="7620000"/>
          </a:xfrm>
          <a:prstGeom prst="rect">
            <a:avLst/>
          </a:prstGeom>
          <a:noFill/>
          <a:ln w="9525">
            <a:noFill/>
            <a:miter lim="800000"/>
            <a:headEnd/>
            <a:tailEnd/>
          </a:ln>
        </p:spPr>
      </p:pic>
      <p:sp>
        <p:nvSpPr>
          <p:cNvPr id="24579" name="Text Box 3"/>
          <p:cNvSpPr txBox="1">
            <a:spLocks noChangeArrowheads="1"/>
          </p:cNvSpPr>
          <p:nvPr/>
        </p:nvSpPr>
        <p:spPr bwMode="auto">
          <a:xfrm>
            <a:off x="6324600" y="4876800"/>
            <a:ext cx="2819400" cy="1004888"/>
          </a:xfrm>
          <a:prstGeom prst="rect">
            <a:avLst/>
          </a:prstGeom>
          <a:noFill/>
          <a:ln w="9525">
            <a:noFill/>
            <a:miter lim="800000"/>
            <a:headEnd/>
            <a:tailEnd/>
          </a:ln>
        </p:spPr>
        <p:txBody>
          <a:bodyPr>
            <a:spAutoFit/>
          </a:bodyPr>
          <a:lstStyle/>
          <a:p>
            <a:pPr>
              <a:spcBef>
                <a:spcPct val="50000"/>
              </a:spcBef>
            </a:pPr>
            <a:r>
              <a:rPr lang="pt-BR"/>
              <a:t>29 maio 2008 – 12Z</a:t>
            </a:r>
          </a:p>
          <a:p>
            <a:pPr>
              <a:spcBef>
                <a:spcPct val="50000"/>
              </a:spcBef>
            </a:pPr>
            <a:r>
              <a:rPr lang="pt-BR"/>
              <a:t>200 hPa</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p:cNvPicPr>
            <a:picLocks noChangeAspect="1" noChangeArrowheads="1"/>
          </p:cNvPicPr>
          <p:nvPr/>
        </p:nvPicPr>
        <p:blipFill>
          <a:blip r:embed="rId2" cstate="print"/>
          <a:srcRect/>
          <a:stretch>
            <a:fillRect/>
          </a:stretch>
        </p:blipFill>
        <p:spPr bwMode="auto">
          <a:xfrm>
            <a:off x="1714500" y="-381000"/>
            <a:ext cx="5715000" cy="7620000"/>
          </a:xfrm>
          <a:prstGeom prst="rect">
            <a:avLst/>
          </a:prstGeom>
          <a:noFill/>
          <a:ln w="9525">
            <a:noFill/>
            <a:miter lim="800000"/>
            <a:headEnd/>
            <a:tailEnd/>
          </a:ln>
        </p:spPr>
      </p:pic>
      <p:sp>
        <p:nvSpPr>
          <p:cNvPr id="25603" name="Text Box 2"/>
          <p:cNvSpPr txBox="1">
            <a:spLocks noChangeArrowheads="1"/>
          </p:cNvSpPr>
          <p:nvPr/>
        </p:nvSpPr>
        <p:spPr bwMode="auto">
          <a:xfrm>
            <a:off x="6324600" y="4876800"/>
            <a:ext cx="2819400" cy="1004888"/>
          </a:xfrm>
          <a:prstGeom prst="rect">
            <a:avLst/>
          </a:prstGeom>
          <a:noFill/>
          <a:ln w="9525">
            <a:noFill/>
            <a:miter lim="800000"/>
            <a:headEnd/>
            <a:tailEnd/>
          </a:ln>
        </p:spPr>
        <p:txBody>
          <a:bodyPr>
            <a:spAutoFit/>
          </a:bodyPr>
          <a:lstStyle/>
          <a:p>
            <a:pPr>
              <a:spcBef>
                <a:spcPct val="50000"/>
              </a:spcBef>
            </a:pPr>
            <a:r>
              <a:rPr lang="pt-BR"/>
              <a:t>29 maio 2008 – 12Z</a:t>
            </a:r>
          </a:p>
          <a:p>
            <a:pPr>
              <a:spcBef>
                <a:spcPct val="50000"/>
              </a:spcBef>
            </a:pPr>
            <a:r>
              <a:rPr lang="pt-BR"/>
              <a:t>200 hPa</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cstate="print"/>
          <a:srcRect/>
          <a:stretch>
            <a:fillRect/>
          </a:stretch>
        </p:blipFill>
        <p:spPr bwMode="auto">
          <a:xfrm>
            <a:off x="1600200" y="504825"/>
            <a:ext cx="5943600" cy="584835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cstate="print"/>
          <a:srcRect/>
          <a:stretch>
            <a:fillRect/>
          </a:stretch>
        </p:blipFill>
        <p:spPr bwMode="auto">
          <a:xfrm>
            <a:off x="1600200" y="504825"/>
            <a:ext cx="5943600" cy="584835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print"/>
          <a:srcRect/>
          <a:stretch>
            <a:fillRect/>
          </a:stretch>
        </p:blipFill>
        <p:spPr bwMode="auto">
          <a:xfrm>
            <a:off x="1600200" y="504825"/>
            <a:ext cx="5943600" cy="584835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1201738" y="6400800"/>
            <a:ext cx="6740525" cy="457200"/>
          </a:xfrm>
          <a:prstGeom prst="rect">
            <a:avLst/>
          </a:prstGeom>
          <a:noFill/>
          <a:ln w="9525">
            <a:noFill/>
            <a:miter lim="800000"/>
            <a:headEnd/>
            <a:tailEnd/>
          </a:ln>
        </p:spPr>
        <p:txBody>
          <a:bodyPr wrap="none">
            <a:spAutoFit/>
          </a:bodyPr>
          <a:lstStyle/>
          <a:p>
            <a:r>
              <a:rPr lang="pt-BR"/>
              <a:t>http://satelite.cptec.inpe.br/acervo/goes_anteriores.jsp</a:t>
            </a:r>
          </a:p>
        </p:txBody>
      </p:sp>
      <p:pic>
        <p:nvPicPr>
          <p:cNvPr id="29699" name="Picture 3"/>
          <p:cNvPicPr>
            <a:picLocks noChangeAspect="1" noChangeArrowheads="1"/>
          </p:cNvPicPr>
          <p:nvPr/>
        </p:nvPicPr>
        <p:blipFill>
          <a:blip r:embed="rId2" cstate="print"/>
          <a:srcRect/>
          <a:stretch>
            <a:fillRect/>
          </a:stretch>
        </p:blipFill>
        <p:spPr bwMode="auto">
          <a:xfrm>
            <a:off x="1600200" y="504825"/>
            <a:ext cx="5943600" cy="584835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3"/>
          <p:cNvPicPr>
            <a:picLocks noChangeAspect="1" noChangeArrowheads="1"/>
          </p:cNvPicPr>
          <p:nvPr/>
        </p:nvPicPr>
        <p:blipFill>
          <a:blip r:embed="rId2" cstate="print"/>
          <a:srcRect/>
          <a:stretch>
            <a:fillRect/>
          </a:stretch>
        </p:blipFill>
        <p:spPr bwMode="auto">
          <a:xfrm>
            <a:off x="1528763" y="-723900"/>
            <a:ext cx="6086475" cy="8305800"/>
          </a:xfrm>
          <a:prstGeom prst="rect">
            <a:avLst/>
          </a:prstGeom>
          <a:noFill/>
          <a:ln w="9525">
            <a:noFill/>
            <a:miter lim="800000"/>
            <a:headEnd/>
            <a:tailEnd/>
          </a:ln>
        </p:spPr>
      </p:pic>
      <p:sp>
        <p:nvSpPr>
          <p:cNvPr id="30723" name="Text Box 4"/>
          <p:cNvSpPr txBox="1">
            <a:spLocks noChangeArrowheads="1"/>
          </p:cNvSpPr>
          <p:nvPr/>
        </p:nvSpPr>
        <p:spPr bwMode="auto">
          <a:xfrm>
            <a:off x="6324600" y="6248400"/>
            <a:ext cx="2819400" cy="457200"/>
          </a:xfrm>
          <a:prstGeom prst="rect">
            <a:avLst/>
          </a:prstGeom>
          <a:noFill/>
          <a:ln w="9525">
            <a:noFill/>
            <a:miter lim="800000"/>
            <a:headEnd/>
            <a:tailEnd/>
          </a:ln>
        </p:spPr>
        <p:txBody>
          <a:bodyPr>
            <a:spAutoFit/>
          </a:bodyPr>
          <a:lstStyle/>
          <a:p>
            <a:pPr>
              <a:spcBef>
                <a:spcPct val="50000"/>
              </a:spcBef>
            </a:pPr>
            <a:r>
              <a:rPr lang="pt-BR"/>
              <a:t>29 maio 2008 – 12Z</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2"/>
          <p:cNvGrpSpPr>
            <a:grpSpLocks/>
          </p:cNvGrpSpPr>
          <p:nvPr/>
        </p:nvGrpSpPr>
        <p:grpSpPr bwMode="auto">
          <a:xfrm>
            <a:off x="179388" y="177800"/>
            <a:ext cx="8748712" cy="803275"/>
            <a:chOff x="113" y="112"/>
            <a:chExt cx="5511" cy="506"/>
          </a:xfrm>
        </p:grpSpPr>
        <p:sp>
          <p:nvSpPr>
            <p:cNvPr id="4101" name="Rectangle 3"/>
            <p:cNvSpPr>
              <a:spLocks noChangeArrowheads="1"/>
            </p:cNvSpPr>
            <p:nvPr/>
          </p:nvSpPr>
          <p:spPr bwMode="auto">
            <a:xfrm>
              <a:off x="113" y="433"/>
              <a:ext cx="5511" cy="44"/>
            </a:xfrm>
            <a:prstGeom prst="rect">
              <a:avLst/>
            </a:prstGeom>
            <a:gradFill rotWithShape="1">
              <a:gsLst>
                <a:gs pos="0">
                  <a:srgbClr val="3333CC"/>
                </a:gs>
                <a:gs pos="100000">
                  <a:schemeClr val="bg1"/>
                </a:gs>
              </a:gsLst>
              <a:lin ang="0" scaled="1"/>
            </a:gradFill>
            <a:ln w="9525">
              <a:noFill/>
              <a:miter lim="800000"/>
              <a:headEnd/>
              <a:tailEnd/>
            </a:ln>
          </p:spPr>
          <p:txBody>
            <a:bodyPr wrap="none" anchor="ctr"/>
            <a:lstStyle/>
            <a:p>
              <a:endParaRPr lang="pt-BR"/>
            </a:p>
          </p:txBody>
        </p:sp>
        <p:sp>
          <p:nvSpPr>
            <p:cNvPr id="4102" name="Rectangle 4"/>
            <p:cNvSpPr>
              <a:spLocks noChangeArrowheads="1"/>
            </p:cNvSpPr>
            <p:nvPr/>
          </p:nvSpPr>
          <p:spPr bwMode="auto">
            <a:xfrm rot="5400000">
              <a:off x="-11" y="358"/>
              <a:ext cx="506" cy="14"/>
            </a:xfrm>
            <a:prstGeom prst="rect">
              <a:avLst/>
            </a:prstGeom>
            <a:solidFill>
              <a:srgbClr val="3333CC"/>
            </a:solidFill>
            <a:ln w="9525">
              <a:noFill/>
              <a:miter lim="800000"/>
              <a:headEnd/>
              <a:tailEnd/>
            </a:ln>
          </p:spPr>
          <p:txBody>
            <a:bodyPr wrap="none" anchor="ctr"/>
            <a:lstStyle/>
            <a:p>
              <a:endParaRPr lang="pt-BR"/>
            </a:p>
          </p:txBody>
        </p:sp>
      </p:grpSp>
      <p:sp>
        <p:nvSpPr>
          <p:cNvPr id="4099" name="Text Box 5"/>
          <p:cNvSpPr txBox="1">
            <a:spLocks noChangeArrowheads="1"/>
          </p:cNvSpPr>
          <p:nvPr/>
        </p:nvSpPr>
        <p:spPr bwMode="auto">
          <a:xfrm>
            <a:off x="0" y="1196975"/>
            <a:ext cx="9144000" cy="4903788"/>
          </a:xfrm>
          <a:prstGeom prst="rect">
            <a:avLst/>
          </a:prstGeom>
          <a:gradFill rotWithShape="1">
            <a:gsLst>
              <a:gs pos="0">
                <a:schemeClr val="bg1"/>
              </a:gs>
              <a:gs pos="100000">
                <a:srgbClr val="3333CC">
                  <a:alpha val="50000"/>
                </a:srgbClr>
              </a:gs>
            </a:gsLst>
            <a:lin ang="18900000" scaled="1"/>
          </a:gradFill>
          <a:ln w="9525" algn="ctr">
            <a:noFill/>
            <a:miter lim="800000"/>
            <a:headEnd/>
            <a:tailEnd/>
          </a:ln>
        </p:spPr>
        <p:txBody>
          <a:bodyPr lIns="360000" rIns="180000">
            <a:spAutoFit/>
          </a:bodyPr>
          <a:lstStyle/>
          <a:p>
            <a:pPr algn="just">
              <a:spcAft>
                <a:spcPct val="50000"/>
              </a:spcAft>
              <a:buFontTx/>
              <a:buChar char="•"/>
            </a:pPr>
            <a:r>
              <a:rPr lang="pt-BR" sz="1800">
                <a:latin typeface="Arial" charset="0"/>
              </a:rPr>
              <a:t> </a:t>
            </a:r>
            <a:r>
              <a:rPr lang="pt-BR" sz="1800" b="1">
                <a:latin typeface="Arial" charset="0"/>
              </a:rPr>
              <a:t>Interdecadal</a:t>
            </a:r>
            <a:r>
              <a:rPr lang="pt-BR" sz="1800">
                <a:latin typeface="Arial" charset="0"/>
              </a:rPr>
              <a:t> (ex. PDO)</a:t>
            </a:r>
          </a:p>
          <a:p>
            <a:pPr algn="just">
              <a:spcAft>
                <a:spcPct val="50000"/>
              </a:spcAft>
              <a:buFontTx/>
              <a:buChar char="•"/>
            </a:pPr>
            <a:r>
              <a:rPr lang="pt-BR" sz="1800">
                <a:latin typeface="Arial" charset="0"/>
              </a:rPr>
              <a:t> </a:t>
            </a:r>
            <a:r>
              <a:rPr lang="pt-BR" sz="1800" b="1">
                <a:latin typeface="Arial" charset="0"/>
              </a:rPr>
              <a:t>Interanual</a:t>
            </a:r>
            <a:r>
              <a:rPr lang="pt-BR" sz="1800">
                <a:latin typeface="Arial" charset="0"/>
              </a:rPr>
              <a:t> (ex. El Niño, La Niña)</a:t>
            </a:r>
          </a:p>
          <a:p>
            <a:pPr algn="just">
              <a:spcAft>
                <a:spcPct val="50000"/>
              </a:spcAft>
              <a:buFontTx/>
              <a:buChar char="•"/>
            </a:pPr>
            <a:r>
              <a:rPr lang="pt-BR" sz="1800">
                <a:latin typeface="Arial" charset="0"/>
              </a:rPr>
              <a:t> </a:t>
            </a:r>
            <a:r>
              <a:rPr lang="pt-BR" sz="1800" b="1">
                <a:latin typeface="Arial" charset="0"/>
              </a:rPr>
              <a:t>Intrasazonal</a:t>
            </a:r>
            <a:r>
              <a:rPr lang="pt-BR" sz="1800">
                <a:latin typeface="Arial" charset="0"/>
              </a:rPr>
              <a:t> (</a:t>
            </a:r>
            <a:r>
              <a:rPr lang="pt-BR" sz="1800" b="1">
                <a:latin typeface="Arial" charset="0"/>
              </a:rPr>
              <a:t>15</a:t>
            </a:r>
            <a:r>
              <a:rPr lang="pt-BR" sz="1800">
                <a:latin typeface="Arial" charset="0"/>
              </a:rPr>
              <a:t> a </a:t>
            </a:r>
            <a:r>
              <a:rPr lang="pt-BR" sz="1800" b="1">
                <a:latin typeface="Arial" charset="0"/>
              </a:rPr>
              <a:t>60</a:t>
            </a:r>
            <a:r>
              <a:rPr lang="pt-BR" sz="1800">
                <a:latin typeface="Arial" charset="0"/>
              </a:rPr>
              <a:t> </a:t>
            </a:r>
            <a:r>
              <a:rPr lang="pt-BR" sz="1800" b="1">
                <a:latin typeface="Arial" charset="0"/>
              </a:rPr>
              <a:t>dias </a:t>
            </a:r>
            <a:r>
              <a:rPr lang="pt-BR" sz="1800">
                <a:latin typeface="Arial" charset="0"/>
              </a:rPr>
              <a:t> - variações que ocorrem dentro de uma estação, ex. Oscilação de Madden Julian)</a:t>
            </a:r>
          </a:p>
          <a:p>
            <a:pPr algn="just">
              <a:spcAft>
                <a:spcPct val="50000"/>
              </a:spcAft>
              <a:buFontTx/>
              <a:buChar char="•"/>
            </a:pPr>
            <a:r>
              <a:rPr lang="pt-BR" sz="1800">
                <a:latin typeface="Arial" charset="0"/>
              </a:rPr>
              <a:t> </a:t>
            </a:r>
            <a:r>
              <a:rPr lang="pt-BR" sz="1800" b="1">
                <a:latin typeface="Arial" charset="0"/>
              </a:rPr>
              <a:t>Sinótica</a:t>
            </a:r>
            <a:r>
              <a:rPr lang="pt-BR" sz="1800">
                <a:latin typeface="Arial" charset="0"/>
              </a:rPr>
              <a:t> (</a:t>
            </a:r>
            <a:r>
              <a:rPr lang="pt-BR" sz="1800" b="1">
                <a:latin typeface="Arial" charset="0"/>
              </a:rPr>
              <a:t>1</a:t>
            </a:r>
            <a:r>
              <a:rPr lang="pt-BR" sz="1800">
                <a:latin typeface="Arial" charset="0"/>
              </a:rPr>
              <a:t> a </a:t>
            </a:r>
            <a:r>
              <a:rPr lang="pt-BR" sz="1800" b="1">
                <a:latin typeface="Arial" charset="0"/>
              </a:rPr>
              <a:t>10</a:t>
            </a:r>
            <a:r>
              <a:rPr lang="pt-BR" sz="1800">
                <a:latin typeface="Arial" charset="0"/>
              </a:rPr>
              <a:t> </a:t>
            </a:r>
            <a:r>
              <a:rPr lang="pt-BR" sz="1800" b="1">
                <a:latin typeface="Arial" charset="0"/>
              </a:rPr>
              <a:t>dias</a:t>
            </a:r>
            <a:r>
              <a:rPr lang="pt-BR" sz="1800">
                <a:latin typeface="Arial" charset="0"/>
              </a:rPr>
              <a:t>): cavado e crista no escoamento baroclínico de oeste, ciclone e anticiclone extratropical, sistema frontal e corrente de jato.</a:t>
            </a:r>
          </a:p>
          <a:p>
            <a:pPr lvl="1" algn="just">
              <a:spcAft>
                <a:spcPct val="50000"/>
              </a:spcAft>
              <a:buFontTx/>
              <a:buChar char="•"/>
            </a:pPr>
            <a:r>
              <a:rPr lang="pt-BR" sz="1800">
                <a:latin typeface="Arial" charset="0"/>
              </a:rPr>
              <a:t> A </a:t>
            </a:r>
            <a:r>
              <a:rPr lang="pt-BR" sz="1800" b="1">
                <a:latin typeface="Arial" charset="0"/>
              </a:rPr>
              <a:t>largura</a:t>
            </a:r>
            <a:r>
              <a:rPr lang="pt-BR" sz="1800">
                <a:latin typeface="Arial" charset="0"/>
              </a:rPr>
              <a:t> do </a:t>
            </a:r>
            <a:r>
              <a:rPr lang="pt-BR" sz="1800" b="1">
                <a:latin typeface="Arial" charset="0"/>
              </a:rPr>
              <a:t>sistema</a:t>
            </a:r>
            <a:r>
              <a:rPr lang="pt-BR" sz="1800">
                <a:latin typeface="Arial" charset="0"/>
              </a:rPr>
              <a:t> é </a:t>
            </a:r>
            <a:r>
              <a:rPr lang="pt-BR" sz="1800" b="1">
                <a:latin typeface="Arial" charset="0"/>
              </a:rPr>
              <a:t>muito</a:t>
            </a:r>
            <a:r>
              <a:rPr lang="pt-BR" sz="1800">
                <a:latin typeface="Arial" charset="0"/>
              </a:rPr>
              <a:t> </a:t>
            </a:r>
            <a:r>
              <a:rPr lang="pt-BR" sz="1800" b="1">
                <a:latin typeface="Arial" charset="0"/>
              </a:rPr>
              <a:t>maior</a:t>
            </a:r>
            <a:r>
              <a:rPr lang="pt-BR" sz="1800">
                <a:latin typeface="Arial" charset="0"/>
              </a:rPr>
              <a:t> que a sua </a:t>
            </a:r>
            <a:r>
              <a:rPr lang="pt-BR" sz="1800" b="1">
                <a:latin typeface="Arial" charset="0"/>
              </a:rPr>
              <a:t>espessura</a:t>
            </a:r>
            <a:r>
              <a:rPr lang="pt-BR" sz="1800">
                <a:latin typeface="Arial" charset="0"/>
              </a:rPr>
              <a:t> </a:t>
            </a:r>
            <a:r>
              <a:rPr lang="pt-BR" sz="1800" b="1">
                <a:latin typeface="Arial" charset="0"/>
              </a:rPr>
              <a:t>vertical</a:t>
            </a:r>
            <a:r>
              <a:rPr lang="pt-BR" sz="1800">
                <a:latin typeface="Arial" charset="0"/>
              </a:rPr>
              <a:t> =&gt; dinâmica </a:t>
            </a:r>
            <a:r>
              <a:rPr lang="pt-BR" sz="1800" b="1">
                <a:latin typeface="Arial" charset="0"/>
              </a:rPr>
              <a:t>hidrostática</a:t>
            </a:r>
            <a:r>
              <a:rPr lang="pt-BR" sz="1800">
                <a:latin typeface="Arial" charset="0"/>
              </a:rPr>
              <a:t>.</a:t>
            </a:r>
          </a:p>
          <a:p>
            <a:pPr algn="just">
              <a:spcAft>
                <a:spcPct val="50000"/>
              </a:spcAft>
              <a:buFontTx/>
              <a:buChar char="•"/>
            </a:pPr>
            <a:r>
              <a:rPr lang="pt-BR" sz="1800">
                <a:latin typeface="Arial" charset="0"/>
              </a:rPr>
              <a:t> </a:t>
            </a:r>
            <a:r>
              <a:rPr lang="pt-BR" sz="1800" b="1">
                <a:latin typeface="Arial" charset="0"/>
              </a:rPr>
              <a:t>Sub-sinótica</a:t>
            </a:r>
            <a:r>
              <a:rPr lang="pt-BR" sz="1800">
                <a:latin typeface="Arial" charset="0"/>
              </a:rPr>
              <a:t> (</a:t>
            </a:r>
            <a:r>
              <a:rPr lang="pt-BR" sz="1800" b="1">
                <a:latin typeface="Arial" charset="0"/>
              </a:rPr>
              <a:t>&lt;1</a:t>
            </a:r>
            <a:r>
              <a:rPr lang="pt-BR" sz="1800">
                <a:latin typeface="Arial" charset="0"/>
              </a:rPr>
              <a:t> </a:t>
            </a:r>
            <a:r>
              <a:rPr lang="pt-BR" sz="1800" b="1">
                <a:latin typeface="Arial" charset="0"/>
              </a:rPr>
              <a:t>dia</a:t>
            </a:r>
            <a:r>
              <a:rPr lang="pt-BR" sz="1800">
                <a:latin typeface="Arial" charset="0"/>
              </a:rPr>
              <a:t>): intenso ciclone extratropical sobre o oceano, ciclone tropical, sistema convectivo de mesoescala, jato de baixos níveis.</a:t>
            </a:r>
          </a:p>
          <a:p>
            <a:pPr lvl="1" algn="just">
              <a:spcAft>
                <a:spcPct val="50000"/>
              </a:spcAft>
              <a:buFontTx/>
              <a:buChar char="•"/>
            </a:pPr>
            <a:r>
              <a:rPr lang="pt-BR" sz="1800">
                <a:latin typeface="Arial" charset="0"/>
              </a:rPr>
              <a:t> </a:t>
            </a:r>
            <a:r>
              <a:rPr lang="pt-BR" sz="1800" b="1">
                <a:latin typeface="Arial" charset="0"/>
              </a:rPr>
              <a:t>Dimensão</a:t>
            </a:r>
            <a:r>
              <a:rPr lang="pt-BR" sz="1800">
                <a:latin typeface="Arial" charset="0"/>
              </a:rPr>
              <a:t> </a:t>
            </a:r>
            <a:r>
              <a:rPr lang="pt-BR" sz="1800" b="1">
                <a:latin typeface="Arial" charset="0"/>
              </a:rPr>
              <a:t>horizontal</a:t>
            </a:r>
            <a:r>
              <a:rPr lang="pt-BR" sz="1800">
                <a:latin typeface="Arial" charset="0"/>
              </a:rPr>
              <a:t> e </a:t>
            </a:r>
            <a:r>
              <a:rPr lang="pt-BR" sz="1800" b="1">
                <a:latin typeface="Arial" charset="0"/>
              </a:rPr>
              <a:t>escala</a:t>
            </a:r>
            <a:r>
              <a:rPr lang="pt-BR" sz="1800">
                <a:latin typeface="Arial" charset="0"/>
              </a:rPr>
              <a:t> de </a:t>
            </a:r>
            <a:r>
              <a:rPr lang="pt-BR" sz="1800" b="1">
                <a:latin typeface="Arial" charset="0"/>
              </a:rPr>
              <a:t>tempo</a:t>
            </a:r>
            <a:r>
              <a:rPr lang="pt-BR" sz="1800">
                <a:latin typeface="Arial" charset="0"/>
              </a:rPr>
              <a:t> ligeiramente </a:t>
            </a:r>
            <a:r>
              <a:rPr lang="pt-BR" sz="1800" b="1">
                <a:latin typeface="Arial" charset="0"/>
              </a:rPr>
              <a:t>menores</a:t>
            </a:r>
            <a:r>
              <a:rPr lang="pt-BR" sz="1800">
                <a:latin typeface="Arial" charset="0"/>
              </a:rPr>
              <a:t> que a do sistema de escala </a:t>
            </a:r>
            <a:r>
              <a:rPr lang="pt-BR" sz="1800" b="1">
                <a:latin typeface="Arial" charset="0"/>
              </a:rPr>
              <a:t>sinótica</a:t>
            </a:r>
            <a:r>
              <a:rPr lang="pt-BR" sz="1800">
                <a:latin typeface="Arial" charset="0"/>
              </a:rPr>
              <a:t>.</a:t>
            </a:r>
          </a:p>
          <a:p>
            <a:pPr lvl="1" algn="just">
              <a:spcAft>
                <a:spcPct val="50000"/>
              </a:spcAft>
              <a:buFontTx/>
              <a:buChar char="•"/>
            </a:pPr>
            <a:r>
              <a:rPr lang="pt-BR" sz="1800">
                <a:latin typeface="Arial" charset="0"/>
              </a:rPr>
              <a:t> Com exceção das linhas de instabilidade, a dinâmica do sistema é </a:t>
            </a:r>
            <a:r>
              <a:rPr lang="pt-BR" sz="1800" b="1">
                <a:latin typeface="Arial" charset="0"/>
              </a:rPr>
              <a:t>hidrostática</a:t>
            </a:r>
            <a:r>
              <a:rPr lang="pt-BR" sz="1800">
                <a:latin typeface="Arial" charset="0"/>
              </a:rPr>
              <a:t>.</a:t>
            </a:r>
          </a:p>
        </p:txBody>
      </p:sp>
      <p:sp>
        <p:nvSpPr>
          <p:cNvPr id="38918" name="Text Box 6"/>
          <p:cNvSpPr txBox="1">
            <a:spLocks noChangeArrowheads="1"/>
          </p:cNvSpPr>
          <p:nvPr/>
        </p:nvSpPr>
        <p:spPr bwMode="auto">
          <a:xfrm>
            <a:off x="395288" y="333375"/>
            <a:ext cx="8748712" cy="427038"/>
          </a:xfrm>
          <a:prstGeom prst="rect">
            <a:avLst/>
          </a:prstGeom>
          <a:noFill/>
          <a:ln w="9525" algn="ctr">
            <a:noFill/>
            <a:miter lim="800000"/>
            <a:headEnd/>
            <a:tailEnd/>
          </a:ln>
          <a:effectLst/>
        </p:spPr>
        <p:txBody>
          <a:bodyPr>
            <a:spAutoFit/>
          </a:bodyPr>
          <a:lstStyle/>
          <a:p>
            <a:pPr>
              <a:defRPr/>
            </a:pPr>
            <a:r>
              <a:rPr lang="pt-BR" sz="2200" b="1">
                <a:effectLst>
                  <a:outerShdw blurRad="38100" dist="38100" dir="2700000" algn="tl">
                    <a:srgbClr val="C0C0C0"/>
                  </a:outerShdw>
                </a:effectLst>
                <a:latin typeface="Arial" charset="0"/>
              </a:rPr>
              <a:t>CLASSIFICAÇÃO DOS SISTEMAS ATMOSFÉRICOS</a:t>
            </a:r>
            <a:endParaRPr lang="pt-BR" sz="1800" b="1">
              <a:effectLst>
                <a:outerShdw blurRad="38100" dist="38100" dir="2700000" algn="tl">
                  <a:srgbClr val="C0C0C0"/>
                </a:outerShdw>
              </a:effectLst>
              <a:latin typeface="Arial"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endParaRPr lang="pt-BR" smtClean="0"/>
          </a:p>
        </p:txBody>
      </p:sp>
      <p:sp>
        <p:nvSpPr>
          <p:cNvPr id="31747" name="Rectangle 3"/>
          <p:cNvSpPr>
            <a:spLocks noGrp="1" noChangeArrowheads="1"/>
          </p:cNvSpPr>
          <p:nvPr>
            <p:ph type="body" idx="1"/>
          </p:nvPr>
        </p:nvSpPr>
        <p:spPr/>
        <p:txBody>
          <a:bodyPr/>
          <a:lstStyle/>
          <a:p>
            <a:pPr eaLnBrk="1" hangingPunct="1"/>
            <a:r>
              <a:rPr lang="pt-BR" smtClean="0"/>
              <a:t>E no verão? Quais os sistemas meteorológicos que esperamos observar nas cartas sinóticas?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 2"/>
          <p:cNvGrpSpPr>
            <a:grpSpLocks/>
          </p:cNvGrpSpPr>
          <p:nvPr/>
        </p:nvGrpSpPr>
        <p:grpSpPr bwMode="auto">
          <a:xfrm>
            <a:off x="179388" y="177800"/>
            <a:ext cx="8748712" cy="803275"/>
            <a:chOff x="113" y="112"/>
            <a:chExt cx="5511" cy="506"/>
          </a:xfrm>
        </p:grpSpPr>
        <p:sp>
          <p:nvSpPr>
            <p:cNvPr id="5125" name="Rectangle 3"/>
            <p:cNvSpPr>
              <a:spLocks noChangeArrowheads="1"/>
            </p:cNvSpPr>
            <p:nvPr/>
          </p:nvSpPr>
          <p:spPr bwMode="auto">
            <a:xfrm>
              <a:off x="113" y="433"/>
              <a:ext cx="5511" cy="44"/>
            </a:xfrm>
            <a:prstGeom prst="rect">
              <a:avLst/>
            </a:prstGeom>
            <a:gradFill rotWithShape="1">
              <a:gsLst>
                <a:gs pos="0">
                  <a:srgbClr val="3333CC"/>
                </a:gs>
                <a:gs pos="100000">
                  <a:schemeClr val="bg1"/>
                </a:gs>
              </a:gsLst>
              <a:lin ang="0" scaled="1"/>
            </a:gradFill>
            <a:ln w="9525">
              <a:noFill/>
              <a:miter lim="800000"/>
              <a:headEnd/>
              <a:tailEnd/>
            </a:ln>
          </p:spPr>
          <p:txBody>
            <a:bodyPr wrap="none" anchor="ctr"/>
            <a:lstStyle/>
            <a:p>
              <a:endParaRPr lang="pt-BR"/>
            </a:p>
          </p:txBody>
        </p:sp>
        <p:sp>
          <p:nvSpPr>
            <p:cNvPr id="5126" name="Rectangle 4"/>
            <p:cNvSpPr>
              <a:spLocks noChangeArrowheads="1"/>
            </p:cNvSpPr>
            <p:nvPr/>
          </p:nvSpPr>
          <p:spPr bwMode="auto">
            <a:xfrm rot="5400000">
              <a:off x="-11" y="358"/>
              <a:ext cx="506" cy="14"/>
            </a:xfrm>
            <a:prstGeom prst="rect">
              <a:avLst/>
            </a:prstGeom>
            <a:solidFill>
              <a:srgbClr val="3333CC"/>
            </a:solidFill>
            <a:ln w="9525">
              <a:noFill/>
              <a:miter lim="800000"/>
              <a:headEnd/>
              <a:tailEnd/>
            </a:ln>
          </p:spPr>
          <p:txBody>
            <a:bodyPr wrap="none" anchor="ctr"/>
            <a:lstStyle/>
            <a:p>
              <a:endParaRPr lang="pt-BR"/>
            </a:p>
          </p:txBody>
        </p:sp>
      </p:grpSp>
      <p:sp>
        <p:nvSpPr>
          <p:cNvPr id="5123" name="Text Box 5"/>
          <p:cNvSpPr txBox="1">
            <a:spLocks noChangeArrowheads="1"/>
          </p:cNvSpPr>
          <p:nvPr/>
        </p:nvSpPr>
        <p:spPr bwMode="auto">
          <a:xfrm>
            <a:off x="0" y="1196975"/>
            <a:ext cx="9144000" cy="5591175"/>
          </a:xfrm>
          <a:prstGeom prst="rect">
            <a:avLst/>
          </a:prstGeom>
          <a:gradFill rotWithShape="1">
            <a:gsLst>
              <a:gs pos="0">
                <a:schemeClr val="bg1"/>
              </a:gs>
              <a:gs pos="100000">
                <a:srgbClr val="3333CC">
                  <a:alpha val="50000"/>
                </a:srgbClr>
              </a:gs>
            </a:gsLst>
            <a:lin ang="18900000" scaled="1"/>
          </a:gradFill>
          <a:ln w="9525" algn="ctr">
            <a:noFill/>
            <a:miter lim="800000"/>
            <a:headEnd/>
            <a:tailEnd/>
          </a:ln>
        </p:spPr>
        <p:txBody>
          <a:bodyPr lIns="360000" rIns="180000">
            <a:spAutoFit/>
          </a:bodyPr>
          <a:lstStyle/>
          <a:p>
            <a:pPr algn="just">
              <a:spcAft>
                <a:spcPct val="50000"/>
              </a:spcAft>
              <a:buFontTx/>
              <a:buChar char="•"/>
            </a:pPr>
            <a:r>
              <a:rPr lang="pt-BR" sz="1800">
                <a:latin typeface="Arial" charset="0"/>
              </a:rPr>
              <a:t> </a:t>
            </a:r>
            <a:r>
              <a:rPr lang="pt-BR" sz="1800" b="1">
                <a:latin typeface="Arial" charset="0"/>
              </a:rPr>
              <a:t>Mesoescala</a:t>
            </a:r>
            <a:r>
              <a:rPr lang="pt-BR" sz="1800">
                <a:latin typeface="Arial" charset="0"/>
              </a:rPr>
              <a:t>: frente costeira, outflow boundaries, dryline, banda de precipitação associada a ciclone extratropical, onda de gravidade, brisa terra-oceano, circulação vale-montanha, mesoalta e mesobaixa.</a:t>
            </a:r>
          </a:p>
          <a:p>
            <a:pPr lvl="1" algn="just">
              <a:spcAft>
                <a:spcPct val="50000"/>
              </a:spcAft>
              <a:buFontTx/>
              <a:buChar char="•"/>
            </a:pPr>
            <a:r>
              <a:rPr lang="pt-BR" sz="1800">
                <a:latin typeface="Arial" charset="0"/>
              </a:rPr>
              <a:t> </a:t>
            </a:r>
            <a:r>
              <a:rPr lang="pt-BR" sz="1800" b="1">
                <a:latin typeface="Arial" charset="0"/>
              </a:rPr>
              <a:t>Dimensão</a:t>
            </a:r>
            <a:r>
              <a:rPr lang="pt-BR" sz="1800">
                <a:latin typeface="Arial" charset="0"/>
              </a:rPr>
              <a:t> </a:t>
            </a:r>
            <a:r>
              <a:rPr lang="pt-BR" sz="1800" b="1">
                <a:latin typeface="Arial" charset="0"/>
              </a:rPr>
              <a:t>horizontal</a:t>
            </a:r>
            <a:r>
              <a:rPr lang="pt-BR" sz="1800">
                <a:latin typeface="Arial" charset="0"/>
              </a:rPr>
              <a:t> e </a:t>
            </a:r>
            <a:r>
              <a:rPr lang="pt-BR" sz="1800" b="1">
                <a:latin typeface="Arial" charset="0"/>
              </a:rPr>
              <a:t>escala</a:t>
            </a:r>
            <a:r>
              <a:rPr lang="pt-BR" sz="1800">
                <a:latin typeface="Arial" charset="0"/>
              </a:rPr>
              <a:t> de </a:t>
            </a:r>
            <a:r>
              <a:rPr lang="pt-BR" sz="1800" b="1">
                <a:latin typeface="Arial" charset="0"/>
              </a:rPr>
              <a:t>tempo</a:t>
            </a:r>
            <a:r>
              <a:rPr lang="pt-BR" sz="1800">
                <a:latin typeface="Arial" charset="0"/>
              </a:rPr>
              <a:t> são ligeiramente </a:t>
            </a:r>
            <a:r>
              <a:rPr lang="pt-BR" sz="1800" b="1">
                <a:latin typeface="Arial" charset="0"/>
              </a:rPr>
              <a:t>menores</a:t>
            </a:r>
            <a:r>
              <a:rPr lang="pt-BR" sz="1800">
                <a:latin typeface="Arial" charset="0"/>
              </a:rPr>
              <a:t> que a do sistema de escala </a:t>
            </a:r>
            <a:r>
              <a:rPr lang="pt-BR" sz="1800" b="1">
                <a:latin typeface="Arial" charset="0"/>
              </a:rPr>
              <a:t>sub-sinótica</a:t>
            </a:r>
            <a:r>
              <a:rPr lang="pt-BR" sz="1800">
                <a:latin typeface="Arial" charset="0"/>
              </a:rPr>
              <a:t>.</a:t>
            </a:r>
          </a:p>
          <a:p>
            <a:pPr lvl="1" algn="just">
              <a:spcAft>
                <a:spcPct val="50000"/>
              </a:spcAft>
              <a:buFontTx/>
              <a:buChar char="•"/>
            </a:pPr>
            <a:r>
              <a:rPr lang="pt-BR" sz="1800">
                <a:latin typeface="Arial" charset="0"/>
              </a:rPr>
              <a:t> Com exceção da dryline e da banda de precipitação, a dinâmica do sistema é </a:t>
            </a:r>
            <a:r>
              <a:rPr lang="pt-BR" sz="1800" b="1">
                <a:latin typeface="Arial" charset="0"/>
              </a:rPr>
              <a:t>hidrostática</a:t>
            </a:r>
            <a:r>
              <a:rPr lang="pt-BR" sz="1800">
                <a:latin typeface="Arial" charset="0"/>
              </a:rPr>
              <a:t>.</a:t>
            </a:r>
          </a:p>
          <a:p>
            <a:pPr algn="just">
              <a:spcAft>
                <a:spcPct val="50000"/>
              </a:spcAft>
              <a:buFontTx/>
              <a:buChar char="•"/>
            </a:pPr>
            <a:r>
              <a:rPr lang="pt-BR" sz="1800">
                <a:latin typeface="Arial" charset="0"/>
              </a:rPr>
              <a:t> </a:t>
            </a:r>
            <a:r>
              <a:rPr lang="pt-BR" sz="1800" b="1">
                <a:latin typeface="Arial" charset="0"/>
              </a:rPr>
              <a:t>Escala</a:t>
            </a:r>
            <a:r>
              <a:rPr lang="pt-BR" sz="1800">
                <a:latin typeface="Arial" charset="0"/>
              </a:rPr>
              <a:t> de </a:t>
            </a:r>
            <a:r>
              <a:rPr lang="pt-BR" sz="1800" b="1">
                <a:latin typeface="Arial" charset="0"/>
              </a:rPr>
              <a:t>Tempestade</a:t>
            </a:r>
            <a:r>
              <a:rPr lang="pt-BR" sz="1800">
                <a:latin typeface="Arial" charset="0"/>
              </a:rPr>
              <a:t>: tempestade severa, mesociclone, frente de rajada, grande downburst.</a:t>
            </a:r>
          </a:p>
          <a:p>
            <a:pPr lvl="1" algn="just">
              <a:spcAft>
                <a:spcPct val="50000"/>
              </a:spcAft>
              <a:buFontTx/>
              <a:buChar char="•"/>
            </a:pPr>
            <a:r>
              <a:rPr lang="pt-BR" sz="1800">
                <a:latin typeface="Arial" charset="0"/>
              </a:rPr>
              <a:t> </a:t>
            </a:r>
            <a:r>
              <a:rPr lang="pt-BR" sz="1800" b="1">
                <a:latin typeface="Arial" charset="0"/>
              </a:rPr>
              <a:t>Escala</a:t>
            </a:r>
            <a:r>
              <a:rPr lang="pt-BR" sz="1800">
                <a:latin typeface="Arial" charset="0"/>
              </a:rPr>
              <a:t> de </a:t>
            </a:r>
            <a:r>
              <a:rPr lang="pt-BR" sz="1800" b="1">
                <a:latin typeface="Arial" charset="0"/>
              </a:rPr>
              <a:t>tempo</a:t>
            </a:r>
            <a:r>
              <a:rPr lang="pt-BR" sz="1800">
                <a:latin typeface="Arial" charset="0"/>
              </a:rPr>
              <a:t> da ordem de </a:t>
            </a:r>
            <a:r>
              <a:rPr lang="pt-BR" sz="1800" b="1">
                <a:latin typeface="Arial" charset="0"/>
              </a:rPr>
              <a:t>dezenas</a:t>
            </a:r>
            <a:r>
              <a:rPr lang="pt-BR" sz="1800">
                <a:latin typeface="Arial" charset="0"/>
              </a:rPr>
              <a:t> de </a:t>
            </a:r>
            <a:r>
              <a:rPr lang="pt-BR" sz="1800" b="1">
                <a:latin typeface="Arial" charset="0"/>
              </a:rPr>
              <a:t>minutos</a:t>
            </a:r>
            <a:r>
              <a:rPr lang="pt-BR" sz="1800">
                <a:latin typeface="Arial" charset="0"/>
              </a:rPr>
              <a:t> (</a:t>
            </a:r>
            <a:r>
              <a:rPr lang="pt-BR" sz="1800" b="1">
                <a:latin typeface="Arial" charset="0"/>
              </a:rPr>
              <a:t>~1 hora</a:t>
            </a:r>
            <a:r>
              <a:rPr lang="pt-BR" sz="1800">
                <a:latin typeface="Arial" charset="0"/>
              </a:rPr>
              <a:t>) e </a:t>
            </a:r>
            <a:r>
              <a:rPr lang="pt-BR" sz="1800" b="1">
                <a:latin typeface="Arial" charset="0"/>
              </a:rPr>
              <a:t>dimensão</a:t>
            </a:r>
            <a:r>
              <a:rPr lang="pt-BR" sz="1800">
                <a:latin typeface="Arial" charset="0"/>
              </a:rPr>
              <a:t> </a:t>
            </a:r>
            <a:r>
              <a:rPr lang="pt-BR" sz="1800" b="1">
                <a:latin typeface="Arial" charset="0"/>
              </a:rPr>
              <a:t>horizontal</a:t>
            </a:r>
            <a:r>
              <a:rPr lang="pt-BR" sz="1800">
                <a:latin typeface="Arial" charset="0"/>
              </a:rPr>
              <a:t> comparável à escala </a:t>
            </a:r>
            <a:r>
              <a:rPr lang="pt-BR" sz="1800" b="1">
                <a:latin typeface="Arial" charset="0"/>
              </a:rPr>
              <a:t>convectiva</a:t>
            </a:r>
            <a:r>
              <a:rPr lang="pt-BR" sz="1800">
                <a:latin typeface="Arial" charset="0"/>
              </a:rPr>
              <a:t>.</a:t>
            </a:r>
          </a:p>
          <a:p>
            <a:pPr lvl="1" algn="just">
              <a:spcAft>
                <a:spcPct val="50000"/>
              </a:spcAft>
              <a:buFontTx/>
              <a:buChar char="•"/>
            </a:pPr>
            <a:r>
              <a:rPr lang="pt-BR" sz="1800">
                <a:latin typeface="Arial" charset="0"/>
              </a:rPr>
              <a:t> </a:t>
            </a:r>
            <a:r>
              <a:rPr lang="pt-BR" sz="1800" b="1">
                <a:latin typeface="Arial" charset="0"/>
              </a:rPr>
              <a:t>Não-hidrostático</a:t>
            </a:r>
            <a:r>
              <a:rPr lang="pt-BR" sz="1800">
                <a:latin typeface="Arial" charset="0"/>
              </a:rPr>
              <a:t>.</a:t>
            </a:r>
          </a:p>
          <a:p>
            <a:pPr algn="just">
              <a:spcAft>
                <a:spcPct val="50000"/>
              </a:spcAft>
              <a:buFontTx/>
              <a:buChar char="•"/>
            </a:pPr>
            <a:r>
              <a:rPr lang="pt-BR" sz="1800">
                <a:latin typeface="Arial" charset="0"/>
              </a:rPr>
              <a:t> </a:t>
            </a:r>
            <a:r>
              <a:rPr lang="pt-BR" sz="1800" b="1">
                <a:latin typeface="Arial" charset="0"/>
              </a:rPr>
              <a:t>Escala</a:t>
            </a:r>
            <a:r>
              <a:rPr lang="pt-BR" sz="1800">
                <a:latin typeface="Arial" charset="0"/>
              </a:rPr>
              <a:t> de </a:t>
            </a:r>
            <a:r>
              <a:rPr lang="pt-BR" sz="1800" b="1">
                <a:latin typeface="Arial" charset="0"/>
              </a:rPr>
              <a:t>Subtempestade</a:t>
            </a:r>
            <a:r>
              <a:rPr lang="pt-BR" sz="1800">
                <a:latin typeface="Arial" charset="0"/>
              </a:rPr>
              <a:t>: nuvens cumulus, tornado e tromba d’água, confinados na área limitada pelas tempestades convectivas. </a:t>
            </a:r>
          </a:p>
          <a:p>
            <a:pPr lvl="1" algn="just">
              <a:spcAft>
                <a:spcPct val="50000"/>
              </a:spcAft>
              <a:buFontTx/>
              <a:buChar char="•"/>
            </a:pPr>
            <a:r>
              <a:rPr lang="pt-BR" sz="1800">
                <a:latin typeface="Arial" charset="0"/>
              </a:rPr>
              <a:t> </a:t>
            </a:r>
            <a:r>
              <a:rPr lang="pt-BR" sz="1800" b="1">
                <a:latin typeface="Arial" charset="0"/>
              </a:rPr>
              <a:t>Escala</a:t>
            </a:r>
            <a:r>
              <a:rPr lang="pt-BR" sz="1800">
                <a:latin typeface="Arial" charset="0"/>
              </a:rPr>
              <a:t> </a:t>
            </a:r>
            <a:r>
              <a:rPr lang="pt-BR" sz="1800" b="1">
                <a:latin typeface="Arial" charset="0"/>
              </a:rPr>
              <a:t>temporal</a:t>
            </a:r>
            <a:r>
              <a:rPr lang="pt-BR" sz="1800">
                <a:latin typeface="Arial" charset="0"/>
              </a:rPr>
              <a:t> da ordem de </a:t>
            </a:r>
            <a:r>
              <a:rPr lang="pt-BR" sz="1800" b="1">
                <a:latin typeface="Arial" charset="0"/>
              </a:rPr>
              <a:t>10</a:t>
            </a:r>
            <a:r>
              <a:rPr lang="pt-BR" sz="1800">
                <a:latin typeface="Arial" charset="0"/>
              </a:rPr>
              <a:t> </a:t>
            </a:r>
            <a:r>
              <a:rPr lang="pt-BR" sz="1800" b="1">
                <a:latin typeface="Arial" charset="0"/>
              </a:rPr>
              <a:t>minutos</a:t>
            </a:r>
            <a:r>
              <a:rPr lang="pt-BR" sz="1800">
                <a:latin typeface="Arial" charset="0"/>
              </a:rPr>
              <a:t>.</a:t>
            </a:r>
          </a:p>
          <a:p>
            <a:pPr lvl="1" algn="just">
              <a:spcAft>
                <a:spcPct val="50000"/>
              </a:spcAft>
              <a:buFontTx/>
              <a:buChar char="•"/>
            </a:pPr>
            <a:r>
              <a:rPr lang="pt-BR" sz="1800">
                <a:latin typeface="Arial" charset="0"/>
              </a:rPr>
              <a:t> </a:t>
            </a:r>
            <a:r>
              <a:rPr lang="pt-BR" sz="1800" b="1">
                <a:latin typeface="Arial" charset="0"/>
              </a:rPr>
              <a:t>Não-hidrostático</a:t>
            </a:r>
            <a:r>
              <a:rPr lang="pt-BR" sz="1800">
                <a:latin typeface="Arial" charset="0"/>
              </a:rPr>
              <a:t>.</a:t>
            </a:r>
          </a:p>
        </p:txBody>
      </p:sp>
      <p:sp>
        <p:nvSpPr>
          <p:cNvPr id="40966" name="Text Box 6"/>
          <p:cNvSpPr txBox="1">
            <a:spLocks noChangeArrowheads="1"/>
          </p:cNvSpPr>
          <p:nvPr/>
        </p:nvSpPr>
        <p:spPr bwMode="auto">
          <a:xfrm>
            <a:off x="395288" y="333375"/>
            <a:ext cx="8748712" cy="427038"/>
          </a:xfrm>
          <a:prstGeom prst="rect">
            <a:avLst/>
          </a:prstGeom>
          <a:noFill/>
          <a:ln w="9525" algn="ctr">
            <a:noFill/>
            <a:miter lim="800000"/>
            <a:headEnd/>
            <a:tailEnd/>
          </a:ln>
          <a:effectLst/>
        </p:spPr>
        <p:txBody>
          <a:bodyPr>
            <a:spAutoFit/>
          </a:bodyPr>
          <a:lstStyle/>
          <a:p>
            <a:pPr>
              <a:defRPr/>
            </a:pPr>
            <a:r>
              <a:rPr lang="pt-BR" sz="2200" b="1">
                <a:effectLst>
                  <a:outerShdw blurRad="38100" dist="38100" dir="2700000" algn="tl">
                    <a:srgbClr val="C0C0C0"/>
                  </a:outerShdw>
                </a:effectLst>
                <a:latin typeface="Arial" charset="0"/>
              </a:rPr>
              <a:t>CLASSIFICAÇÃO DOS SISTEMAS ATMOSFÉRICOS</a:t>
            </a:r>
            <a:endParaRPr lang="pt-BR" sz="1800" b="1">
              <a:effectLst>
                <a:outerShdw blurRad="38100" dist="38100" dir="2700000" algn="tl">
                  <a:srgbClr val="C0C0C0"/>
                </a:outerShdw>
              </a:effectLst>
              <a:latin typeface="Arial"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2"/>
          <p:cNvGrpSpPr>
            <a:grpSpLocks/>
          </p:cNvGrpSpPr>
          <p:nvPr/>
        </p:nvGrpSpPr>
        <p:grpSpPr bwMode="auto">
          <a:xfrm>
            <a:off x="179388" y="177800"/>
            <a:ext cx="8748712" cy="803275"/>
            <a:chOff x="113" y="112"/>
            <a:chExt cx="5511" cy="506"/>
          </a:xfrm>
        </p:grpSpPr>
        <p:sp>
          <p:nvSpPr>
            <p:cNvPr id="6149" name="Rectangle 3"/>
            <p:cNvSpPr>
              <a:spLocks noChangeArrowheads="1"/>
            </p:cNvSpPr>
            <p:nvPr/>
          </p:nvSpPr>
          <p:spPr bwMode="auto">
            <a:xfrm>
              <a:off x="113" y="433"/>
              <a:ext cx="5511" cy="44"/>
            </a:xfrm>
            <a:prstGeom prst="rect">
              <a:avLst/>
            </a:prstGeom>
            <a:gradFill rotWithShape="1">
              <a:gsLst>
                <a:gs pos="0">
                  <a:srgbClr val="3333CC"/>
                </a:gs>
                <a:gs pos="100000">
                  <a:schemeClr val="bg1"/>
                </a:gs>
              </a:gsLst>
              <a:lin ang="0" scaled="1"/>
            </a:gradFill>
            <a:ln w="9525">
              <a:noFill/>
              <a:miter lim="800000"/>
              <a:headEnd/>
              <a:tailEnd/>
            </a:ln>
          </p:spPr>
          <p:txBody>
            <a:bodyPr wrap="none" anchor="ctr"/>
            <a:lstStyle/>
            <a:p>
              <a:endParaRPr lang="pt-BR"/>
            </a:p>
          </p:txBody>
        </p:sp>
        <p:sp>
          <p:nvSpPr>
            <p:cNvPr id="6150" name="Rectangle 4"/>
            <p:cNvSpPr>
              <a:spLocks noChangeArrowheads="1"/>
            </p:cNvSpPr>
            <p:nvPr/>
          </p:nvSpPr>
          <p:spPr bwMode="auto">
            <a:xfrm rot="5400000">
              <a:off x="-11" y="358"/>
              <a:ext cx="506" cy="14"/>
            </a:xfrm>
            <a:prstGeom prst="rect">
              <a:avLst/>
            </a:prstGeom>
            <a:solidFill>
              <a:srgbClr val="3333CC"/>
            </a:solidFill>
            <a:ln w="9525">
              <a:noFill/>
              <a:miter lim="800000"/>
              <a:headEnd/>
              <a:tailEnd/>
            </a:ln>
          </p:spPr>
          <p:txBody>
            <a:bodyPr wrap="none" anchor="ctr"/>
            <a:lstStyle/>
            <a:p>
              <a:endParaRPr lang="pt-BR"/>
            </a:p>
          </p:txBody>
        </p:sp>
      </p:grpSp>
      <p:sp>
        <p:nvSpPr>
          <p:cNvPr id="6147" name="Text Box 5"/>
          <p:cNvSpPr txBox="1">
            <a:spLocks noChangeArrowheads="1"/>
          </p:cNvSpPr>
          <p:nvPr/>
        </p:nvSpPr>
        <p:spPr bwMode="auto">
          <a:xfrm>
            <a:off x="0" y="1196975"/>
            <a:ext cx="9144000" cy="3252788"/>
          </a:xfrm>
          <a:prstGeom prst="rect">
            <a:avLst/>
          </a:prstGeom>
          <a:gradFill rotWithShape="1">
            <a:gsLst>
              <a:gs pos="0">
                <a:schemeClr val="bg1"/>
              </a:gs>
              <a:gs pos="100000">
                <a:srgbClr val="3333CC">
                  <a:alpha val="50000"/>
                </a:srgbClr>
              </a:gs>
            </a:gsLst>
            <a:lin ang="18900000" scaled="1"/>
          </a:gradFill>
          <a:ln w="9525" algn="ctr">
            <a:noFill/>
            <a:miter lim="800000"/>
            <a:headEnd/>
            <a:tailEnd/>
          </a:ln>
        </p:spPr>
        <p:txBody>
          <a:bodyPr lIns="360000" rIns="180000">
            <a:spAutoFit/>
          </a:bodyPr>
          <a:lstStyle/>
          <a:p>
            <a:pPr algn="just">
              <a:spcAft>
                <a:spcPct val="50000"/>
              </a:spcAft>
              <a:buFontTx/>
              <a:buChar char="•"/>
            </a:pPr>
            <a:r>
              <a:rPr lang="pt-BR" sz="1800">
                <a:latin typeface="Arial" charset="0"/>
              </a:rPr>
              <a:t> </a:t>
            </a:r>
            <a:r>
              <a:rPr lang="pt-BR" sz="1800" b="1">
                <a:latin typeface="Arial" charset="0"/>
              </a:rPr>
              <a:t>Microescala</a:t>
            </a:r>
            <a:r>
              <a:rPr lang="pt-BR" sz="1800">
                <a:latin typeface="Arial" charset="0"/>
              </a:rPr>
              <a:t>: subvórtices em tornados, trombas d’água e roda-moinhos</a:t>
            </a:r>
          </a:p>
          <a:p>
            <a:pPr lvl="1" algn="just">
              <a:spcAft>
                <a:spcPct val="50000"/>
              </a:spcAft>
              <a:buFontTx/>
              <a:buChar char="•"/>
            </a:pPr>
            <a:r>
              <a:rPr lang="pt-BR" sz="1800">
                <a:latin typeface="Arial" charset="0"/>
              </a:rPr>
              <a:t> </a:t>
            </a:r>
            <a:r>
              <a:rPr lang="pt-BR" sz="1800" b="1">
                <a:latin typeface="Arial" charset="0"/>
              </a:rPr>
              <a:t>Escala</a:t>
            </a:r>
            <a:r>
              <a:rPr lang="pt-BR" sz="1800">
                <a:latin typeface="Arial" charset="0"/>
              </a:rPr>
              <a:t> de </a:t>
            </a:r>
            <a:r>
              <a:rPr lang="pt-BR" sz="1800" b="1">
                <a:latin typeface="Arial" charset="0"/>
              </a:rPr>
              <a:t>tempo</a:t>
            </a:r>
            <a:r>
              <a:rPr lang="pt-BR" sz="1800">
                <a:latin typeface="Arial" charset="0"/>
              </a:rPr>
              <a:t> da ordem de </a:t>
            </a:r>
            <a:r>
              <a:rPr lang="pt-BR" sz="1800" b="1">
                <a:latin typeface="Arial" charset="0"/>
              </a:rPr>
              <a:t>minutos</a:t>
            </a:r>
            <a:r>
              <a:rPr lang="pt-BR" sz="1800">
                <a:latin typeface="Arial" charset="0"/>
              </a:rPr>
              <a:t> e </a:t>
            </a:r>
            <a:r>
              <a:rPr lang="pt-BR" sz="1800" b="1">
                <a:latin typeface="Arial" charset="0"/>
              </a:rPr>
              <a:t>dimensão</a:t>
            </a:r>
            <a:r>
              <a:rPr lang="pt-BR" sz="1800">
                <a:latin typeface="Arial" charset="0"/>
              </a:rPr>
              <a:t> </a:t>
            </a:r>
            <a:r>
              <a:rPr lang="pt-BR" sz="1800" b="1">
                <a:latin typeface="Arial" charset="0"/>
              </a:rPr>
              <a:t>horizontal</a:t>
            </a:r>
            <a:r>
              <a:rPr lang="pt-BR" sz="1800">
                <a:latin typeface="Arial" charset="0"/>
              </a:rPr>
              <a:t> </a:t>
            </a:r>
            <a:r>
              <a:rPr lang="pt-BR" sz="1800" b="1">
                <a:latin typeface="Arial" charset="0"/>
              </a:rPr>
              <a:t>menor</a:t>
            </a:r>
            <a:r>
              <a:rPr lang="pt-BR" sz="1800">
                <a:latin typeface="Arial" charset="0"/>
              </a:rPr>
              <a:t> do que a escala de </a:t>
            </a:r>
            <a:r>
              <a:rPr lang="pt-BR" sz="1800" b="1">
                <a:latin typeface="Arial" charset="0"/>
              </a:rPr>
              <a:t>subnuvem</a:t>
            </a:r>
            <a:r>
              <a:rPr lang="pt-BR" sz="1800">
                <a:latin typeface="Arial" charset="0"/>
              </a:rPr>
              <a:t>.</a:t>
            </a:r>
          </a:p>
          <a:p>
            <a:pPr lvl="1" algn="just">
              <a:spcAft>
                <a:spcPct val="50000"/>
              </a:spcAft>
              <a:buFontTx/>
              <a:buChar char="•"/>
            </a:pPr>
            <a:r>
              <a:rPr lang="pt-BR" sz="1800">
                <a:latin typeface="Arial" charset="0"/>
              </a:rPr>
              <a:t> </a:t>
            </a:r>
            <a:r>
              <a:rPr lang="pt-BR" sz="1800" b="1">
                <a:latin typeface="Arial" charset="0"/>
              </a:rPr>
              <a:t>Não-hidrostático</a:t>
            </a:r>
            <a:r>
              <a:rPr lang="pt-BR" sz="1800">
                <a:latin typeface="Arial" charset="0"/>
              </a:rPr>
              <a:t>.</a:t>
            </a:r>
          </a:p>
          <a:p>
            <a:pPr algn="just">
              <a:spcAft>
                <a:spcPct val="50000"/>
              </a:spcAft>
              <a:buFontTx/>
              <a:buChar char="•"/>
            </a:pPr>
            <a:r>
              <a:rPr lang="pt-BR" sz="1800">
                <a:latin typeface="Arial" charset="0"/>
              </a:rPr>
              <a:t> Os </a:t>
            </a:r>
            <a:r>
              <a:rPr lang="pt-BR" sz="1800" b="1">
                <a:latin typeface="Arial" charset="0"/>
              </a:rPr>
              <a:t>fenômenos</a:t>
            </a:r>
            <a:r>
              <a:rPr lang="pt-BR" sz="1800">
                <a:latin typeface="Arial" charset="0"/>
              </a:rPr>
              <a:t> com </a:t>
            </a:r>
            <a:r>
              <a:rPr lang="pt-BR" sz="1800" b="1">
                <a:latin typeface="Arial" charset="0"/>
              </a:rPr>
              <a:t>grande</a:t>
            </a:r>
            <a:r>
              <a:rPr lang="pt-BR" sz="1800">
                <a:latin typeface="Arial" charset="0"/>
              </a:rPr>
              <a:t> (</a:t>
            </a:r>
            <a:r>
              <a:rPr lang="pt-BR" sz="1800" b="1">
                <a:latin typeface="Arial" charset="0"/>
              </a:rPr>
              <a:t>pequena</a:t>
            </a:r>
            <a:r>
              <a:rPr lang="pt-BR" sz="1800">
                <a:latin typeface="Arial" charset="0"/>
              </a:rPr>
              <a:t>) </a:t>
            </a:r>
            <a:r>
              <a:rPr lang="pt-BR" sz="1800" b="1">
                <a:latin typeface="Arial" charset="0"/>
              </a:rPr>
              <a:t>escala</a:t>
            </a:r>
            <a:r>
              <a:rPr lang="pt-BR" sz="1800">
                <a:latin typeface="Arial" charset="0"/>
              </a:rPr>
              <a:t> </a:t>
            </a:r>
            <a:r>
              <a:rPr lang="pt-BR" sz="1800" b="1">
                <a:latin typeface="Arial" charset="0"/>
              </a:rPr>
              <a:t>espacial</a:t>
            </a:r>
            <a:r>
              <a:rPr lang="pt-BR" sz="1800">
                <a:latin typeface="Arial" charset="0"/>
              </a:rPr>
              <a:t> estão </a:t>
            </a:r>
            <a:r>
              <a:rPr lang="pt-BR" sz="1800" b="1">
                <a:latin typeface="Arial" charset="0"/>
              </a:rPr>
              <a:t>associados</a:t>
            </a:r>
            <a:r>
              <a:rPr lang="pt-BR" sz="1800">
                <a:latin typeface="Arial" charset="0"/>
              </a:rPr>
              <a:t> a </a:t>
            </a:r>
            <a:r>
              <a:rPr lang="pt-BR" sz="1800" b="1">
                <a:latin typeface="Arial" charset="0"/>
              </a:rPr>
              <a:t>grande</a:t>
            </a:r>
            <a:r>
              <a:rPr lang="pt-BR" sz="1800">
                <a:latin typeface="Arial" charset="0"/>
              </a:rPr>
              <a:t> (</a:t>
            </a:r>
            <a:r>
              <a:rPr lang="pt-BR" sz="1800" b="1">
                <a:latin typeface="Arial" charset="0"/>
              </a:rPr>
              <a:t>pequena</a:t>
            </a:r>
            <a:r>
              <a:rPr lang="pt-BR" sz="1800">
                <a:latin typeface="Arial" charset="0"/>
              </a:rPr>
              <a:t>) </a:t>
            </a:r>
            <a:r>
              <a:rPr lang="pt-BR" sz="1800" b="1">
                <a:latin typeface="Arial" charset="0"/>
              </a:rPr>
              <a:t>escala</a:t>
            </a:r>
            <a:r>
              <a:rPr lang="pt-BR" sz="1800">
                <a:latin typeface="Arial" charset="0"/>
              </a:rPr>
              <a:t> de </a:t>
            </a:r>
            <a:r>
              <a:rPr lang="pt-BR" sz="1800" b="1">
                <a:latin typeface="Arial" charset="0"/>
              </a:rPr>
              <a:t>tempo</a:t>
            </a:r>
            <a:r>
              <a:rPr lang="pt-BR" sz="1800">
                <a:latin typeface="Arial" charset="0"/>
              </a:rPr>
              <a:t> =&gt; A </a:t>
            </a:r>
            <a:r>
              <a:rPr lang="pt-BR" sz="1800" b="1">
                <a:latin typeface="Arial" charset="0"/>
              </a:rPr>
              <a:t>razão</a:t>
            </a:r>
            <a:r>
              <a:rPr lang="pt-BR" sz="1800">
                <a:latin typeface="Arial" charset="0"/>
              </a:rPr>
              <a:t> entre a </a:t>
            </a:r>
            <a:r>
              <a:rPr lang="pt-BR" sz="1800" b="1">
                <a:latin typeface="Arial" charset="0"/>
              </a:rPr>
              <a:t>escala</a:t>
            </a:r>
            <a:r>
              <a:rPr lang="pt-BR" sz="1800">
                <a:latin typeface="Arial" charset="0"/>
              </a:rPr>
              <a:t> </a:t>
            </a:r>
            <a:r>
              <a:rPr lang="pt-BR" sz="1800" b="1">
                <a:latin typeface="Arial" charset="0"/>
              </a:rPr>
              <a:t>espacial</a:t>
            </a:r>
            <a:r>
              <a:rPr lang="pt-BR" sz="1800">
                <a:latin typeface="Arial" charset="0"/>
              </a:rPr>
              <a:t> (</a:t>
            </a:r>
            <a:r>
              <a:rPr lang="pt-BR" sz="1800" b="1">
                <a:latin typeface="Arial" charset="0"/>
              </a:rPr>
              <a:t>horizontal</a:t>
            </a:r>
            <a:r>
              <a:rPr lang="pt-BR" sz="1800">
                <a:latin typeface="Arial" charset="0"/>
              </a:rPr>
              <a:t>) e a </a:t>
            </a:r>
            <a:r>
              <a:rPr lang="pt-BR" sz="1800" b="1">
                <a:latin typeface="Arial" charset="0"/>
              </a:rPr>
              <a:t>temporal</a:t>
            </a:r>
            <a:r>
              <a:rPr lang="pt-BR" sz="1800">
                <a:latin typeface="Arial" charset="0"/>
              </a:rPr>
              <a:t>, cuja </a:t>
            </a:r>
            <a:r>
              <a:rPr lang="pt-BR" sz="1800" b="1">
                <a:latin typeface="Arial" charset="0"/>
              </a:rPr>
              <a:t>unidade</a:t>
            </a:r>
            <a:r>
              <a:rPr lang="pt-BR" sz="1800">
                <a:latin typeface="Arial" charset="0"/>
              </a:rPr>
              <a:t> é </a:t>
            </a:r>
            <a:r>
              <a:rPr lang="pt-BR" sz="1800" b="1">
                <a:latin typeface="Arial" charset="0"/>
              </a:rPr>
              <a:t>velocidade</a:t>
            </a:r>
            <a:r>
              <a:rPr lang="pt-BR" sz="1800">
                <a:latin typeface="Arial" charset="0"/>
              </a:rPr>
              <a:t>, é da </a:t>
            </a:r>
            <a:r>
              <a:rPr lang="pt-BR" sz="1800" b="1">
                <a:latin typeface="Arial" charset="0"/>
              </a:rPr>
              <a:t>mesma</a:t>
            </a:r>
            <a:r>
              <a:rPr lang="pt-BR" sz="1800">
                <a:latin typeface="Arial" charset="0"/>
              </a:rPr>
              <a:t> </a:t>
            </a:r>
            <a:r>
              <a:rPr lang="pt-BR" sz="1800" b="1">
                <a:latin typeface="Arial" charset="0"/>
              </a:rPr>
              <a:t>ordem</a:t>
            </a:r>
            <a:r>
              <a:rPr lang="pt-BR" sz="1800">
                <a:latin typeface="Arial" charset="0"/>
              </a:rPr>
              <a:t> de </a:t>
            </a:r>
            <a:r>
              <a:rPr lang="pt-BR" sz="1800" b="1">
                <a:latin typeface="Arial" charset="0"/>
              </a:rPr>
              <a:t>grandeza</a:t>
            </a:r>
            <a:r>
              <a:rPr lang="pt-BR" sz="1800">
                <a:latin typeface="Arial" charset="0"/>
              </a:rPr>
              <a:t> para </a:t>
            </a:r>
            <a:r>
              <a:rPr lang="pt-BR" sz="1800" b="1">
                <a:latin typeface="Arial" charset="0"/>
              </a:rPr>
              <a:t>todos</a:t>
            </a:r>
            <a:r>
              <a:rPr lang="pt-BR" sz="1800">
                <a:latin typeface="Arial" charset="0"/>
              </a:rPr>
              <a:t> os </a:t>
            </a:r>
            <a:r>
              <a:rPr lang="pt-BR" sz="1800" b="1">
                <a:latin typeface="Arial" charset="0"/>
              </a:rPr>
              <a:t>fenômenos</a:t>
            </a:r>
            <a:r>
              <a:rPr lang="pt-BR" sz="1800">
                <a:latin typeface="Arial" charset="0"/>
              </a:rPr>
              <a:t> (exceto para o tornado e seus vórtices menores), i. e., </a:t>
            </a:r>
            <a:r>
              <a:rPr lang="pt-BR" sz="1800" b="1">
                <a:latin typeface="Arial" charset="0"/>
              </a:rPr>
              <a:t>10m/s</a:t>
            </a:r>
            <a:r>
              <a:rPr lang="pt-BR" sz="1800">
                <a:latin typeface="Arial" charset="0"/>
              </a:rPr>
              <a:t> =&gt; a escala temporal representa o tempo que o ar leva para percorrer toda a estrutura do fenômeno.</a:t>
            </a:r>
          </a:p>
        </p:txBody>
      </p:sp>
      <p:sp>
        <p:nvSpPr>
          <p:cNvPr id="43014" name="Text Box 6"/>
          <p:cNvSpPr txBox="1">
            <a:spLocks noChangeArrowheads="1"/>
          </p:cNvSpPr>
          <p:nvPr/>
        </p:nvSpPr>
        <p:spPr bwMode="auto">
          <a:xfrm>
            <a:off x="395288" y="333375"/>
            <a:ext cx="8748712" cy="427038"/>
          </a:xfrm>
          <a:prstGeom prst="rect">
            <a:avLst/>
          </a:prstGeom>
          <a:noFill/>
          <a:ln w="9525" algn="ctr">
            <a:noFill/>
            <a:miter lim="800000"/>
            <a:headEnd/>
            <a:tailEnd/>
          </a:ln>
          <a:effectLst/>
        </p:spPr>
        <p:txBody>
          <a:bodyPr>
            <a:spAutoFit/>
          </a:bodyPr>
          <a:lstStyle/>
          <a:p>
            <a:pPr>
              <a:defRPr/>
            </a:pPr>
            <a:r>
              <a:rPr lang="pt-BR" sz="2200" b="1">
                <a:effectLst>
                  <a:outerShdw blurRad="38100" dist="38100" dir="2700000" algn="tl">
                    <a:srgbClr val="C0C0C0"/>
                  </a:outerShdw>
                </a:effectLst>
                <a:latin typeface="Arial" charset="0"/>
              </a:rPr>
              <a:t>CLASSIFICAÇÃO DOS SISTEMAS ATMOSFÉRICOS</a:t>
            </a:r>
            <a:endParaRPr lang="pt-BR" sz="1800" b="1">
              <a:effectLst>
                <a:outerShdw blurRad="38100" dist="38100" dir="2700000" algn="tl">
                  <a:srgbClr val="C0C0C0"/>
                </a:outerShdw>
              </a:effectLst>
              <a:latin typeface="Arial"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
          <p:cNvGrpSpPr>
            <a:grpSpLocks/>
          </p:cNvGrpSpPr>
          <p:nvPr/>
        </p:nvGrpSpPr>
        <p:grpSpPr bwMode="auto">
          <a:xfrm>
            <a:off x="179388" y="177800"/>
            <a:ext cx="8748712" cy="803275"/>
            <a:chOff x="113" y="112"/>
            <a:chExt cx="5511" cy="506"/>
          </a:xfrm>
        </p:grpSpPr>
        <p:sp>
          <p:nvSpPr>
            <p:cNvPr id="7176" name="Rectangle 3"/>
            <p:cNvSpPr>
              <a:spLocks noChangeArrowheads="1"/>
            </p:cNvSpPr>
            <p:nvPr/>
          </p:nvSpPr>
          <p:spPr bwMode="auto">
            <a:xfrm>
              <a:off x="113" y="433"/>
              <a:ext cx="5511" cy="44"/>
            </a:xfrm>
            <a:prstGeom prst="rect">
              <a:avLst/>
            </a:prstGeom>
            <a:gradFill rotWithShape="1">
              <a:gsLst>
                <a:gs pos="0">
                  <a:srgbClr val="3333CC"/>
                </a:gs>
                <a:gs pos="100000">
                  <a:schemeClr val="bg1"/>
                </a:gs>
              </a:gsLst>
              <a:lin ang="0" scaled="1"/>
            </a:gradFill>
            <a:ln w="9525">
              <a:noFill/>
              <a:miter lim="800000"/>
              <a:headEnd/>
              <a:tailEnd/>
            </a:ln>
          </p:spPr>
          <p:txBody>
            <a:bodyPr wrap="none" anchor="ctr"/>
            <a:lstStyle/>
            <a:p>
              <a:endParaRPr lang="pt-BR"/>
            </a:p>
          </p:txBody>
        </p:sp>
        <p:sp>
          <p:nvSpPr>
            <p:cNvPr id="7177" name="Rectangle 4"/>
            <p:cNvSpPr>
              <a:spLocks noChangeArrowheads="1"/>
            </p:cNvSpPr>
            <p:nvPr/>
          </p:nvSpPr>
          <p:spPr bwMode="auto">
            <a:xfrm rot="5400000">
              <a:off x="-11" y="358"/>
              <a:ext cx="506" cy="14"/>
            </a:xfrm>
            <a:prstGeom prst="rect">
              <a:avLst/>
            </a:prstGeom>
            <a:solidFill>
              <a:srgbClr val="3333CC"/>
            </a:solidFill>
            <a:ln w="9525">
              <a:noFill/>
              <a:miter lim="800000"/>
              <a:headEnd/>
              <a:tailEnd/>
            </a:ln>
          </p:spPr>
          <p:txBody>
            <a:bodyPr wrap="none" anchor="ctr"/>
            <a:lstStyle/>
            <a:p>
              <a:endParaRPr lang="pt-BR"/>
            </a:p>
          </p:txBody>
        </p:sp>
      </p:grpSp>
      <p:sp>
        <p:nvSpPr>
          <p:cNvPr id="45061" name="Text Box 5"/>
          <p:cNvSpPr txBox="1">
            <a:spLocks noChangeArrowheads="1"/>
          </p:cNvSpPr>
          <p:nvPr/>
        </p:nvSpPr>
        <p:spPr bwMode="auto">
          <a:xfrm>
            <a:off x="395288" y="333375"/>
            <a:ext cx="8748712" cy="427038"/>
          </a:xfrm>
          <a:prstGeom prst="rect">
            <a:avLst/>
          </a:prstGeom>
          <a:noFill/>
          <a:ln w="9525" algn="ctr">
            <a:noFill/>
            <a:miter lim="800000"/>
            <a:headEnd/>
            <a:tailEnd/>
          </a:ln>
          <a:effectLst/>
        </p:spPr>
        <p:txBody>
          <a:bodyPr>
            <a:spAutoFit/>
          </a:bodyPr>
          <a:lstStyle/>
          <a:p>
            <a:pPr>
              <a:defRPr/>
            </a:pPr>
            <a:r>
              <a:rPr lang="pt-BR" sz="2200" b="1">
                <a:effectLst>
                  <a:outerShdw blurRad="38100" dist="38100" dir="2700000" algn="tl">
                    <a:srgbClr val="C0C0C0"/>
                  </a:outerShdw>
                </a:effectLst>
                <a:latin typeface="Arial" charset="0"/>
              </a:rPr>
              <a:t>CLASSIFICAÇÃO DOS SISTEMAS ATMOSFÉRICOS</a:t>
            </a:r>
            <a:endParaRPr lang="pt-BR" sz="1800" b="1">
              <a:effectLst>
                <a:outerShdw blurRad="38100" dist="38100" dir="2700000" algn="tl">
                  <a:srgbClr val="C0C0C0"/>
                </a:outerShdw>
              </a:effectLst>
              <a:latin typeface="Arial" charset="0"/>
            </a:endParaRPr>
          </a:p>
        </p:txBody>
      </p:sp>
      <p:sp>
        <p:nvSpPr>
          <p:cNvPr id="7172" name="Text Box 6"/>
          <p:cNvSpPr txBox="1">
            <a:spLocks noChangeArrowheads="1"/>
          </p:cNvSpPr>
          <p:nvPr/>
        </p:nvSpPr>
        <p:spPr bwMode="auto">
          <a:xfrm>
            <a:off x="3529013" y="4149725"/>
            <a:ext cx="5651500" cy="1082675"/>
          </a:xfrm>
          <a:prstGeom prst="rect">
            <a:avLst/>
          </a:prstGeom>
          <a:noFill/>
          <a:ln w="9525" algn="ctr">
            <a:noFill/>
            <a:miter lim="800000"/>
            <a:headEnd/>
            <a:tailEnd/>
          </a:ln>
        </p:spPr>
        <p:txBody>
          <a:bodyPr lIns="360000" rIns="180000">
            <a:spAutoFit/>
          </a:bodyPr>
          <a:lstStyle/>
          <a:p>
            <a:pPr algn="just">
              <a:lnSpc>
                <a:spcPct val="90000"/>
              </a:lnSpc>
              <a:buClr>
                <a:schemeClr val="tx1"/>
              </a:buClr>
            </a:pPr>
            <a:r>
              <a:rPr lang="pt-BR" sz="1200">
                <a:latin typeface="Arial" charset="0"/>
              </a:rPr>
              <a:t>Depth and width scales for the atmospheric phenomena shown in the other figure. (By width we mean the characteristic horizontal scale; some features such as fronts are elongated and therefore are characterized by two different length scales. In this case we refer to the longer of the two scales as the width.)</a:t>
            </a:r>
          </a:p>
          <a:p>
            <a:pPr algn="just">
              <a:lnSpc>
                <a:spcPct val="90000"/>
              </a:lnSpc>
              <a:buClr>
                <a:schemeClr val="tx1"/>
              </a:buClr>
            </a:pPr>
            <a:r>
              <a:rPr lang="pt-BR" sz="1200">
                <a:latin typeface="Arial" charset="0"/>
              </a:rPr>
              <a:t>Fonte: Bluestein, 1992.</a:t>
            </a:r>
          </a:p>
        </p:txBody>
      </p:sp>
      <p:pic>
        <p:nvPicPr>
          <p:cNvPr id="7173" name="Picture 7"/>
          <p:cNvPicPr>
            <a:picLocks noChangeAspect="1" noChangeArrowheads="1"/>
          </p:cNvPicPr>
          <p:nvPr/>
        </p:nvPicPr>
        <p:blipFill>
          <a:blip r:embed="rId3" cstate="print"/>
          <a:srcRect/>
          <a:stretch>
            <a:fillRect/>
          </a:stretch>
        </p:blipFill>
        <p:spPr bwMode="auto">
          <a:xfrm>
            <a:off x="34925" y="981075"/>
            <a:ext cx="3713163" cy="4895850"/>
          </a:xfrm>
          <a:prstGeom prst="rect">
            <a:avLst/>
          </a:prstGeom>
          <a:noFill/>
          <a:ln w="9525" algn="ctr">
            <a:noFill/>
            <a:miter lim="800000"/>
            <a:headEnd/>
            <a:tailEnd/>
          </a:ln>
        </p:spPr>
      </p:pic>
      <p:pic>
        <p:nvPicPr>
          <p:cNvPr id="7174" name="Picture 8"/>
          <p:cNvPicPr>
            <a:picLocks noChangeAspect="1" noChangeArrowheads="1"/>
          </p:cNvPicPr>
          <p:nvPr/>
        </p:nvPicPr>
        <p:blipFill>
          <a:blip r:embed="rId4" cstate="print"/>
          <a:srcRect/>
          <a:stretch>
            <a:fillRect/>
          </a:stretch>
        </p:blipFill>
        <p:spPr bwMode="auto">
          <a:xfrm>
            <a:off x="3924300" y="1004888"/>
            <a:ext cx="5222875" cy="3216275"/>
          </a:xfrm>
          <a:prstGeom prst="rect">
            <a:avLst/>
          </a:prstGeom>
          <a:noFill/>
          <a:ln w="9525" algn="ctr">
            <a:noFill/>
            <a:miter lim="800000"/>
            <a:headEnd/>
            <a:tailEnd/>
          </a:ln>
        </p:spPr>
      </p:pic>
      <p:sp>
        <p:nvSpPr>
          <p:cNvPr id="7175" name="Text Box 9"/>
          <p:cNvSpPr txBox="1">
            <a:spLocks noChangeArrowheads="1"/>
          </p:cNvSpPr>
          <p:nvPr/>
        </p:nvSpPr>
        <p:spPr bwMode="auto">
          <a:xfrm>
            <a:off x="-323850" y="5802313"/>
            <a:ext cx="9467850" cy="1082675"/>
          </a:xfrm>
          <a:prstGeom prst="rect">
            <a:avLst/>
          </a:prstGeom>
          <a:noFill/>
          <a:ln w="9525" algn="ctr">
            <a:noFill/>
            <a:miter lim="800000"/>
            <a:headEnd/>
            <a:tailEnd/>
          </a:ln>
        </p:spPr>
        <p:txBody>
          <a:bodyPr lIns="360000" rIns="180000">
            <a:spAutoFit/>
          </a:bodyPr>
          <a:lstStyle/>
          <a:p>
            <a:pPr algn="just">
              <a:lnSpc>
                <a:spcPct val="90000"/>
              </a:lnSpc>
              <a:buClr>
                <a:schemeClr val="tx1"/>
              </a:buClr>
            </a:pPr>
            <a:r>
              <a:rPr lang="pt-BR" sz="1200">
                <a:latin typeface="Arial" charset="0"/>
              </a:rPr>
              <a:t>Horizontal-length scales and time scales for the following atmospheric phenomena: A, dust devils; B, tornadoes and waterspouts; C, cumulus clouds; D, downbursts; E, gust front; F, mesocyclones; G, thunderstorms; H, sea/land/lake breezes, mountain-valley ciculations, meso-hights and meso-lows; I, precipitation bands; J, coastal fronts; K, mesoscale convective systems; L, low-level jet; M, dryline; N, “bombs” and tropical cyclones; O, upper-level jets; P, surface fronts; Q, extratropical cyclones and anticyclones; and R, troughs and ridges in the baroclinic westerlies.</a:t>
            </a:r>
          </a:p>
          <a:p>
            <a:pPr algn="just">
              <a:lnSpc>
                <a:spcPct val="90000"/>
              </a:lnSpc>
              <a:buClr>
                <a:schemeClr val="tx1"/>
              </a:buClr>
            </a:pPr>
            <a:r>
              <a:rPr lang="pt-BR" sz="1200">
                <a:latin typeface="Arial" charset="0"/>
              </a:rPr>
              <a:t>Fonte: Bluestein, 1992.</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2"/>
          <p:cNvGrpSpPr>
            <a:grpSpLocks/>
          </p:cNvGrpSpPr>
          <p:nvPr/>
        </p:nvGrpSpPr>
        <p:grpSpPr bwMode="auto">
          <a:xfrm>
            <a:off x="179388" y="177800"/>
            <a:ext cx="8748712" cy="803275"/>
            <a:chOff x="113" y="112"/>
            <a:chExt cx="5511" cy="506"/>
          </a:xfrm>
        </p:grpSpPr>
        <p:sp>
          <p:nvSpPr>
            <p:cNvPr id="8197" name="Rectangle 3"/>
            <p:cNvSpPr>
              <a:spLocks noChangeArrowheads="1"/>
            </p:cNvSpPr>
            <p:nvPr/>
          </p:nvSpPr>
          <p:spPr bwMode="auto">
            <a:xfrm>
              <a:off x="113" y="433"/>
              <a:ext cx="5511" cy="44"/>
            </a:xfrm>
            <a:prstGeom prst="rect">
              <a:avLst/>
            </a:prstGeom>
            <a:gradFill rotWithShape="1">
              <a:gsLst>
                <a:gs pos="0">
                  <a:srgbClr val="3333CC"/>
                </a:gs>
                <a:gs pos="100000">
                  <a:schemeClr val="bg1"/>
                </a:gs>
              </a:gsLst>
              <a:lin ang="0" scaled="1"/>
            </a:gradFill>
            <a:ln w="9525">
              <a:noFill/>
              <a:miter lim="800000"/>
              <a:headEnd/>
              <a:tailEnd/>
            </a:ln>
          </p:spPr>
          <p:txBody>
            <a:bodyPr wrap="none" anchor="ctr"/>
            <a:lstStyle/>
            <a:p>
              <a:endParaRPr lang="pt-BR"/>
            </a:p>
          </p:txBody>
        </p:sp>
        <p:sp>
          <p:nvSpPr>
            <p:cNvPr id="8198" name="Rectangle 4"/>
            <p:cNvSpPr>
              <a:spLocks noChangeArrowheads="1"/>
            </p:cNvSpPr>
            <p:nvPr/>
          </p:nvSpPr>
          <p:spPr bwMode="auto">
            <a:xfrm rot="5400000">
              <a:off x="-11" y="358"/>
              <a:ext cx="506" cy="14"/>
            </a:xfrm>
            <a:prstGeom prst="rect">
              <a:avLst/>
            </a:prstGeom>
            <a:solidFill>
              <a:srgbClr val="3333CC"/>
            </a:solidFill>
            <a:ln w="9525">
              <a:noFill/>
              <a:miter lim="800000"/>
              <a:headEnd/>
              <a:tailEnd/>
            </a:ln>
          </p:spPr>
          <p:txBody>
            <a:bodyPr wrap="none" anchor="ctr"/>
            <a:lstStyle/>
            <a:p>
              <a:endParaRPr lang="pt-BR"/>
            </a:p>
          </p:txBody>
        </p:sp>
      </p:grpSp>
      <p:sp>
        <p:nvSpPr>
          <p:cNvPr id="8195" name="Text Box 5"/>
          <p:cNvSpPr txBox="1">
            <a:spLocks noChangeArrowheads="1"/>
          </p:cNvSpPr>
          <p:nvPr/>
        </p:nvSpPr>
        <p:spPr bwMode="auto">
          <a:xfrm>
            <a:off x="0" y="1196975"/>
            <a:ext cx="9144000" cy="3803650"/>
          </a:xfrm>
          <a:prstGeom prst="rect">
            <a:avLst/>
          </a:prstGeom>
          <a:gradFill rotWithShape="1">
            <a:gsLst>
              <a:gs pos="0">
                <a:schemeClr val="bg1"/>
              </a:gs>
              <a:gs pos="100000">
                <a:srgbClr val="3333CC">
                  <a:alpha val="50000"/>
                </a:srgbClr>
              </a:gs>
            </a:gsLst>
            <a:lin ang="18900000" scaled="1"/>
          </a:gradFill>
          <a:ln w="9525" algn="ctr">
            <a:noFill/>
            <a:miter lim="800000"/>
            <a:headEnd/>
            <a:tailEnd/>
          </a:ln>
        </p:spPr>
        <p:txBody>
          <a:bodyPr lIns="360000" rIns="180000">
            <a:spAutoFit/>
          </a:bodyPr>
          <a:lstStyle/>
          <a:p>
            <a:pPr algn="just">
              <a:spcAft>
                <a:spcPct val="50000"/>
              </a:spcAft>
              <a:buFontTx/>
              <a:buChar char="•"/>
            </a:pPr>
            <a:r>
              <a:rPr lang="pt-BR" sz="1800">
                <a:latin typeface="Arial" charset="0"/>
              </a:rPr>
              <a:t> A </a:t>
            </a:r>
            <a:r>
              <a:rPr lang="pt-BR" sz="1800" b="1">
                <a:latin typeface="Arial" charset="0"/>
              </a:rPr>
              <a:t>meteorologia</a:t>
            </a:r>
            <a:r>
              <a:rPr lang="pt-BR" sz="1800">
                <a:latin typeface="Arial" charset="0"/>
              </a:rPr>
              <a:t> </a:t>
            </a:r>
            <a:r>
              <a:rPr lang="pt-BR" sz="1800" b="1">
                <a:latin typeface="Arial" charset="0"/>
              </a:rPr>
              <a:t>sinótica</a:t>
            </a:r>
            <a:r>
              <a:rPr lang="pt-BR" sz="1800">
                <a:latin typeface="Arial" charset="0"/>
              </a:rPr>
              <a:t> é </a:t>
            </a:r>
            <a:r>
              <a:rPr lang="pt-BR" sz="1800" b="1">
                <a:latin typeface="Arial" charset="0"/>
              </a:rPr>
              <a:t>baseada</a:t>
            </a:r>
            <a:r>
              <a:rPr lang="pt-BR" sz="1800">
                <a:latin typeface="Arial" charset="0"/>
              </a:rPr>
              <a:t> em </a:t>
            </a:r>
            <a:r>
              <a:rPr lang="pt-BR" sz="1800" b="1">
                <a:latin typeface="Arial" charset="0"/>
              </a:rPr>
              <a:t>observações</a:t>
            </a:r>
            <a:r>
              <a:rPr lang="pt-BR" sz="1800">
                <a:latin typeface="Arial" charset="0"/>
              </a:rPr>
              <a:t>.</a:t>
            </a:r>
          </a:p>
          <a:p>
            <a:pPr algn="just">
              <a:spcAft>
                <a:spcPct val="50000"/>
              </a:spcAft>
              <a:buFontTx/>
              <a:buChar char="•"/>
            </a:pPr>
            <a:r>
              <a:rPr lang="pt-BR" sz="1800">
                <a:latin typeface="Arial" charset="0"/>
              </a:rPr>
              <a:t> A </a:t>
            </a:r>
            <a:r>
              <a:rPr lang="pt-BR" sz="1800" b="1">
                <a:latin typeface="Arial" charset="0"/>
              </a:rPr>
              <a:t>meteorologia</a:t>
            </a:r>
            <a:r>
              <a:rPr lang="pt-BR" sz="1800">
                <a:latin typeface="Arial" charset="0"/>
              </a:rPr>
              <a:t> </a:t>
            </a:r>
            <a:r>
              <a:rPr lang="pt-BR" sz="1800" b="1">
                <a:latin typeface="Arial" charset="0"/>
              </a:rPr>
              <a:t>dinâmica</a:t>
            </a:r>
            <a:r>
              <a:rPr lang="pt-BR" sz="1800">
                <a:latin typeface="Arial" charset="0"/>
              </a:rPr>
              <a:t> é </a:t>
            </a:r>
            <a:r>
              <a:rPr lang="pt-BR" sz="1800" b="1">
                <a:latin typeface="Arial" charset="0"/>
              </a:rPr>
              <a:t>baseada</a:t>
            </a:r>
            <a:r>
              <a:rPr lang="pt-BR" sz="1800">
                <a:latin typeface="Arial" charset="0"/>
              </a:rPr>
              <a:t> na aceitação de </a:t>
            </a:r>
            <a:r>
              <a:rPr lang="pt-BR" sz="1800" b="1">
                <a:latin typeface="Arial" charset="0"/>
              </a:rPr>
              <a:t>leis</a:t>
            </a:r>
            <a:r>
              <a:rPr lang="pt-BR" sz="1800">
                <a:latin typeface="Arial" charset="0"/>
              </a:rPr>
              <a:t> </a:t>
            </a:r>
            <a:r>
              <a:rPr lang="pt-BR" sz="1800" b="1">
                <a:latin typeface="Arial" charset="0"/>
              </a:rPr>
              <a:t>físicas</a:t>
            </a:r>
            <a:r>
              <a:rPr lang="pt-BR" sz="1800">
                <a:latin typeface="Arial" charset="0"/>
              </a:rPr>
              <a:t> e </a:t>
            </a:r>
            <a:r>
              <a:rPr lang="pt-BR" sz="1800" b="1">
                <a:latin typeface="Arial" charset="0"/>
              </a:rPr>
              <a:t>deduções</a:t>
            </a:r>
            <a:r>
              <a:rPr lang="pt-BR" sz="1800">
                <a:latin typeface="Arial" charset="0"/>
              </a:rPr>
              <a:t> sobre o </a:t>
            </a:r>
            <a:r>
              <a:rPr lang="pt-BR" sz="1800" b="1">
                <a:latin typeface="Arial" charset="0"/>
              </a:rPr>
              <a:t>comportamento</a:t>
            </a:r>
            <a:r>
              <a:rPr lang="pt-BR" sz="1800">
                <a:latin typeface="Arial" charset="0"/>
              </a:rPr>
              <a:t> </a:t>
            </a:r>
            <a:r>
              <a:rPr lang="pt-BR" sz="1800" b="1">
                <a:latin typeface="Arial" charset="0"/>
              </a:rPr>
              <a:t>atmosférico</a:t>
            </a:r>
            <a:r>
              <a:rPr lang="pt-BR" sz="1800">
                <a:latin typeface="Arial" charset="0"/>
              </a:rPr>
              <a:t> </a:t>
            </a:r>
            <a:r>
              <a:rPr lang="pt-BR" sz="1800" b="1">
                <a:latin typeface="Arial" charset="0"/>
              </a:rPr>
              <a:t>regido</a:t>
            </a:r>
            <a:r>
              <a:rPr lang="pt-BR" sz="1800">
                <a:latin typeface="Arial" charset="0"/>
              </a:rPr>
              <a:t> por tais </a:t>
            </a:r>
            <a:r>
              <a:rPr lang="pt-BR" sz="1800" b="1">
                <a:latin typeface="Arial" charset="0"/>
              </a:rPr>
              <a:t>leis</a:t>
            </a:r>
            <a:r>
              <a:rPr lang="pt-BR" sz="1800">
                <a:latin typeface="Arial" charset="0"/>
              </a:rPr>
              <a:t>.</a:t>
            </a:r>
          </a:p>
          <a:p>
            <a:pPr algn="just">
              <a:spcAft>
                <a:spcPct val="50000"/>
              </a:spcAft>
              <a:buFontTx/>
              <a:buChar char="•"/>
            </a:pPr>
            <a:r>
              <a:rPr lang="pt-BR" sz="1800">
                <a:latin typeface="Arial" charset="0"/>
              </a:rPr>
              <a:t> Pode-se </a:t>
            </a:r>
            <a:r>
              <a:rPr lang="pt-BR" sz="1800" b="1">
                <a:latin typeface="Arial" charset="0"/>
              </a:rPr>
              <a:t>observar</a:t>
            </a:r>
            <a:r>
              <a:rPr lang="pt-BR" sz="1800">
                <a:latin typeface="Arial" charset="0"/>
              </a:rPr>
              <a:t> </a:t>
            </a:r>
            <a:r>
              <a:rPr lang="pt-BR" sz="1800" b="1">
                <a:latin typeface="Arial" charset="0"/>
              </a:rPr>
              <a:t>primeiramente</a:t>
            </a:r>
            <a:r>
              <a:rPr lang="pt-BR" sz="1800">
                <a:latin typeface="Arial" charset="0"/>
              </a:rPr>
              <a:t> um </a:t>
            </a:r>
            <a:r>
              <a:rPr lang="pt-BR" sz="1800" b="1">
                <a:latin typeface="Arial" charset="0"/>
              </a:rPr>
              <a:t>fenômeno</a:t>
            </a:r>
            <a:r>
              <a:rPr lang="pt-BR" sz="1800">
                <a:latin typeface="Arial" charset="0"/>
              </a:rPr>
              <a:t> e </a:t>
            </a:r>
            <a:r>
              <a:rPr lang="pt-BR" sz="1800" b="1">
                <a:latin typeface="Arial" charset="0"/>
              </a:rPr>
              <a:t>descrever</a:t>
            </a:r>
            <a:r>
              <a:rPr lang="pt-BR" sz="1800">
                <a:latin typeface="Arial" charset="0"/>
              </a:rPr>
              <a:t> suas </a:t>
            </a:r>
            <a:r>
              <a:rPr lang="pt-BR" sz="1800" b="1">
                <a:latin typeface="Arial" charset="0"/>
              </a:rPr>
              <a:t>características</a:t>
            </a:r>
            <a:r>
              <a:rPr lang="pt-BR" sz="1800">
                <a:latin typeface="Arial" charset="0"/>
              </a:rPr>
              <a:t>; </a:t>
            </a:r>
            <a:r>
              <a:rPr lang="pt-BR" sz="1800" b="1">
                <a:latin typeface="Arial" charset="0"/>
              </a:rPr>
              <a:t>posteriormente</a:t>
            </a:r>
            <a:r>
              <a:rPr lang="pt-BR" sz="1800">
                <a:latin typeface="Arial" charset="0"/>
              </a:rPr>
              <a:t> </a:t>
            </a:r>
            <a:r>
              <a:rPr lang="pt-BR" sz="1800" b="1">
                <a:latin typeface="Arial" charset="0"/>
              </a:rPr>
              <a:t>analisá-lo</a:t>
            </a:r>
            <a:r>
              <a:rPr lang="pt-BR" sz="1800">
                <a:latin typeface="Arial" charset="0"/>
              </a:rPr>
              <a:t> para </a:t>
            </a:r>
            <a:r>
              <a:rPr lang="pt-BR" sz="1800" b="1">
                <a:latin typeface="Arial" charset="0"/>
              </a:rPr>
              <a:t>entender</a:t>
            </a:r>
            <a:r>
              <a:rPr lang="pt-BR" sz="1800">
                <a:latin typeface="Arial" charset="0"/>
              </a:rPr>
              <a:t> sua </a:t>
            </a:r>
            <a:r>
              <a:rPr lang="pt-BR" sz="1800" b="1">
                <a:latin typeface="Arial" charset="0"/>
              </a:rPr>
              <a:t>formação</a:t>
            </a:r>
            <a:r>
              <a:rPr lang="pt-BR" sz="1800">
                <a:latin typeface="Arial" charset="0"/>
              </a:rPr>
              <a:t> e </a:t>
            </a:r>
            <a:r>
              <a:rPr lang="pt-BR" sz="1800" b="1">
                <a:latin typeface="Arial" charset="0"/>
              </a:rPr>
              <a:t>comportamento</a:t>
            </a:r>
            <a:r>
              <a:rPr lang="pt-BR" sz="1800">
                <a:latin typeface="Arial" charset="0"/>
              </a:rPr>
              <a:t>; e </a:t>
            </a:r>
            <a:r>
              <a:rPr lang="pt-BR" sz="1800" b="1">
                <a:latin typeface="Arial" charset="0"/>
              </a:rPr>
              <a:t>finalmente</a:t>
            </a:r>
            <a:r>
              <a:rPr lang="pt-BR" sz="1800">
                <a:latin typeface="Arial" charset="0"/>
              </a:rPr>
              <a:t> </a:t>
            </a:r>
            <a:r>
              <a:rPr lang="pt-BR" sz="1800" b="1">
                <a:latin typeface="Arial" charset="0"/>
              </a:rPr>
              <a:t>prevê-lo</a:t>
            </a:r>
            <a:r>
              <a:rPr lang="pt-BR" sz="1800">
                <a:latin typeface="Arial" charset="0"/>
              </a:rPr>
              <a:t> (ex. ciclones extratropicais).</a:t>
            </a:r>
          </a:p>
          <a:p>
            <a:pPr algn="just">
              <a:spcAft>
                <a:spcPct val="50000"/>
              </a:spcAft>
              <a:buFontTx/>
              <a:buChar char="•"/>
            </a:pPr>
            <a:r>
              <a:rPr lang="pt-BR" sz="1800">
                <a:latin typeface="Arial" charset="0"/>
              </a:rPr>
              <a:t> Por outro lado, a existência de um </a:t>
            </a:r>
            <a:r>
              <a:rPr lang="pt-BR" sz="1800" b="1">
                <a:latin typeface="Arial" charset="0"/>
              </a:rPr>
              <a:t>fenômeno</a:t>
            </a:r>
            <a:r>
              <a:rPr lang="pt-BR" sz="1800">
                <a:latin typeface="Arial" charset="0"/>
              </a:rPr>
              <a:t> pode ser </a:t>
            </a:r>
            <a:r>
              <a:rPr lang="pt-BR" sz="1800" b="1">
                <a:latin typeface="Arial" charset="0"/>
              </a:rPr>
              <a:t>prevista</a:t>
            </a:r>
            <a:r>
              <a:rPr lang="pt-BR" sz="1800">
                <a:latin typeface="Arial" charset="0"/>
              </a:rPr>
              <a:t> através de </a:t>
            </a:r>
            <a:r>
              <a:rPr lang="pt-BR" sz="1800" b="1">
                <a:latin typeface="Arial" charset="0"/>
              </a:rPr>
              <a:t>leis</a:t>
            </a:r>
            <a:r>
              <a:rPr lang="pt-BR" sz="1800">
                <a:latin typeface="Arial" charset="0"/>
              </a:rPr>
              <a:t> </a:t>
            </a:r>
            <a:r>
              <a:rPr lang="pt-BR" sz="1800" b="1">
                <a:latin typeface="Arial" charset="0"/>
              </a:rPr>
              <a:t>físicas</a:t>
            </a:r>
            <a:r>
              <a:rPr lang="pt-BR" sz="1800">
                <a:latin typeface="Arial" charset="0"/>
              </a:rPr>
              <a:t>; e </a:t>
            </a:r>
            <a:r>
              <a:rPr lang="pt-BR" sz="1800" b="1">
                <a:latin typeface="Arial" charset="0"/>
              </a:rPr>
              <a:t>posteriormente</a:t>
            </a:r>
            <a:r>
              <a:rPr lang="pt-BR" sz="1800">
                <a:latin typeface="Arial" charset="0"/>
              </a:rPr>
              <a:t> </a:t>
            </a:r>
            <a:r>
              <a:rPr lang="pt-BR" sz="1800" b="1">
                <a:latin typeface="Arial" charset="0"/>
              </a:rPr>
              <a:t>procurá-lo</a:t>
            </a:r>
            <a:r>
              <a:rPr lang="pt-BR" sz="1800">
                <a:latin typeface="Arial" charset="0"/>
              </a:rPr>
              <a:t> na </a:t>
            </a:r>
            <a:r>
              <a:rPr lang="pt-BR" sz="1800" b="1">
                <a:latin typeface="Arial" charset="0"/>
              </a:rPr>
              <a:t>natureza</a:t>
            </a:r>
            <a:r>
              <a:rPr lang="pt-BR" sz="1800">
                <a:latin typeface="Arial" charset="0"/>
              </a:rPr>
              <a:t> (ex. ondas de gravidade).</a:t>
            </a:r>
          </a:p>
          <a:p>
            <a:pPr algn="just">
              <a:spcAft>
                <a:spcPct val="50000"/>
              </a:spcAft>
              <a:buFontTx/>
              <a:buChar char="•"/>
            </a:pPr>
            <a:r>
              <a:rPr lang="pt-BR" sz="1800">
                <a:latin typeface="Arial" charset="0"/>
              </a:rPr>
              <a:t> A idéia básica é </a:t>
            </a:r>
            <a:r>
              <a:rPr lang="pt-BR" sz="1800" b="1">
                <a:latin typeface="Arial" charset="0"/>
              </a:rPr>
              <a:t>fundir</a:t>
            </a:r>
            <a:r>
              <a:rPr lang="pt-BR" sz="1800">
                <a:latin typeface="Arial" charset="0"/>
              </a:rPr>
              <a:t> a </a:t>
            </a:r>
            <a:r>
              <a:rPr lang="pt-BR" sz="1800" b="1">
                <a:latin typeface="Arial" charset="0"/>
              </a:rPr>
              <a:t>meteorologia</a:t>
            </a:r>
            <a:r>
              <a:rPr lang="pt-BR" sz="1800">
                <a:latin typeface="Arial" charset="0"/>
              </a:rPr>
              <a:t> </a:t>
            </a:r>
            <a:r>
              <a:rPr lang="pt-BR" sz="1800" b="1">
                <a:latin typeface="Arial" charset="0"/>
              </a:rPr>
              <a:t>sinótica</a:t>
            </a:r>
            <a:r>
              <a:rPr lang="pt-BR" sz="1800">
                <a:latin typeface="Arial" charset="0"/>
              </a:rPr>
              <a:t> (</a:t>
            </a:r>
            <a:r>
              <a:rPr lang="pt-BR" sz="1800" b="1">
                <a:latin typeface="Arial" charset="0"/>
              </a:rPr>
              <a:t>observações</a:t>
            </a:r>
            <a:r>
              <a:rPr lang="pt-BR" sz="1800">
                <a:latin typeface="Arial" charset="0"/>
              </a:rPr>
              <a:t>) com os </a:t>
            </a:r>
            <a:r>
              <a:rPr lang="pt-BR" sz="1800" b="1">
                <a:latin typeface="Arial" charset="0"/>
              </a:rPr>
              <a:t>fundamentos</a:t>
            </a:r>
            <a:r>
              <a:rPr lang="pt-BR" sz="1800">
                <a:latin typeface="Arial" charset="0"/>
              </a:rPr>
              <a:t> </a:t>
            </a:r>
            <a:r>
              <a:rPr lang="pt-BR" sz="1800" b="1">
                <a:latin typeface="Arial" charset="0"/>
              </a:rPr>
              <a:t>teóricos</a:t>
            </a:r>
            <a:r>
              <a:rPr lang="pt-BR" sz="1800">
                <a:latin typeface="Arial" charset="0"/>
              </a:rPr>
              <a:t> </a:t>
            </a:r>
            <a:r>
              <a:rPr lang="pt-BR" sz="1800" b="1">
                <a:latin typeface="Arial" charset="0"/>
              </a:rPr>
              <a:t>oriundos</a:t>
            </a:r>
            <a:r>
              <a:rPr lang="pt-BR" sz="1800">
                <a:latin typeface="Arial" charset="0"/>
              </a:rPr>
              <a:t> da </a:t>
            </a:r>
            <a:r>
              <a:rPr lang="pt-BR" sz="1800" b="1">
                <a:latin typeface="Arial" charset="0"/>
              </a:rPr>
              <a:t>meteorologia</a:t>
            </a:r>
            <a:r>
              <a:rPr lang="pt-BR" sz="1800">
                <a:latin typeface="Arial" charset="0"/>
              </a:rPr>
              <a:t> </a:t>
            </a:r>
            <a:r>
              <a:rPr lang="pt-BR" sz="1800" b="1">
                <a:latin typeface="Arial" charset="0"/>
              </a:rPr>
              <a:t>dinâmica</a:t>
            </a:r>
            <a:r>
              <a:rPr lang="pt-BR" sz="1800">
                <a:latin typeface="Arial" charset="0"/>
              </a:rPr>
              <a:t>.</a:t>
            </a:r>
          </a:p>
          <a:p>
            <a:pPr algn="just">
              <a:spcAft>
                <a:spcPct val="50000"/>
              </a:spcAft>
              <a:buFontTx/>
              <a:buChar char="•"/>
            </a:pPr>
            <a:r>
              <a:rPr lang="pt-BR" sz="1800">
                <a:latin typeface="Arial" charset="0"/>
              </a:rPr>
              <a:t>A </a:t>
            </a:r>
            <a:r>
              <a:rPr lang="pt-BR" sz="1800" b="1">
                <a:latin typeface="Arial" charset="0"/>
              </a:rPr>
              <a:t>tecnologia</a:t>
            </a:r>
            <a:r>
              <a:rPr lang="pt-BR" sz="1800">
                <a:latin typeface="Arial" charset="0"/>
              </a:rPr>
              <a:t> tem um </a:t>
            </a:r>
            <a:r>
              <a:rPr lang="pt-BR" sz="1800" b="1">
                <a:latin typeface="Arial" charset="0"/>
              </a:rPr>
              <a:t>papel</a:t>
            </a:r>
            <a:r>
              <a:rPr lang="pt-BR" sz="1800">
                <a:latin typeface="Arial" charset="0"/>
              </a:rPr>
              <a:t> </a:t>
            </a:r>
            <a:r>
              <a:rPr lang="pt-BR" sz="1800" b="1">
                <a:latin typeface="Arial" charset="0"/>
              </a:rPr>
              <a:t>importante</a:t>
            </a:r>
            <a:r>
              <a:rPr lang="pt-BR" sz="1800">
                <a:latin typeface="Arial" charset="0"/>
              </a:rPr>
              <a:t> no </a:t>
            </a:r>
            <a:r>
              <a:rPr lang="pt-BR" sz="1800" b="1">
                <a:latin typeface="Arial" charset="0"/>
              </a:rPr>
              <a:t>estudo</a:t>
            </a:r>
            <a:r>
              <a:rPr lang="pt-BR" sz="1800">
                <a:latin typeface="Arial" charset="0"/>
              </a:rPr>
              <a:t> da </a:t>
            </a:r>
            <a:r>
              <a:rPr lang="pt-BR" sz="1800" b="1">
                <a:latin typeface="Arial" charset="0"/>
              </a:rPr>
              <a:t>meteorologia</a:t>
            </a:r>
            <a:r>
              <a:rPr lang="pt-BR" sz="1800">
                <a:latin typeface="Arial" charset="0"/>
              </a:rPr>
              <a:t> </a:t>
            </a:r>
            <a:r>
              <a:rPr lang="pt-BR" sz="1800" b="1">
                <a:latin typeface="Arial" charset="0"/>
              </a:rPr>
              <a:t>sinótica</a:t>
            </a:r>
            <a:r>
              <a:rPr lang="pt-BR" sz="1800">
                <a:latin typeface="Arial" charset="0"/>
              </a:rPr>
              <a:t>.</a:t>
            </a:r>
          </a:p>
        </p:txBody>
      </p:sp>
      <p:sp>
        <p:nvSpPr>
          <p:cNvPr id="47110" name="Text Box 6"/>
          <p:cNvSpPr txBox="1">
            <a:spLocks noChangeArrowheads="1"/>
          </p:cNvSpPr>
          <p:nvPr/>
        </p:nvSpPr>
        <p:spPr bwMode="auto">
          <a:xfrm>
            <a:off x="395288" y="333375"/>
            <a:ext cx="8748712" cy="427038"/>
          </a:xfrm>
          <a:prstGeom prst="rect">
            <a:avLst/>
          </a:prstGeom>
          <a:noFill/>
          <a:ln w="9525" algn="ctr">
            <a:noFill/>
            <a:miter lim="800000"/>
            <a:headEnd/>
            <a:tailEnd/>
          </a:ln>
          <a:effectLst/>
        </p:spPr>
        <p:txBody>
          <a:bodyPr>
            <a:spAutoFit/>
          </a:bodyPr>
          <a:lstStyle/>
          <a:p>
            <a:pPr>
              <a:defRPr/>
            </a:pPr>
            <a:r>
              <a:rPr lang="pt-BR" sz="2200" b="1">
                <a:effectLst>
                  <a:outerShdw blurRad="38100" dist="38100" dir="2700000" algn="tl">
                    <a:srgbClr val="C0C0C0"/>
                  </a:outerShdw>
                </a:effectLst>
                <a:latin typeface="Arial" charset="0"/>
              </a:rPr>
              <a:t>OBSERVAÇÃO VERSUS TEORIA</a:t>
            </a:r>
            <a:endParaRPr lang="pt-BR" sz="1800" b="1">
              <a:effectLst>
                <a:outerShdw blurRad="38100" dist="38100" dir="2700000" algn="tl">
                  <a:srgbClr val="C0C0C0"/>
                </a:outerShdw>
              </a:effectLst>
              <a:latin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2"/>
          <p:cNvGrpSpPr>
            <a:grpSpLocks/>
          </p:cNvGrpSpPr>
          <p:nvPr/>
        </p:nvGrpSpPr>
        <p:grpSpPr bwMode="auto">
          <a:xfrm>
            <a:off x="179388" y="177800"/>
            <a:ext cx="8748712" cy="803275"/>
            <a:chOff x="113" y="112"/>
            <a:chExt cx="5511" cy="506"/>
          </a:xfrm>
        </p:grpSpPr>
        <p:sp>
          <p:nvSpPr>
            <p:cNvPr id="9221" name="Rectangle 3"/>
            <p:cNvSpPr>
              <a:spLocks noChangeArrowheads="1"/>
            </p:cNvSpPr>
            <p:nvPr/>
          </p:nvSpPr>
          <p:spPr bwMode="auto">
            <a:xfrm>
              <a:off x="113" y="433"/>
              <a:ext cx="5511" cy="44"/>
            </a:xfrm>
            <a:prstGeom prst="rect">
              <a:avLst/>
            </a:prstGeom>
            <a:gradFill rotWithShape="1">
              <a:gsLst>
                <a:gs pos="0">
                  <a:srgbClr val="3333CC"/>
                </a:gs>
                <a:gs pos="100000">
                  <a:schemeClr val="bg1"/>
                </a:gs>
              </a:gsLst>
              <a:lin ang="0" scaled="1"/>
            </a:gradFill>
            <a:ln w="9525">
              <a:noFill/>
              <a:miter lim="800000"/>
              <a:headEnd/>
              <a:tailEnd/>
            </a:ln>
          </p:spPr>
          <p:txBody>
            <a:bodyPr wrap="none" anchor="ctr"/>
            <a:lstStyle/>
            <a:p>
              <a:endParaRPr lang="pt-BR"/>
            </a:p>
          </p:txBody>
        </p:sp>
        <p:sp>
          <p:nvSpPr>
            <p:cNvPr id="9222" name="Rectangle 4"/>
            <p:cNvSpPr>
              <a:spLocks noChangeArrowheads="1"/>
            </p:cNvSpPr>
            <p:nvPr/>
          </p:nvSpPr>
          <p:spPr bwMode="auto">
            <a:xfrm rot="5400000">
              <a:off x="-11" y="358"/>
              <a:ext cx="506" cy="14"/>
            </a:xfrm>
            <a:prstGeom prst="rect">
              <a:avLst/>
            </a:prstGeom>
            <a:solidFill>
              <a:srgbClr val="3333CC"/>
            </a:solidFill>
            <a:ln w="9525">
              <a:noFill/>
              <a:miter lim="800000"/>
              <a:headEnd/>
              <a:tailEnd/>
            </a:ln>
          </p:spPr>
          <p:txBody>
            <a:bodyPr wrap="none" anchor="ctr"/>
            <a:lstStyle/>
            <a:p>
              <a:endParaRPr lang="pt-BR"/>
            </a:p>
          </p:txBody>
        </p:sp>
      </p:grpSp>
      <p:sp>
        <p:nvSpPr>
          <p:cNvPr id="9219" name="Text Box 5"/>
          <p:cNvSpPr txBox="1">
            <a:spLocks noChangeArrowheads="1"/>
          </p:cNvSpPr>
          <p:nvPr/>
        </p:nvSpPr>
        <p:spPr bwMode="auto">
          <a:xfrm>
            <a:off x="0" y="1196975"/>
            <a:ext cx="9144000" cy="5178425"/>
          </a:xfrm>
          <a:prstGeom prst="rect">
            <a:avLst/>
          </a:prstGeom>
          <a:gradFill rotWithShape="1">
            <a:gsLst>
              <a:gs pos="0">
                <a:schemeClr val="bg1"/>
              </a:gs>
              <a:gs pos="100000">
                <a:srgbClr val="3333CC">
                  <a:alpha val="50000"/>
                </a:srgbClr>
              </a:gs>
            </a:gsLst>
            <a:lin ang="18900000" scaled="1"/>
          </a:gradFill>
          <a:ln w="9525" algn="ctr">
            <a:noFill/>
            <a:miter lim="800000"/>
            <a:headEnd/>
            <a:tailEnd/>
          </a:ln>
        </p:spPr>
        <p:txBody>
          <a:bodyPr lIns="360000" rIns="180000">
            <a:spAutoFit/>
          </a:bodyPr>
          <a:lstStyle/>
          <a:p>
            <a:pPr algn="just">
              <a:spcAft>
                <a:spcPct val="50000"/>
              </a:spcAft>
              <a:buFontTx/>
              <a:buChar char="•"/>
            </a:pPr>
            <a:r>
              <a:rPr lang="pt-BR" sz="1800">
                <a:latin typeface="Arial" charset="0"/>
              </a:rPr>
              <a:t> A </a:t>
            </a:r>
            <a:r>
              <a:rPr lang="pt-BR" sz="1800" b="1">
                <a:latin typeface="Arial" charset="0"/>
              </a:rPr>
              <a:t>meteorologia</a:t>
            </a:r>
            <a:r>
              <a:rPr lang="pt-BR" sz="1800">
                <a:latin typeface="Arial" charset="0"/>
              </a:rPr>
              <a:t> </a:t>
            </a:r>
            <a:r>
              <a:rPr lang="pt-BR" sz="1800" b="1">
                <a:latin typeface="Arial" charset="0"/>
              </a:rPr>
              <a:t>sinótica</a:t>
            </a:r>
            <a:r>
              <a:rPr lang="pt-BR" sz="1800">
                <a:latin typeface="Arial" charset="0"/>
              </a:rPr>
              <a:t> </a:t>
            </a:r>
            <a:r>
              <a:rPr lang="pt-BR" sz="1800" b="1">
                <a:latin typeface="Arial" charset="0"/>
              </a:rPr>
              <a:t>começou</a:t>
            </a:r>
            <a:r>
              <a:rPr lang="pt-BR" sz="1800">
                <a:latin typeface="Arial" charset="0"/>
              </a:rPr>
              <a:t> no </a:t>
            </a:r>
            <a:r>
              <a:rPr lang="pt-BR" sz="1800" b="1">
                <a:latin typeface="Arial" charset="0"/>
              </a:rPr>
              <a:t>final</a:t>
            </a:r>
            <a:r>
              <a:rPr lang="pt-BR" sz="1800">
                <a:latin typeface="Arial" charset="0"/>
              </a:rPr>
              <a:t> do </a:t>
            </a:r>
            <a:r>
              <a:rPr lang="pt-BR" sz="1800" b="1">
                <a:latin typeface="Arial" charset="0"/>
              </a:rPr>
              <a:t>século</a:t>
            </a:r>
            <a:r>
              <a:rPr lang="pt-BR" sz="1800">
                <a:latin typeface="Arial" charset="0"/>
              </a:rPr>
              <a:t> </a:t>
            </a:r>
            <a:r>
              <a:rPr lang="pt-BR" sz="1800" b="1">
                <a:latin typeface="Arial" charset="0"/>
              </a:rPr>
              <a:t>XIX</a:t>
            </a:r>
            <a:r>
              <a:rPr lang="pt-BR" sz="1800">
                <a:latin typeface="Arial" charset="0"/>
              </a:rPr>
              <a:t> com a </a:t>
            </a:r>
            <a:r>
              <a:rPr lang="pt-BR" sz="1800" b="1">
                <a:latin typeface="Arial" charset="0"/>
              </a:rPr>
              <a:t>invenção</a:t>
            </a:r>
            <a:r>
              <a:rPr lang="pt-BR" sz="1800">
                <a:latin typeface="Arial" charset="0"/>
              </a:rPr>
              <a:t> do </a:t>
            </a:r>
            <a:r>
              <a:rPr lang="pt-BR" sz="1800" b="1">
                <a:latin typeface="Arial" charset="0"/>
              </a:rPr>
              <a:t>telégrafo</a:t>
            </a:r>
            <a:r>
              <a:rPr lang="pt-BR" sz="1800">
                <a:latin typeface="Arial" charset="0"/>
              </a:rPr>
              <a:t> (</a:t>
            </a:r>
            <a:r>
              <a:rPr lang="pt-BR" sz="1800" b="1">
                <a:solidFill>
                  <a:srgbClr val="FF0000"/>
                </a:solidFill>
                <a:latin typeface="Arial" charset="0"/>
              </a:rPr>
              <a:t>1840</a:t>
            </a:r>
            <a:r>
              <a:rPr lang="pt-BR" sz="1800">
                <a:latin typeface="Arial" charset="0"/>
              </a:rPr>
              <a:t>).</a:t>
            </a:r>
          </a:p>
          <a:p>
            <a:pPr algn="just">
              <a:spcAft>
                <a:spcPct val="50000"/>
              </a:spcAft>
              <a:buFontTx/>
              <a:buChar char="•"/>
            </a:pPr>
            <a:r>
              <a:rPr lang="pt-BR" sz="1800">
                <a:latin typeface="Arial" charset="0"/>
              </a:rPr>
              <a:t> Muitos anos de </a:t>
            </a:r>
            <a:r>
              <a:rPr lang="pt-BR" sz="1800" b="1">
                <a:latin typeface="Arial" charset="0"/>
              </a:rPr>
              <a:t>observação</a:t>
            </a:r>
            <a:r>
              <a:rPr lang="pt-BR" sz="1800">
                <a:latin typeface="Arial" charset="0"/>
              </a:rPr>
              <a:t> da </a:t>
            </a:r>
            <a:r>
              <a:rPr lang="pt-BR" sz="1800" b="1">
                <a:latin typeface="Arial" charset="0"/>
              </a:rPr>
              <a:t>estrutura</a:t>
            </a:r>
            <a:r>
              <a:rPr lang="pt-BR" sz="1800">
                <a:latin typeface="Arial" charset="0"/>
              </a:rPr>
              <a:t> </a:t>
            </a:r>
            <a:r>
              <a:rPr lang="pt-BR" sz="1800" b="1">
                <a:latin typeface="Arial" charset="0"/>
              </a:rPr>
              <a:t>bi-dimensional</a:t>
            </a:r>
            <a:r>
              <a:rPr lang="pt-BR" sz="1800">
                <a:latin typeface="Arial" charset="0"/>
              </a:rPr>
              <a:t> da </a:t>
            </a:r>
            <a:r>
              <a:rPr lang="pt-BR" sz="1800" b="1">
                <a:latin typeface="Arial" charset="0"/>
              </a:rPr>
              <a:t>atmosfera</a:t>
            </a:r>
            <a:r>
              <a:rPr lang="pt-BR" sz="1800">
                <a:latin typeface="Arial" charset="0"/>
              </a:rPr>
              <a:t> na </a:t>
            </a:r>
            <a:r>
              <a:rPr lang="pt-BR" sz="1800" b="1">
                <a:latin typeface="Arial" charset="0"/>
              </a:rPr>
              <a:t>superfície</a:t>
            </a:r>
            <a:r>
              <a:rPr lang="pt-BR" sz="1800">
                <a:latin typeface="Arial" charset="0"/>
              </a:rPr>
              <a:t> permitiu o </a:t>
            </a:r>
            <a:r>
              <a:rPr lang="pt-BR" sz="1800" b="1">
                <a:latin typeface="Arial" charset="0"/>
              </a:rPr>
              <a:t>desenvolvimento</a:t>
            </a:r>
            <a:r>
              <a:rPr lang="pt-BR" sz="1800">
                <a:latin typeface="Arial" charset="0"/>
              </a:rPr>
              <a:t> da </a:t>
            </a:r>
            <a:r>
              <a:rPr lang="pt-BR" sz="1800" b="1">
                <a:latin typeface="Arial" charset="0"/>
              </a:rPr>
              <a:t>teoria</a:t>
            </a:r>
            <a:r>
              <a:rPr lang="pt-BR" sz="1800">
                <a:latin typeface="Arial" charset="0"/>
              </a:rPr>
              <a:t> </a:t>
            </a:r>
            <a:r>
              <a:rPr lang="pt-BR" sz="1800" b="1">
                <a:latin typeface="Arial" charset="0"/>
              </a:rPr>
              <a:t>frente</a:t>
            </a:r>
            <a:r>
              <a:rPr lang="pt-BR" sz="1800">
                <a:latin typeface="Arial" charset="0"/>
              </a:rPr>
              <a:t> </a:t>
            </a:r>
            <a:r>
              <a:rPr lang="pt-BR" sz="1800" b="1">
                <a:latin typeface="Arial" charset="0"/>
              </a:rPr>
              <a:t>polar</a:t>
            </a:r>
            <a:r>
              <a:rPr lang="pt-BR" sz="1800">
                <a:latin typeface="Arial" charset="0"/>
              </a:rPr>
              <a:t> no </a:t>
            </a:r>
            <a:r>
              <a:rPr lang="pt-BR" sz="1800" b="1">
                <a:latin typeface="Arial" charset="0"/>
              </a:rPr>
              <a:t>começo</a:t>
            </a:r>
            <a:r>
              <a:rPr lang="pt-BR" sz="1800">
                <a:latin typeface="Arial" charset="0"/>
              </a:rPr>
              <a:t> do </a:t>
            </a:r>
            <a:r>
              <a:rPr lang="pt-BR" sz="1800" b="1">
                <a:latin typeface="Arial" charset="0"/>
              </a:rPr>
              <a:t>século</a:t>
            </a:r>
            <a:r>
              <a:rPr lang="pt-BR" sz="1800">
                <a:latin typeface="Arial" charset="0"/>
              </a:rPr>
              <a:t> </a:t>
            </a:r>
            <a:r>
              <a:rPr lang="pt-BR" sz="1800" b="1">
                <a:latin typeface="Arial" charset="0"/>
              </a:rPr>
              <a:t>XX</a:t>
            </a:r>
            <a:r>
              <a:rPr lang="pt-BR" sz="1800">
                <a:latin typeface="Arial" charset="0"/>
              </a:rPr>
              <a:t> (</a:t>
            </a:r>
            <a:r>
              <a:rPr lang="pt-BR" sz="1800" b="1">
                <a:solidFill>
                  <a:srgbClr val="FF0000"/>
                </a:solidFill>
                <a:latin typeface="Arial" charset="0"/>
              </a:rPr>
              <a:t>1920</a:t>
            </a:r>
            <a:r>
              <a:rPr lang="pt-BR" sz="1800">
                <a:latin typeface="Arial" charset="0"/>
              </a:rPr>
              <a:t>).</a:t>
            </a:r>
          </a:p>
          <a:p>
            <a:pPr algn="just">
              <a:spcAft>
                <a:spcPct val="50000"/>
              </a:spcAft>
              <a:buFontTx/>
              <a:buChar char="•"/>
            </a:pPr>
            <a:r>
              <a:rPr lang="pt-BR" sz="1800">
                <a:latin typeface="Arial" charset="0"/>
              </a:rPr>
              <a:t> As </a:t>
            </a:r>
            <a:r>
              <a:rPr lang="pt-BR" sz="1800" b="1">
                <a:latin typeface="Arial" charset="0"/>
              </a:rPr>
              <a:t>radiossondas</a:t>
            </a:r>
            <a:r>
              <a:rPr lang="pt-BR" sz="1800">
                <a:latin typeface="Arial" charset="0"/>
              </a:rPr>
              <a:t>, </a:t>
            </a:r>
            <a:r>
              <a:rPr lang="pt-BR" sz="1800" b="1">
                <a:latin typeface="Arial" charset="0"/>
              </a:rPr>
              <a:t>desenvolvidas</a:t>
            </a:r>
            <a:r>
              <a:rPr lang="pt-BR" sz="1800">
                <a:latin typeface="Arial" charset="0"/>
              </a:rPr>
              <a:t> no </a:t>
            </a:r>
            <a:r>
              <a:rPr lang="pt-BR" sz="1800" b="1">
                <a:solidFill>
                  <a:srgbClr val="FF0000"/>
                </a:solidFill>
                <a:latin typeface="Arial" charset="0"/>
              </a:rPr>
              <a:t>final</a:t>
            </a:r>
            <a:r>
              <a:rPr lang="pt-BR" sz="1800">
                <a:latin typeface="Arial" charset="0"/>
              </a:rPr>
              <a:t> de </a:t>
            </a:r>
            <a:r>
              <a:rPr lang="pt-BR" sz="1800" b="1">
                <a:solidFill>
                  <a:srgbClr val="FF0000"/>
                </a:solidFill>
                <a:latin typeface="Arial" charset="0"/>
              </a:rPr>
              <a:t>1930s</a:t>
            </a:r>
            <a:r>
              <a:rPr lang="pt-BR" sz="1800">
                <a:latin typeface="Arial" charset="0"/>
              </a:rPr>
              <a:t>, </a:t>
            </a:r>
            <a:r>
              <a:rPr lang="pt-BR" sz="1800" b="1">
                <a:latin typeface="Arial" charset="0"/>
              </a:rPr>
              <a:t>promoveram</a:t>
            </a:r>
            <a:r>
              <a:rPr lang="pt-BR" sz="1800">
                <a:latin typeface="Arial" charset="0"/>
              </a:rPr>
              <a:t> uma </a:t>
            </a:r>
            <a:r>
              <a:rPr lang="pt-BR" sz="1800" b="1">
                <a:latin typeface="Arial" charset="0"/>
              </a:rPr>
              <a:t>visão</a:t>
            </a:r>
            <a:r>
              <a:rPr lang="pt-BR" sz="1800">
                <a:latin typeface="Arial" charset="0"/>
              </a:rPr>
              <a:t> </a:t>
            </a:r>
            <a:r>
              <a:rPr lang="pt-BR" sz="1800" b="1">
                <a:latin typeface="Arial" charset="0"/>
              </a:rPr>
              <a:t>3D</a:t>
            </a:r>
            <a:r>
              <a:rPr lang="pt-BR" sz="1800">
                <a:latin typeface="Arial" charset="0"/>
              </a:rPr>
              <a:t> da </a:t>
            </a:r>
            <a:r>
              <a:rPr lang="pt-BR" sz="1800" b="1">
                <a:latin typeface="Arial" charset="0"/>
              </a:rPr>
              <a:t>atmosfera</a:t>
            </a:r>
            <a:r>
              <a:rPr lang="pt-BR" sz="1800">
                <a:latin typeface="Arial" charset="0"/>
              </a:rPr>
              <a:t>.</a:t>
            </a:r>
          </a:p>
          <a:p>
            <a:pPr algn="just">
              <a:spcAft>
                <a:spcPct val="50000"/>
              </a:spcAft>
              <a:buFontTx/>
              <a:buChar char="•"/>
            </a:pPr>
            <a:r>
              <a:rPr lang="pt-BR" sz="1800">
                <a:latin typeface="Arial" charset="0"/>
              </a:rPr>
              <a:t> Em </a:t>
            </a:r>
            <a:r>
              <a:rPr lang="pt-BR" sz="1800" b="1">
                <a:solidFill>
                  <a:srgbClr val="FF0000"/>
                </a:solidFill>
                <a:latin typeface="Arial" charset="0"/>
              </a:rPr>
              <a:t>1940s</a:t>
            </a:r>
            <a:r>
              <a:rPr lang="pt-BR" sz="1800">
                <a:latin typeface="Arial" charset="0"/>
              </a:rPr>
              <a:t>, com o </a:t>
            </a:r>
            <a:r>
              <a:rPr lang="pt-BR" sz="1800" b="1">
                <a:latin typeface="Arial" charset="0"/>
              </a:rPr>
              <a:t>surgimento</a:t>
            </a:r>
            <a:r>
              <a:rPr lang="pt-BR" sz="1800">
                <a:latin typeface="Arial" charset="0"/>
              </a:rPr>
              <a:t> dos </a:t>
            </a:r>
            <a:r>
              <a:rPr lang="pt-BR" sz="1800" b="1">
                <a:latin typeface="Arial" charset="0"/>
              </a:rPr>
              <a:t>computadores</a:t>
            </a:r>
            <a:r>
              <a:rPr lang="pt-BR" sz="1800">
                <a:latin typeface="Arial" charset="0"/>
              </a:rPr>
              <a:t> </a:t>
            </a:r>
            <a:r>
              <a:rPr lang="pt-BR" sz="1800" b="1">
                <a:latin typeface="Arial" charset="0"/>
              </a:rPr>
              <a:t>começaram-se</a:t>
            </a:r>
            <a:r>
              <a:rPr lang="pt-BR" sz="1800">
                <a:latin typeface="Arial" charset="0"/>
              </a:rPr>
              <a:t> os </a:t>
            </a:r>
            <a:r>
              <a:rPr lang="pt-BR" sz="1800" b="1">
                <a:latin typeface="Arial" charset="0"/>
              </a:rPr>
              <a:t>investimentos</a:t>
            </a:r>
            <a:r>
              <a:rPr lang="pt-BR" sz="1800">
                <a:latin typeface="Arial" charset="0"/>
              </a:rPr>
              <a:t> em </a:t>
            </a:r>
            <a:r>
              <a:rPr lang="pt-BR" sz="1800" b="1">
                <a:latin typeface="Arial" charset="0"/>
              </a:rPr>
              <a:t>previsões</a:t>
            </a:r>
            <a:r>
              <a:rPr lang="pt-BR" sz="1800">
                <a:latin typeface="Arial" charset="0"/>
              </a:rPr>
              <a:t> </a:t>
            </a:r>
            <a:r>
              <a:rPr lang="pt-BR" sz="1800" b="1">
                <a:latin typeface="Arial" charset="0"/>
              </a:rPr>
              <a:t>numéricas</a:t>
            </a:r>
            <a:r>
              <a:rPr lang="pt-BR" sz="1800">
                <a:latin typeface="Arial" charset="0"/>
              </a:rPr>
              <a:t> do </a:t>
            </a:r>
            <a:r>
              <a:rPr lang="pt-BR" sz="1800" b="1">
                <a:latin typeface="Arial" charset="0"/>
              </a:rPr>
              <a:t>tempo</a:t>
            </a:r>
            <a:r>
              <a:rPr lang="pt-BR" sz="1800">
                <a:latin typeface="Arial" charset="0"/>
              </a:rPr>
              <a:t> e </a:t>
            </a:r>
            <a:r>
              <a:rPr lang="pt-BR" sz="1800" b="1">
                <a:latin typeface="Arial" charset="0"/>
              </a:rPr>
              <a:t>criou-se</a:t>
            </a:r>
            <a:r>
              <a:rPr lang="pt-BR" sz="1800">
                <a:latin typeface="Arial" charset="0"/>
              </a:rPr>
              <a:t> a </a:t>
            </a:r>
            <a:r>
              <a:rPr lang="pt-BR" sz="1800" b="1">
                <a:latin typeface="Arial" charset="0"/>
              </a:rPr>
              <a:t>teoria</a:t>
            </a:r>
            <a:r>
              <a:rPr lang="pt-BR" sz="1800">
                <a:latin typeface="Arial" charset="0"/>
              </a:rPr>
              <a:t> </a:t>
            </a:r>
            <a:r>
              <a:rPr lang="pt-BR" sz="1800" b="1">
                <a:latin typeface="Arial" charset="0"/>
              </a:rPr>
              <a:t>quase-geostrófica</a:t>
            </a:r>
            <a:r>
              <a:rPr lang="pt-BR" sz="1800">
                <a:latin typeface="Arial" charset="0"/>
              </a:rPr>
              <a:t>.</a:t>
            </a:r>
          </a:p>
          <a:p>
            <a:pPr algn="just">
              <a:spcAft>
                <a:spcPct val="50000"/>
              </a:spcAft>
              <a:buFontTx/>
              <a:buChar char="•"/>
            </a:pPr>
            <a:r>
              <a:rPr lang="pt-BR" sz="1800">
                <a:latin typeface="Arial" charset="0"/>
              </a:rPr>
              <a:t> </a:t>
            </a:r>
            <a:r>
              <a:rPr lang="pt-BR" sz="1800" b="1">
                <a:solidFill>
                  <a:srgbClr val="FF0000"/>
                </a:solidFill>
                <a:latin typeface="Arial" charset="0"/>
              </a:rPr>
              <a:t>1950</a:t>
            </a:r>
            <a:r>
              <a:rPr lang="pt-BR" sz="1800">
                <a:latin typeface="Arial" charset="0"/>
              </a:rPr>
              <a:t>: </a:t>
            </a:r>
            <a:r>
              <a:rPr lang="pt-BR" sz="1800" b="1">
                <a:latin typeface="Arial" charset="0"/>
              </a:rPr>
              <a:t>primeira</a:t>
            </a:r>
            <a:r>
              <a:rPr lang="pt-BR" sz="1800">
                <a:latin typeface="Arial" charset="0"/>
              </a:rPr>
              <a:t> </a:t>
            </a:r>
            <a:r>
              <a:rPr lang="pt-BR" sz="1800" b="1">
                <a:latin typeface="Arial" charset="0"/>
              </a:rPr>
              <a:t>previsão</a:t>
            </a:r>
            <a:r>
              <a:rPr lang="pt-BR" sz="1800">
                <a:latin typeface="Arial" charset="0"/>
              </a:rPr>
              <a:t> </a:t>
            </a:r>
            <a:r>
              <a:rPr lang="pt-BR" sz="1800" b="1">
                <a:latin typeface="Arial" charset="0"/>
              </a:rPr>
              <a:t>numérica</a:t>
            </a:r>
            <a:r>
              <a:rPr lang="pt-BR" sz="1800">
                <a:latin typeface="Arial" charset="0"/>
              </a:rPr>
              <a:t> em </a:t>
            </a:r>
            <a:r>
              <a:rPr lang="pt-BR" sz="1800" b="1">
                <a:latin typeface="Arial" charset="0"/>
              </a:rPr>
              <a:t>computador</a:t>
            </a:r>
            <a:r>
              <a:rPr lang="pt-BR" sz="1800">
                <a:latin typeface="Arial" charset="0"/>
              </a:rPr>
              <a:t>.</a:t>
            </a:r>
          </a:p>
          <a:p>
            <a:pPr algn="just">
              <a:spcAft>
                <a:spcPct val="50000"/>
              </a:spcAft>
              <a:buFontTx/>
              <a:buChar char="•"/>
            </a:pPr>
            <a:r>
              <a:rPr lang="pt-BR" sz="1800">
                <a:latin typeface="Arial" charset="0"/>
              </a:rPr>
              <a:t> </a:t>
            </a:r>
            <a:r>
              <a:rPr lang="pt-BR" sz="1800" b="1">
                <a:solidFill>
                  <a:srgbClr val="FF0000"/>
                </a:solidFill>
                <a:latin typeface="Arial" charset="0"/>
              </a:rPr>
              <a:t>1950s</a:t>
            </a:r>
            <a:r>
              <a:rPr lang="pt-BR" sz="1800">
                <a:latin typeface="Arial" charset="0"/>
              </a:rPr>
              <a:t>: </a:t>
            </a:r>
            <a:r>
              <a:rPr lang="pt-BR" sz="1800" b="1">
                <a:latin typeface="Arial" charset="0"/>
              </a:rPr>
              <a:t>verificação</a:t>
            </a:r>
            <a:r>
              <a:rPr lang="pt-BR" sz="1800">
                <a:latin typeface="Arial" charset="0"/>
              </a:rPr>
              <a:t> da </a:t>
            </a:r>
            <a:r>
              <a:rPr lang="pt-BR" sz="1800" b="1">
                <a:latin typeface="Arial" charset="0"/>
              </a:rPr>
              <a:t>teoria</a:t>
            </a:r>
            <a:r>
              <a:rPr lang="pt-BR" sz="1800">
                <a:latin typeface="Arial" charset="0"/>
              </a:rPr>
              <a:t> </a:t>
            </a:r>
            <a:r>
              <a:rPr lang="pt-BR" sz="1800" b="1">
                <a:latin typeface="Arial" charset="0"/>
              </a:rPr>
              <a:t>quase-geostrófica</a:t>
            </a:r>
            <a:r>
              <a:rPr lang="pt-BR" sz="1800">
                <a:latin typeface="Arial" charset="0"/>
              </a:rPr>
              <a:t>.</a:t>
            </a:r>
          </a:p>
          <a:p>
            <a:pPr algn="just">
              <a:spcAft>
                <a:spcPct val="50000"/>
              </a:spcAft>
              <a:buFontTx/>
              <a:buChar char="•"/>
            </a:pPr>
            <a:r>
              <a:rPr lang="pt-BR" sz="1800">
                <a:latin typeface="Arial" charset="0"/>
              </a:rPr>
              <a:t> </a:t>
            </a:r>
            <a:r>
              <a:rPr lang="pt-BR" sz="1800" b="1">
                <a:solidFill>
                  <a:srgbClr val="FF0000"/>
                </a:solidFill>
                <a:latin typeface="Arial" charset="0"/>
              </a:rPr>
              <a:t>1960s-1970s</a:t>
            </a:r>
            <a:r>
              <a:rPr lang="pt-BR" sz="1800">
                <a:latin typeface="Arial" charset="0"/>
              </a:rPr>
              <a:t>: </a:t>
            </a:r>
            <a:r>
              <a:rPr lang="pt-BR" sz="1800" b="1">
                <a:latin typeface="Arial" charset="0"/>
              </a:rPr>
              <a:t>surgimento</a:t>
            </a:r>
            <a:r>
              <a:rPr lang="pt-BR" sz="1800">
                <a:latin typeface="Arial" charset="0"/>
              </a:rPr>
              <a:t> dos </a:t>
            </a:r>
            <a:r>
              <a:rPr lang="pt-BR" sz="1800" b="1">
                <a:latin typeface="Arial" charset="0"/>
              </a:rPr>
              <a:t>satélites</a:t>
            </a:r>
            <a:r>
              <a:rPr lang="pt-BR" sz="1800">
                <a:latin typeface="Arial" charset="0"/>
              </a:rPr>
              <a:t>, </a:t>
            </a:r>
            <a:r>
              <a:rPr lang="pt-BR" sz="1800" b="1">
                <a:latin typeface="Arial" charset="0"/>
              </a:rPr>
              <a:t>estudos</a:t>
            </a:r>
            <a:r>
              <a:rPr lang="pt-BR" sz="1800">
                <a:latin typeface="Arial" charset="0"/>
              </a:rPr>
              <a:t> dos </a:t>
            </a:r>
            <a:r>
              <a:rPr lang="pt-BR" sz="1800" b="1">
                <a:latin typeface="Arial" charset="0"/>
              </a:rPr>
              <a:t>efeitos</a:t>
            </a:r>
            <a:r>
              <a:rPr lang="pt-BR" sz="1800">
                <a:latin typeface="Arial" charset="0"/>
              </a:rPr>
              <a:t> </a:t>
            </a:r>
            <a:r>
              <a:rPr lang="pt-BR" sz="1800" b="1">
                <a:latin typeface="Arial" charset="0"/>
              </a:rPr>
              <a:t>não-quase-geostróficos</a:t>
            </a:r>
            <a:r>
              <a:rPr lang="pt-BR" sz="1800">
                <a:latin typeface="Arial" charset="0"/>
              </a:rPr>
              <a:t>.</a:t>
            </a:r>
          </a:p>
          <a:p>
            <a:pPr algn="just">
              <a:spcAft>
                <a:spcPct val="50000"/>
              </a:spcAft>
              <a:buFontTx/>
              <a:buChar char="•"/>
            </a:pPr>
            <a:r>
              <a:rPr lang="pt-BR" sz="1800">
                <a:latin typeface="Arial" charset="0"/>
              </a:rPr>
              <a:t> </a:t>
            </a:r>
            <a:r>
              <a:rPr lang="pt-BR" sz="1800" b="1">
                <a:solidFill>
                  <a:srgbClr val="FF0000"/>
                </a:solidFill>
                <a:latin typeface="Arial" charset="0"/>
              </a:rPr>
              <a:t>1980s</a:t>
            </a:r>
            <a:r>
              <a:rPr lang="pt-BR" sz="1800">
                <a:latin typeface="Arial" charset="0"/>
              </a:rPr>
              <a:t>: </a:t>
            </a:r>
            <a:r>
              <a:rPr lang="pt-BR" sz="1800" b="1">
                <a:latin typeface="Arial" charset="0"/>
              </a:rPr>
              <a:t>perfiladores</a:t>
            </a:r>
            <a:r>
              <a:rPr lang="pt-BR" sz="1800">
                <a:latin typeface="Arial" charset="0"/>
              </a:rPr>
              <a:t> via </a:t>
            </a:r>
            <a:r>
              <a:rPr lang="pt-BR" sz="1800" b="1">
                <a:latin typeface="Arial" charset="0"/>
              </a:rPr>
              <a:t>radar</a:t>
            </a:r>
            <a:r>
              <a:rPr lang="pt-BR" sz="1800">
                <a:latin typeface="Arial" charset="0"/>
              </a:rPr>
              <a:t>, </a:t>
            </a:r>
            <a:r>
              <a:rPr lang="pt-BR" sz="1800" b="1">
                <a:latin typeface="Arial" charset="0"/>
              </a:rPr>
              <a:t>redes</a:t>
            </a:r>
            <a:r>
              <a:rPr lang="pt-BR" sz="1800">
                <a:latin typeface="Arial" charset="0"/>
              </a:rPr>
              <a:t> </a:t>
            </a:r>
            <a:r>
              <a:rPr lang="pt-BR" sz="1800" b="1">
                <a:latin typeface="Arial" charset="0"/>
              </a:rPr>
              <a:t>observacionais</a:t>
            </a:r>
            <a:r>
              <a:rPr lang="pt-BR" sz="1800">
                <a:latin typeface="Arial" charset="0"/>
              </a:rPr>
              <a:t>, </a:t>
            </a:r>
            <a:r>
              <a:rPr lang="pt-BR" sz="1800" b="1">
                <a:latin typeface="Arial" charset="0"/>
              </a:rPr>
              <a:t>satélites</a:t>
            </a:r>
            <a:r>
              <a:rPr lang="pt-BR" sz="1800">
                <a:latin typeface="Arial" charset="0"/>
              </a:rPr>
              <a:t> e </a:t>
            </a:r>
            <a:r>
              <a:rPr lang="pt-BR" sz="1800" b="1">
                <a:latin typeface="Arial" charset="0"/>
              </a:rPr>
              <a:t>computadores</a:t>
            </a:r>
            <a:r>
              <a:rPr lang="pt-BR" sz="1800">
                <a:latin typeface="Arial" charset="0"/>
              </a:rPr>
              <a:t>.</a:t>
            </a:r>
          </a:p>
        </p:txBody>
      </p:sp>
      <p:sp>
        <p:nvSpPr>
          <p:cNvPr id="49158" name="Text Box 6"/>
          <p:cNvSpPr txBox="1">
            <a:spLocks noChangeArrowheads="1"/>
          </p:cNvSpPr>
          <p:nvPr/>
        </p:nvSpPr>
        <p:spPr bwMode="auto">
          <a:xfrm>
            <a:off x="395288" y="333375"/>
            <a:ext cx="8748712" cy="427038"/>
          </a:xfrm>
          <a:prstGeom prst="rect">
            <a:avLst/>
          </a:prstGeom>
          <a:noFill/>
          <a:ln w="9525" algn="ctr">
            <a:noFill/>
            <a:miter lim="800000"/>
            <a:headEnd/>
            <a:tailEnd/>
          </a:ln>
          <a:effectLst/>
        </p:spPr>
        <p:txBody>
          <a:bodyPr>
            <a:spAutoFit/>
          </a:bodyPr>
          <a:lstStyle/>
          <a:p>
            <a:pPr>
              <a:defRPr/>
            </a:pPr>
            <a:r>
              <a:rPr lang="pt-BR" sz="2200" b="1">
                <a:effectLst>
                  <a:outerShdw blurRad="38100" dist="38100" dir="2700000" algn="tl">
                    <a:srgbClr val="C0C0C0"/>
                  </a:outerShdw>
                </a:effectLst>
                <a:latin typeface="Arial" charset="0"/>
              </a:rPr>
              <a:t>OBSERVAÇÃO VERSUS TEORIA</a:t>
            </a:r>
            <a:endParaRPr lang="pt-BR" sz="1800" b="1">
              <a:effectLst>
                <a:outerShdw blurRad="38100" dist="38100" dir="2700000" algn="tl">
                  <a:srgbClr val="C0C0C0"/>
                </a:outerShdw>
              </a:effectLst>
              <a:latin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2"/>
          <p:cNvGrpSpPr>
            <a:grpSpLocks/>
          </p:cNvGrpSpPr>
          <p:nvPr/>
        </p:nvGrpSpPr>
        <p:grpSpPr bwMode="auto">
          <a:xfrm>
            <a:off x="179388" y="177800"/>
            <a:ext cx="8748712" cy="803275"/>
            <a:chOff x="113" y="112"/>
            <a:chExt cx="5511" cy="506"/>
          </a:xfrm>
        </p:grpSpPr>
        <p:sp>
          <p:nvSpPr>
            <p:cNvPr id="10245" name="Rectangle 3"/>
            <p:cNvSpPr>
              <a:spLocks noChangeArrowheads="1"/>
            </p:cNvSpPr>
            <p:nvPr/>
          </p:nvSpPr>
          <p:spPr bwMode="auto">
            <a:xfrm>
              <a:off x="113" y="433"/>
              <a:ext cx="5511" cy="44"/>
            </a:xfrm>
            <a:prstGeom prst="rect">
              <a:avLst/>
            </a:prstGeom>
            <a:gradFill rotWithShape="1">
              <a:gsLst>
                <a:gs pos="0">
                  <a:srgbClr val="3333CC"/>
                </a:gs>
                <a:gs pos="100000">
                  <a:schemeClr val="bg1"/>
                </a:gs>
              </a:gsLst>
              <a:lin ang="0" scaled="1"/>
            </a:gradFill>
            <a:ln w="9525">
              <a:noFill/>
              <a:miter lim="800000"/>
              <a:headEnd/>
              <a:tailEnd/>
            </a:ln>
          </p:spPr>
          <p:txBody>
            <a:bodyPr wrap="none" anchor="ctr"/>
            <a:lstStyle/>
            <a:p>
              <a:endParaRPr lang="pt-BR"/>
            </a:p>
          </p:txBody>
        </p:sp>
        <p:sp>
          <p:nvSpPr>
            <p:cNvPr id="10246" name="Rectangle 4"/>
            <p:cNvSpPr>
              <a:spLocks noChangeArrowheads="1"/>
            </p:cNvSpPr>
            <p:nvPr/>
          </p:nvSpPr>
          <p:spPr bwMode="auto">
            <a:xfrm rot="5400000">
              <a:off x="-11" y="358"/>
              <a:ext cx="506" cy="14"/>
            </a:xfrm>
            <a:prstGeom prst="rect">
              <a:avLst/>
            </a:prstGeom>
            <a:solidFill>
              <a:srgbClr val="3333CC"/>
            </a:solidFill>
            <a:ln w="9525">
              <a:noFill/>
              <a:miter lim="800000"/>
              <a:headEnd/>
              <a:tailEnd/>
            </a:ln>
          </p:spPr>
          <p:txBody>
            <a:bodyPr wrap="none" anchor="ctr"/>
            <a:lstStyle/>
            <a:p>
              <a:endParaRPr lang="pt-BR"/>
            </a:p>
          </p:txBody>
        </p:sp>
      </p:grpSp>
      <p:sp>
        <p:nvSpPr>
          <p:cNvPr id="10243" name="Text Box 5"/>
          <p:cNvSpPr txBox="1">
            <a:spLocks noChangeArrowheads="1"/>
          </p:cNvSpPr>
          <p:nvPr/>
        </p:nvSpPr>
        <p:spPr bwMode="auto">
          <a:xfrm>
            <a:off x="0" y="1196975"/>
            <a:ext cx="9144000" cy="2563813"/>
          </a:xfrm>
          <a:prstGeom prst="rect">
            <a:avLst/>
          </a:prstGeom>
          <a:gradFill rotWithShape="1">
            <a:gsLst>
              <a:gs pos="0">
                <a:schemeClr val="bg1"/>
              </a:gs>
              <a:gs pos="100000">
                <a:srgbClr val="3333CC">
                  <a:alpha val="50000"/>
                </a:srgbClr>
              </a:gs>
            </a:gsLst>
            <a:lin ang="18900000" scaled="1"/>
          </a:gradFill>
          <a:ln w="9525" algn="ctr">
            <a:noFill/>
            <a:miter lim="800000"/>
            <a:headEnd/>
            <a:tailEnd/>
          </a:ln>
        </p:spPr>
        <p:txBody>
          <a:bodyPr lIns="360000" rIns="180000">
            <a:spAutoFit/>
          </a:bodyPr>
          <a:lstStyle/>
          <a:p>
            <a:pPr algn="just">
              <a:spcAft>
                <a:spcPct val="50000"/>
              </a:spcAft>
              <a:buFontTx/>
              <a:buChar char="•"/>
            </a:pPr>
            <a:r>
              <a:rPr lang="pt-BR" sz="1800">
                <a:latin typeface="Arial" charset="0"/>
              </a:rPr>
              <a:t> </a:t>
            </a:r>
            <a:r>
              <a:rPr lang="pt-BR" sz="1800" b="1">
                <a:latin typeface="Arial" charset="0"/>
              </a:rPr>
              <a:t>Não</a:t>
            </a:r>
            <a:r>
              <a:rPr lang="pt-BR" sz="1800">
                <a:latin typeface="Arial" charset="0"/>
              </a:rPr>
              <a:t> se deve </a:t>
            </a:r>
            <a:r>
              <a:rPr lang="pt-BR" sz="1800" b="1">
                <a:latin typeface="Arial" charset="0"/>
              </a:rPr>
              <a:t>apresentar</a:t>
            </a:r>
            <a:r>
              <a:rPr lang="pt-BR" sz="1800">
                <a:latin typeface="Arial" charset="0"/>
              </a:rPr>
              <a:t> as </a:t>
            </a:r>
            <a:r>
              <a:rPr lang="pt-BR" sz="1800" b="1">
                <a:latin typeface="Arial" charset="0"/>
              </a:rPr>
              <a:t>leis</a:t>
            </a:r>
            <a:r>
              <a:rPr lang="pt-BR" sz="1800">
                <a:latin typeface="Arial" charset="0"/>
              </a:rPr>
              <a:t> </a:t>
            </a:r>
            <a:r>
              <a:rPr lang="pt-BR" sz="1800" b="1">
                <a:latin typeface="Arial" charset="0"/>
              </a:rPr>
              <a:t>físicas</a:t>
            </a:r>
            <a:r>
              <a:rPr lang="pt-BR" sz="1800">
                <a:latin typeface="Arial" charset="0"/>
              </a:rPr>
              <a:t> como </a:t>
            </a:r>
            <a:r>
              <a:rPr lang="pt-BR" sz="1800" b="1">
                <a:latin typeface="Arial" charset="0"/>
              </a:rPr>
              <a:t>fatos</a:t>
            </a:r>
            <a:r>
              <a:rPr lang="pt-BR" sz="1800">
                <a:latin typeface="Arial" charset="0"/>
              </a:rPr>
              <a:t>, deve-se </a:t>
            </a:r>
            <a:r>
              <a:rPr lang="pt-BR" sz="1800" b="1">
                <a:latin typeface="Arial" charset="0"/>
              </a:rPr>
              <a:t>mostrar</a:t>
            </a:r>
            <a:r>
              <a:rPr lang="pt-BR" sz="1800">
                <a:latin typeface="Arial" charset="0"/>
              </a:rPr>
              <a:t> que </a:t>
            </a:r>
            <a:r>
              <a:rPr lang="pt-BR" sz="1800" b="1">
                <a:latin typeface="Arial" charset="0"/>
              </a:rPr>
              <a:t>fazem</a:t>
            </a:r>
            <a:r>
              <a:rPr lang="pt-BR" sz="1800">
                <a:latin typeface="Arial" charset="0"/>
              </a:rPr>
              <a:t> </a:t>
            </a:r>
            <a:r>
              <a:rPr lang="pt-BR" sz="1800" b="1">
                <a:latin typeface="Arial" charset="0"/>
              </a:rPr>
              <a:t>sentido</a:t>
            </a:r>
            <a:r>
              <a:rPr lang="pt-BR" sz="1800">
                <a:latin typeface="Arial" charset="0"/>
              </a:rPr>
              <a:t> e que têm </a:t>
            </a:r>
            <a:r>
              <a:rPr lang="pt-BR" sz="1800" b="1">
                <a:latin typeface="Arial" charset="0"/>
              </a:rPr>
              <a:t>limitações</a:t>
            </a:r>
            <a:r>
              <a:rPr lang="pt-BR" sz="1800">
                <a:latin typeface="Arial" charset="0"/>
              </a:rPr>
              <a:t>, assim </a:t>
            </a:r>
            <a:r>
              <a:rPr lang="pt-BR" sz="1800" b="1">
                <a:latin typeface="Arial" charset="0"/>
              </a:rPr>
              <a:t>retém-se</a:t>
            </a:r>
            <a:r>
              <a:rPr lang="pt-BR" sz="1800">
                <a:latin typeface="Arial" charset="0"/>
              </a:rPr>
              <a:t> o </a:t>
            </a:r>
            <a:r>
              <a:rPr lang="pt-BR" sz="1800" b="1">
                <a:latin typeface="Arial" charset="0"/>
              </a:rPr>
              <a:t>mistério</a:t>
            </a:r>
            <a:r>
              <a:rPr lang="pt-BR" sz="1800">
                <a:latin typeface="Arial" charset="0"/>
              </a:rPr>
              <a:t> na </a:t>
            </a:r>
            <a:r>
              <a:rPr lang="pt-BR" sz="1800" b="1">
                <a:latin typeface="Arial" charset="0"/>
              </a:rPr>
              <a:t>ciência</a:t>
            </a:r>
            <a:r>
              <a:rPr lang="pt-BR" sz="1800">
                <a:latin typeface="Arial" charset="0"/>
              </a:rPr>
              <a:t>. Os </a:t>
            </a:r>
            <a:r>
              <a:rPr lang="pt-BR" sz="1800" b="1">
                <a:latin typeface="Arial" charset="0"/>
              </a:rPr>
              <a:t>eventos</a:t>
            </a:r>
            <a:r>
              <a:rPr lang="pt-BR" sz="1800">
                <a:latin typeface="Arial" charset="0"/>
              </a:rPr>
              <a:t> </a:t>
            </a:r>
            <a:r>
              <a:rPr lang="pt-BR" sz="1800" b="1">
                <a:latin typeface="Arial" charset="0"/>
              </a:rPr>
              <a:t>observados</a:t>
            </a:r>
            <a:r>
              <a:rPr lang="pt-BR" sz="1800">
                <a:latin typeface="Arial" charset="0"/>
              </a:rPr>
              <a:t>, </a:t>
            </a:r>
            <a:r>
              <a:rPr lang="pt-BR" sz="1800" b="1">
                <a:latin typeface="Arial" charset="0"/>
              </a:rPr>
              <a:t>analisados</a:t>
            </a:r>
            <a:r>
              <a:rPr lang="pt-BR" sz="1800">
                <a:latin typeface="Arial" charset="0"/>
              </a:rPr>
              <a:t> e </a:t>
            </a:r>
            <a:r>
              <a:rPr lang="pt-BR" sz="1800" b="1">
                <a:latin typeface="Arial" charset="0"/>
              </a:rPr>
              <a:t>previstos</a:t>
            </a:r>
            <a:r>
              <a:rPr lang="pt-BR" sz="1800">
                <a:latin typeface="Arial" charset="0"/>
              </a:rPr>
              <a:t> pelos </a:t>
            </a:r>
            <a:r>
              <a:rPr lang="pt-BR" sz="1800" b="1">
                <a:latin typeface="Arial" charset="0"/>
              </a:rPr>
              <a:t>meteorologistas</a:t>
            </a:r>
            <a:r>
              <a:rPr lang="pt-BR" sz="1800">
                <a:latin typeface="Arial" charset="0"/>
              </a:rPr>
              <a:t> </a:t>
            </a:r>
            <a:r>
              <a:rPr lang="pt-BR" sz="1800" b="1">
                <a:latin typeface="Arial" charset="0"/>
              </a:rPr>
              <a:t>sinóticos</a:t>
            </a:r>
            <a:r>
              <a:rPr lang="pt-BR" sz="1800">
                <a:latin typeface="Arial" charset="0"/>
              </a:rPr>
              <a:t> são de certa forma </a:t>
            </a:r>
            <a:r>
              <a:rPr lang="pt-BR" sz="1800" b="1">
                <a:latin typeface="Arial" charset="0"/>
              </a:rPr>
              <a:t>misteriosos</a:t>
            </a:r>
            <a:r>
              <a:rPr lang="pt-BR" sz="1800">
                <a:latin typeface="Arial" charset="0"/>
              </a:rPr>
              <a:t>, pois nem todas as </a:t>
            </a:r>
            <a:r>
              <a:rPr lang="pt-BR" sz="1800" b="1">
                <a:latin typeface="Arial" charset="0"/>
              </a:rPr>
              <a:t>leis</a:t>
            </a:r>
            <a:r>
              <a:rPr lang="pt-BR" sz="1800">
                <a:latin typeface="Arial" charset="0"/>
              </a:rPr>
              <a:t> </a:t>
            </a:r>
            <a:r>
              <a:rPr lang="pt-BR" sz="1800" b="1">
                <a:latin typeface="Arial" charset="0"/>
              </a:rPr>
              <a:t>físicas</a:t>
            </a:r>
            <a:r>
              <a:rPr lang="pt-BR" sz="1800">
                <a:latin typeface="Arial" charset="0"/>
              </a:rPr>
              <a:t> </a:t>
            </a:r>
            <a:r>
              <a:rPr lang="pt-BR" sz="1800" b="1">
                <a:latin typeface="Arial" charset="0"/>
              </a:rPr>
              <a:t>envolvidas</a:t>
            </a:r>
            <a:r>
              <a:rPr lang="pt-BR" sz="1800">
                <a:latin typeface="Arial" charset="0"/>
              </a:rPr>
              <a:t> são </a:t>
            </a:r>
            <a:r>
              <a:rPr lang="pt-BR" sz="1800" b="1">
                <a:latin typeface="Arial" charset="0"/>
              </a:rPr>
              <a:t>completamente</a:t>
            </a:r>
            <a:r>
              <a:rPr lang="pt-BR" sz="1800">
                <a:latin typeface="Arial" charset="0"/>
              </a:rPr>
              <a:t> </a:t>
            </a:r>
            <a:r>
              <a:rPr lang="pt-BR" sz="1800" b="1">
                <a:latin typeface="Arial" charset="0"/>
              </a:rPr>
              <a:t>compreendidas</a:t>
            </a:r>
            <a:r>
              <a:rPr lang="pt-BR" sz="1800">
                <a:latin typeface="Arial" charset="0"/>
              </a:rPr>
              <a:t>, além do fato de que o </a:t>
            </a:r>
            <a:r>
              <a:rPr lang="pt-BR" sz="1800" b="1">
                <a:latin typeface="Arial" charset="0"/>
              </a:rPr>
              <a:t>estado</a:t>
            </a:r>
            <a:r>
              <a:rPr lang="pt-BR" sz="1800">
                <a:latin typeface="Arial" charset="0"/>
              </a:rPr>
              <a:t> da </a:t>
            </a:r>
            <a:r>
              <a:rPr lang="pt-BR" sz="1800" b="1">
                <a:latin typeface="Arial" charset="0"/>
              </a:rPr>
              <a:t>atmosfera</a:t>
            </a:r>
            <a:r>
              <a:rPr lang="pt-BR" sz="1800">
                <a:latin typeface="Arial" charset="0"/>
              </a:rPr>
              <a:t> </a:t>
            </a:r>
            <a:r>
              <a:rPr lang="pt-BR" sz="1800" b="1">
                <a:latin typeface="Arial" charset="0"/>
              </a:rPr>
              <a:t>não</a:t>
            </a:r>
            <a:r>
              <a:rPr lang="pt-BR" sz="1800">
                <a:latin typeface="Arial" charset="0"/>
              </a:rPr>
              <a:t> é </a:t>
            </a:r>
            <a:r>
              <a:rPr lang="pt-BR" sz="1800" b="1">
                <a:latin typeface="Arial" charset="0"/>
              </a:rPr>
              <a:t>perfeitamente</a:t>
            </a:r>
            <a:r>
              <a:rPr lang="pt-BR" sz="1800">
                <a:latin typeface="Arial" charset="0"/>
              </a:rPr>
              <a:t> </a:t>
            </a:r>
            <a:r>
              <a:rPr lang="pt-BR" sz="1800" b="1">
                <a:latin typeface="Arial" charset="0"/>
              </a:rPr>
              <a:t>conhecido</a:t>
            </a:r>
            <a:r>
              <a:rPr lang="pt-BR" sz="1800">
                <a:latin typeface="Arial" charset="0"/>
              </a:rPr>
              <a:t>. Desta forma, em grande parte dos casos </a:t>
            </a:r>
            <a:r>
              <a:rPr lang="pt-BR" sz="1800" b="1">
                <a:latin typeface="Arial" charset="0"/>
              </a:rPr>
              <a:t>não</a:t>
            </a:r>
            <a:r>
              <a:rPr lang="pt-BR" sz="1800">
                <a:latin typeface="Arial" charset="0"/>
              </a:rPr>
              <a:t> é possível </a:t>
            </a:r>
            <a:r>
              <a:rPr lang="pt-BR" sz="1800" b="1">
                <a:latin typeface="Arial" charset="0"/>
              </a:rPr>
              <a:t>fazer</a:t>
            </a:r>
            <a:r>
              <a:rPr lang="pt-BR" sz="1800">
                <a:latin typeface="Arial" charset="0"/>
              </a:rPr>
              <a:t> </a:t>
            </a:r>
            <a:r>
              <a:rPr lang="pt-BR" sz="1800" b="1">
                <a:latin typeface="Arial" charset="0"/>
              </a:rPr>
              <a:t>previsões</a:t>
            </a:r>
            <a:r>
              <a:rPr lang="pt-BR" sz="1800">
                <a:latin typeface="Arial" charset="0"/>
              </a:rPr>
              <a:t> </a:t>
            </a:r>
            <a:r>
              <a:rPr lang="pt-BR" sz="1800" b="1">
                <a:latin typeface="Arial" charset="0"/>
              </a:rPr>
              <a:t>perfeitas</a:t>
            </a:r>
            <a:r>
              <a:rPr lang="pt-BR" sz="1800">
                <a:latin typeface="Arial" charset="0"/>
              </a:rPr>
              <a:t> e </a:t>
            </a:r>
            <a:r>
              <a:rPr lang="pt-BR" sz="1800" b="1">
                <a:latin typeface="Arial" charset="0"/>
              </a:rPr>
              <a:t>precisas</a:t>
            </a:r>
            <a:r>
              <a:rPr lang="pt-BR" sz="1800">
                <a:latin typeface="Arial" charset="0"/>
              </a:rPr>
              <a:t>. Os </a:t>
            </a:r>
            <a:r>
              <a:rPr lang="pt-BR" sz="1800" b="1">
                <a:latin typeface="Arial" charset="0"/>
              </a:rPr>
              <a:t>estímulos</a:t>
            </a:r>
            <a:r>
              <a:rPr lang="pt-BR" sz="1800">
                <a:latin typeface="Arial" charset="0"/>
              </a:rPr>
              <a:t> são: </a:t>
            </a:r>
            <a:r>
              <a:rPr lang="pt-BR" sz="1800" b="1">
                <a:latin typeface="Arial" charset="0"/>
              </a:rPr>
              <a:t>entender</a:t>
            </a:r>
            <a:r>
              <a:rPr lang="pt-BR" sz="1800">
                <a:latin typeface="Arial" charset="0"/>
              </a:rPr>
              <a:t> </a:t>
            </a:r>
            <a:r>
              <a:rPr lang="pt-BR" sz="1800" b="1">
                <a:latin typeface="Arial" charset="0"/>
              </a:rPr>
              <a:t>melhor</a:t>
            </a:r>
            <a:r>
              <a:rPr lang="pt-BR" sz="1800">
                <a:latin typeface="Arial" charset="0"/>
              </a:rPr>
              <a:t> as </a:t>
            </a:r>
            <a:r>
              <a:rPr lang="pt-BR" sz="1800" b="1">
                <a:latin typeface="Arial" charset="0"/>
              </a:rPr>
              <a:t>leis</a:t>
            </a:r>
            <a:r>
              <a:rPr lang="pt-BR" sz="1800">
                <a:latin typeface="Arial" charset="0"/>
              </a:rPr>
              <a:t> </a:t>
            </a:r>
            <a:r>
              <a:rPr lang="pt-BR" sz="1800" b="1">
                <a:latin typeface="Arial" charset="0"/>
              </a:rPr>
              <a:t>físicas</a:t>
            </a:r>
            <a:r>
              <a:rPr lang="pt-BR" sz="1800">
                <a:latin typeface="Arial" charset="0"/>
              </a:rPr>
              <a:t>, </a:t>
            </a:r>
            <a:r>
              <a:rPr lang="pt-BR" sz="1800" b="1">
                <a:latin typeface="Arial" charset="0"/>
              </a:rPr>
              <a:t>descobrir</a:t>
            </a:r>
            <a:r>
              <a:rPr lang="pt-BR" sz="1800">
                <a:latin typeface="Arial" charset="0"/>
              </a:rPr>
              <a:t> </a:t>
            </a:r>
            <a:r>
              <a:rPr lang="pt-BR" sz="1800" b="1">
                <a:latin typeface="Arial" charset="0"/>
              </a:rPr>
              <a:t>novos</a:t>
            </a:r>
            <a:r>
              <a:rPr lang="pt-BR" sz="1800">
                <a:latin typeface="Arial" charset="0"/>
              </a:rPr>
              <a:t> </a:t>
            </a:r>
            <a:r>
              <a:rPr lang="pt-BR" sz="1800" b="1">
                <a:latin typeface="Arial" charset="0"/>
              </a:rPr>
              <a:t>fenômenos</a:t>
            </a:r>
            <a:r>
              <a:rPr lang="pt-BR" sz="1800">
                <a:latin typeface="Arial" charset="0"/>
              </a:rPr>
              <a:t> e </a:t>
            </a:r>
            <a:r>
              <a:rPr lang="pt-BR" sz="1800" b="1">
                <a:latin typeface="Arial" charset="0"/>
              </a:rPr>
              <a:t>por</a:t>
            </a:r>
            <a:r>
              <a:rPr lang="pt-BR" sz="1800">
                <a:latin typeface="Arial" charset="0"/>
              </a:rPr>
              <a:t> </a:t>
            </a:r>
            <a:r>
              <a:rPr lang="pt-BR" sz="1800" b="1">
                <a:latin typeface="Arial" charset="0"/>
              </a:rPr>
              <a:t>que</a:t>
            </a:r>
            <a:r>
              <a:rPr lang="pt-BR" sz="1800">
                <a:latin typeface="Arial" charset="0"/>
              </a:rPr>
              <a:t> </a:t>
            </a:r>
            <a:r>
              <a:rPr lang="pt-BR" sz="1800" b="1">
                <a:latin typeface="Arial" charset="0"/>
              </a:rPr>
              <a:t>ocorrem</a:t>
            </a:r>
            <a:r>
              <a:rPr lang="pt-BR" sz="1800">
                <a:latin typeface="Arial" charset="0"/>
              </a:rPr>
              <a:t>, e assim </a:t>
            </a:r>
            <a:r>
              <a:rPr lang="pt-BR" sz="1800" b="1">
                <a:latin typeface="Arial" charset="0"/>
              </a:rPr>
              <a:t>fazer</a:t>
            </a:r>
            <a:r>
              <a:rPr lang="pt-BR" sz="1800">
                <a:latin typeface="Arial" charset="0"/>
              </a:rPr>
              <a:t> </a:t>
            </a:r>
            <a:r>
              <a:rPr lang="pt-BR" sz="1800" b="1">
                <a:latin typeface="Arial" charset="0"/>
              </a:rPr>
              <a:t>melhores</a:t>
            </a:r>
            <a:r>
              <a:rPr lang="pt-BR" sz="1800">
                <a:latin typeface="Arial" charset="0"/>
              </a:rPr>
              <a:t> </a:t>
            </a:r>
            <a:r>
              <a:rPr lang="pt-BR" sz="1800" b="1">
                <a:latin typeface="Arial" charset="0"/>
              </a:rPr>
              <a:t>previsões</a:t>
            </a:r>
            <a:r>
              <a:rPr lang="pt-BR" sz="1800">
                <a:latin typeface="Arial" charset="0"/>
              </a:rPr>
              <a:t>.</a:t>
            </a:r>
          </a:p>
        </p:txBody>
      </p:sp>
      <p:sp>
        <p:nvSpPr>
          <p:cNvPr id="51206" name="Text Box 6"/>
          <p:cNvSpPr txBox="1">
            <a:spLocks noChangeArrowheads="1"/>
          </p:cNvSpPr>
          <p:nvPr/>
        </p:nvSpPr>
        <p:spPr bwMode="auto">
          <a:xfrm>
            <a:off x="395288" y="333375"/>
            <a:ext cx="8748712" cy="427038"/>
          </a:xfrm>
          <a:prstGeom prst="rect">
            <a:avLst/>
          </a:prstGeom>
          <a:noFill/>
          <a:ln w="9525" algn="ctr">
            <a:noFill/>
            <a:miter lim="800000"/>
            <a:headEnd/>
            <a:tailEnd/>
          </a:ln>
          <a:effectLst/>
        </p:spPr>
        <p:txBody>
          <a:bodyPr>
            <a:spAutoFit/>
          </a:bodyPr>
          <a:lstStyle/>
          <a:p>
            <a:pPr>
              <a:defRPr/>
            </a:pPr>
            <a:r>
              <a:rPr lang="pt-BR" sz="2200" b="1">
                <a:effectLst>
                  <a:outerShdw blurRad="38100" dist="38100" dir="2700000" algn="tl">
                    <a:srgbClr val="C0C0C0"/>
                  </a:outerShdw>
                </a:effectLst>
                <a:latin typeface="Arial" charset="0"/>
              </a:rPr>
              <a:t>O MISTÉRIO DA METEOROLOGIA SINÓTICA</a:t>
            </a:r>
            <a:endParaRPr lang="pt-BR" sz="1800" b="1">
              <a:effectLst>
                <a:outerShdw blurRad="38100" dist="38100" dir="2700000" algn="tl">
                  <a:srgbClr val="C0C0C0"/>
                </a:outerShdw>
              </a:effectLst>
              <a:latin typeface="Arial"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Estrutura padrão">
  <a:themeElements>
    <a:clrScheme name="Estrutura padrã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trutura padrão">
      <a:majorFont>
        <a:latin typeface="Times New Roman"/>
        <a:ea typeface=""/>
        <a:cs typeface="Times New Roman"/>
      </a:majorFont>
      <a:minorFont>
        <a:latin typeface="Times New Roman"/>
        <a:ea typeface=""/>
        <a:cs typeface="Times New Roma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trutura padrã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strutura padrã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strutura padrã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strutura padrã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strutura padrã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strutura padrã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strutura padrã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717</TotalTime>
  <Words>1490</Words>
  <Application>Microsoft Office PowerPoint</Application>
  <PresentationFormat>Apresentação na tela (4:3)</PresentationFormat>
  <Paragraphs>112</Paragraphs>
  <Slides>30</Slides>
  <Notes>9</Notes>
  <HiddenSlides>0</HiddenSlides>
  <MMClips>0</MMClips>
  <ScaleCrop>false</ScaleCrop>
  <HeadingPairs>
    <vt:vector size="6" baseType="variant">
      <vt:variant>
        <vt:lpstr>Fontes usadas</vt:lpstr>
      </vt:variant>
      <vt:variant>
        <vt:i4>2</vt:i4>
      </vt:variant>
      <vt:variant>
        <vt:lpstr>Tema</vt:lpstr>
      </vt:variant>
      <vt:variant>
        <vt:i4>1</vt:i4>
      </vt:variant>
      <vt:variant>
        <vt:lpstr>Títulos de slides</vt:lpstr>
      </vt:variant>
      <vt:variant>
        <vt:i4>30</vt:i4>
      </vt:variant>
    </vt:vector>
  </HeadingPairs>
  <TitlesOfParts>
    <vt:vector size="33" baseType="lpstr">
      <vt:lpstr>Times New Roman</vt:lpstr>
      <vt:lpstr>Arial</vt:lpstr>
      <vt:lpstr>Estrutura padrão</vt:lpstr>
      <vt:lpstr>Meteorologia Sinótica</vt:lpstr>
      <vt:lpstr>Slide 2</vt:lpstr>
      <vt:lpstr>Slide 3</vt:lpstr>
      <vt:lpstr>Slide 4</vt:lpstr>
      <vt:lpstr>Slide 5</vt:lpstr>
      <vt:lpstr>Slide 6</vt:lpstr>
      <vt:lpstr>Slide 7</vt:lpstr>
      <vt:lpstr>Slide 8</vt:lpstr>
      <vt:lpstr>Slide 9</vt:lpstr>
      <vt:lpstr>Slide 10</vt:lpstr>
      <vt:lpstr>Análise sinótica</vt:lpstr>
      <vt:lpstr>Modelos conceituais da atmosfera</vt:lpstr>
      <vt:lpstr>Modelos conceituais</vt:lpstr>
      <vt:lpstr>Observações</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Análise sinótica</dc:title>
  <dc:creator>Rita Yuri Ynoue</dc:creator>
  <cp:lastModifiedBy>ritaynoue</cp:lastModifiedBy>
  <cp:revision>17</cp:revision>
  <dcterms:created xsi:type="dcterms:W3CDTF">2009-05-06T12:58:13Z</dcterms:created>
  <dcterms:modified xsi:type="dcterms:W3CDTF">2013-03-08T12:17:02Z</dcterms:modified>
</cp:coreProperties>
</file>