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75" r:id="rId2"/>
    <p:sldId id="337" r:id="rId3"/>
    <p:sldId id="374" r:id="rId4"/>
    <p:sldId id="364" r:id="rId5"/>
    <p:sldId id="381" r:id="rId6"/>
    <p:sldId id="382" r:id="rId7"/>
    <p:sldId id="366" r:id="rId8"/>
    <p:sldId id="367" r:id="rId9"/>
    <p:sldId id="365" r:id="rId10"/>
    <p:sldId id="368" r:id="rId11"/>
    <p:sldId id="384" r:id="rId12"/>
    <p:sldId id="370" r:id="rId13"/>
    <p:sldId id="386" r:id="rId14"/>
    <p:sldId id="385" r:id="rId15"/>
    <p:sldId id="387" r:id="rId16"/>
    <p:sldId id="388" r:id="rId17"/>
    <p:sldId id="390" r:id="rId18"/>
    <p:sldId id="391" r:id="rId19"/>
    <p:sldId id="369" r:id="rId20"/>
    <p:sldId id="376" r:id="rId21"/>
    <p:sldId id="377" r:id="rId22"/>
    <p:sldId id="379" r:id="rId23"/>
    <p:sldId id="380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7" autoAdjust="0"/>
    <p:restoredTop sz="94660"/>
  </p:normalViewPr>
  <p:slideViewPr>
    <p:cSldViewPr>
      <p:cViewPr varScale="1">
        <p:scale>
          <a:sx n="68" d="100"/>
          <a:sy n="68" d="100"/>
        </p:scale>
        <p:origin x="-486" y="-96"/>
      </p:cViewPr>
      <p:guideLst>
        <p:guide orient="horz" pos="2160"/>
        <p:guide pos="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078C893-5CCF-44A1-BDDC-2892C954B2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8BD20-5896-431E-9B27-E0EDD798DADC}" type="slidenum">
              <a:rPr lang="pt-BR"/>
              <a:pPr/>
              <a:t>1</a:t>
            </a:fld>
            <a:endParaRPr lang="pt-B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smtClean="0"/>
              <a:t>14/04/09 – 12z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43005-A030-4E32-B9B6-FA8579B932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9B190-EB8F-44A2-BD7E-F03208A215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6046-FE91-4E7D-BDA1-F59CF65776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39A6B-36BB-402C-9905-339A09B95F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6EA80-7871-4117-AE33-1D87F4FAB7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3912-3478-4967-8094-F359FC4CAC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BA186-92CE-470D-AE6F-046DDF9D4E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9FDA-7D52-491C-9173-4645F398C0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850D-5083-49E3-8CE8-3E4F0A93E0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D773-35F9-4D40-B81C-1C6A08DA55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F358-9CC5-4A3E-91FC-E6E49552AB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83CF1C7-03E0-4C20-BD5C-78C215B6D7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tec.inpe.br/glossario.s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tec.inpe.br/glossario.s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.tamu.edu/class/METAR/metar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emet.aer.mil.br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emet.aer.mil.br/index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00113" y="18446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000">
                <a:solidFill>
                  <a:schemeClr val="tx2"/>
                </a:solidFill>
              </a:rPr>
              <a:t>Cartas meteorológicas e dados sinóticos </a:t>
            </a:r>
            <a:br>
              <a:rPr lang="pt-BR" sz="4000">
                <a:solidFill>
                  <a:schemeClr val="tx2"/>
                </a:solidFill>
              </a:rPr>
            </a:br>
            <a:r>
              <a:rPr lang="pt-BR" sz="3600">
                <a:solidFill>
                  <a:schemeClr val="tx2"/>
                </a:solidFill>
              </a:rPr>
              <a:t>(plotagens, interpretação e análise) </a:t>
            </a:r>
            <a:br>
              <a:rPr lang="pt-BR" sz="3600">
                <a:solidFill>
                  <a:schemeClr val="tx2"/>
                </a:solidFill>
              </a:rPr>
            </a:br>
            <a:r>
              <a:rPr lang="pt-BR" sz="3600">
                <a:solidFill>
                  <a:schemeClr val="tx2"/>
                </a:solidFill>
              </a:rPr>
              <a:t>Aula 2 – METAR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2978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r>
              <a:rPr lang="pt-BR" b="1"/>
              <a:t>Nota 14:</a:t>
            </a:r>
            <a:r>
              <a:rPr lang="pt-BR"/>
              <a:t> apenas 3 camadas são permitidas: </a:t>
            </a:r>
          </a:p>
          <a:p>
            <a:r>
              <a:rPr lang="pt-BR"/>
              <a:t>    camada mais baixa</a:t>
            </a:r>
          </a:p>
          <a:p>
            <a:r>
              <a:rPr lang="pt-BR"/>
              <a:t>    camada acima, cobrindo 3 oitavos ou mais do céu (SCT ou mais)</a:t>
            </a:r>
          </a:p>
          <a:p>
            <a:r>
              <a:rPr lang="pt-BR"/>
              <a:t>    última camada, cobrindo 5 oitavos ou mais do céu (BKN ou mais)</a:t>
            </a:r>
          </a:p>
          <a:p>
            <a:pPr>
              <a:spcAft>
                <a:spcPct val="50000"/>
              </a:spcAft>
            </a:pPr>
            <a:endParaRPr lang="pt-BR" b="1"/>
          </a:p>
          <a:p>
            <a:pPr>
              <a:spcAft>
                <a:spcPct val="50000"/>
              </a:spcAft>
            </a:pPr>
            <a:r>
              <a:rPr lang="pt-BR" b="1"/>
              <a:t>Nota 15:</a:t>
            </a:r>
            <a:r>
              <a:rPr lang="pt-BR"/>
              <a:t> nuvens convectivas significativas serão reportadas como: </a:t>
            </a:r>
            <a:r>
              <a:rPr lang="pt-BR" b="1"/>
              <a:t>TCU</a:t>
            </a:r>
            <a:r>
              <a:rPr lang="pt-BR"/>
              <a:t> – Cumulus Congestus (towering Cumulus) ou </a:t>
            </a:r>
            <a:r>
              <a:rPr lang="pt-BR" b="1"/>
              <a:t>CB</a:t>
            </a:r>
            <a:r>
              <a:rPr lang="pt-BR"/>
              <a:t> – Cumulunimbus.</a:t>
            </a:r>
          </a:p>
          <a:p>
            <a:pPr>
              <a:spcAft>
                <a:spcPct val="50000"/>
              </a:spcAft>
            </a:pPr>
            <a:r>
              <a:rPr lang="pt-BR"/>
              <a:t>    Ex.: </a:t>
            </a:r>
            <a:r>
              <a:rPr lang="pt-BR" b="1"/>
              <a:t>SCT018TCU</a:t>
            </a:r>
            <a:r>
              <a:rPr lang="pt-BR"/>
              <a:t> (3 a 4 oitavos do céu coberto a 1800 pés de altitude, nuvem tipo TCU)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07950" y="115888"/>
            <a:ext cx="8748713" cy="803275"/>
            <a:chOff x="113" y="112"/>
            <a:chExt cx="5511" cy="506"/>
          </a:xfrm>
        </p:grpSpPr>
        <p:sp>
          <p:nvSpPr>
            <p:cNvPr id="11273" name="Rectangle 4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74" name="Rectangle 5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23850" y="271463"/>
            <a:ext cx="87487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DADOS DE METAR</a:t>
            </a: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9" name="Picture 8" descr="towercu_saopaulo_mar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89363"/>
            <a:ext cx="40481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6381750"/>
            <a:ext cx="4286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900"/>
              <a:t>http://www.chitambo.com/clouds/cloudsimages/low/towercu_saopaulo_mar02.jpg</a:t>
            </a:r>
          </a:p>
        </p:txBody>
      </p:sp>
      <p:pic>
        <p:nvPicPr>
          <p:cNvPr id="11271" name="Picture 11" descr="agr3new_farmer_views_cumulonimbus_clouds_from_barley_field_canad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860800"/>
            <a:ext cx="3652837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2482850" y="6629400"/>
            <a:ext cx="666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900"/>
              <a:t>http://www.agriculturephotography.com/photoslg/agr3new_farmer_views_cumulonimbus_clouds_from_barley_field_canada1.jpg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18780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spcAft>
                <a:spcPct val="50000"/>
              </a:spcAft>
            </a:pPr>
            <a:r>
              <a:rPr lang="pt-BR" b="1"/>
              <a:t>Nota 16:</a:t>
            </a:r>
            <a:r>
              <a:rPr lang="pt-BR"/>
              <a:t> quando não é possível determinar a estrutura da nuvem, devido a nevoeiro ou neve, usa-se </a:t>
            </a:r>
            <a:r>
              <a:rPr lang="pt-BR" b="1"/>
              <a:t>VVhhh</a:t>
            </a:r>
            <a:r>
              <a:rPr lang="pt-BR"/>
              <a:t> ou </a:t>
            </a:r>
            <a:r>
              <a:rPr lang="pt-BR" b="1"/>
              <a:t>VV</a:t>
            </a:r>
            <a:r>
              <a:rPr lang="pt-BR"/>
              <a:t>///, onde a visibilidade vertical pode ser determinada por hhh (em centenas de pés) ou impossível de determinar (///).</a:t>
            </a:r>
          </a:p>
          <a:p>
            <a:r>
              <a:rPr lang="pt-BR" b="1"/>
              <a:t>Nota 17:</a:t>
            </a:r>
            <a:r>
              <a:rPr lang="pt-BR"/>
              <a:t> tempo recente (fenômeno aconteceu recentemente). </a:t>
            </a:r>
          </a:p>
          <a:p>
            <a:r>
              <a:rPr lang="pt-BR"/>
              <a:t>    Ex.: </a:t>
            </a:r>
            <a:r>
              <a:rPr lang="pt-BR" b="1"/>
              <a:t>RERA</a:t>
            </a:r>
            <a:r>
              <a:rPr lang="pt-BR"/>
              <a:t> (chuva recente)</a:t>
            </a:r>
          </a:p>
          <a:p>
            <a:pPr>
              <a:spcAft>
                <a:spcPct val="50000"/>
              </a:spcAft>
            </a:pPr>
            <a:endParaRPr lang="pt-BR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07950" y="115888"/>
            <a:ext cx="8748713" cy="803275"/>
            <a:chOff x="113" y="112"/>
            <a:chExt cx="5511" cy="506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23850" y="271463"/>
            <a:ext cx="87487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DADOS DE METAR</a:t>
            </a: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5099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 algn="just">
              <a:spcAft>
                <a:spcPct val="50000"/>
              </a:spcAft>
            </a:pPr>
            <a:r>
              <a:rPr lang="pt-BR" b="1"/>
              <a:t>Nota 18: VC</a:t>
            </a:r>
            <a:r>
              <a:rPr lang="pt-BR"/>
              <a:t> – nas vizinhanças. Ex.: </a:t>
            </a:r>
            <a:r>
              <a:rPr lang="pt-BR" b="1"/>
              <a:t>VCFG</a:t>
            </a:r>
            <a:endParaRPr lang="pt-BR"/>
          </a:p>
          <a:p>
            <a:pPr algn="just">
              <a:spcAft>
                <a:spcPct val="50000"/>
              </a:spcAft>
            </a:pPr>
            <a:r>
              <a:rPr lang="pt-BR"/>
              <a:t>               Intensidade ou Proximidade: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</a:t>
            </a:r>
            <a:r>
              <a:rPr lang="pt-BR" b="1"/>
              <a:t>-</a:t>
            </a:r>
            <a:r>
              <a:rPr lang="pt-BR"/>
              <a:t>  (sinal de negativo) – LEVE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(sem sinal) – MODERADA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</a:t>
            </a:r>
            <a:r>
              <a:rPr lang="pt-BR" b="1"/>
              <a:t>+</a:t>
            </a:r>
            <a:r>
              <a:rPr lang="pt-BR"/>
              <a:t> (sinal de positivo) – FORTE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           Fenômenos significativos: </a:t>
            </a:r>
          </a:p>
          <a:p>
            <a:pPr algn="just">
              <a:spcAft>
                <a:spcPct val="20000"/>
              </a:spcAft>
            </a:pPr>
            <a:r>
              <a:rPr lang="pt-BR"/>
              <a:t>        </a:t>
            </a:r>
            <a:r>
              <a:rPr lang="pt-BR" b="1"/>
              <a:t>BR</a:t>
            </a:r>
            <a:r>
              <a:rPr lang="pt-BR"/>
              <a:t> – NÉVOA ÚMIDA        </a:t>
            </a:r>
            <a:r>
              <a:rPr lang="pt-BR" b="1"/>
              <a:t>TS</a:t>
            </a:r>
            <a:r>
              <a:rPr lang="pt-BR"/>
              <a:t> – TROVOADA </a:t>
            </a:r>
            <a:r>
              <a:rPr lang="pt-BR" b="1"/>
              <a:t>DZ</a:t>
            </a:r>
            <a:r>
              <a:rPr lang="pt-BR"/>
              <a:t> – CHUVISCO</a:t>
            </a:r>
          </a:p>
          <a:p>
            <a:pPr algn="just">
              <a:spcAft>
                <a:spcPct val="20000"/>
              </a:spcAft>
            </a:pPr>
            <a:r>
              <a:rPr lang="pt-BR"/>
              <a:t>        </a:t>
            </a:r>
            <a:r>
              <a:rPr lang="pt-BR" b="1"/>
              <a:t>FG</a:t>
            </a:r>
            <a:r>
              <a:rPr lang="pt-BR"/>
              <a:t> – NEVOEIRO        </a:t>
            </a:r>
            <a:r>
              <a:rPr lang="pt-BR" b="1"/>
              <a:t>SH</a:t>
            </a:r>
            <a:r>
              <a:rPr lang="pt-BR"/>
              <a:t> – PANCADA </a:t>
            </a:r>
            <a:r>
              <a:rPr lang="pt-BR" b="1"/>
              <a:t>RA</a:t>
            </a:r>
            <a:r>
              <a:rPr lang="pt-BR"/>
              <a:t> – CHUVA</a:t>
            </a:r>
          </a:p>
          <a:p>
            <a:pPr>
              <a:spcAft>
                <a:spcPct val="20000"/>
              </a:spcAft>
            </a:pPr>
            <a:r>
              <a:rPr lang="pt-BR"/>
              <a:t>        </a:t>
            </a:r>
            <a:r>
              <a:rPr lang="pt-BR" b="1"/>
              <a:t>FU</a:t>
            </a:r>
            <a:r>
              <a:rPr lang="pt-BR"/>
              <a:t> – FUMAÇA            </a:t>
            </a:r>
            <a:r>
              <a:rPr lang="pt-BR" b="1"/>
              <a:t>SN</a:t>
            </a:r>
            <a:r>
              <a:rPr lang="pt-BR"/>
              <a:t> – NEVE</a:t>
            </a:r>
          </a:p>
          <a:p>
            <a:pPr>
              <a:spcAft>
                <a:spcPct val="20000"/>
              </a:spcAft>
            </a:pPr>
            <a:r>
              <a:rPr lang="pt-BR"/>
              <a:t>        </a:t>
            </a:r>
            <a:r>
              <a:rPr lang="pt-BR" b="1"/>
              <a:t>VA</a:t>
            </a:r>
            <a:r>
              <a:rPr lang="pt-BR"/>
              <a:t> – CINZAS VULCÂNICAS  </a:t>
            </a:r>
            <a:r>
              <a:rPr lang="pt-BR" b="1"/>
              <a:t>GR</a:t>
            </a:r>
            <a:r>
              <a:rPr lang="pt-BR"/>
              <a:t> – GRANIZO</a:t>
            </a:r>
          </a:p>
          <a:p>
            <a:pPr>
              <a:spcAft>
                <a:spcPct val="20000"/>
              </a:spcAft>
            </a:pPr>
            <a:r>
              <a:rPr lang="pt-BR"/>
              <a:t>        </a:t>
            </a:r>
            <a:r>
              <a:rPr lang="pt-BR" b="1"/>
              <a:t>SA</a:t>
            </a:r>
            <a:r>
              <a:rPr lang="pt-BR"/>
              <a:t> – AREIA                </a:t>
            </a:r>
            <a:r>
              <a:rPr lang="pt-BR" b="1"/>
              <a:t>GS</a:t>
            </a:r>
            <a:r>
              <a:rPr lang="pt-BR"/>
              <a:t> - GRANIZO PEQUENO</a:t>
            </a:r>
          </a:p>
          <a:p>
            <a:pPr>
              <a:spcAft>
                <a:spcPct val="20000"/>
              </a:spcAft>
            </a:pPr>
            <a:r>
              <a:rPr lang="pt-BR"/>
              <a:t>        </a:t>
            </a:r>
            <a:r>
              <a:rPr lang="pt-BR" b="1"/>
              <a:t>HZ</a:t>
            </a:r>
            <a:r>
              <a:rPr lang="pt-BR"/>
              <a:t> – NÉVOA SECA </a:t>
            </a:r>
          </a:p>
          <a:p>
            <a:pPr>
              <a:spcAft>
                <a:spcPct val="20000"/>
              </a:spcAft>
            </a:pPr>
            <a:r>
              <a:rPr lang="pt-BR" b="1"/>
              <a:t>Nota 19:</a:t>
            </a:r>
            <a:r>
              <a:rPr lang="pt-BR"/>
              <a:t> BR, DU, FU e HZ serão reportados somente quando a visibilidade </a:t>
            </a:r>
            <a:r>
              <a:rPr lang="pt-BR">
                <a:cs typeface="Arial" charset="0"/>
              </a:rPr>
              <a:t>≤ 5000 metros</a:t>
            </a:r>
            <a:endParaRPr lang="pt-BR" b="1">
              <a:cs typeface="Arial" charset="0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07950" y="115888"/>
            <a:ext cx="8748713" cy="803275"/>
            <a:chOff x="113" y="112"/>
            <a:chExt cx="5511" cy="506"/>
          </a:xfrm>
        </p:grpSpPr>
        <p:sp>
          <p:nvSpPr>
            <p:cNvPr id="13317" name="Rectangle 4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18" name="Rectangle 5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323850" y="271463"/>
            <a:ext cx="87487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DADOS DE METAR</a:t>
            </a: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91512" cy="2625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smtClean="0"/>
              <a:t>FG: fog/neblina: </a:t>
            </a:r>
            <a:r>
              <a:rPr lang="pt-BR" sz="2400" b="1" smtClean="0"/>
              <a:t>Névoa Úmida ou Neblina:</a:t>
            </a:r>
            <a:r>
              <a:rPr lang="pt-BR" sz="2400" smtClean="0"/>
              <a:t> conjunto de microscópicas gotas de água suspensas na atmosfera. Provoca uma redução da visibilidade menor do que em condições de nevoeiro e é, freqüentemente, confundida com chuvisco. (CPTEC)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b="1" smtClean="0"/>
              <a:t>Nevoeiro ou Cerração:</a:t>
            </a:r>
            <a:r>
              <a:rPr lang="pt-BR" sz="2400" smtClean="0"/>
              <a:t> massa de minúsculas gotas de água suspensas na atmosfera, próximas ou junto à superfície da Terra, que reduzem a visibilidade horizontal para menos de 1 Km.  (CPTEC)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smtClean="0"/>
              <a:t>Visibilidade &lt; 1km</a:t>
            </a:r>
          </a:p>
        </p:txBody>
      </p:sp>
      <p:pic>
        <p:nvPicPr>
          <p:cNvPr id="14339" name="Picture 5" descr="f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60350"/>
            <a:ext cx="39608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4416425" y="0"/>
            <a:ext cx="47275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800"/>
              <a:t>http://3.bp.blogspot.com/_F9xVOhqvuUg/TPzuYibimEI/AAAAAAAAAsA/jneR_xpomYg/s1600/fog.jpg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>
                <a:hlinkClick r:id="rId3"/>
              </a:rPr>
              <a:t>http://www.cptec.inpe.br/glossario.shtml#15</a:t>
            </a:r>
            <a:r>
              <a:rPr lang="pt-B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MistFo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60350"/>
            <a:ext cx="7272338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403350" y="4005263"/>
            <a:ext cx="5251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/>
              <a:t>http://www.khoras.net/Khoras/Planet/Forests/Mist%20Forest/MistForest.jpg</a:t>
            </a:r>
          </a:p>
        </p:txBody>
      </p:sp>
      <p:sp>
        <p:nvSpPr>
          <p:cNvPr id="1536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95288" y="4437063"/>
            <a:ext cx="8229600" cy="1800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smtClean="0"/>
              <a:t>BR (bruma/mist): suspensão de gotículas de água na camada atmosférica justaposta à superfície da Terra, reduzindo a visibilidade horizontal a não menos que 1km. É também referida como neblina. 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smtClean="0"/>
              <a:t>Visibilidade &gt; 1 km, UR&gt;95% (obs. Aeronática UR&gt;80%)</a:t>
            </a: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>
                <a:hlinkClick r:id="rId3"/>
              </a:rPr>
              <a:t>http://www.cptec.inpe.br/glossario.shtml#15</a:t>
            </a:r>
            <a:r>
              <a:rPr lang="pt-B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3203575" y="3860800"/>
            <a:ext cx="5327650" cy="360363"/>
          </a:xfrm>
        </p:spPr>
        <p:txBody>
          <a:bodyPr/>
          <a:lstStyle/>
          <a:p>
            <a:pPr eaLnBrk="1" hangingPunct="1"/>
            <a:r>
              <a:rPr lang="pt-BR" sz="1000" smtClean="0"/>
              <a:t>Fonte: CETESB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05300"/>
            <a:ext cx="8229600" cy="2552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/>
              <a:t>HZ (haze) </a:t>
            </a:r>
            <a:r>
              <a:rPr lang="pt-BR" sz="2400" b="1" smtClean="0"/>
              <a:t>Névoa seca:</a:t>
            </a:r>
            <a:r>
              <a:rPr lang="pt-BR" sz="2400" smtClean="0"/>
              <a:t> suspensão de partículas de poeira fina e/ou fumaça no ar. Invisíveis a olho nu, as partículas reduzem a visibilidade e são, suficientemente, numerosas para dar ao ar um aspecto opaco (CPTEC). 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Visibilidade &gt;1 km, UR&lt;95% (obs. Aeron. UR&lt;80%)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113338" cy="383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068638"/>
            <a:ext cx="8229600" cy="3417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FU (FUME) </a:t>
            </a:r>
            <a:r>
              <a:rPr lang="pt-BR" sz="2800" b="1" smtClean="0"/>
              <a:t>Fumaça:</a:t>
            </a:r>
            <a:r>
              <a:rPr lang="pt-BR" sz="2800" smtClean="0"/>
              <a:t> pequenas partículas suspensas no ar produzidas por combustão. Podem se transformar em neblina quando viajam por uma distância de 40 a 160 quilômetros ou mais ou ainda, quando as partículas maiores se dispersam. Neste caso, as partículas restantes se espalham amplamente pela atmosfera. (CPTEC)</a:t>
            </a:r>
          </a:p>
        </p:txBody>
      </p:sp>
      <p:pic>
        <p:nvPicPr>
          <p:cNvPr id="17411" name="Picture 5" descr="Queim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0481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95288" y="2708275"/>
            <a:ext cx="8164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/>
              <a:t>http://bp3.blogger.com/_I_bABiHcaBg/RriOge84d6I/AAAAAAAACNs/KIndhIzqbiQ/s320/Queimada.jpg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581525"/>
            <a:ext cx="8229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/>
              <a:t>DZ (DRIZZLE) </a:t>
            </a:r>
            <a:r>
              <a:rPr lang="pt-BR" sz="2400" b="1" smtClean="0"/>
              <a:t>Chuvisco:</a:t>
            </a:r>
            <a:r>
              <a:rPr lang="pt-BR" sz="2400" smtClean="0"/>
              <a:t> precipitação que cai lentamente em forma de minúsculas gotas de água.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b="1" smtClean="0"/>
              <a:t>Garoa:</a:t>
            </a:r>
            <a:r>
              <a:rPr lang="pt-BR" sz="2400" smtClean="0"/>
              <a:t> expressão regional do Brasil, principalmente de São Paulo, para expressar chuvisco. 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CPTEC</a:t>
            </a:r>
          </a:p>
        </p:txBody>
      </p:sp>
      <p:pic>
        <p:nvPicPr>
          <p:cNvPr id="18435" name="Picture 5" descr="drizz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60350"/>
            <a:ext cx="27701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2700338" y="414972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http://www.geologywales.co.uk/storms/drizzle1.jpg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8229600" cy="1760538"/>
          </a:xfrm>
        </p:spPr>
        <p:txBody>
          <a:bodyPr/>
          <a:lstStyle/>
          <a:p>
            <a:pPr eaLnBrk="1" hangingPunct="1"/>
            <a:r>
              <a:rPr lang="pt-BR" sz="2800" b="1" smtClean="0"/>
              <a:t>GR (HAIL) Granizo:</a:t>
            </a:r>
            <a:r>
              <a:rPr lang="pt-BR" sz="2800" smtClean="0"/>
              <a:t> precipitação que se origina de nuvem cumulonimbo e que cai em forma de bolas ou pedaços irregulares de gelo. </a:t>
            </a:r>
          </a:p>
        </p:txBody>
      </p:sp>
      <p:pic>
        <p:nvPicPr>
          <p:cNvPr id="19459" name="Picture 5" descr="graniz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76250"/>
            <a:ext cx="47625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1116013" y="3933825"/>
            <a:ext cx="692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http://1pic.files.wordpress.com/2009/08/granizo.jpg?w=500&amp;h=342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33924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 algn="just">
              <a:spcAft>
                <a:spcPct val="50000"/>
              </a:spcAft>
            </a:pPr>
            <a:r>
              <a:rPr lang="pt-BR" b="1"/>
              <a:t>SBGL 121100Z 20015KT 5000 BKN030 +RA 22/15 Q1025</a:t>
            </a:r>
          </a:p>
          <a:p>
            <a:pPr algn="just">
              <a:spcAft>
                <a:spcPct val="50000"/>
              </a:spcAft>
            </a:pPr>
            <a:endParaRPr lang="pt-BR" b="1"/>
          </a:p>
          <a:p>
            <a:pPr algn="just">
              <a:spcAft>
                <a:spcPct val="50000"/>
              </a:spcAft>
            </a:pPr>
            <a:r>
              <a:rPr lang="pt-BR"/>
              <a:t>GALEAO DIA 12, 11 HORAS UTC, VENTOS DE 200 COM 15 NÓS, VISIBILIDADE 5KM, NUBLADO A 3000FT, CHUVA FORTE, TEMPERATURA DO AR 22°C, PONTO DE ORVALHO 15°C, AJUSTE DE ALTÍMETRO 1025HPA. </a:t>
            </a:r>
          </a:p>
          <a:p>
            <a:pPr algn="just">
              <a:spcAft>
                <a:spcPct val="50000"/>
              </a:spcAft>
            </a:pPr>
            <a:r>
              <a:rPr lang="pt-BR" b="1"/>
              <a:t>-&gt;http://www.booty.org.uk/booty.weather/metinfo/codes/METAR_decode.htm</a:t>
            </a:r>
          </a:p>
          <a:p>
            <a:pPr algn="just">
              <a:spcAft>
                <a:spcPct val="50000"/>
              </a:spcAft>
            </a:pPr>
            <a:r>
              <a:rPr lang="pt-BR" b="1"/>
              <a:t> &gt; </a:t>
            </a:r>
            <a:r>
              <a:rPr lang="pt-BR" b="1">
                <a:hlinkClick r:id="rId2"/>
              </a:rPr>
              <a:t>http://www.met.tamu.edu/class/METAR/metar.html#INDEX</a:t>
            </a:r>
            <a:endParaRPr lang="pt-BR" b="1"/>
          </a:p>
          <a:p>
            <a:pPr algn="just">
              <a:spcAft>
                <a:spcPct val="50000"/>
              </a:spcAft>
            </a:pPr>
            <a:endParaRPr lang="pt-BR" b="1"/>
          </a:p>
          <a:p>
            <a:pPr algn="just">
              <a:spcAft>
                <a:spcPct val="50000"/>
              </a:spcAft>
            </a:pPr>
            <a:endParaRPr lang="pt-BR" b="1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107950" y="115888"/>
            <a:ext cx="8748713" cy="803275"/>
            <a:chOff x="113" y="112"/>
            <a:chExt cx="5511" cy="506"/>
          </a:xfrm>
        </p:grpSpPr>
        <p:sp>
          <p:nvSpPr>
            <p:cNvPr id="20485" name="Rectangle 4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323850" y="271463"/>
            <a:ext cx="87487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DADOS DE METAR</a:t>
            </a: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0" y="908050"/>
            <a:ext cx="9144000" cy="2566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 algn="just">
              <a:spcAft>
                <a:spcPct val="50000"/>
              </a:spcAft>
              <a:buFontTx/>
              <a:buChar char="•"/>
            </a:pPr>
            <a:r>
              <a:rPr lang="pt-BR"/>
              <a:t> Informe meteorológico aeronáutico.</a:t>
            </a:r>
          </a:p>
          <a:p>
            <a:pPr algn="just">
              <a:spcAft>
                <a:spcPct val="50000"/>
              </a:spcAft>
              <a:buFontTx/>
              <a:buChar char="•"/>
            </a:pPr>
            <a:r>
              <a:rPr lang="pt-BR"/>
              <a:t> As informações são reportadas de hora em hora, ou de meia em meia hora em determinadas localidades.</a:t>
            </a:r>
          </a:p>
          <a:p>
            <a:pPr algn="just">
              <a:spcAft>
                <a:spcPct val="50000"/>
              </a:spcAft>
              <a:buFontTx/>
              <a:buChar char="•"/>
            </a:pPr>
            <a:r>
              <a:rPr lang="pt-BR"/>
              <a:t> </a:t>
            </a:r>
            <a:r>
              <a:rPr lang="pt-BR" b="1"/>
              <a:t>SPECI:</a:t>
            </a:r>
            <a:r>
              <a:rPr lang="pt-BR"/>
              <a:t> dados em horários intermediários são emitidos caso esteja ocorrendo algum evento especial.</a:t>
            </a:r>
          </a:p>
          <a:p>
            <a:pPr algn="just">
              <a:spcAft>
                <a:spcPct val="50000"/>
              </a:spcAft>
              <a:buFontTx/>
              <a:buChar char="•"/>
            </a:pPr>
            <a:r>
              <a:rPr lang="pt-BR"/>
              <a:t> Ex.: SBGR (Aeroporto de Guarulhos-SP), SBSP (Aeroporto de Congonhas-SP). </a:t>
            </a:r>
          </a:p>
          <a:p>
            <a:pPr algn="just">
              <a:spcAft>
                <a:spcPct val="50000"/>
              </a:spcAft>
              <a:buFontTx/>
              <a:buChar char="•"/>
            </a:pPr>
            <a:r>
              <a:rPr lang="pt-BR"/>
              <a:t> </a:t>
            </a:r>
            <a:r>
              <a:rPr lang="pt-BR">
                <a:hlinkClick r:id="rId2"/>
              </a:rPr>
              <a:t>http://www.redemet.aer.mil.br/</a:t>
            </a:r>
            <a:endParaRPr lang="pt-BR"/>
          </a:p>
        </p:txBody>
      </p: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107950" y="115888"/>
            <a:ext cx="8748713" cy="803275"/>
            <a:chOff x="113" y="112"/>
            <a:chExt cx="5511" cy="506"/>
          </a:xfrm>
        </p:grpSpPr>
        <p:sp>
          <p:nvSpPr>
            <p:cNvPr id="307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323850" y="271463"/>
            <a:ext cx="87487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DADOS DE METAR</a:t>
            </a: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66838"/>
            <a:ext cx="19050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2400" y="27432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07/03/2010 SBSP 070100Z  12003KT 9999 SCT010 BKN020 18/16 Q1015=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0"/>
            <a:ext cx="19288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28600" y="55626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07/03/2010 SBSP 070900Z  07007KT 5000 BR BKN010 17/15 Q1011=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143000" y="3810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/>
              <a:t>Exemplos de plotagem de METAR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0" y="188913"/>
            <a:ext cx="9144000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40000"/>
              </a:spcBef>
            </a:pPr>
            <a:r>
              <a:rPr lang="pt-BR"/>
              <a:t> SBRB   10003KT 2500 RA BR SCT007 OVC100 23/22 Q1015 =</a:t>
            </a:r>
          </a:p>
          <a:p>
            <a:pPr>
              <a:lnSpc>
                <a:spcPct val="50000"/>
              </a:lnSpc>
              <a:spcBef>
                <a:spcPct val="40000"/>
              </a:spcBef>
            </a:pPr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SBMN   00000KT 9999 SCT008 FEW025TCU BKN100 27/25 Q1012=</a:t>
            </a:r>
          </a:p>
          <a:p>
            <a:pPr>
              <a:lnSpc>
                <a:spcPct val="50000"/>
              </a:lnSpc>
              <a:spcBef>
                <a:spcPct val="40000"/>
              </a:spcBef>
            </a:pPr>
            <a:r>
              <a:rPr lang="pt-BR"/>
              <a:t> SBBV   07005KT CAVOK 28/24 Q1012=</a:t>
            </a:r>
          </a:p>
          <a:p>
            <a:pPr>
              <a:lnSpc>
                <a:spcPct val="50000"/>
              </a:lnSpc>
              <a:spcBef>
                <a:spcPct val="40000"/>
              </a:spcBef>
            </a:pPr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SBMQ  04006KT 9999 SCT010 BKN015 BKN080 28/27 Q1012=</a:t>
            </a:r>
          </a:p>
          <a:p>
            <a:pPr>
              <a:lnSpc>
                <a:spcPct val="50000"/>
              </a:lnSpc>
              <a:spcBef>
                <a:spcPct val="40000"/>
              </a:spcBef>
            </a:pPr>
            <a:r>
              <a:rPr lang="pt-BR"/>
              <a:t> SBBE   08005KT 9999 SCT020 29/24 Q1012=</a:t>
            </a:r>
          </a:p>
          <a:p>
            <a:pPr>
              <a:lnSpc>
                <a:spcPct val="50000"/>
              </a:lnSpc>
              <a:spcBef>
                <a:spcPct val="40000"/>
              </a:spcBef>
            </a:pPr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SBPV   09005KT 9999 BKN012 BKN090 27/24 Q1011 =</a:t>
            </a:r>
          </a:p>
          <a:p>
            <a:pPr>
              <a:lnSpc>
                <a:spcPct val="50000"/>
              </a:lnSpc>
              <a:spcBef>
                <a:spcPct val="40000"/>
              </a:spcBef>
            </a:pPr>
            <a:r>
              <a:rPr lang="pt-BR"/>
              <a:t> SBPJ   00000KT 9999 FEW009 BKN025 BKN100 27/23 Q1013=</a:t>
            </a:r>
          </a:p>
          <a:p>
            <a:pPr>
              <a:lnSpc>
                <a:spcPct val="50000"/>
              </a:lnSpc>
              <a:spcBef>
                <a:spcPct val="40000"/>
              </a:spcBef>
            </a:pPr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SBSL   06010KT 9999 BKN017 30/25 Q1011=</a:t>
            </a:r>
          </a:p>
          <a:p>
            <a:pPr>
              <a:lnSpc>
                <a:spcPct val="50000"/>
              </a:lnSpc>
              <a:spcBef>
                <a:spcPct val="40000"/>
              </a:spcBef>
            </a:pPr>
            <a:r>
              <a:rPr lang="pt-BR"/>
              <a:t> SBTE   18003KT 9999 FEW020 BKN080 27/25 Q1012=</a:t>
            </a:r>
          </a:p>
          <a:p>
            <a:pPr>
              <a:lnSpc>
                <a:spcPct val="50000"/>
              </a:lnSpc>
              <a:spcBef>
                <a:spcPct val="40000"/>
              </a:spcBef>
            </a:pPr>
            <a:r>
              <a:rPr lang="pt-BR"/>
              <a:t> 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705600" y="2209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25/fev/2010 12z</a:t>
            </a:r>
          </a:p>
        </p:txBody>
      </p:sp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2" cstate="print"/>
          <a:srcRect r="1918"/>
          <a:stretch>
            <a:fillRect/>
          </a:stretch>
        </p:blipFill>
        <p:spPr bwMode="auto">
          <a:xfrm>
            <a:off x="0" y="3721100"/>
            <a:ext cx="91186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438400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sz="1800" smtClean="0">
                <a:solidFill>
                  <a:srgbClr val="FF0000"/>
                </a:solidFill>
              </a:rPr>
              <a:t> </a:t>
            </a:r>
            <a:endParaRPr lang="pt-BR" sz="1800" smtClean="0">
              <a:solidFill>
                <a:schemeClr val="tx1"/>
              </a:solidFill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0000"/>
                </a:solidFill>
              </a:rPr>
              <a:t> SBFZ   12009KT 9999 SCT020 SCT100 30/24 Q1011=</a:t>
            </a:r>
            <a:br>
              <a:rPr lang="pt-BR">
                <a:solidFill>
                  <a:srgbClr val="FF0000"/>
                </a:solidFill>
              </a:rPr>
            </a:br>
            <a:r>
              <a:rPr lang="pt-BR"/>
              <a:t> SBNT   11010KT 9999 SCT020 BKN100 30/24 Q1011=</a:t>
            </a:r>
            <a:br>
              <a:rPr lang="pt-BR"/>
            </a:br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SBJP   12008KT 9999 BKN020 BKN070 30/24 Q1013 =</a:t>
            </a:r>
            <a:br>
              <a:rPr lang="pt-BR">
                <a:solidFill>
                  <a:srgbClr val="FF0000"/>
                </a:solidFill>
              </a:rPr>
            </a:br>
            <a:r>
              <a:rPr lang="pt-BR"/>
              <a:t> SBRF   11010KT 9999 SCT020 SCT070 30/23 Q1012=</a:t>
            </a:r>
            <a:br>
              <a:rPr lang="pt-BR"/>
            </a:br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SBMO   06002KT 9999 FEW012 SCT016 BKN100 28/25 Q1013=</a:t>
            </a:r>
            <a:br>
              <a:rPr lang="pt-BR">
                <a:solidFill>
                  <a:srgbClr val="FF0000"/>
                </a:solidFill>
              </a:rPr>
            </a:br>
            <a:r>
              <a:rPr lang="pt-BR"/>
              <a:t> SBAR   03005KT 9999 SCT015 FEW017TCU 29/27 Q1012=</a:t>
            </a:r>
            <a:br>
              <a:rPr lang="pt-BR"/>
            </a:br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SBSV   10008KT 9999 SCT017 FEW020TCU SCT100 31/25 Q1013=</a:t>
            </a:r>
            <a:br>
              <a:rPr lang="pt-BR">
                <a:solidFill>
                  <a:srgbClr val="FF0000"/>
                </a:solidFill>
              </a:rPr>
            </a:br>
            <a:r>
              <a:rPr lang="pt-BR"/>
              <a:t> SBCY   34010KT CAVOK 28/23 Q1012=</a:t>
            </a:r>
            <a:br>
              <a:rPr lang="pt-BR"/>
            </a:br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SBCG   06008KT CAVOK 26/19 Q1014=</a:t>
            </a:r>
            <a:br>
              <a:rPr lang="pt-BR">
                <a:solidFill>
                  <a:srgbClr val="FF0000"/>
                </a:solidFill>
              </a:rPr>
            </a:br>
            <a:endParaRPr lang="pt-BR">
              <a:solidFill>
                <a:srgbClr val="FF0000"/>
              </a:solidFill>
            </a:endParaRPr>
          </a:p>
        </p:txBody>
      </p:sp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1513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15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 SBGO   00000KT 9999 FEW012 BKN090 25/22 Q1016 =</a:t>
            </a:r>
            <a:br>
              <a:rPr lang="pt-BR"/>
            </a:br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SBBR   18006KT 9999 FEW030 26/18 Q1019 =</a:t>
            </a:r>
            <a:br>
              <a:rPr lang="pt-BR">
                <a:solidFill>
                  <a:srgbClr val="FF0000"/>
                </a:solidFill>
              </a:rPr>
            </a:br>
            <a:r>
              <a:rPr lang="pt-BR"/>
              <a:t> SBBH   25006KT CAVOK 26/20 Q1016=</a:t>
            </a:r>
            <a:br>
              <a:rPr lang="pt-BR"/>
            </a:br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SBVT    03013KT CAVOK 31/20 Q1012=</a:t>
            </a:r>
            <a:br>
              <a:rPr lang="pt-BR">
                <a:solidFill>
                  <a:srgbClr val="FF0000"/>
                </a:solidFill>
              </a:rPr>
            </a:br>
            <a:r>
              <a:rPr lang="pt-BR"/>
              <a:t> SBSP   15006KT 4000 -RA BR BKN005 OVC010 21/20 Q1018 RERA=</a:t>
            </a:r>
            <a:br>
              <a:rPr lang="pt-BR"/>
            </a:br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SBRJ   18002KT 4000 -RA FEW006 BKN010 OVC090 26/25 Q1012=</a:t>
            </a:r>
            <a:br>
              <a:rPr lang="pt-BR">
                <a:solidFill>
                  <a:srgbClr val="FF0000"/>
                </a:solidFill>
              </a:rPr>
            </a:br>
            <a:r>
              <a:rPr lang="pt-BR"/>
              <a:t> SBCT   12012KT 9999 FEW016 SCT025 BKN090 17/13 Q1020=</a:t>
            </a:r>
            <a:br>
              <a:rPr lang="pt-BR"/>
            </a:br>
            <a:r>
              <a:rPr lang="pt-BR"/>
              <a:t> </a:t>
            </a:r>
            <a:r>
              <a:rPr lang="pt-BR">
                <a:solidFill>
                  <a:srgbClr val="FF0000"/>
                </a:solidFill>
              </a:rPr>
              <a:t>SBFL   19014KT CAVOK 23/13 Q1018=</a:t>
            </a:r>
            <a:br>
              <a:rPr lang="pt-BR">
                <a:solidFill>
                  <a:srgbClr val="FF0000"/>
                </a:solidFill>
              </a:rPr>
            </a:br>
            <a:r>
              <a:rPr lang="pt-BR"/>
              <a:t> SBPA   21009KT CAVOK 21/13 Q1020= </a:t>
            </a:r>
            <a:br>
              <a:rPr lang="pt-BR"/>
            </a:br>
            <a:endParaRPr lang="pt-BR"/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51188"/>
            <a:ext cx="91440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METAR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>
                <a:hlinkClick r:id="rId2"/>
              </a:rPr>
              <a:t>http://www.redemet.aer.mil.br/index.php#</a:t>
            </a:r>
            <a:endParaRPr lang="pt-BR" smtClean="0"/>
          </a:p>
          <a:p>
            <a:pPr eaLnBrk="1" hangingPunct="1"/>
            <a:r>
              <a:rPr lang="pt-BR" smtClean="0"/>
              <a:t>Decodificação METAR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18557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 algn="just">
              <a:spcAft>
                <a:spcPct val="50000"/>
              </a:spcAft>
            </a:pPr>
            <a:r>
              <a:rPr lang="pt-BR" sz="1700" b="1"/>
              <a:t>METAR SBGL 171200Z 27010KT 5000 –RA SCT012 BKN020 OVC090 25/20 Q1008</a:t>
            </a:r>
          </a:p>
          <a:p>
            <a:pPr algn="just">
              <a:spcAft>
                <a:spcPct val="50000"/>
              </a:spcAft>
            </a:pPr>
            <a:r>
              <a:rPr lang="pt-BR"/>
              <a:t>-&gt;</a:t>
            </a:r>
            <a:r>
              <a:rPr lang="pt-BR" b="1"/>
              <a:t>171200Z </a:t>
            </a:r>
            <a:r>
              <a:rPr lang="pt-BR"/>
              <a:t>– DIA 17 e HORA 12:00Z 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 UTC (Universal Time Coordinated – Tempo Universal Coordenado), conhecida também, como “Hora Zulu” ou “Hora GMT”.</a:t>
            </a:r>
          </a:p>
          <a:p>
            <a:pPr algn="just">
              <a:spcAft>
                <a:spcPct val="50000"/>
              </a:spcAft>
            </a:pPr>
            <a:endParaRPr lang="pt-BR" b="1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07950" y="115888"/>
            <a:ext cx="8748713" cy="803275"/>
            <a:chOff x="113" y="112"/>
            <a:chExt cx="5511" cy="506"/>
          </a:xfrm>
        </p:grpSpPr>
        <p:sp>
          <p:nvSpPr>
            <p:cNvPr id="5125" name="Rectangle 4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323850" y="271463"/>
            <a:ext cx="87487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DADOS DE METAR</a:t>
            </a: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24_A39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0" y="6491288"/>
            <a:ext cx="696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http://observatoriophoenix.astrodatabase.net/a_dicas/24_A39_2.gif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60086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 algn="just">
              <a:spcAft>
                <a:spcPct val="50000"/>
              </a:spcAft>
            </a:pPr>
            <a:r>
              <a:rPr lang="pt-BR" sz="1700" b="1"/>
              <a:t>METAR SBGL 171200Z 27010KT 5000 –RA SCT012 BKN020 OVC090 25/20 Q1008</a:t>
            </a:r>
          </a:p>
          <a:p>
            <a:pPr algn="just">
              <a:spcAft>
                <a:spcPct val="50000"/>
              </a:spcAft>
            </a:pPr>
            <a:r>
              <a:rPr lang="pt-BR"/>
              <a:t>-&gt;</a:t>
            </a:r>
            <a:r>
              <a:rPr lang="pt-BR" b="1"/>
              <a:t>171200Z </a:t>
            </a:r>
            <a:r>
              <a:rPr lang="pt-BR"/>
              <a:t>– DIA 17 e HORA 12:00Z 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 UTC (Universal Time Coordinated – Tempo Universal Coordenado), conhecida também, como “Hora Zulu” ou “Hora GMT”.</a:t>
            </a:r>
          </a:p>
          <a:p>
            <a:pPr algn="just">
              <a:spcAft>
                <a:spcPct val="50000"/>
              </a:spcAft>
            </a:pPr>
            <a:r>
              <a:rPr lang="pt-BR"/>
              <a:t>-&gt;</a:t>
            </a:r>
            <a:r>
              <a:rPr lang="pt-BR" b="1"/>
              <a:t>27010KT</a:t>
            </a:r>
            <a:r>
              <a:rPr lang="pt-BR"/>
              <a:t> – vento de direção oeste e velocidade de 10KT (nós).</a:t>
            </a:r>
          </a:p>
          <a:p>
            <a:pPr algn="just">
              <a:spcAft>
                <a:spcPct val="50000"/>
              </a:spcAft>
            </a:pPr>
            <a:r>
              <a:rPr lang="pt-BR" b="1"/>
              <a:t>Nota 1: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1 nó = 1,852 km/h 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1 nó = 0,51444 m/s</a:t>
            </a:r>
          </a:p>
          <a:p>
            <a:pPr algn="just">
              <a:spcAft>
                <a:spcPct val="50000"/>
              </a:spcAft>
            </a:pPr>
            <a:r>
              <a:rPr lang="pt-BR" b="1"/>
              <a:t>Nota 2:</a:t>
            </a:r>
            <a:r>
              <a:rPr lang="pt-BR"/>
              <a:t> se a direção do vento variar de 60 graus ou mais e a velocidade do vento for maior que 3KT, as duas direções extremas deverão ser informadas.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Ex.: 27010KT </a:t>
            </a:r>
            <a:r>
              <a:rPr lang="pt-BR" b="1"/>
              <a:t>280V340</a:t>
            </a:r>
          </a:p>
          <a:p>
            <a:pPr algn="just">
              <a:spcAft>
                <a:spcPct val="50000"/>
              </a:spcAft>
            </a:pPr>
            <a:r>
              <a:rPr lang="pt-BR" b="1"/>
              <a:t>Nota 3:</a:t>
            </a:r>
            <a:r>
              <a:rPr lang="pt-BR"/>
              <a:t> será codificado </a:t>
            </a:r>
            <a:r>
              <a:rPr lang="pt-BR" b="1"/>
              <a:t>VRB</a:t>
            </a:r>
            <a:r>
              <a:rPr lang="pt-BR"/>
              <a:t> se a velocidade for igual ou menor que 3KT.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Ex.: </a:t>
            </a:r>
            <a:r>
              <a:rPr lang="pt-BR" b="1"/>
              <a:t>VRB02KT</a:t>
            </a:r>
          </a:p>
          <a:p>
            <a:pPr algn="just">
              <a:spcAft>
                <a:spcPct val="10000"/>
              </a:spcAft>
            </a:pPr>
            <a:r>
              <a:rPr lang="pt-BR" b="1"/>
              <a:t>Nota 4:</a:t>
            </a:r>
            <a:r>
              <a:rPr lang="pt-BR"/>
              <a:t> e quando a velocidade for maior que 3KT, mas a direção for impossível de ser medida, por exemplo, em uma situação de trovoada sobre o aeródromo.</a:t>
            </a:r>
          </a:p>
          <a:p>
            <a:pPr algn="just">
              <a:spcAft>
                <a:spcPct val="10000"/>
              </a:spcAft>
            </a:pPr>
            <a:r>
              <a:rPr lang="pt-BR"/>
              <a:t>    Ex.: </a:t>
            </a:r>
            <a:r>
              <a:rPr lang="pt-BR" b="1"/>
              <a:t>VRB23KT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07950" y="115888"/>
            <a:ext cx="8748713" cy="803275"/>
            <a:chOff x="113" y="112"/>
            <a:chExt cx="5511" cy="506"/>
          </a:xfrm>
        </p:grpSpPr>
        <p:sp>
          <p:nvSpPr>
            <p:cNvPr id="7174" name="Rectangle 4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75" name="Rectangle 5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323850" y="271463"/>
            <a:ext cx="87487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DADOS DE METAR</a:t>
            </a: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708275"/>
            <a:ext cx="15128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35290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 algn="just">
              <a:spcAft>
                <a:spcPct val="50000"/>
              </a:spcAft>
            </a:pPr>
            <a:r>
              <a:rPr lang="pt-BR" b="1"/>
              <a:t>Nota 5:</a:t>
            </a:r>
            <a:r>
              <a:rPr lang="pt-BR"/>
              <a:t> se durante o período que a média do vento é avaliada (1, 2 ou 10 minutos), o vento de rajada exceder a velocidade média por 10KT ou mais, esta rajada será reportada inserindo-se a letra </a:t>
            </a:r>
            <a:r>
              <a:rPr lang="pt-BR" b="1"/>
              <a:t>G (gust)</a:t>
            </a:r>
            <a:r>
              <a:rPr lang="pt-BR"/>
              <a:t>, seguida do valor da rajada.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Ex.: 27010KT</a:t>
            </a:r>
            <a:r>
              <a:rPr lang="pt-BR" b="1"/>
              <a:t>G20KT</a:t>
            </a:r>
          </a:p>
          <a:p>
            <a:pPr algn="just">
              <a:spcAft>
                <a:spcPct val="50000"/>
              </a:spcAft>
            </a:pPr>
            <a:r>
              <a:rPr lang="pt-BR" b="1"/>
              <a:t>Nota 6:</a:t>
            </a:r>
            <a:r>
              <a:rPr lang="pt-BR"/>
              <a:t> Valores da velocidade do vento superiores a 99KT são informados com a letra </a:t>
            </a:r>
            <a:r>
              <a:rPr lang="pt-BR" b="1"/>
              <a:t>P</a:t>
            </a:r>
            <a:r>
              <a:rPr lang="pt-BR"/>
              <a:t> (plus). 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Ex.: </a:t>
            </a:r>
            <a:r>
              <a:rPr lang="pt-BR" b="1"/>
              <a:t>180P99KT</a:t>
            </a:r>
          </a:p>
          <a:p>
            <a:pPr algn="just">
              <a:spcAft>
                <a:spcPct val="50000"/>
              </a:spcAft>
            </a:pPr>
            <a:r>
              <a:rPr lang="pt-BR" b="1"/>
              <a:t>Nota 7:</a:t>
            </a:r>
            <a:r>
              <a:rPr lang="pt-BR"/>
              <a:t> Vento calmo. Na meteorologia o vento só é calmo quando sua velocidade for 00. Diferente da aviação que ventos abaixo de 06KT são considerados calmos.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Ex.: </a:t>
            </a:r>
            <a:r>
              <a:rPr lang="pt-BR" b="1"/>
              <a:t>00000KT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07950" y="115888"/>
            <a:ext cx="8748713" cy="803275"/>
            <a:chOff x="113" y="112"/>
            <a:chExt cx="5511" cy="506"/>
          </a:xfrm>
        </p:grpSpPr>
        <p:sp>
          <p:nvSpPr>
            <p:cNvPr id="8197" name="Rectangle 4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8" name="Rectangle 5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23850" y="271463"/>
            <a:ext cx="87487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DADOS DE METAR</a:t>
            </a: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5981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 algn="just">
              <a:spcAft>
                <a:spcPct val="50000"/>
              </a:spcAft>
            </a:pPr>
            <a:r>
              <a:rPr lang="pt-BR" sz="1700" b="1"/>
              <a:t>METAR SBGL 171200Z 27010KT 5000 –RA SCT012 BKN020 OVC090 25/20 Q1008</a:t>
            </a:r>
          </a:p>
          <a:p>
            <a:pPr algn="just">
              <a:spcAft>
                <a:spcPct val="50000"/>
              </a:spcAft>
            </a:pPr>
            <a:r>
              <a:rPr lang="pt-BR"/>
              <a:t>-&gt;</a:t>
            </a:r>
            <a:r>
              <a:rPr lang="pt-BR" b="1"/>
              <a:t>5000</a:t>
            </a:r>
            <a:r>
              <a:rPr lang="pt-BR"/>
              <a:t> – visibilidade de 5000 metros.</a:t>
            </a:r>
          </a:p>
          <a:p>
            <a:pPr algn="just">
              <a:spcAft>
                <a:spcPct val="50000"/>
              </a:spcAft>
            </a:pPr>
            <a:r>
              <a:rPr lang="pt-BR" b="1"/>
              <a:t>Nota 8:</a:t>
            </a:r>
            <a:r>
              <a:rPr lang="pt-BR"/>
              <a:t> </a:t>
            </a:r>
            <a:r>
              <a:rPr lang="pt-BR" b="1"/>
              <a:t>9999</a:t>
            </a:r>
            <a:r>
              <a:rPr lang="pt-BR"/>
              <a:t> – visibilidade igual ou maior que 10 km.</a:t>
            </a:r>
          </a:p>
          <a:p>
            <a:pPr algn="just">
              <a:spcAft>
                <a:spcPct val="50000"/>
              </a:spcAft>
            </a:pPr>
            <a:r>
              <a:rPr lang="pt-BR" b="1"/>
              <a:t>Nota 9:</a:t>
            </a:r>
            <a:r>
              <a:rPr lang="pt-BR"/>
              <a:t> </a:t>
            </a:r>
            <a:r>
              <a:rPr lang="pt-BR" b="1"/>
              <a:t>0000</a:t>
            </a:r>
            <a:r>
              <a:rPr lang="pt-BR"/>
              <a:t> – visibilidade  ZERO.</a:t>
            </a:r>
          </a:p>
          <a:p>
            <a:pPr algn="just">
              <a:spcAft>
                <a:spcPct val="50000"/>
              </a:spcAft>
            </a:pPr>
            <a:r>
              <a:rPr lang="pt-BR" b="1"/>
              <a:t>Nota 10:</a:t>
            </a:r>
            <a:r>
              <a:rPr lang="pt-BR"/>
              <a:t> se a visibilidade observada não for a mesma em todos os setores do aeródromo, serão adicionados os pontos cardeais ou colaterais, em relação ao aeródromo.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Ex.: </a:t>
            </a:r>
            <a:r>
              <a:rPr lang="pt-BR" b="1"/>
              <a:t>3500NW</a:t>
            </a:r>
            <a:r>
              <a:rPr lang="pt-BR"/>
              <a:t> – 3500 metros no setor noroeste do aeródromo.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       </a:t>
            </a:r>
            <a:r>
              <a:rPr lang="pt-BR" b="1"/>
              <a:t>1500S</a:t>
            </a:r>
            <a:r>
              <a:rPr lang="pt-BR"/>
              <a:t> – 1500 metros no setor sul do aeródromo.</a:t>
            </a:r>
          </a:p>
          <a:p>
            <a:pPr algn="just">
              <a:spcAft>
                <a:spcPct val="50000"/>
              </a:spcAft>
            </a:pPr>
            <a:r>
              <a:rPr lang="pt-BR" b="1"/>
              <a:t>Nota 11:</a:t>
            </a:r>
            <a:r>
              <a:rPr lang="pt-BR"/>
              <a:t> Caso o aeroporto possua visibilhômetros (instrumento capaz de medir a visibilidade representativa da pista, conhecida como RVR - Runway Visual Range/Alcance Visual na Pista) será informado da seguinte forma: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Ex.: </a:t>
            </a:r>
            <a:r>
              <a:rPr lang="pt-BR" b="1"/>
              <a:t>R20/2000</a:t>
            </a:r>
            <a:r>
              <a:rPr lang="pt-BR"/>
              <a:t>: R20 – pista 20; 2000 metros de visibilidade.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       </a:t>
            </a:r>
            <a:r>
              <a:rPr lang="pt-BR" b="1"/>
              <a:t>R20/2000U</a:t>
            </a:r>
            <a:r>
              <a:rPr lang="pt-BR"/>
              <a:t>: 2000 metros, tendendo a aumentar (U - up)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       </a:t>
            </a:r>
            <a:r>
              <a:rPr lang="pt-BR" b="1"/>
              <a:t>R20/2000N</a:t>
            </a:r>
            <a:r>
              <a:rPr lang="pt-BR"/>
              <a:t>: 2000 metros, sem tendências (N - no change)</a:t>
            </a:r>
          </a:p>
          <a:p>
            <a:pPr algn="just">
              <a:spcAft>
                <a:spcPct val="50000"/>
              </a:spcAft>
            </a:pPr>
            <a:r>
              <a:rPr lang="pt-BR"/>
              <a:t>           </a:t>
            </a:r>
            <a:r>
              <a:rPr lang="pt-BR" b="1"/>
              <a:t>R20/2000D</a:t>
            </a:r>
            <a:r>
              <a:rPr lang="pt-BR"/>
              <a:t>: 2000 metros, tendendo a diminuir (D - down)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07950" y="115888"/>
            <a:ext cx="8748713" cy="803275"/>
            <a:chOff x="113" y="112"/>
            <a:chExt cx="5511" cy="506"/>
          </a:xfrm>
        </p:grpSpPr>
        <p:sp>
          <p:nvSpPr>
            <p:cNvPr id="9221" name="Rectangle 4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2" name="Rectangle 5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323850" y="271463"/>
            <a:ext cx="87487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DADOS DE METAR</a:t>
            </a: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50180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 algn="just">
              <a:spcAft>
                <a:spcPct val="50000"/>
              </a:spcAft>
            </a:pPr>
            <a:r>
              <a:rPr lang="pt-BR" sz="1700" b="1"/>
              <a:t>METAR SBGL 171200Z 27010KT 5000 –RA SCT012 BKN020 OVC090 25/20 Q1008</a:t>
            </a:r>
          </a:p>
          <a:p>
            <a:pPr algn="just">
              <a:spcAft>
                <a:spcPct val="50000"/>
              </a:spcAft>
            </a:pPr>
            <a:r>
              <a:rPr lang="pt-BR"/>
              <a:t>-&gt;</a:t>
            </a:r>
            <a:r>
              <a:rPr lang="pt-BR" b="1"/>
              <a:t>SKC </a:t>
            </a:r>
            <a:r>
              <a:rPr lang="pt-BR"/>
              <a:t>(CLR) – sem nuvens.</a:t>
            </a:r>
          </a:p>
          <a:p>
            <a:pPr algn="just">
              <a:spcAft>
                <a:spcPct val="50000"/>
              </a:spcAft>
            </a:pPr>
            <a:r>
              <a:rPr lang="pt-BR"/>
              <a:t>-&gt;</a:t>
            </a:r>
            <a:r>
              <a:rPr lang="pt-BR" b="1"/>
              <a:t>FEW</a:t>
            </a:r>
            <a:r>
              <a:rPr lang="pt-BR"/>
              <a:t> – poucas nuvens – 1 a 2 oitavos.</a:t>
            </a:r>
          </a:p>
          <a:p>
            <a:pPr algn="just">
              <a:spcAft>
                <a:spcPct val="50000"/>
              </a:spcAft>
            </a:pPr>
            <a:r>
              <a:rPr lang="pt-BR"/>
              <a:t>-&gt;</a:t>
            </a:r>
            <a:r>
              <a:rPr lang="pt-BR" b="1"/>
              <a:t>SCT012</a:t>
            </a:r>
            <a:r>
              <a:rPr lang="pt-BR"/>
              <a:t> – (SCATTERED) nuvens esparsas – 3 a 4 oitavos do céu coberto a 1200 pés de altitude.</a:t>
            </a:r>
          </a:p>
          <a:p>
            <a:pPr algn="just">
              <a:spcAft>
                <a:spcPct val="50000"/>
              </a:spcAft>
            </a:pPr>
            <a:r>
              <a:rPr lang="pt-BR"/>
              <a:t>-&gt;</a:t>
            </a:r>
            <a:r>
              <a:rPr lang="pt-BR" b="1"/>
              <a:t>BKN020</a:t>
            </a:r>
            <a:r>
              <a:rPr lang="pt-BR"/>
              <a:t> – (BROKEN) nublado – 5 a 7 oitavos do céu coberto a 2000 pés de altitude.</a:t>
            </a:r>
          </a:p>
          <a:p>
            <a:pPr algn="just">
              <a:spcAft>
                <a:spcPct val="50000"/>
              </a:spcAft>
            </a:pPr>
            <a:r>
              <a:rPr lang="pt-BR"/>
              <a:t>-&gt;</a:t>
            </a:r>
            <a:r>
              <a:rPr lang="pt-BR" b="1"/>
              <a:t>OVC090</a:t>
            </a:r>
            <a:r>
              <a:rPr lang="pt-BR"/>
              <a:t> – (OVERCAST) encoberto – 8 oitavos do céu está encoberto a 9000 pés de altitude.</a:t>
            </a:r>
            <a:endParaRPr lang="pt-BR" b="1"/>
          </a:p>
          <a:p>
            <a:pPr algn="just">
              <a:spcAft>
                <a:spcPct val="50000"/>
              </a:spcAft>
            </a:pPr>
            <a:r>
              <a:rPr lang="pt-BR" b="1"/>
              <a:t>Nota 12:</a:t>
            </a:r>
            <a:r>
              <a:rPr lang="pt-BR"/>
              <a:t> </a:t>
            </a:r>
            <a:r>
              <a:rPr lang="pt-BR" b="1"/>
              <a:t>CAVOK</a:t>
            </a:r>
            <a:r>
              <a:rPr lang="pt-BR"/>
              <a:t> =&gt; visibilidade de 10 km ou mais (9999) </a:t>
            </a:r>
            <a:r>
              <a:rPr lang="pt-BR" b="1"/>
              <a:t>AND</a:t>
            </a:r>
            <a:r>
              <a:rPr lang="pt-BR"/>
              <a:t> nenhuma nebulosidade abaixo de 1500 metros (5000 pés) </a:t>
            </a:r>
            <a:r>
              <a:rPr lang="pt-BR" b="1"/>
              <a:t>AND</a:t>
            </a:r>
            <a:r>
              <a:rPr lang="pt-BR"/>
              <a:t> ausência de Cumulunimbus </a:t>
            </a:r>
            <a:r>
              <a:rPr lang="pt-BR" b="1"/>
              <a:t>AND</a:t>
            </a:r>
            <a:r>
              <a:rPr lang="pt-BR"/>
              <a:t> ausência de fenômeno de tempo significativo =&gt; </a:t>
            </a:r>
            <a:r>
              <a:rPr lang="pt-BR" b="1"/>
              <a:t>C</a:t>
            </a:r>
            <a:r>
              <a:rPr lang="pt-BR"/>
              <a:t>eiling </a:t>
            </a:r>
            <a:r>
              <a:rPr lang="pt-BR" b="1"/>
              <a:t>A</a:t>
            </a:r>
            <a:r>
              <a:rPr lang="pt-BR"/>
              <a:t>nd </a:t>
            </a:r>
            <a:r>
              <a:rPr lang="pt-BR" b="1"/>
              <a:t>V</a:t>
            </a:r>
            <a:r>
              <a:rPr lang="pt-BR"/>
              <a:t>isibility </a:t>
            </a:r>
            <a:r>
              <a:rPr lang="pt-BR" b="1"/>
              <a:t>OK</a:t>
            </a:r>
          </a:p>
          <a:p>
            <a:pPr algn="just">
              <a:spcAft>
                <a:spcPct val="50000"/>
              </a:spcAft>
            </a:pPr>
            <a:r>
              <a:rPr lang="pt-BR" b="1"/>
              <a:t>Nota 13:</a:t>
            </a:r>
            <a:r>
              <a:rPr lang="pt-BR"/>
              <a:t> </a:t>
            </a:r>
            <a:r>
              <a:rPr lang="pt-BR" b="1"/>
              <a:t>NSC</a:t>
            </a:r>
            <a:r>
              <a:rPr lang="pt-BR"/>
              <a:t> (</a:t>
            </a:r>
            <a:r>
              <a:rPr lang="pt-BR" b="1"/>
              <a:t>N</a:t>
            </a:r>
            <a:r>
              <a:rPr lang="pt-BR"/>
              <a:t>o </a:t>
            </a:r>
            <a:r>
              <a:rPr lang="pt-BR" b="1"/>
              <a:t>S</a:t>
            </a:r>
            <a:r>
              <a:rPr lang="pt-BR"/>
              <a:t>ignificant </a:t>
            </a:r>
            <a:r>
              <a:rPr lang="pt-BR" b="1"/>
              <a:t>C</a:t>
            </a:r>
            <a:r>
              <a:rPr lang="pt-BR"/>
              <a:t>louds </a:t>
            </a:r>
            <a:r>
              <a:rPr lang="pt-BR">
                <a:cs typeface="Arial" charset="0"/>
              </a:rPr>
              <a:t>≠ No Cloud al all</a:t>
            </a:r>
            <a:r>
              <a:rPr lang="pt-BR"/>
              <a:t>) =&gt; não há nuvens significativas abaixo de 5000 pés.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107950" y="115888"/>
            <a:ext cx="8748713" cy="803275"/>
            <a:chOff x="113" y="112"/>
            <a:chExt cx="5511" cy="506"/>
          </a:xfrm>
        </p:grpSpPr>
        <p:sp>
          <p:nvSpPr>
            <p:cNvPr id="10246" name="Rectangle 4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7" name="Rectangle 5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323850" y="271463"/>
            <a:ext cx="874871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DADOS DE METAR</a:t>
            </a: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6629400" y="1600200"/>
            <a:ext cx="15128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1m=3,28pés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1204</Words>
  <Application>Microsoft Office PowerPoint</Application>
  <PresentationFormat>Apresentação na tela (4:3)</PresentationFormat>
  <Paragraphs>132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Design padrão</vt:lpstr>
      <vt:lpstr>Slide 1</vt:lpstr>
      <vt:lpstr>Slide 2</vt:lpstr>
      <vt:lpstr>METAR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Fonte: CETESB</vt:lpstr>
      <vt:lpstr>Slide 16</vt:lpstr>
      <vt:lpstr>Slide 17</vt:lpstr>
      <vt:lpstr>Slide 18</vt:lpstr>
      <vt:lpstr>Slide 19</vt:lpstr>
      <vt:lpstr>Slide 20</vt:lpstr>
      <vt:lpstr>Slide 21</vt:lpstr>
      <vt:lpstr> 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ritaynoue</cp:lastModifiedBy>
  <cp:revision>678</cp:revision>
  <dcterms:created xsi:type="dcterms:W3CDTF">2008-09-12T21:12:23Z</dcterms:created>
  <dcterms:modified xsi:type="dcterms:W3CDTF">2013-03-07T13:52:03Z</dcterms:modified>
</cp:coreProperties>
</file>