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67" r:id="rId14"/>
    <p:sldId id="265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1E86-A8F8-423C-9F3C-D7910BDDA10F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E14C-BC9B-4374-B01B-BFABEC8050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Dados Meteorológicos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36145"/>
          <a:stretch>
            <a:fillRect/>
          </a:stretch>
        </p:blipFill>
        <p:spPr bwMode="auto">
          <a:xfrm>
            <a:off x="1691680" y="0"/>
            <a:ext cx="5868144" cy="68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932041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http://bancodedados.cptec.inpe.br/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36883"/>
          <a:stretch>
            <a:fillRect/>
          </a:stretch>
        </p:blipFill>
        <p:spPr bwMode="auto">
          <a:xfrm>
            <a:off x="1835696" y="0"/>
            <a:ext cx="5796136" cy="68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264"/>
          <a:stretch>
            <a:fillRect/>
          </a:stretch>
        </p:blipFill>
        <p:spPr bwMode="auto">
          <a:xfrm>
            <a:off x="116513" y="0"/>
            <a:ext cx="8847975" cy="65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055768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Reboita</a:t>
            </a:r>
            <a:r>
              <a:rPr lang="pt-BR" dirty="0" smtClean="0"/>
              <a:t>, 2012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36145"/>
          <a:stretch>
            <a:fillRect/>
          </a:stretch>
        </p:blipFill>
        <p:spPr bwMode="auto">
          <a:xfrm>
            <a:off x="1800200" y="0"/>
            <a:ext cx="5796136" cy="68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34668"/>
          <a:stretch>
            <a:fillRect/>
          </a:stretch>
        </p:blipFill>
        <p:spPr bwMode="auto">
          <a:xfrm>
            <a:off x="1694406" y="0"/>
            <a:ext cx="597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Altitude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~1300 </a:t>
            </a:r>
            <a:r>
              <a:rPr lang="en-US" sz="2000" dirty="0" err="1" smtClean="0"/>
              <a:t>estações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lançam</a:t>
            </a:r>
            <a:r>
              <a:rPr lang="en-US" sz="2000" dirty="0" smtClean="0"/>
              <a:t> </a:t>
            </a:r>
            <a:r>
              <a:rPr lang="en-US" sz="2000" dirty="0" err="1" smtClean="0"/>
              <a:t>radiossondas</a:t>
            </a:r>
            <a:endParaRPr lang="en-US" sz="2000" dirty="0" smtClean="0"/>
          </a:p>
          <a:p>
            <a:r>
              <a:rPr lang="en-US" sz="2000" dirty="0" err="1" smtClean="0"/>
              <a:t>Medidas</a:t>
            </a:r>
            <a:r>
              <a:rPr lang="en-US" sz="2000" dirty="0" smtClean="0"/>
              <a:t> de: </a:t>
            </a:r>
            <a:r>
              <a:rPr lang="en-US" sz="2000" dirty="0" err="1" smtClean="0"/>
              <a:t>pressão</a:t>
            </a:r>
            <a:r>
              <a:rPr lang="en-US" sz="2000" dirty="0" smtClean="0"/>
              <a:t>, </a:t>
            </a:r>
            <a:r>
              <a:rPr lang="en-US" sz="2000" dirty="0" err="1" smtClean="0"/>
              <a:t>velocidade</a:t>
            </a:r>
            <a:r>
              <a:rPr lang="en-US" sz="2000" dirty="0" smtClean="0"/>
              <a:t> do </a:t>
            </a:r>
            <a:r>
              <a:rPr lang="en-US" sz="2000" dirty="0" err="1" smtClean="0"/>
              <a:t>vento</a:t>
            </a:r>
            <a:r>
              <a:rPr lang="en-US" sz="2000" dirty="0" smtClean="0"/>
              <a:t>,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 e </a:t>
            </a:r>
            <a:r>
              <a:rPr lang="en-US" sz="2000" dirty="0" err="1" smtClean="0"/>
              <a:t>umidade</a:t>
            </a:r>
            <a:r>
              <a:rPr lang="en-US" sz="2000" dirty="0" smtClean="0"/>
              <a:t> </a:t>
            </a:r>
            <a:r>
              <a:rPr lang="en-US" sz="2000" dirty="0" err="1" smtClean="0"/>
              <a:t>até</a:t>
            </a:r>
            <a:r>
              <a:rPr lang="en-US" sz="2000" dirty="0" smtClean="0"/>
              <a:t> 30km.</a:t>
            </a:r>
          </a:p>
          <a:p>
            <a:r>
              <a:rPr lang="en-US" sz="2000" dirty="0" smtClean="0"/>
              <a:t>2/3 </a:t>
            </a:r>
            <a:r>
              <a:rPr lang="en-US" sz="2000" dirty="0" err="1" smtClean="0"/>
              <a:t>fazem</a:t>
            </a:r>
            <a:r>
              <a:rPr lang="en-US" sz="2000" dirty="0" smtClean="0"/>
              <a:t> as </a:t>
            </a:r>
            <a:r>
              <a:rPr lang="en-US" sz="2000" dirty="0" err="1" smtClean="0"/>
              <a:t>observações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00 e 12 UTC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15208" y="64886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http://www.wmo.int/pages/prog/www/OSY/Gos-components.html#</a:t>
            </a:r>
            <a:r>
              <a:rPr lang="pt-BR" dirty="0" err="1" smtClean="0"/>
              <a:t>upper</a:t>
            </a:r>
            <a:endParaRPr lang="pt-BR" dirty="0"/>
          </a:p>
        </p:txBody>
      </p:sp>
      <p:pic>
        <p:nvPicPr>
          <p:cNvPr id="11266" name="Picture 2" descr="upper air observ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18" y="2745330"/>
            <a:ext cx="7219882" cy="376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10454" r="22118" b="8829"/>
          <a:stretch>
            <a:fillRect/>
          </a:stretch>
        </p:blipFill>
        <p:spPr bwMode="auto">
          <a:xfrm>
            <a:off x="982881" y="34915"/>
            <a:ext cx="7405543" cy="68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master.iag.usp.br/perfis/Sao_Paulo/83779.20130307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88830"/>
            <a:ext cx="4283968" cy="526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Altitude - Aeronaves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91264" cy="1684784"/>
          </a:xfrm>
        </p:spPr>
        <p:txBody>
          <a:bodyPr>
            <a:noAutofit/>
          </a:bodyPr>
          <a:lstStyle/>
          <a:p>
            <a:r>
              <a:rPr lang="en-US" sz="2400" dirty="0" smtClean="0"/>
              <a:t>3000 </a:t>
            </a:r>
            <a:r>
              <a:rPr lang="en-US" sz="2400" dirty="0" err="1" smtClean="0"/>
              <a:t>aeronaves</a:t>
            </a:r>
            <a:endParaRPr lang="en-US" sz="2400" dirty="0" smtClean="0"/>
          </a:p>
          <a:p>
            <a:r>
              <a:rPr lang="en-US" sz="2400" dirty="0" err="1" smtClean="0"/>
              <a:t>Pressão</a:t>
            </a:r>
            <a:r>
              <a:rPr lang="en-US" sz="2400" dirty="0" smtClean="0"/>
              <a:t>, </a:t>
            </a:r>
            <a:r>
              <a:rPr lang="en-US" sz="2400" dirty="0" err="1" smtClean="0"/>
              <a:t>vento</a:t>
            </a:r>
            <a:r>
              <a:rPr lang="en-US" sz="2400" dirty="0" smtClean="0"/>
              <a:t>, </a:t>
            </a:r>
            <a:r>
              <a:rPr lang="en-US" sz="2400" dirty="0" err="1" smtClean="0"/>
              <a:t>temperatura</a:t>
            </a:r>
            <a:r>
              <a:rPr lang="en-US" sz="2400" dirty="0" smtClean="0"/>
              <a:t>, </a:t>
            </a:r>
            <a:r>
              <a:rPr lang="en-US" sz="2400" dirty="0" err="1" smtClean="0"/>
              <a:t>umidade</a:t>
            </a:r>
            <a:r>
              <a:rPr lang="en-US" sz="2400" dirty="0" smtClean="0"/>
              <a:t> e </a:t>
            </a:r>
            <a:r>
              <a:rPr lang="en-US" sz="2400" dirty="0" err="1" smtClean="0"/>
              <a:t>turbulência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o </a:t>
            </a:r>
            <a:r>
              <a:rPr lang="en-US" sz="2400" dirty="0" err="1" smtClean="0"/>
              <a:t>vôo</a:t>
            </a:r>
            <a:r>
              <a:rPr lang="en-US" sz="2400" dirty="0" smtClean="0"/>
              <a:t>.</a:t>
            </a:r>
          </a:p>
        </p:txBody>
      </p:sp>
      <p:pic>
        <p:nvPicPr>
          <p:cNvPr id="30722" name="Picture 2" descr="aircraft observ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3590925" cy="187642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r="36883" b="30485"/>
          <a:stretch>
            <a:fillRect/>
          </a:stretch>
        </p:blipFill>
        <p:spPr bwMode="auto">
          <a:xfrm>
            <a:off x="3851920" y="2420888"/>
            <a:ext cx="5004048" cy="413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plataformas de 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Observações de satélite</a:t>
            </a:r>
          </a:p>
          <a:p>
            <a:r>
              <a:rPr lang="pt-BR" b="1" dirty="0" smtClean="0"/>
              <a:t>Radar</a:t>
            </a:r>
          </a:p>
          <a:p>
            <a:r>
              <a:rPr lang="pt-BR" b="1" dirty="0" smtClean="0"/>
              <a:t>Lidar/SODAR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De </a:t>
            </a:r>
            <a:r>
              <a:rPr lang="pt-BR" dirty="0"/>
              <a:t>superfície</a:t>
            </a:r>
          </a:p>
          <a:p>
            <a:pPr lvl="1"/>
            <a:r>
              <a:rPr lang="pt-BR" dirty="0"/>
              <a:t>Estação Meteorológica Convencional</a:t>
            </a:r>
          </a:p>
          <a:p>
            <a:pPr lvl="1"/>
            <a:r>
              <a:rPr lang="pt-BR" dirty="0"/>
              <a:t>Estação Meteorológica Automática</a:t>
            </a:r>
          </a:p>
          <a:p>
            <a:pPr lvl="1"/>
            <a:r>
              <a:rPr lang="pt-BR" dirty="0" err="1"/>
              <a:t>Bóias</a:t>
            </a:r>
            <a:r>
              <a:rPr lang="pt-BR" dirty="0"/>
              <a:t> (Fundeio e de Deriva)</a:t>
            </a:r>
          </a:p>
          <a:p>
            <a:pPr lvl="1"/>
            <a:r>
              <a:rPr lang="pt-BR" dirty="0"/>
              <a:t>Navios Instrumentados</a:t>
            </a:r>
          </a:p>
          <a:p>
            <a:r>
              <a:rPr lang="pt-BR" dirty="0" smtClean="0"/>
              <a:t>De altitude</a:t>
            </a:r>
            <a:endParaRPr lang="pt-BR" dirty="0"/>
          </a:p>
          <a:p>
            <a:pPr lvl="1"/>
            <a:r>
              <a:rPr lang="pt-BR" dirty="0"/>
              <a:t>Radiossondas</a:t>
            </a:r>
          </a:p>
          <a:p>
            <a:pPr lvl="1"/>
            <a:r>
              <a:rPr lang="pt-BR" dirty="0"/>
              <a:t>Radar</a:t>
            </a:r>
          </a:p>
          <a:p>
            <a:pPr lvl="1"/>
            <a:r>
              <a:rPr lang="pt-BR" dirty="0"/>
              <a:t>Satélite</a:t>
            </a:r>
          </a:p>
          <a:p>
            <a:pPr lvl="1"/>
            <a:r>
              <a:rPr lang="pt-BR" dirty="0"/>
              <a:t>Balões Cativos</a:t>
            </a:r>
          </a:p>
          <a:p>
            <a:pPr lvl="1"/>
            <a:r>
              <a:rPr lang="pt-BR" dirty="0"/>
              <a:t>Aviões Instrumentados</a:t>
            </a:r>
          </a:p>
          <a:p>
            <a:r>
              <a:rPr lang="pt-BR" dirty="0" smtClean="0"/>
              <a:t>Codificação </a:t>
            </a:r>
            <a:r>
              <a:rPr lang="pt-BR" dirty="0"/>
              <a:t>e decodificação dos dados </a:t>
            </a:r>
            <a:r>
              <a:rPr lang="pt-BR" dirty="0" smtClean="0"/>
              <a:t>meteorológicos de superfície:</a:t>
            </a:r>
          </a:p>
          <a:p>
            <a:pPr lvl="1"/>
            <a:r>
              <a:rPr lang="pt-BR" dirty="0" smtClean="0"/>
              <a:t>METAR</a:t>
            </a:r>
          </a:p>
          <a:p>
            <a:pPr lvl="1"/>
            <a:r>
              <a:rPr lang="pt-BR" dirty="0" smtClean="0"/>
              <a:t>SYNOP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Codificados:</a:t>
            </a:r>
          </a:p>
          <a:p>
            <a:pPr lvl="1"/>
            <a:r>
              <a:rPr lang="pt-BR" dirty="0" smtClean="0"/>
              <a:t>METAR</a:t>
            </a:r>
          </a:p>
          <a:p>
            <a:pPr lvl="1"/>
            <a:r>
              <a:rPr lang="pt-BR" dirty="0" smtClean="0"/>
              <a:t>SYNOP</a:t>
            </a:r>
          </a:p>
          <a:p>
            <a:r>
              <a:rPr lang="pt-BR" dirty="0" smtClean="0"/>
              <a:t>Assimilação de dados em modelos numéricos meteorológicos, fornecendo </a:t>
            </a:r>
            <a:r>
              <a:rPr lang="pt-BR" b="1" dirty="0" smtClean="0"/>
              <a:t>análises</a:t>
            </a:r>
            <a:r>
              <a:rPr lang="pt-BR" dirty="0" smtClean="0"/>
              <a:t>: campos iniciais de uma previsão meteorológica.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60212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/>
              <a:t>http://wxmaps.org/pix/analyses.html</a:t>
            </a:r>
            <a:endParaRPr lang="pt-BR" sz="2800" dirty="0"/>
          </a:p>
        </p:txBody>
      </p:sp>
      <p:pic>
        <p:nvPicPr>
          <p:cNvPr id="2050" name="Picture 2" descr="http://wxmaps.org/pix/sa1.00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20000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xmaps.org/pix/sa2.00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20000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Horários sinóticos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fim de possuir dados do globo no mesmo horário de referência para a confecção </a:t>
            </a:r>
            <a:r>
              <a:rPr lang="pt-BR" dirty="0" smtClean="0"/>
              <a:t>de </a:t>
            </a:r>
            <a:r>
              <a:rPr lang="pt-BR" b="1" dirty="0" smtClean="0"/>
              <a:t>mapas </a:t>
            </a:r>
            <a:r>
              <a:rPr lang="pt-BR" b="1" dirty="0"/>
              <a:t>sinóticos (cartas meteorológicas), a Organização Meteorológica Mundial (</a:t>
            </a:r>
            <a:r>
              <a:rPr lang="pt-BR" b="1" dirty="0" smtClean="0"/>
              <a:t>OMM, </a:t>
            </a:r>
            <a:r>
              <a:rPr lang="pt-BR" i="1" dirty="0" smtClean="0"/>
              <a:t>World </a:t>
            </a:r>
            <a:r>
              <a:rPr lang="pt-BR" i="1" dirty="0" err="1"/>
              <a:t>Meteorological</a:t>
            </a:r>
            <a:r>
              <a:rPr lang="pt-BR" i="1" dirty="0"/>
              <a:t> </a:t>
            </a:r>
            <a:r>
              <a:rPr lang="pt-BR" i="1" dirty="0" err="1"/>
              <a:t>Organization</a:t>
            </a:r>
            <a:r>
              <a:rPr lang="pt-BR" i="1" dirty="0"/>
              <a:t>, </a:t>
            </a:r>
            <a:r>
              <a:rPr lang="pt-BR" i="1" dirty="0" smtClean="0"/>
              <a:t>WMO) </a:t>
            </a:r>
            <a:r>
              <a:rPr lang="pt-BR" dirty="0"/>
              <a:t>estabeleceu</a:t>
            </a:r>
            <a:r>
              <a:rPr lang="pt-BR" i="1" dirty="0"/>
              <a:t> horários padrões </a:t>
            </a:r>
            <a:r>
              <a:rPr lang="pt-BR" dirty="0" smtClean="0"/>
              <a:t>de</a:t>
            </a:r>
            <a:r>
              <a:rPr lang="pt-BR" i="1" dirty="0" smtClean="0"/>
              <a:t> </a:t>
            </a:r>
            <a:r>
              <a:rPr lang="pt-BR" dirty="0" smtClean="0"/>
              <a:t>medidas </a:t>
            </a:r>
            <a:r>
              <a:rPr lang="pt-BR" dirty="0"/>
              <a:t>baseados no meridiano de Greenwich</a:t>
            </a:r>
            <a:r>
              <a:rPr lang="pt-BR" dirty="0" smtClean="0"/>
              <a:t>.</a:t>
            </a:r>
          </a:p>
          <a:p>
            <a:r>
              <a:rPr lang="pt-BR" dirty="0"/>
              <a:t>Todas as estações de medidas de dados meteorológicos seguem o </a:t>
            </a:r>
            <a:r>
              <a:rPr lang="pt-BR" b="1" dirty="0"/>
              <a:t>Tempo Médio </a:t>
            </a:r>
            <a:r>
              <a:rPr lang="pt-BR" b="1" dirty="0" smtClean="0"/>
              <a:t>de Greenwich </a:t>
            </a:r>
            <a:r>
              <a:rPr lang="pt-BR" b="1" dirty="0"/>
              <a:t>(TMG ou GMT em inglês) nos horários definidos pela WMO que são: 06, </a:t>
            </a:r>
            <a:r>
              <a:rPr lang="pt-BR" b="1" dirty="0" smtClean="0"/>
              <a:t>12,18 </a:t>
            </a:r>
            <a:r>
              <a:rPr lang="pt-BR" b="1" dirty="0"/>
              <a:t>e 24 TMG. </a:t>
            </a:r>
            <a:endParaRPr lang="pt-BR" b="1" dirty="0" smtClean="0"/>
          </a:p>
          <a:p>
            <a:r>
              <a:rPr lang="pt-BR" dirty="0" smtClean="0"/>
              <a:t>O </a:t>
            </a:r>
            <a:r>
              <a:rPr lang="pt-BR" dirty="0"/>
              <a:t>Tempo Médio de Greenwich (TMG) é comumente chamado de Tempo </a:t>
            </a:r>
            <a:r>
              <a:rPr lang="pt-BR" dirty="0" smtClean="0"/>
              <a:t>Universal Coordenado </a:t>
            </a:r>
            <a:r>
              <a:rPr lang="pt-BR" dirty="0"/>
              <a:t>(UTC), que no inglês é Universal </a:t>
            </a:r>
            <a:r>
              <a:rPr lang="pt-BR" dirty="0" err="1"/>
              <a:t>Coordinated</a:t>
            </a:r>
            <a:r>
              <a:rPr lang="pt-BR" dirty="0"/>
              <a:t> Time (UCT), ou ainda </a:t>
            </a:r>
            <a:r>
              <a:rPr lang="pt-BR" dirty="0" smtClean="0"/>
              <a:t>de tempo </a:t>
            </a:r>
            <a:r>
              <a:rPr lang="pt-BR" dirty="0"/>
              <a:t>Zulu (Z).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24_A3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6491288"/>
            <a:ext cx="696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http://observatoriophoenix.astrodatabase.net/a_dicas/24_A39_2.gif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2476"/>
            <a:ext cx="9144000" cy="50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Estações de Superfície</a:t>
            </a:r>
            <a:br>
              <a:rPr lang="pt-BR" dirty="0" smtClean="0"/>
            </a:br>
            <a:r>
              <a:rPr lang="pt-BR" sz="3100" dirty="0" smtClean="0"/>
              <a:t>+ 11.000 (WMO)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014"/>
            <a:ext cx="8136904" cy="59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271792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Reboita</a:t>
            </a:r>
            <a:r>
              <a:rPr lang="pt-BR" dirty="0" smtClean="0"/>
              <a:t>, 2012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563" r="9223" b="8219"/>
          <a:stretch>
            <a:fillRect/>
          </a:stretch>
        </p:blipFill>
        <p:spPr bwMode="auto">
          <a:xfrm>
            <a:off x="203105" y="0"/>
            <a:ext cx="8761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270" t="3563" r="9567" b="8829"/>
          <a:stretch>
            <a:fillRect/>
          </a:stretch>
        </p:blipFill>
        <p:spPr bwMode="auto">
          <a:xfrm>
            <a:off x="179512" y="0"/>
            <a:ext cx="8784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563" r="23594" b="8829"/>
          <a:stretch>
            <a:fillRect/>
          </a:stretch>
        </p:blipFill>
        <p:spPr bwMode="auto">
          <a:xfrm>
            <a:off x="611560" y="0"/>
            <a:ext cx="7974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267</Words>
  <Application>Microsoft Office PowerPoint</Application>
  <PresentationFormat>Apresentação na tela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Dados Meteorológicos</vt:lpstr>
      <vt:lpstr>Tipos de Dados</vt:lpstr>
      <vt:lpstr>Horários sinóticos</vt:lpstr>
      <vt:lpstr>Slide 4</vt:lpstr>
      <vt:lpstr>Estações de Superfície + 11.000 (WMO)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Altitude</vt:lpstr>
      <vt:lpstr>Slide 16</vt:lpstr>
      <vt:lpstr>Slide 17</vt:lpstr>
      <vt:lpstr>Altitude - Aeronaves</vt:lpstr>
      <vt:lpstr>Outras plataformas de dados</vt:lpstr>
      <vt:lpstr>Transmissão de dados</vt:lpstr>
      <vt:lpstr>http://wxmaps.org/pix/analyses.html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Meteorológicos</dc:title>
  <dc:creator>ritaynoue</dc:creator>
  <cp:lastModifiedBy>ritaynoue</cp:lastModifiedBy>
  <cp:revision>19</cp:revision>
  <dcterms:created xsi:type="dcterms:W3CDTF">2013-03-07T11:06:09Z</dcterms:created>
  <dcterms:modified xsi:type="dcterms:W3CDTF">2013-03-07T14:16:35Z</dcterms:modified>
</cp:coreProperties>
</file>