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60" r:id="rId2"/>
    <p:sldId id="269" r:id="rId3"/>
    <p:sldId id="442" r:id="rId4"/>
    <p:sldId id="443" r:id="rId5"/>
    <p:sldId id="444" r:id="rId6"/>
    <p:sldId id="445" r:id="rId7"/>
    <p:sldId id="446" r:id="rId8"/>
    <p:sldId id="447" r:id="rId9"/>
    <p:sldId id="448" r:id="rId10"/>
    <p:sldId id="449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8" r:id="rId29"/>
    <p:sldId id="469" r:id="rId30"/>
    <p:sldId id="470" r:id="rId31"/>
    <p:sldId id="471" r:id="rId32"/>
    <p:sldId id="472" r:id="rId33"/>
    <p:sldId id="473" r:id="rId34"/>
    <p:sldId id="474" r:id="rId35"/>
    <p:sldId id="475" r:id="rId36"/>
    <p:sldId id="476" r:id="rId37"/>
    <p:sldId id="276" r:id="rId38"/>
    <p:sldId id="335" r:id="rId39"/>
    <p:sldId id="422" r:id="rId40"/>
    <p:sldId id="306" r:id="rId41"/>
    <p:sldId id="423" r:id="rId42"/>
    <p:sldId id="311" r:id="rId43"/>
    <p:sldId id="312" r:id="rId44"/>
    <p:sldId id="313" r:id="rId45"/>
    <p:sldId id="314" r:id="rId46"/>
    <p:sldId id="329" r:id="rId47"/>
    <p:sldId id="330" r:id="rId48"/>
    <p:sldId id="318" r:id="rId49"/>
    <p:sldId id="323" r:id="rId50"/>
    <p:sldId id="424" r:id="rId51"/>
    <p:sldId id="334" r:id="rId52"/>
    <p:sldId id="425" r:id="rId53"/>
    <p:sldId id="258" r:id="rId54"/>
    <p:sldId id="262" r:id="rId55"/>
    <p:sldId id="319" r:id="rId56"/>
    <p:sldId id="320" r:id="rId57"/>
    <p:sldId id="321" r:id="rId58"/>
    <p:sldId id="277" r:id="rId59"/>
    <p:sldId id="278" r:id="rId60"/>
    <p:sldId id="325" r:id="rId61"/>
    <p:sldId id="328" r:id="rId62"/>
    <p:sldId id="338" r:id="rId63"/>
    <p:sldId id="429" r:id="rId64"/>
    <p:sldId id="477" r:id="rId65"/>
    <p:sldId id="478" r:id="rId66"/>
    <p:sldId id="479" r:id="rId67"/>
    <p:sldId id="480" r:id="rId68"/>
    <p:sldId id="481" r:id="rId69"/>
    <p:sldId id="482" r:id="rId70"/>
    <p:sldId id="483" r:id="rId71"/>
    <p:sldId id="484" r:id="rId72"/>
    <p:sldId id="485" r:id="rId73"/>
    <p:sldId id="486" r:id="rId74"/>
    <p:sldId id="487" r:id="rId75"/>
    <p:sldId id="488" r:id="rId76"/>
    <p:sldId id="489" r:id="rId77"/>
    <p:sldId id="490" r:id="rId78"/>
    <p:sldId id="491" r:id="rId79"/>
    <p:sldId id="492" r:id="rId80"/>
    <p:sldId id="493" r:id="rId81"/>
    <p:sldId id="494" r:id="rId82"/>
    <p:sldId id="495" r:id="rId83"/>
    <p:sldId id="496" r:id="rId84"/>
    <p:sldId id="502" r:id="rId85"/>
    <p:sldId id="503" r:id="rId86"/>
    <p:sldId id="504" r:id="rId87"/>
    <p:sldId id="505" r:id="rId88"/>
    <p:sldId id="506" r:id="rId89"/>
    <p:sldId id="497" r:id="rId90"/>
    <p:sldId id="498" r:id="rId91"/>
    <p:sldId id="499" r:id="rId92"/>
    <p:sldId id="500" r:id="rId93"/>
    <p:sldId id="501" r:id="rId9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50000"/>
      </a:spcBef>
      <a:spcAft>
        <a:spcPct val="0"/>
      </a:spcAft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006600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116" autoAdjust="0"/>
  </p:normalViewPr>
  <p:slideViewPr>
    <p:cSldViewPr>
      <p:cViewPr varScale="1">
        <p:scale>
          <a:sx n="60" d="100"/>
          <a:sy n="60" d="100"/>
        </p:scale>
        <p:origin x="-7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437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9220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9221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fld id="{8246F059-97FB-48CC-B8B1-E8C9919E1EBD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2292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solidFill>
                  <a:schemeClr val="tx1"/>
                </a:solidFill>
              </a:defRPr>
            </a:lvl1pPr>
          </a:lstStyle>
          <a:p>
            <a:fld id="{30889BBB-63A9-4F2E-A067-A61F1AA13E5C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88E498-D123-47BE-8E40-E618DED51434}" type="slidenum">
              <a:rPr lang="pt-BR"/>
              <a:pPr/>
              <a:t>3</a:t>
            </a:fld>
            <a:endParaRPr lang="pt-BR"/>
          </a:p>
        </p:txBody>
      </p:sp>
      <p:sp>
        <p:nvSpPr>
          <p:cNvPr id="286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713CAE-6D98-4CCE-B3FF-B3A251F93336}" type="slidenum">
              <a:rPr lang="pt-BR"/>
              <a:pPr/>
              <a:t>12</a:t>
            </a:fld>
            <a:endParaRPr lang="pt-BR"/>
          </a:p>
        </p:txBody>
      </p:sp>
      <p:sp>
        <p:nvSpPr>
          <p:cNvPr id="3584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E94B84-C0E7-44A4-A11F-005F380787E8}" type="slidenum">
              <a:rPr lang="pt-BR"/>
              <a:pPr/>
              <a:t>13</a:t>
            </a:fld>
            <a:endParaRPr lang="pt-BR"/>
          </a:p>
        </p:txBody>
      </p:sp>
      <p:sp>
        <p:nvSpPr>
          <p:cNvPr id="222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0A24E4-7435-4281-8891-2F606336B5C4}" type="slidenum">
              <a:rPr lang="pt-BR"/>
              <a:pPr/>
              <a:t>14</a:t>
            </a:fld>
            <a:endParaRPr lang="pt-BR"/>
          </a:p>
        </p:txBody>
      </p:sp>
      <p:sp>
        <p:nvSpPr>
          <p:cNvPr id="378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559051-2314-4E19-95CF-0ED34A1B9B79}" type="slidenum">
              <a:rPr lang="pt-BR"/>
              <a:pPr/>
              <a:t>15</a:t>
            </a:fld>
            <a:endParaRPr lang="pt-BR"/>
          </a:p>
        </p:txBody>
      </p:sp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1B9C9F-DF8E-4083-8A08-B6FA3977AEAB}" type="slidenum">
              <a:rPr lang="pt-BR"/>
              <a:pPr/>
              <a:t>16</a:t>
            </a:fld>
            <a:endParaRPr lang="pt-BR"/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8F29C2-0D35-4B15-B39D-942820963D21}" type="slidenum">
              <a:rPr lang="pt-BR"/>
              <a:pPr/>
              <a:t>17</a:t>
            </a:fld>
            <a:endParaRPr lang="pt-BR"/>
          </a:p>
        </p:txBody>
      </p:sp>
      <p:sp>
        <p:nvSpPr>
          <p:cNvPr id="2232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72CB44-8E64-48A6-BF56-04286A493225}" type="slidenum">
              <a:rPr lang="pt-BR"/>
              <a:pPr/>
              <a:t>18</a:t>
            </a:fld>
            <a:endParaRPr lang="pt-BR"/>
          </a:p>
        </p:txBody>
      </p:sp>
      <p:sp>
        <p:nvSpPr>
          <p:cNvPr id="5222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6A315A-EE7E-4CD1-958C-B623A237C26A}" type="slidenum">
              <a:rPr lang="pt-BR"/>
              <a:pPr/>
              <a:t>19</a:t>
            </a:fld>
            <a:endParaRPr lang="pt-BR"/>
          </a:p>
        </p:txBody>
      </p:sp>
      <p:sp>
        <p:nvSpPr>
          <p:cNvPr id="5017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A75F3F-97FD-4387-BDC6-22BC1049D310}" type="slidenum">
              <a:rPr lang="pt-BR"/>
              <a:pPr/>
              <a:t>20</a:t>
            </a:fld>
            <a:endParaRPr lang="pt-BR"/>
          </a:p>
        </p:txBody>
      </p:sp>
      <p:sp>
        <p:nvSpPr>
          <p:cNvPr id="542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5AC6A-B661-4E3E-BF23-3E76950BFE9D}" type="slidenum">
              <a:rPr lang="pt-BR"/>
              <a:pPr/>
              <a:t>21</a:t>
            </a:fld>
            <a:endParaRPr lang="pt-BR"/>
          </a:p>
        </p:txBody>
      </p:sp>
      <p:sp>
        <p:nvSpPr>
          <p:cNvPr id="5632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sz="1000"/>
              <a:t>A água é, quantitativamente, o elemento mais abundante na constituição dos seres vivos. Cerca de 70% do peso do homem é formado por água. Em vista disso, a massa de seres vivos existente em qualquer parte da superfície terrestre é proporciona à disponibilidade de água. Isso significa que em regiões de fortes chuvas a vida é muito mais exuberante e intensa do que em áreas desérticas.</a:t>
            </a:r>
          </a:p>
          <a:p>
            <a:r>
              <a:rPr lang="pt-BR" sz="1000"/>
              <a:t>A água na natureza pode ser encontrada nos 3 estados físicos: sólido, líquido e gasoso. Os oceanos e mares constituem cerca de 97% de toda água; 2,25% estão na forma de gelo nas geleiras e nos pólos, e apenas 0,75% estão nos rios, lagos e lençóis freáticos.</a:t>
            </a:r>
          </a:p>
          <a:p>
            <a:r>
              <a:rPr lang="pt-BR" sz="1000"/>
              <a:t>A maior parte da água da atmosfera está na forma gasosa, ou seja, de vapor.</a:t>
            </a:r>
          </a:p>
          <a:p>
            <a:r>
              <a:rPr lang="pt-BR" sz="1000"/>
              <a:t>A água encontrada na atmosfera é proveniente da evaporação, da transpiração e da evapotranspiração. A água gasosa da atmosfera ao se acumular e sofrer resfriamento, pode se condensar, dando lugar à formação das nuvens. Ventos podem transportar tanto a água na fase de vapor quanto na forma de nuvem a longas distâncias, de tal forma que a precipitação na forma de chuva ou neve possa ocorrer a longas distâncias do local fonte.</a:t>
            </a:r>
          </a:p>
          <a:p>
            <a:r>
              <a:rPr lang="pt-BR" sz="1000"/>
              <a:t>A quantidade de água existente na atmosfera não é muito grande, mesmo assim, todo o ciclo da água está fundamentado neste pequeno volume.</a:t>
            </a:r>
          </a:p>
          <a:p>
            <a:r>
              <a:rPr lang="pt-BR" sz="1000"/>
              <a:t>Nos continentes a evapotranspiração é menor do que a precipitação. Parte dessa pptção escoa superficialmetne em direção aos pontos baixos, o que possibilita a formação de rios e lagos, que por sua vez escoam para o oceano. Outra parte da pptção infiltra no solo renova as águas subterrâneas, ou seja, o lençol freático. O excedente de água dos lençóis pode retornar à superfície, na forma de nascentes.</a:t>
            </a:r>
          </a:p>
          <a:p>
            <a:r>
              <a:rPr lang="pt-BR" sz="1000"/>
              <a:t>Nos oceanos e mares, a precipitação é menor que a evaporação.</a:t>
            </a:r>
          </a:p>
          <a:p>
            <a:endParaRPr lang="pt-BR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9B6AC2-2CCD-4017-8F8C-662C472540DA}" type="slidenum">
              <a:rPr lang="pt-BR"/>
              <a:pPr/>
              <a:t>4</a:t>
            </a:fld>
            <a:endParaRPr lang="pt-BR"/>
          </a:p>
        </p:txBody>
      </p:sp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8731CE-922E-46E3-B9E3-8FD8E195468B}" type="slidenum">
              <a:rPr lang="pt-BR"/>
              <a:pPr/>
              <a:t>22</a:t>
            </a:fld>
            <a:endParaRPr lang="pt-BR"/>
          </a:p>
        </p:txBody>
      </p:sp>
      <p:sp>
        <p:nvSpPr>
          <p:cNvPr id="5837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A09DAB-C738-42A5-A9A4-98574625BF4C}" type="slidenum">
              <a:rPr lang="pt-BR"/>
              <a:pPr/>
              <a:t>23</a:t>
            </a:fld>
            <a:endParaRPr lang="pt-BR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F75C5B-7656-4E95-868A-861DC1C30810}" type="slidenum">
              <a:rPr lang="pt-BR"/>
              <a:pPr/>
              <a:t>24</a:t>
            </a:fld>
            <a:endParaRPr lang="pt-BR"/>
          </a:p>
        </p:txBody>
      </p:sp>
      <p:sp>
        <p:nvSpPr>
          <p:cNvPr id="624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/>
              <a:t>O S apresenta um ciclo que passa entre o ar e os sedimentos, sendo que  existe um grande depósito na crosta terrestre e nos sedimentos, e um depósito menor na atmosfera.</a:t>
            </a:r>
          </a:p>
          <a:p>
            <a:pPr>
              <a:lnSpc>
                <a:spcPct val="90000"/>
              </a:lnSpc>
            </a:pPr>
            <a:r>
              <a:rPr lang="pt-BR"/>
              <a:t>No reservatório terrestre, os microorganismos têm função preponderante, pois realizam a oxidação ou redução química. Dessas reações, resulta a recuperação do enxofre dos sedimentos mais profundos.</a:t>
            </a:r>
          </a:p>
          <a:p>
            <a:pPr>
              <a:lnSpc>
                <a:spcPct val="90000"/>
              </a:lnSpc>
            </a:pPr>
            <a:r>
              <a:rPr lang="pt-BR"/>
              <a:t>Na crosta e na atmosfera, paralelamente, ocorrem processos geoquímicos e meteorológicos, tais como erosão, ação da chuva, além de processos biológicos de produção e decomposição.</a:t>
            </a:r>
          </a:p>
          <a:p>
            <a:pPr>
              <a:lnSpc>
                <a:spcPct val="90000"/>
              </a:lnSpc>
            </a:pPr>
            <a:r>
              <a:rPr lang="pt-BR"/>
              <a:t>Os sulfatos constituem a forma mais oxidada, sendo incorporada pelos organismos autótrofos para fazerem parte da constituição das proteínas, pois o enxofre é o constituinte de certos aminoácidos.</a:t>
            </a:r>
          </a:p>
          <a:p>
            <a:pPr>
              <a:lnSpc>
                <a:spcPct val="90000"/>
              </a:lnSpc>
            </a:pPr>
            <a:r>
              <a:rPr lang="pt-BR"/>
              <a:t>O SO2 normalmente constitui um passo transitório no ciclo. Na maioria dos ambientes aparece uma concentração relativamente baixa desse composto. Todavia, com o aumento da poluição industrial, cada vez mais são produzidos óxidos de enxofre, que, por sua vez, afetam esse ciclo. Com as emissões industriais, a concentração de automóveis e a queima de carvão nas termoelétricas, o SO2 tem sido encontrado cada vez em maior concentração no ambiente, principalmente em grandes centros urbanos.</a:t>
            </a:r>
          </a:p>
          <a:p>
            <a:pPr>
              <a:lnSpc>
                <a:spcPct val="90000"/>
              </a:lnSpc>
            </a:pPr>
            <a:r>
              <a:rPr lang="pt-BR"/>
              <a:t>O aumento da concentração de óxidos de enxofre, além de óxidos de nitrogênio na atmosfera leva à ocorrência da chuva ácida.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DEF16E-B006-4BB5-B426-AFDE205D301C}" type="slidenum">
              <a:rPr lang="pt-BR"/>
              <a:pPr/>
              <a:t>25</a:t>
            </a:fld>
            <a:endParaRPr lang="pt-BR"/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A680AC-B612-4C8C-BE56-BD7F4A049AF0}" type="slidenum">
              <a:rPr lang="pt-BR"/>
              <a:pPr/>
              <a:t>26</a:t>
            </a:fld>
            <a:endParaRPr lang="pt-BR"/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F5309C-733D-457F-A04A-EA2D4E54580C}" type="slidenum">
              <a:rPr lang="pt-BR"/>
              <a:pPr/>
              <a:t>27</a:t>
            </a:fld>
            <a:endParaRPr lang="pt-BR"/>
          </a:p>
        </p:txBody>
      </p:sp>
      <p:sp>
        <p:nvSpPr>
          <p:cNvPr id="158722" name="Rectangle 1026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Rectangle 1027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61B6EE-FB64-43AB-B3B7-36E80EA5F7C1}" type="slidenum">
              <a:rPr lang="pt-BR"/>
              <a:pPr/>
              <a:t>28</a:t>
            </a:fld>
            <a:endParaRPr lang="pt-BR"/>
          </a:p>
        </p:txBody>
      </p:sp>
      <p:sp>
        <p:nvSpPr>
          <p:cNvPr id="205826" name="Rectangle 1026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Rectangle 1027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EDBC0B-5F0D-4312-8EE3-0D3918C81777}" type="slidenum">
              <a:rPr lang="pt-BR"/>
              <a:pPr/>
              <a:t>29</a:t>
            </a:fld>
            <a:endParaRPr lang="pt-BR"/>
          </a:p>
        </p:txBody>
      </p:sp>
      <p:sp>
        <p:nvSpPr>
          <p:cNvPr id="19353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58DFC7-EF8E-4BCB-BD62-FF36EEFA5B34}" type="slidenum">
              <a:rPr lang="pt-BR"/>
              <a:pPr/>
              <a:t>30</a:t>
            </a:fld>
            <a:endParaRPr lang="pt-BR"/>
          </a:p>
        </p:txBody>
      </p:sp>
      <p:sp>
        <p:nvSpPr>
          <p:cNvPr id="19558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020A4F-3C6C-4A5A-8F48-D4B478F6F61B}" type="slidenum">
              <a:rPr lang="pt-BR"/>
              <a:pPr/>
              <a:t>31</a:t>
            </a:fld>
            <a:endParaRPr lang="pt-BR"/>
          </a:p>
        </p:txBody>
      </p:sp>
      <p:sp>
        <p:nvSpPr>
          <p:cNvPr id="1976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6D2ADD-373F-49EB-8DD2-CDD93F41B83A}" type="slidenum">
              <a:rPr lang="pt-BR"/>
              <a:pPr/>
              <a:t>5</a:t>
            </a:fld>
            <a:endParaRPr lang="pt-BR"/>
          </a:p>
        </p:txBody>
      </p:sp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D3DD55-0A11-4086-8F87-35877E0E717F}" type="slidenum">
              <a:rPr lang="pt-BR"/>
              <a:pPr/>
              <a:t>32</a:t>
            </a:fld>
            <a:endParaRPr lang="pt-BR"/>
          </a:p>
        </p:txBody>
      </p:sp>
      <p:sp>
        <p:nvSpPr>
          <p:cNvPr id="10137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F30F6F-DE54-4658-B360-9FD19F42F692}" type="slidenum">
              <a:rPr lang="pt-BR"/>
              <a:pPr/>
              <a:t>33</a:t>
            </a:fld>
            <a:endParaRPr lang="pt-BR"/>
          </a:p>
        </p:txBody>
      </p:sp>
      <p:sp>
        <p:nvSpPr>
          <p:cNvPr id="10342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F173F6-9D7C-45E1-A94F-7C103BBAEF59}" type="slidenum">
              <a:rPr lang="pt-BR"/>
              <a:pPr/>
              <a:t>34</a:t>
            </a:fld>
            <a:endParaRPr lang="pt-BR"/>
          </a:p>
        </p:txBody>
      </p:sp>
      <p:sp>
        <p:nvSpPr>
          <p:cNvPr id="1054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7ABF50-B11A-4EB0-93D5-795DA8FACB32}" type="slidenum">
              <a:rPr lang="pt-BR"/>
              <a:pPr/>
              <a:t>35</a:t>
            </a:fld>
            <a:endParaRPr lang="pt-BR"/>
          </a:p>
        </p:txBody>
      </p:sp>
      <p:sp>
        <p:nvSpPr>
          <p:cNvPr id="10957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D4040C-685D-4E85-87A6-0FF1D0D6AF36}" type="slidenum">
              <a:rPr lang="pt-BR"/>
              <a:pPr/>
              <a:t>36</a:t>
            </a:fld>
            <a:endParaRPr lang="pt-BR"/>
          </a:p>
        </p:txBody>
      </p:sp>
      <p:sp>
        <p:nvSpPr>
          <p:cNvPr id="1136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85B704-0CE5-494D-904D-6842997830A1}" type="slidenum">
              <a:rPr lang="pt-BR"/>
              <a:pPr/>
              <a:t>37</a:t>
            </a:fld>
            <a:endParaRPr lang="pt-BR"/>
          </a:p>
        </p:txBody>
      </p:sp>
      <p:sp>
        <p:nvSpPr>
          <p:cNvPr id="3686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95325"/>
            <a:ext cx="4567238" cy="34258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E2A498-9B4D-4A3F-B6E3-0F95AA7D2932}" type="slidenum">
              <a:rPr lang="pt-BR"/>
              <a:pPr/>
              <a:t>42</a:t>
            </a:fld>
            <a:endParaRPr lang="pt-BR"/>
          </a:p>
        </p:txBody>
      </p:sp>
      <p:sp>
        <p:nvSpPr>
          <p:cNvPr id="77826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1813"/>
            <a:ext cx="5032375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8142" tIns="44071" rIns="88142" bIns="44071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5BCE5F-1A75-4FB9-AA6E-2D0D73221FD1}" type="slidenum">
              <a:rPr lang="pt-BR"/>
              <a:pPr/>
              <a:t>43</a:t>
            </a:fld>
            <a:endParaRPr lang="pt-BR"/>
          </a:p>
        </p:txBody>
      </p:sp>
      <p:sp>
        <p:nvSpPr>
          <p:cNvPr id="79874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1813"/>
            <a:ext cx="5032375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8142" tIns="44071" rIns="88142" bIns="44071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90D16-FD1E-4C1B-B856-92B16C07DAD7}" type="slidenum">
              <a:rPr lang="pt-BR"/>
              <a:pPr/>
              <a:t>44</a:t>
            </a:fld>
            <a:endParaRPr lang="pt-BR"/>
          </a:p>
        </p:txBody>
      </p:sp>
      <p:sp>
        <p:nvSpPr>
          <p:cNvPr id="81922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1813"/>
            <a:ext cx="5032375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8142" tIns="44071" rIns="88142" bIns="44071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3728BD-CE9C-44AB-A621-5E448B34B50B}" type="slidenum">
              <a:rPr lang="pt-BR"/>
              <a:pPr/>
              <a:t>45</a:t>
            </a:fld>
            <a:endParaRPr lang="pt-BR"/>
          </a:p>
        </p:txBody>
      </p:sp>
      <p:sp>
        <p:nvSpPr>
          <p:cNvPr id="83970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1143000" y="684213"/>
            <a:ext cx="4573588" cy="3430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914400" y="4341813"/>
            <a:ext cx="5032375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8142" tIns="44071" rIns="88142" bIns="44071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3C680-FF2A-4871-8407-A8CF5AFB949E}" type="slidenum">
              <a:rPr lang="pt-BR"/>
              <a:pPr/>
              <a:t>6</a:t>
            </a:fld>
            <a:endParaRPr lang="pt-BR"/>
          </a:p>
        </p:txBody>
      </p:sp>
      <p:sp>
        <p:nvSpPr>
          <p:cNvPr id="2181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75362-2F77-48A4-9F95-F6A5802C6893}" type="slidenum">
              <a:rPr lang="pt-BR"/>
              <a:pPr/>
              <a:t>46</a:t>
            </a:fld>
            <a:endParaRPr lang="pt-BR"/>
          </a:p>
        </p:txBody>
      </p:sp>
      <p:sp>
        <p:nvSpPr>
          <p:cNvPr id="11264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3821E1-0F68-4806-8B13-71BF00B3D192}" type="slidenum">
              <a:rPr lang="pt-BR"/>
              <a:pPr/>
              <a:t>47</a:t>
            </a:fld>
            <a:endParaRPr lang="pt-BR"/>
          </a:p>
        </p:txBody>
      </p:sp>
      <p:sp>
        <p:nvSpPr>
          <p:cNvPr id="1146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2F9EAB-1D2A-4B01-A3CE-D16A77EA4FF0}" type="slidenum">
              <a:rPr lang="pt-BR"/>
              <a:pPr/>
              <a:t>48</a:t>
            </a:fld>
            <a:endParaRPr lang="pt-BR"/>
          </a:p>
        </p:txBody>
      </p:sp>
      <p:sp>
        <p:nvSpPr>
          <p:cNvPr id="921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 dirty="0"/>
              <a:t>Espécies com curto tempo de residência têm uma escala espacial menor do que espécies com tempo de residência maior.</a:t>
            </a:r>
          </a:p>
          <a:p>
            <a:r>
              <a:rPr lang="pt-BR" dirty="0"/>
              <a:t>Por exemplo, o radical hidroxila (OH) tem um tempo de residência da ordem de 0,01 s, ou seja, sua escala de transporte espacial é de apenas 1 cm. Já o metano (CH4), tem um tempo de residência da ordem de 10 anos, podendo se tornar uniformemente misturado em toda a troposfera.</a:t>
            </a:r>
          </a:p>
          <a:p>
            <a:r>
              <a:rPr lang="pt-BR" dirty="0"/>
              <a:t>As escalas espaciais dós vários fenômenos químicos que ocorrem na atmosfera resultam de uma complexa dependência entre os tempos de residência químicos das principais espécies e as escalas de movimento atmosféricos. </a:t>
            </a:r>
          </a:p>
          <a:p>
            <a:r>
              <a:rPr lang="pt-BR" dirty="0"/>
              <a:t>Assim, gases traço que afetam a poluição atmosférica urbana seriam: CO, O3, SO2, </a:t>
            </a:r>
            <a:r>
              <a:rPr lang="pt-BR" dirty="0" err="1"/>
              <a:t>NOx</a:t>
            </a:r>
            <a:r>
              <a:rPr lang="pt-BR" dirty="0"/>
              <a:t>.</a:t>
            </a:r>
          </a:p>
          <a:p>
            <a:r>
              <a:rPr lang="pt-BR" dirty="0"/>
              <a:t>Gases traço que afetam o efeito estufa: CO2,N2O, CH4,</a:t>
            </a:r>
            <a:r>
              <a:rPr lang="pt-BR" dirty="0" err="1"/>
              <a:t>CFCs</a:t>
            </a:r>
            <a:endParaRPr lang="pt-BR" dirty="0"/>
          </a:p>
          <a:p>
            <a:r>
              <a:rPr lang="pt-BR" dirty="0"/>
              <a:t>Gases relacionados à destruição da camada de ozônio: CFCS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7A88F8-98DA-4884-B931-4ADC0BDE7ED4}" type="slidenum">
              <a:rPr lang="pt-BR"/>
              <a:pPr/>
              <a:t>54</a:t>
            </a:fld>
            <a:endParaRPr lang="pt-BR"/>
          </a:p>
        </p:txBody>
      </p:sp>
      <p:sp>
        <p:nvSpPr>
          <p:cNvPr id="1536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pt-BR"/>
              <a:t>CH3OOH – metil hidroperóxido</a:t>
            </a:r>
          </a:p>
          <a:p>
            <a:r>
              <a:rPr lang="pt-BR"/>
              <a:t>HCHO - formaldeído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17E51F-26B7-4C25-A5C8-FB532B99CC5E}" type="slidenum">
              <a:rPr lang="pt-BR"/>
              <a:pPr/>
              <a:t>55</a:t>
            </a:fld>
            <a:endParaRPr lang="pt-BR"/>
          </a:p>
        </p:txBody>
      </p:sp>
      <p:sp>
        <p:nvSpPr>
          <p:cNvPr id="9421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30300" y="674688"/>
            <a:ext cx="4598988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8163"/>
            <a:ext cx="5029200" cy="4121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A9852F-6654-4B85-94CC-E22DE26B0D4D}" type="slidenum">
              <a:rPr lang="pt-BR"/>
              <a:pPr/>
              <a:t>56</a:t>
            </a:fld>
            <a:endParaRPr lang="pt-BR"/>
          </a:p>
        </p:txBody>
      </p:sp>
      <p:sp>
        <p:nvSpPr>
          <p:cNvPr id="9625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32D2E2-729B-42D8-A1A9-E8B623070FB9}" type="slidenum">
              <a:rPr lang="pt-BR"/>
              <a:pPr/>
              <a:t>57</a:t>
            </a:fld>
            <a:endParaRPr lang="pt-BR"/>
          </a:p>
        </p:txBody>
      </p:sp>
      <p:sp>
        <p:nvSpPr>
          <p:cNvPr id="98306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A79E8E-830C-4688-A953-EA5857C2DA77}" type="slidenum">
              <a:rPr lang="pt-BR"/>
              <a:pPr/>
              <a:t>60</a:t>
            </a:fld>
            <a:endParaRPr lang="pt-BR"/>
          </a:p>
        </p:txBody>
      </p:sp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A1B3E8-517B-4ED2-8D4F-B30004937FD6}" type="slidenum">
              <a:rPr lang="pt-BR"/>
              <a:pPr/>
              <a:t>61</a:t>
            </a:fld>
            <a:endParaRPr lang="pt-BR"/>
          </a:p>
        </p:txBody>
      </p:sp>
      <p:sp>
        <p:nvSpPr>
          <p:cNvPr id="1105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56F3B3-9496-4D70-9B2C-B10EC3CC6CAB}" type="slidenum">
              <a:rPr lang="pt-BR"/>
              <a:pPr/>
              <a:t>64</a:t>
            </a:fld>
            <a:endParaRPr lang="pt-BR"/>
          </a:p>
        </p:txBody>
      </p:sp>
      <p:sp>
        <p:nvSpPr>
          <p:cNvPr id="19968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53CFF3-CDA9-4EAE-AC9F-D48F825FBD67}" type="slidenum">
              <a:rPr lang="pt-BR"/>
              <a:pPr/>
              <a:t>7</a:t>
            </a:fld>
            <a:endParaRPr lang="pt-BR"/>
          </a:p>
        </p:txBody>
      </p:sp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AA698D-35C3-4C2E-9BBE-B1237DF90BF6}" type="slidenum">
              <a:rPr lang="pt-BR"/>
              <a:pPr/>
              <a:t>65</a:t>
            </a:fld>
            <a:endParaRPr lang="pt-BR"/>
          </a:p>
        </p:txBody>
      </p:sp>
      <p:sp>
        <p:nvSpPr>
          <p:cNvPr id="168962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-598488" y="0"/>
            <a:ext cx="4572001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77860A-3FCC-45E9-B87D-E84CA1864DBF}" type="slidenum">
              <a:rPr lang="pt-BR"/>
              <a:pPr/>
              <a:t>66</a:t>
            </a:fld>
            <a:endParaRPr lang="pt-BR"/>
          </a:p>
        </p:txBody>
      </p:sp>
      <p:sp>
        <p:nvSpPr>
          <p:cNvPr id="171010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-598488" y="0"/>
            <a:ext cx="4572001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6185CB-374B-40CE-888C-26B717CE8C08}" type="slidenum">
              <a:rPr lang="pt-BR"/>
              <a:pPr/>
              <a:t>67</a:t>
            </a:fld>
            <a:endParaRPr lang="pt-BR"/>
          </a:p>
        </p:txBody>
      </p:sp>
      <p:sp>
        <p:nvSpPr>
          <p:cNvPr id="23245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-598488" y="0"/>
            <a:ext cx="4572001" cy="3429000"/>
          </a:xfrm>
          <a:ln/>
        </p:spPr>
      </p:sp>
      <p:sp>
        <p:nvSpPr>
          <p:cNvPr id="23245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</p:spPr>
        <p:txBody>
          <a:bodyPr wrap="none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6E0506-A2D1-4FC4-8BA2-2B8D0B00E066}" type="slidenum">
              <a:rPr lang="pt-BR"/>
              <a:pPr/>
              <a:t>68</a:t>
            </a:fld>
            <a:endParaRPr lang="pt-BR"/>
          </a:p>
        </p:txBody>
      </p:sp>
      <p:sp>
        <p:nvSpPr>
          <p:cNvPr id="175106" name="Rectangle 2"/>
          <p:cNvSpPr txBox="1">
            <a:spLocks noChangeArrowheads="1" noTextEdit="1"/>
          </p:cNvSpPr>
          <p:nvPr>
            <p:ph type="sldImg"/>
          </p:nvPr>
        </p:nvSpPr>
        <p:spPr bwMode="auto">
          <a:xfrm>
            <a:off x="-598488" y="0"/>
            <a:ext cx="4572001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638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pPr defTabSz="449263"/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6C5DE6-BEE9-4653-98CB-95C3E63A224E}" type="slidenum">
              <a:rPr lang="pt-BR"/>
              <a:pPr/>
              <a:t>69</a:t>
            </a:fld>
            <a:endParaRPr lang="pt-BR"/>
          </a:p>
        </p:txBody>
      </p:sp>
      <p:sp>
        <p:nvSpPr>
          <p:cNvPr id="17920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63A8C4-945F-4EAD-A29D-E0D5A8999914}" type="slidenum">
              <a:rPr lang="pt-BR"/>
              <a:pPr/>
              <a:t>70</a:t>
            </a:fld>
            <a:endParaRPr lang="pt-BR"/>
          </a:p>
        </p:txBody>
      </p:sp>
      <p:sp>
        <p:nvSpPr>
          <p:cNvPr id="18125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AE5F62-2D7D-4E47-BF24-07F1866919C0}" type="slidenum">
              <a:rPr lang="pt-BR"/>
              <a:pPr/>
              <a:t>71</a:t>
            </a:fld>
            <a:endParaRPr lang="pt-BR"/>
          </a:p>
        </p:txBody>
      </p:sp>
      <p:sp>
        <p:nvSpPr>
          <p:cNvPr id="234498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4499" name="Text Box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30788" cy="4344988"/>
          </a:xfrm>
          <a:noFill/>
          <a:ln/>
        </p:spPr>
        <p:txBody>
          <a:bodyPr lIns="78903" tIns="41030" rIns="78903" bIns="41030"/>
          <a:lstStyle/>
          <a:p>
            <a:pPr marL="215900" indent="-215900" defTabSz="449263">
              <a:lnSpc>
                <a:spcPct val="93000"/>
              </a:lnSpc>
              <a:spcBef>
                <a:spcPts val="45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sz="2600">
                <a:ea typeface="Arial Unicode MS" pitchFamily="34" charset="-128"/>
                <a:cs typeface="Arial Unicode MS" pitchFamily="34" charset="-128"/>
              </a:rPr>
              <a:t>São Paulo em situação de estabilidade atmosférica, com ausência de ventos, e inversão térmica freqüentes no inverno, o fenômeno chamado ilha de calor aparece na sua plenitude, podendo ocorrer variação térmica horizontal de até 10ºC, entre o centro da cidade e sua periferia.</a:t>
            </a:r>
          </a:p>
          <a:p>
            <a:pPr marL="215900" indent="-215900" defTabSz="449263">
              <a:lnSpc>
                <a:spcPct val="93000"/>
              </a:lnSpc>
              <a:spcBef>
                <a:spcPts val="450"/>
              </a:spcBef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GB" sz="2600"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24F87B-94C1-4CAD-B2B6-521912520FB2}" type="slidenum">
              <a:rPr lang="pt-BR"/>
              <a:pPr/>
              <a:t>73</a:t>
            </a:fld>
            <a:endParaRPr lang="pt-BR"/>
          </a:p>
        </p:txBody>
      </p:sp>
      <p:sp>
        <p:nvSpPr>
          <p:cNvPr id="20173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C4D2A-B37E-4DB5-BB47-139455722137}" type="slidenum">
              <a:rPr lang="pt-BR"/>
              <a:pPr/>
              <a:t>74</a:t>
            </a:fld>
            <a:endParaRPr lang="pt-BR"/>
          </a:p>
        </p:txBody>
      </p:sp>
      <p:sp>
        <p:nvSpPr>
          <p:cNvPr id="23757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3757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037013"/>
          </a:xfrm>
          <a:ln/>
        </p:spPr>
        <p:txBody>
          <a:bodyPr wrap="none" lIns="80165" tIns="40083" rIns="80165" bIns="40083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B45BE-65F4-403A-A01E-6F0CE1AA0182}" type="slidenum">
              <a:rPr lang="pt-BR"/>
              <a:pPr/>
              <a:t>75</a:t>
            </a:fld>
            <a:endParaRPr lang="pt-BR"/>
          </a:p>
        </p:txBody>
      </p:sp>
      <p:sp>
        <p:nvSpPr>
          <p:cNvPr id="23961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3961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037013"/>
          </a:xfrm>
          <a:ln/>
        </p:spPr>
        <p:txBody>
          <a:bodyPr wrap="none" lIns="80165" tIns="40083" rIns="80165" bIns="40083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764F2-9B08-4D73-BD35-281C02175370}" type="slidenum">
              <a:rPr lang="pt-BR"/>
              <a:pPr/>
              <a:t>8</a:t>
            </a:fld>
            <a:endParaRPr lang="pt-BR"/>
          </a:p>
        </p:txBody>
      </p:sp>
      <p:sp>
        <p:nvSpPr>
          <p:cNvPr id="219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12455C-706D-43A8-829F-8D2C94D79FD7}" type="slidenum">
              <a:rPr lang="pt-BR"/>
              <a:pPr/>
              <a:t>76</a:t>
            </a:fld>
            <a:endParaRPr lang="pt-BR"/>
          </a:p>
        </p:txBody>
      </p:sp>
      <p:sp>
        <p:nvSpPr>
          <p:cNvPr id="24166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68825" cy="3427413"/>
          </a:xfrm>
          <a:ln/>
        </p:spPr>
      </p:sp>
      <p:sp>
        <p:nvSpPr>
          <p:cNvPr id="24166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4813" cy="4037013"/>
          </a:xfrm>
          <a:ln/>
        </p:spPr>
        <p:txBody>
          <a:bodyPr wrap="none" lIns="80165" tIns="40083" rIns="80165" bIns="40083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2BBA8-0833-4822-AB00-9A5A195913B0}" type="slidenum">
              <a:rPr lang="pt-BR"/>
              <a:pPr/>
              <a:t>77</a:t>
            </a:fld>
            <a:endParaRPr lang="pt-BR"/>
          </a:p>
        </p:txBody>
      </p:sp>
      <p:sp>
        <p:nvSpPr>
          <p:cNvPr id="243714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-596900" y="0"/>
            <a:ext cx="4572000" cy="3429000"/>
          </a:xfrm>
          <a:ln/>
        </p:spPr>
      </p:sp>
      <p:sp>
        <p:nvSpPr>
          <p:cNvPr id="24371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  <a:ln/>
        </p:spPr>
        <p:txBody>
          <a:bodyPr wrap="none" lIns="86493" tIns="43247" rIns="86493" bIns="43247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D7EF4-1F9B-449B-A9DB-CAE7798CD925}" type="slidenum">
              <a:rPr lang="pt-BR"/>
              <a:pPr/>
              <a:t>78</a:t>
            </a:fld>
            <a:endParaRPr lang="pt-BR"/>
          </a:p>
        </p:txBody>
      </p:sp>
      <p:sp>
        <p:nvSpPr>
          <p:cNvPr id="24576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45763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4800"/>
          </a:xfrm>
          <a:ln/>
        </p:spPr>
        <p:txBody>
          <a:bodyPr wrap="none" lIns="86493" tIns="43247" rIns="86493" bIns="43247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3B6B61-1ED9-4FA7-B368-F7F77576F9CF}" type="slidenum">
              <a:rPr lang="pt-BR"/>
              <a:pPr/>
              <a:t>79</a:t>
            </a:fld>
            <a:endParaRPr lang="pt-BR"/>
          </a:p>
        </p:txBody>
      </p:sp>
      <p:sp>
        <p:nvSpPr>
          <p:cNvPr id="247810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247811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</p:spPr>
        <p:txBody>
          <a:bodyPr wrap="none" lIns="86493" tIns="43247" rIns="86493" bIns="43247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A98A37-934C-4686-BBAD-DAEF4733DF2E}" type="slidenum">
              <a:rPr lang="pt-BR"/>
              <a:pPr/>
              <a:t>80</a:t>
            </a:fld>
            <a:endParaRPr lang="pt-BR"/>
          </a:p>
        </p:txBody>
      </p:sp>
      <p:sp>
        <p:nvSpPr>
          <p:cNvPr id="249858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249859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</p:spPr>
        <p:txBody>
          <a:bodyPr wrap="none" lIns="86493" tIns="43247" rIns="86493" bIns="43247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3882A5-7444-4AD5-90F7-839D1BC6B0AD}" type="slidenum">
              <a:rPr lang="pt-BR"/>
              <a:pPr/>
              <a:t>81</a:t>
            </a:fld>
            <a:endParaRPr lang="pt-BR"/>
          </a:p>
        </p:txBody>
      </p:sp>
      <p:sp>
        <p:nvSpPr>
          <p:cNvPr id="251906" name="Rectangle 2"/>
          <p:cNvSpPr txBox="1">
            <a:spLocks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251907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037013"/>
          </a:xfrm>
          <a:ln/>
        </p:spPr>
        <p:txBody>
          <a:bodyPr wrap="none" lIns="86493" tIns="43247" rIns="86493" bIns="43247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E768D1-CC7C-493C-9AFC-E7D7F8BCA3AB}" type="slidenum">
              <a:rPr lang="pt-BR"/>
              <a:pPr/>
              <a:t>82</a:t>
            </a:fld>
            <a:endParaRPr lang="pt-BR"/>
          </a:p>
        </p:txBody>
      </p:sp>
      <p:sp>
        <p:nvSpPr>
          <p:cNvPr id="276482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76483" name="Rectangle 3"/>
          <p:cNvSpPr txBox="1">
            <a:spLocks noChangeArrowheads="1"/>
          </p:cNvSpPr>
          <p:nvPr>
            <p:ph type="body"/>
          </p:nvPr>
        </p:nvSpPr>
        <p:spPr>
          <a:xfrm>
            <a:off x="914400" y="4343400"/>
            <a:ext cx="5026025" cy="4114800"/>
          </a:xfrm>
          <a:ln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89BBB-63A9-4F2E-A067-A61F1AA13E5C}" type="slidenum">
              <a:rPr lang="pt-BR" smtClean="0"/>
              <a:pPr/>
              <a:t>88</a:t>
            </a:fld>
            <a:endParaRPr 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C1E18-0E52-4CA4-B163-5FF5A0A600EC}" type="slidenum">
              <a:rPr lang="pt-BR"/>
              <a:pPr/>
              <a:t>90</a:t>
            </a:fld>
            <a:endParaRPr lang="pt-BR"/>
          </a:p>
        </p:txBody>
      </p:sp>
      <p:sp>
        <p:nvSpPr>
          <p:cNvPr id="1361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5999C1-4065-4833-9F56-67BFE570CD3F}" type="slidenum">
              <a:rPr lang="pt-BR"/>
              <a:pPr/>
              <a:t>91</a:t>
            </a:fld>
            <a:endParaRPr lang="pt-BR"/>
          </a:p>
        </p:txBody>
      </p:sp>
      <p:sp>
        <p:nvSpPr>
          <p:cNvPr id="13824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031A17-D31B-4670-A186-C726ED79DE1E}" type="slidenum">
              <a:rPr lang="pt-BR"/>
              <a:pPr/>
              <a:t>9</a:t>
            </a:fld>
            <a:endParaRPr lang="pt-BR"/>
          </a:p>
        </p:txBody>
      </p:sp>
      <p:sp>
        <p:nvSpPr>
          <p:cNvPr id="20787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5837F7-14DD-4747-9978-0A1E2AB4D027}" type="slidenum">
              <a:rPr lang="pt-BR"/>
              <a:pPr/>
              <a:t>92</a:t>
            </a:fld>
            <a:endParaRPr lang="pt-BR"/>
          </a:p>
        </p:txBody>
      </p:sp>
      <p:sp>
        <p:nvSpPr>
          <p:cNvPr id="162818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2FFE5-253A-4400-A95A-B2B4F6CAA1AD}" type="slidenum">
              <a:rPr lang="pt-BR"/>
              <a:pPr/>
              <a:t>93</a:t>
            </a:fld>
            <a:endParaRPr lang="pt-BR"/>
          </a:p>
        </p:txBody>
      </p:sp>
      <p:sp>
        <p:nvSpPr>
          <p:cNvPr id="187394" name="Rectangle 2"/>
          <p:cNvSpPr txBox="1">
            <a:spLocks noChangeArrowheads="1"/>
          </p:cNvSpPr>
          <p:nvPr>
            <p:ph type="sldImg"/>
          </p:nvPr>
        </p:nvSpPr>
        <p:spPr bwMode="auto">
          <a:xfrm>
            <a:off x="1143000" y="695325"/>
            <a:ext cx="4568825" cy="34274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 txBox="1"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4813" cy="4037013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0165" tIns="40083" rIns="80165" bIns="40083" anchor="ctr"/>
          <a:lstStyle/>
          <a:p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1894B8-6614-472C-9F60-2090FB63AFC1}" type="slidenum">
              <a:rPr lang="pt-BR"/>
              <a:pPr/>
              <a:t>10</a:t>
            </a:fld>
            <a:endParaRPr lang="pt-BR"/>
          </a:p>
        </p:txBody>
      </p:sp>
      <p:sp>
        <p:nvSpPr>
          <p:cNvPr id="2201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5D172-BE13-42A5-809A-1E72CC158BFE}" type="slidenum">
              <a:rPr lang="pt-BR"/>
              <a:pPr/>
              <a:t>11</a:t>
            </a:fld>
            <a:endParaRPr lang="pt-BR"/>
          </a:p>
        </p:txBody>
      </p:sp>
      <p:sp>
        <p:nvSpPr>
          <p:cNvPr id="3379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FF223A-6DEF-42EE-A4FA-3C8D2C478C0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32B68-DF1A-44DC-AE75-CD972274623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9B23B-DA9D-450A-978F-E3BC5097918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e diagrama ou organo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B4E823D-A325-4AF2-9AA2-ECA6B7394CB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58070F-886F-4048-9EA6-063C77C846C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7085B-9ADA-4462-ABA8-CC0A472BD22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921FF-94A2-4CD9-9CF2-79F7A8C1619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236DE3-DB09-452E-A0A0-680A30A2F0C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126E0-BDBE-45FC-988B-E541AEEA826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19AB6-19BB-4829-9EB6-EDC5CF56835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D2F1F-B465-4708-A046-5C0E2612F7E7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CFFD6-CAF2-46FD-A291-27D55AEA6D9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39008E-2214-4E4E-942F-C341F87E03F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</a:defRPr>
            </a:lvl1pPr>
          </a:lstStyle>
          <a:p>
            <a:fld id="{A8D919B1-7B6F-4DC2-B94C-C0362EFCA90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Documento_do_Microsoft_Office_Word_97_-_20031.doc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Documento_do_Microsoft_Office_Word_97_-_20032.doc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igac.noaa.gov/POLARCAT.php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a.int/esaEO/SEM340NKPZD_index_2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etesb.sp.gov.br/Ar/ar_saude.asp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5.bin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apat.iag.usp.br/aerossol/wrf9/index3.php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lobalchange.umich.edu/globalchange1/current/lectures/first_billion_years/first_billion_years.html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ema.org.br/" TargetMode="Externa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pa.gov/air/" TargetMode="External"/><Relationship Id="rId5" Type="http://schemas.openxmlformats.org/officeDocument/2006/relationships/hyperlink" Target="http://www.geog.ouc.bc.ca/" TargetMode="External"/><Relationship Id="rId4" Type="http://schemas.openxmlformats.org/officeDocument/2006/relationships/hyperlink" Target="http://www.cetesb.sp.gov.br/" TargetMode="Externa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biente.sp.gov.br/prozonesp/Actiozon/0z0100.htm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esearch.noaa.gov/climate/t_ozonelayer.html" TargetMode="External"/><Relationship Id="rId5" Type="http://schemas.openxmlformats.org/officeDocument/2006/relationships/hyperlink" Target="http://satelite.cptec.inpe.br/uv/" TargetMode="External"/><Relationship Id="rId4" Type="http://schemas.openxmlformats.org/officeDocument/2006/relationships/hyperlink" Target="http://www.eoearth.org/article/Stratospheric_Ozone_Depletion_by_Chlorofluorocarbons_(Nobel_Lecture)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517525" y="6484938"/>
            <a:ext cx="1851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</a:pPr>
            <a:r>
              <a:rPr lang="pt-BR" b="0">
                <a:solidFill>
                  <a:srgbClr val="FF9900"/>
                </a:solidFill>
                <a:latin typeface="Bookman Old Style" pitchFamily="18" charset="0"/>
              </a:rPr>
              <a:t>Fonte:CETESB</a:t>
            </a:r>
            <a:endParaRPr lang="pt-BR" sz="2400" b="0">
              <a:solidFill>
                <a:schemeClr val="tx1"/>
              </a:solidFill>
              <a:latin typeface="Bookman Old Style" pitchFamily="18" charset="0"/>
            </a:endParaRP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1606" y="0"/>
            <a:ext cx="4982394" cy="967463"/>
          </a:xfrm>
          <a:prstGeom prst="rect">
            <a:avLst/>
          </a:prstGeom>
          <a:noFill/>
        </p:spPr>
      </p:pic>
      <p:sp>
        <p:nvSpPr>
          <p:cNvPr id="7" name="Rectangle 10"/>
          <p:cNvSpPr txBox="1">
            <a:spLocks noChangeArrowheads="1"/>
          </p:cNvSpPr>
          <p:nvPr/>
        </p:nvSpPr>
        <p:spPr>
          <a:xfrm>
            <a:off x="611560" y="4581128"/>
            <a:ext cx="7848600" cy="17526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Rita </a:t>
            </a:r>
            <a:r>
              <a:rPr kumimoji="0" lang="pt-BR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Ynoue</a:t>
            </a: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Depto. Ciências Atmosféricas – IAG – USP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pt-BR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UNESP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 ABRIL 2013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BAURU 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pt-B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2483768" y="5733256"/>
            <a:ext cx="4572000" cy="25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55000"/>
              </a:lnSpc>
            </a:pPr>
            <a:endParaRPr lang="pt-BR" b="0" dirty="0">
              <a:solidFill>
                <a:schemeClr val="tx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403648" y="1556792"/>
            <a:ext cx="64087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>
                <a:solidFill>
                  <a:schemeClr val="bg1"/>
                </a:solidFill>
              </a:rPr>
              <a:t>METEOROLOGIA E POLUIÇÃO DO AR</a:t>
            </a:r>
            <a:endParaRPr lang="pt-BR" sz="4800" dirty="0">
              <a:solidFill>
                <a:schemeClr val="bg1"/>
              </a:solidFill>
            </a:endParaRPr>
          </a:p>
        </p:txBody>
      </p:sp>
      <p:pic>
        <p:nvPicPr>
          <p:cNvPr id="10" name="Imagem 9" descr="IAG-logo3t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547664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 descr="http://www.lapat.iag.usp.br/img/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0"/>
            <a:ext cx="1463043" cy="934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Elementos mais abundantes na crosta da Terra</a:t>
            </a:r>
          </a:p>
        </p:txBody>
      </p:sp>
      <p:graphicFrame>
        <p:nvGraphicFramePr>
          <p:cNvPr id="210948" name="Object 4"/>
          <p:cNvGraphicFramePr>
            <a:graphicFrameLocks noChangeAspect="1"/>
          </p:cNvGraphicFramePr>
          <p:nvPr/>
        </p:nvGraphicFramePr>
        <p:xfrm>
          <a:off x="609600" y="2033588"/>
          <a:ext cx="7924800" cy="2767012"/>
        </p:xfrm>
        <a:graphic>
          <a:graphicData uri="http://schemas.openxmlformats.org/presentationml/2006/ole">
            <p:oleObj spid="_x0000_s250882" name="Bitmap Image" r:id="rId4" imgW="3847619" imgH="1343212" progId="Paint.Picture">
              <p:embed/>
            </p:oleObj>
          </a:graphicData>
        </a:graphic>
      </p:graphicFrame>
      <p:sp>
        <p:nvSpPr>
          <p:cNvPr id="210949" name="Rectangle 5"/>
          <p:cNvSpPr>
            <a:spLocks noChangeArrowheads="1"/>
          </p:cNvSpPr>
          <p:nvPr/>
        </p:nvSpPr>
        <p:spPr bwMode="auto">
          <a:xfrm>
            <a:off x="1259632" y="6248400"/>
            <a:ext cx="7359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http://hyperphysics.phy-astr.gsu.edu/Hbase/geophys/mincomp.html#c3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Tahoma" pitchFamily="34" charset="0"/>
              </a:rPr>
              <a:t>Composição Atmosférica de Vênus, Terra e Marte</a:t>
            </a:r>
          </a:p>
        </p:txBody>
      </p:sp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1828800" y="2133600"/>
          <a:ext cx="5457825" cy="3895725"/>
        </p:xfrm>
        <a:graphic>
          <a:graphicData uri="http://schemas.openxmlformats.org/presentationml/2006/ole">
            <p:oleObj spid="_x0000_s251906" name="Bitmap Image" r:id="rId4" imgW="5458587" imgH="3895238" progId="Paint.Picture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pt-BR">
                <a:latin typeface="Tahoma" pitchFamily="34" charset="0"/>
              </a:rPr>
              <a:t>A atmosfera primitiva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229600" cy="41148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Produzida pela emissão de gases de atividade vulcânica.</a:t>
            </a:r>
          </a:p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Os gases emitidos por três vulcões hoje são mostrados na tabela abaixo (%):</a:t>
            </a:r>
          </a:p>
          <a:p>
            <a:pPr marL="457200" indent="-457200">
              <a:lnSpc>
                <a:spcPct val="90000"/>
              </a:lnSpc>
            </a:pPr>
            <a:endParaRPr lang="pt-B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</a:pPr>
            <a:endParaRPr lang="pt-B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</a:pPr>
            <a:endParaRPr lang="pt-B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</a:pPr>
            <a:endParaRPr lang="pt-BR" sz="2400">
              <a:latin typeface="Tahoma" pitchFamily="34" charset="0"/>
            </a:endParaRPr>
          </a:p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Além disso também eram emitidos N</a:t>
            </a:r>
            <a:r>
              <a:rPr lang="pt-BR" sz="2400" baseline="-25000">
                <a:latin typeface="Tahoma" pitchFamily="34" charset="0"/>
              </a:rPr>
              <a:t>2</a:t>
            </a:r>
            <a:r>
              <a:rPr lang="pt-BR" sz="2400">
                <a:latin typeface="Tahoma" pitchFamily="34" charset="0"/>
              </a:rPr>
              <a:t> e H</a:t>
            </a:r>
            <a:r>
              <a:rPr lang="pt-BR" sz="2400" baseline="-25000">
                <a:latin typeface="Tahoma" pitchFamily="34" charset="0"/>
              </a:rPr>
              <a:t>2</a:t>
            </a:r>
          </a:p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Kasting questiona emissões de NH</a:t>
            </a:r>
            <a:r>
              <a:rPr lang="pt-BR" sz="2400" baseline="-25000">
                <a:latin typeface="Tahoma" pitchFamily="34" charset="0"/>
              </a:rPr>
              <a:t>3</a:t>
            </a:r>
            <a:r>
              <a:rPr lang="pt-BR" sz="2400">
                <a:latin typeface="Tahoma" pitchFamily="34" charset="0"/>
              </a:rPr>
              <a:t> (amônia) e CH</a:t>
            </a:r>
            <a:r>
              <a:rPr lang="pt-BR" sz="2400" baseline="-25000">
                <a:latin typeface="Tahoma" pitchFamily="34" charset="0"/>
              </a:rPr>
              <a:t>4</a:t>
            </a:r>
            <a:r>
              <a:rPr lang="pt-BR" sz="2400">
                <a:latin typeface="Tahoma" pitchFamily="34" charset="0"/>
              </a:rPr>
              <a:t> (metano)</a:t>
            </a:r>
          </a:p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Nota-se que não há emissão de O</a:t>
            </a:r>
            <a:r>
              <a:rPr lang="pt-BR" sz="2400" baseline="-25000">
                <a:latin typeface="Tahoma" pitchFamily="34" charset="0"/>
              </a:rPr>
              <a:t>2</a:t>
            </a:r>
            <a:r>
              <a:rPr lang="pt-BR" sz="2400">
                <a:latin typeface="Tahoma" pitchFamily="34" charset="0"/>
              </a:rPr>
              <a:t> (oxigênio livre)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pt-BR" sz="1400">
                <a:latin typeface="Tahoma" pitchFamily="34" charset="0"/>
              </a:rPr>
              <a:t>http://www.globalchange.umich.edu/globalchange1/current/lectures/first_billion_years/first_billion_years.html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2286000" y="2743200"/>
          <a:ext cx="4032250" cy="1217613"/>
        </p:xfrm>
        <a:graphic>
          <a:graphicData uri="http://schemas.openxmlformats.org/presentationml/2006/ole">
            <p:oleObj spid="_x0000_s252930" name="Imagem de bitmap" r:id="rId4" imgW="1991003" imgH="600159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752600"/>
          </a:xfrm>
        </p:spPr>
        <p:txBody>
          <a:bodyPr/>
          <a:lstStyle/>
          <a:p>
            <a:r>
              <a:rPr lang="pt-BR">
                <a:solidFill>
                  <a:srgbClr val="00FFFF"/>
                </a:solidFill>
              </a:rPr>
              <a:t>Empobrecimento de CO</a:t>
            </a:r>
            <a:r>
              <a:rPr lang="pt-BR" baseline="-25000">
                <a:solidFill>
                  <a:srgbClr val="00FFFF"/>
                </a:solidFill>
              </a:rPr>
              <a:t>2</a:t>
            </a:r>
            <a:r>
              <a:rPr lang="pt-BR">
                <a:solidFill>
                  <a:srgbClr val="00FFFF"/>
                </a:solidFill>
              </a:rPr>
              <a:t> na atmosfera</a:t>
            </a:r>
          </a:p>
        </p:txBody>
      </p:sp>
      <p:sp>
        <p:nvSpPr>
          <p:cNvPr id="208899" name="Text Box 3"/>
          <p:cNvSpPr txBox="1">
            <a:spLocks noChangeArrowheads="1"/>
          </p:cNvSpPr>
          <p:nvPr/>
        </p:nvSpPr>
        <p:spPr bwMode="auto">
          <a:xfrm>
            <a:off x="2011363" y="4373563"/>
            <a:ext cx="5380037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pt-BR" sz="2800" b="1">
                <a:solidFill>
                  <a:schemeClr val="bg1"/>
                </a:solidFill>
              </a:rPr>
              <a:t>CO</a:t>
            </a:r>
            <a:r>
              <a:rPr lang="pt-BR" sz="2800" b="1" baseline="-25000">
                <a:solidFill>
                  <a:schemeClr val="bg1"/>
                </a:solidFill>
              </a:rPr>
              <a:t>2</a:t>
            </a:r>
            <a:r>
              <a:rPr lang="pt-BR" sz="2800" b="1">
                <a:solidFill>
                  <a:schemeClr val="bg1"/>
                </a:solidFill>
              </a:rPr>
              <a:t> + </a:t>
            </a:r>
            <a:r>
              <a:rPr lang="pt-BR" sz="2800" b="1">
                <a:solidFill>
                  <a:srgbClr val="FF3300"/>
                </a:solidFill>
              </a:rPr>
              <a:t>CaSiO</a:t>
            </a:r>
            <a:r>
              <a:rPr lang="pt-BR" sz="2800" b="1" baseline="-25000">
                <a:solidFill>
                  <a:srgbClr val="FF3300"/>
                </a:solidFill>
              </a:rPr>
              <a:t>3</a:t>
            </a:r>
            <a:r>
              <a:rPr lang="pt-BR" sz="2800" b="1">
                <a:solidFill>
                  <a:schemeClr val="bg1"/>
                </a:solidFill>
              </a:rPr>
              <a:t> </a:t>
            </a:r>
            <a:r>
              <a:rPr lang="pt-BR" sz="2800" b="1">
                <a:solidFill>
                  <a:srgbClr val="00FF00"/>
                </a:solidFill>
                <a:cs typeface="Times New Roman" pitchFamily="18" charset="0"/>
                <a:sym typeface="Symbol" pitchFamily="18" charset="2"/>
              </a:rPr>
              <a:t> </a:t>
            </a:r>
            <a:r>
              <a:rPr lang="pt-BR" sz="2800" b="1">
                <a:solidFill>
                  <a:srgbClr val="33CCFF"/>
                </a:solidFill>
                <a:cs typeface="Times New Roman" pitchFamily="18" charset="0"/>
                <a:sym typeface="Symbol" pitchFamily="18" charset="2"/>
              </a:rPr>
              <a:t>SiO</a:t>
            </a:r>
            <a:r>
              <a:rPr lang="pt-BR" sz="2800" b="1" baseline="-25000">
                <a:solidFill>
                  <a:srgbClr val="33CCFF"/>
                </a:solidFill>
                <a:cs typeface="Times New Roman" pitchFamily="18" charset="0"/>
                <a:sym typeface="Symbol" pitchFamily="18" charset="2"/>
              </a:rPr>
              <a:t>3</a:t>
            </a:r>
            <a:r>
              <a:rPr lang="pt-BR" sz="2800" b="1">
                <a:solidFill>
                  <a:srgbClr val="00FF00"/>
                </a:solidFill>
                <a:cs typeface="Times New Roman" pitchFamily="18" charset="0"/>
                <a:sym typeface="Symbol" pitchFamily="18" charset="2"/>
              </a:rPr>
              <a:t> + CaCO</a:t>
            </a:r>
            <a:r>
              <a:rPr lang="pt-BR" sz="2800" b="1" baseline="-25000">
                <a:solidFill>
                  <a:srgbClr val="00FF00"/>
                </a:solidFill>
                <a:cs typeface="Times New Roman" pitchFamily="18" charset="0"/>
                <a:sym typeface="Symbol" pitchFamily="18" charset="2"/>
              </a:rPr>
              <a:t>3</a:t>
            </a:r>
            <a:r>
              <a:rPr lang="pt-BR" sz="2800" b="1">
                <a:solidFill>
                  <a:srgbClr val="00FF00"/>
                </a:solidFill>
                <a:cs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208900" name="Text Box 4"/>
          <p:cNvSpPr txBox="1">
            <a:spLocks noChangeArrowheads="1"/>
          </p:cNvSpPr>
          <p:nvPr/>
        </p:nvSpPr>
        <p:spPr bwMode="auto">
          <a:xfrm>
            <a:off x="1187624" y="2924944"/>
            <a:ext cx="17399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pt-BR" sz="2400" b="1" dirty="0">
                <a:solidFill>
                  <a:schemeClr val="bg1"/>
                </a:solidFill>
              </a:rPr>
              <a:t>Dióxido de</a:t>
            </a:r>
          </a:p>
          <a:p>
            <a:pPr algn="ctr" defTabSz="762000" eaLnBrk="0" hangingPunct="0"/>
            <a:r>
              <a:rPr lang="pt-BR" sz="2400" b="1" dirty="0">
                <a:solidFill>
                  <a:schemeClr val="bg1"/>
                </a:solidFill>
              </a:rPr>
              <a:t>carbono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2857500" y="5267325"/>
            <a:ext cx="1771650" cy="1096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pt-BR" sz="2400" b="1">
                <a:solidFill>
                  <a:srgbClr val="FF3300"/>
                </a:solidFill>
              </a:rPr>
              <a:t>Silicato de</a:t>
            </a:r>
          </a:p>
          <a:p>
            <a:pPr algn="ctr" defTabSz="762000" eaLnBrk="0" hangingPunct="0"/>
            <a:r>
              <a:rPr lang="pt-BR" sz="2400" b="1">
                <a:solidFill>
                  <a:srgbClr val="FF3300"/>
                </a:solidFill>
              </a:rPr>
              <a:t>cálcio</a:t>
            </a:r>
          </a:p>
          <a:p>
            <a:pPr algn="ctr" defTabSz="762000" eaLnBrk="0" hangingPunct="0"/>
            <a:r>
              <a:rPr lang="pt-BR" b="1">
                <a:solidFill>
                  <a:srgbClr val="FF3300"/>
                </a:solidFill>
              </a:rPr>
              <a:t>(</a:t>
            </a:r>
            <a:r>
              <a:rPr lang="pt-BR" b="1">
                <a:solidFill>
                  <a:schemeClr val="bg1"/>
                </a:solidFill>
              </a:rPr>
              <a:t>tipo de rocha</a:t>
            </a:r>
            <a:r>
              <a:rPr lang="pt-BR" b="1">
                <a:solidFill>
                  <a:srgbClr val="FF3300"/>
                </a:solidFill>
              </a:rPr>
              <a:t>)</a:t>
            </a:r>
          </a:p>
        </p:txBody>
      </p:sp>
      <p:sp>
        <p:nvSpPr>
          <p:cNvPr id="208902" name="Text Box 6"/>
          <p:cNvSpPr txBox="1">
            <a:spLocks noChangeArrowheads="1"/>
          </p:cNvSpPr>
          <p:nvPr/>
        </p:nvSpPr>
        <p:spPr bwMode="auto">
          <a:xfrm>
            <a:off x="4572000" y="3170238"/>
            <a:ext cx="1335088" cy="7318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pt-BR" sz="2400" b="1">
                <a:solidFill>
                  <a:srgbClr val="33CCFF"/>
                </a:solidFill>
              </a:rPr>
              <a:t>Quartzo</a:t>
            </a:r>
          </a:p>
          <a:p>
            <a:pPr algn="ctr" defTabSz="762000" eaLnBrk="0" hangingPunct="0"/>
            <a:r>
              <a:rPr lang="pt-BR" b="1">
                <a:solidFill>
                  <a:srgbClr val="33CCFF"/>
                </a:solidFill>
              </a:rPr>
              <a:t>(</a:t>
            </a:r>
            <a:r>
              <a:rPr lang="pt-BR" b="1">
                <a:solidFill>
                  <a:schemeClr val="bg1"/>
                </a:solidFill>
              </a:rPr>
              <a:t>areia</a:t>
            </a:r>
            <a:r>
              <a:rPr lang="pt-BR" b="1">
                <a:solidFill>
                  <a:srgbClr val="33CCFF"/>
                </a:solidFill>
              </a:rPr>
              <a:t>)</a:t>
            </a:r>
          </a:p>
        </p:txBody>
      </p:sp>
      <p:sp>
        <p:nvSpPr>
          <p:cNvPr id="208903" name="Text Box 7"/>
          <p:cNvSpPr txBox="1">
            <a:spLocks noChangeArrowheads="1"/>
          </p:cNvSpPr>
          <p:nvPr/>
        </p:nvSpPr>
        <p:spPr bwMode="auto">
          <a:xfrm>
            <a:off x="5618163" y="5303838"/>
            <a:ext cx="2147887" cy="1096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pt-BR" sz="2400" b="1">
                <a:solidFill>
                  <a:srgbClr val="00FF00"/>
                </a:solidFill>
              </a:rPr>
              <a:t>Carbonato de</a:t>
            </a:r>
          </a:p>
          <a:p>
            <a:pPr algn="ctr" defTabSz="762000" eaLnBrk="0" hangingPunct="0"/>
            <a:r>
              <a:rPr lang="pt-BR" sz="2400" b="1">
                <a:solidFill>
                  <a:srgbClr val="00FF00"/>
                </a:solidFill>
              </a:rPr>
              <a:t>cálcio</a:t>
            </a:r>
          </a:p>
          <a:p>
            <a:pPr algn="ctr" defTabSz="762000" eaLnBrk="0" hangingPunct="0"/>
            <a:r>
              <a:rPr lang="pt-BR" b="1">
                <a:solidFill>
                  <a:srgbClr val="00FF00"/>
                </a:solidFill>
              </a:rPr>
              <a:t>(</a:t>
            </a:r>
            <a:r>
              <a:rPr lang="pt-BR" b="1">
                <a:solidFill>
                  <a:schemeClr val="bg1"/>
                </a:solidFill>
              </a:rPr>
              <a:t>mármore</a:t>
            </a:r>
            <a:r>
              <a:rPr lang="pt-BR" b="1">
                <a:solidFill>
                  <a:srgbClr val="00FF00"/>
                </a:solidFill>
              </a:rPr>
              <a:t>)</a:t>
            </a:r>
          </a:p>
        </p:txBody>
      </p:sp>
      <p:sp>
        <p:nvSpPr>
          <p:cNvPr id="208904" name="AutoShape 8"/>
          <p:cNvSpPr>
            <a:spLocks noChangeArrowheads="1"/>
          </p:cNvSpPr>
          <p:nvPr/>
        </p:nvSpPr>
        <p:spPr bwMode="auto">
          <a:xfrm>
            <a:off x="2209800" y="3856038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8905" name="AutoShape 9"/>
          <p:cNvSpPr>
            <a:spLocks noChangeArrowheads="1"/>
          </p:cNvSpPr>
          <p:nvPr/>
        </p:nvSpPr>
        <p:spPr bwMode="auto">
          <a:xfrm>
            <a:off x="5105400" y="3932238"/>
            <a:ext cx="304800" cy="457200"/>
          </a:xfrm>
          <a:prstGeom prst="downArrow">
            <a:avLst>
              <a:gd name="adj1" fmla="val 50000"/>
              <a:gd name="adj2" fmla="val 37500"/>
            </a:avLst>
          </a:prstGeom>
          <a:solidFill>
            <a:srgbClr val="33CC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8906" name="AutoShape 10"/>
          <p:cNvSpPr>
            <a:spLocks noChangeArrowheads="1"/>
          </p:cNvSpPr>
          <p:nvPr/>
        </p:nvSpPr>
        <p:spPr bwMode="auto">
          <a:xfrm>
            <a:off x="3505200" y="4846638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8907" name="AutoShape 11"/>
          <p:cNvSpPr>
            <a:spLocks noChangeArrowheads="1"/>
          </p:cNvSpPr>
          <p:nvPr/>
        </p:nvSpPr>
        <p:spPr bwMode="auto">
          <a:xfrm>
            <a:off x="6400800" y="4846638"/>
            <a:ext cx="304800" cy="457200"/>
          </a:xfrm>
          <a:prstGeom prst="upArrow">
            <a:avLst>
              <a:gd name="adj1" fmla="val 50000"/>
              <a:gd name="adj2" fmla="val 37500"/>
            </a:avLst>
          </a:prstGeom>
          <a:solidFill>
            <a:srgbClr val="00FF0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8908" name="Text Box 12"/>
          <p:cNvSpPr txBox="1">
            <a:spLocks noChangeArrowheads="1"/>
          </p:cNvSpPr>
          <p:nvPr/>
        </p:nvSpPr>
        <p:spPr bwMode="auto">
          <a:xfrm>
            <a:off x="2743200" y="2514600"/>
            <a:ext cx="1270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pt-BR" sz="2400" b="1" dirty="0">
                <a:solidFill>
                  <a:schemeClr val="bg1"/>
                </a:solidFill>
              </a:rPr>
              <a:t>CHUVA</a:t>
            </a:r>
          </a:p>
        </p:txBody>
      </p:sp>
      <p:sp>
        <p:nvSpPr>
          <p:cNvPr id="208909" name="Line 13"/>
          <p:cNvSpPr>
            <a:spLocks noChangeShapeType="1"/>
          </p:cNvSpPr>
          <p:nvPr/>
        </p:nvSpPr>
        <p:spPr bwMode="auto">
          <a:xfrm flipH="1">
            <a:off x="2819400" y="3048000"/>
            <a:ext cx="68580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pt-BR">
                <a:latin typeface="Tahoma" pitchFamily="34" charset="0"/>
              </a:rPr>
              <a:t>Fotossíntese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1371600"/>
            <a:ext cx="7772400" cy="4114800"/>
          </a:xfrm>
        </p:spPr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A maior produção de oxigênio se deu pelo processo de fotossíntese: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pt-BR" sz="2400">
                <a:latin typeface="Tahoma" pitchFamily="34" charset="0"/>
              </a:rPr>
              <a:t>      6CO</a:t>
            </a:r>
            <a:r>
              <a:rPr lang="pt-BR" sz="2400" baseline="-25000">
                <a:latin typeface="Tahoma" pitchFamily="34" charset="0"/>
              </a:rPr>
              <a:t>2</a:t>
            </a:r>
            <a:r>
              <a:rPr lang="pt-BR" sz="2400">
                <a:latin typeface="Tahoma" pitchFamily="34" charset="0"/>
              </a:rPr>
              <a:t> + 6H</a:t>
            </a:r>
            <a:r>
              <a:rPr lang="pt-BR" sz="2400" baseline="-25000">
                <a:latin typeface="Tahoma" pitchFamily="34" charset="0"/>
              </a:rPr>
              <a:t>2</a:t>
            </a:r>
            <a:r>
              <a:rPr lang="pt-BR" sz="2400">
                <a:latin typeface="Tahoma" pitchFamily="34" charset="0"/>
              </a:rPr>
              <a:t>O &lt;--&gt; C</a:t>
            </a:r>
            <a:r>
              <a:rPr lang="pt-BR" sz="2400" baseline="-25000">
                <a:latin typeface="Tahoma" pitchFamily="34" charset="0"/>
              </a:rPr>
              <a:t>6</a:t>
            </a:r>
            <a:r>
              <a:rPr lang="pt-BR" sz="2400">
                <a:latin typeface="Tahoma" pitchFamily="34" charset="0"/>
              </a:rPr>
              <a:t>H</a:t>
            </a:r>
            <a:r>
              <a:rPr lang="pt-BR" sz="2400" baseline="-25000">
                <a:latin typeface="Tahoma" pitchFamily="34" charset="0"/>
              </a:rPr>
              <a:t>12</a:t>
            </a:r>
            <a:r>
              <a:rPr lang="pt-BR" sz="2400">
                <a:latin typeface="Tahoma" pitchFamily="34" charset="0"/>
              </a:rPr>
              <a:t>O</a:t>
            </a:r>
            <a:r>
              <a:rPr lang="pt-BR" sz="2400" baseline="-25000">
                <a:latin typeface="Tahoma" pitchFamily="34" charset="0"/>
              </a:rPr>
              <a:t>6</a:t>
            </a:r>
            <a:r>
              <a:rPr lang="pt-BR" sz="2400">
                <a:latin typeface="Tahoma" pitchFamily="34" charset="0"/>
              </a:rPr>
              <a:t> + 6O</a:t>
            </a:r>
            <a:r>
              <a:rPr lang="pt-BR" sz="2400" baseline="-25000">
                <a:latin typeface="Tahoma" pitchFamily="34" charset="0"/>
              </a:rPr>
              <a:t>2 </a:t>
            </a:r>
          </a:p>
          <a:p>
            <a:pPr marL="457200" indent="-457200">
              <a:lnSpc>
                <a:spcPct val="90000"/>
              </a:lnSpc>
              <a:buFontTx/>
              <a:buNone/>
            </a:pPr>
            <a:r>
              <a:rPr lang="pt-BR" sz="2400">
                <a:latin typeface="Tahoma" pitchFamily="34" charset="0"/>
              </a:rPr>
              <a:t>Onde o dióxido de carbono e água, na presença de luz, produzem matéria orgânica e oxigênio. </a:t>
            </a:r>
          </a:p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</a:rPr>
              <a:t>Inicialmente, este processo foi realizado pelas cianobactérias (microorganismos que têm estrutura celular que corresponde a célula de uma bactéria. São fotossintetizadoras, apresentando fotossistemas, mas sem estar organizados em cloroplastos, como as plantas).</a:t>
            </a:r>
          </a:p>
          <a:p>
            <a:pPr marL="457200" indent="-457200">
              <a:lnSpc>
                <a:spcPct val="90000"/>
              </a:lnSpc>
            </a:pPr>
            <a:r>
              <a:rPr lang="pt-BR" sz="2400">
                <a:latin typeface="Tahoma" pitchFamily="34" charset="0"/>
                <a:sym typeface="Symbol" pitchFamily="18" charset="2"/>
              </a:rPr>
              <a:t></a:t>
            </a:r>
            <a:r>
              <a:rPr lang="en-US" sz="2400">
                <a:latin typeface="Tahoma" pitchFamily="34" charset="0"/>
              </a:rPr>
              <a:t> fotossíntese </a:t>
            </a:r>
            <a:r>
              <a:rPr lang="pt-BR" sz="2400">
                <a:latin typeface="Tahoma" pitchFamily="34" charset="0"/>
                <a:sym typeface="Symbol" pitchFamily="18" charset="2"/>
              </a:rPr>
              <a:t></a:t>
            </a:r>
            <a:r>
              <a:rPr lang="en-US" sz="2400">
                <a:latin typeface="Tahoma" pitchFamily="34" charset="0"/>
              </a:rPr>
              <a:t> grande consumo de CO</a:t>
            </a:r>
            <a:r>
              <a:rPr lang="en-US" sz="2400" baseline="-25000">
                <a:latin typeface="Tahoma" pitchFamily="34" charset="0"/>
              </a:rPr>
              <a:t>2</a:t>
            </a:r>
            <a:r>
              <a:rPr lang="en-US" sz="2400">
                <a:latin typeface="Tahoma" pitchFamily="34" charset="0"/>
              </a:rPr>
              <a:t> da atmosfera e liberação de O</a:t>
            </a:r>
            <a:r>
              <a:rPr lang="en-US" sz="2400" baseline="-25000">
                <a:latin typeface="Tahoma" pitchFamily="34" charset="0"/>
              </a:rPr>
              <a:t>2</a:t>
            </a:r>
            <a:r>
              <a:rPr lang="en-US" sz="2400">
                <a:latin typeface="Tahoma" pitchFamily="34" charset="0"/>
              </a:rPr>
              <a:t> em quantidade </a:t>
            </a:r>
            <a:r>
              <a:rPr lang="en-US" sz="2400" i="1">
                <a:latin typeface="Tahoma" pitchFamily="34" charset="0"/>
              </a:rPr>
              <a:t>(</a:t>
            </a:r>
            <a:r>
              <a:rPr lang="en-US" sz="2800" i="1">
                <a:latin typeface="Tahoma" pitchFamily="34" charset="0"/>
              </a:rPr>
              <a:t>primeiro lixo da biosfera</a:t>
            </a:r>
            <a:r>
              <a:rPr lang="en-US" sz="2400" i="1">
                <a:latin typeface="Tahoma" pitchFamily="34" charset="0"/>
              </a:rPr>
              <a:t>)</a:t>
            </a:r>
          </a:p>
          <a:p>
            <a:pPr marL="457200" indent="-457200">
              <a:lnSpc>
                <a:spcPct val="90000"/>
              </a:lnSpc>
            </a:pPr>
            <a:endParaRPr lang="pt-BR" sz="20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Tahoma" pitchFamily="34" charset="0"/>
              </a:rPr>
              <a:t>Acumulação de oxigênio produzido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981200"/>
            <a:ext cx="54864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b="1">
                <a:latin typeface="Tahoma" pitchFamily="34" charset="0"/>
              </a:rPr>
              <a:t>Evolução da Composição da atmosfera terrestre</a:t>
            </a:r>
            <a:endParaRPr lang="pt-BR" b="1">
              <a:latin typeface="Tahoma" pitchFamily="34" charset="0"/>
            </a:endParaRPr>
          </a:p>
        </p:txBody>
      </p:sp>
      <p:graphicFrame>
        <p:nvGraphicFramePr>
          <p:cNvPr id="40963" name="Object 3"/>
          <p:cNvGraphicFramePr>
            <a:graphicFrameLocks noChangeAspect="1"/>
          </p:cNvGraphicFramePr>
          <p:nvPr>
            <p:ph type="dgm" idx="1"/>
          </p:nvPr>
        </p:nvGraphicFramePr>
        <p:xfrm>
          <a:off x="1196975" y="2124075"/>
          <a:ext cx="7251700" cy="3868738"/>
        </p:xfrm>
        <a:graphic>
          <a:graphicData uri="http://schemas.openxmlformats.org/presentationml/2006/ole">
            <p:oleObj spid="_x0000_s253954" name="Documento" r:id="rId4" imgW="7000971" imgH="3735521" progId="Word.Document.8">
              <p:embed/>
            </p:oleObj>
          </a:graphicData>
        </a:graphic>
      </p:graphicFrame>
      <p:sp>
        <p:nvSpPr>
          <p:cNvPr id="40964" name="AutoShape 4"/>
          <p:cNvSpPr>
            <a:spLocks noChangeArrowheads="1"/>
          </p:cNvSpPr>
          <p:nvPr/>
        </p:nvSpPr>
        <p:spPr bwMode="auto">
          <a:xfrm>
            <a:off x="4284663" y="2924175"/>
            <a:ext cx="719137" cy="100965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Elementos mais abundantes na crosta, oceano e plantas</a:t>
            </a:r>
          </a:p>
        </p:txBody>
      </p:sp>
      <p:pic>
        <p:nvPicPr>
          <p:cNvPr id="212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06563"/>
            <a:ext cx="6705600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2996" name="Rectangle 4"/>
          <p:cNvSpPr>
            <a:spLocks noChangeArrowheads="1"/>
          </p:cNvSpPr>
          <p:nvPr/>
        </p:nvSpPr>
        <p:spPr bwMode="auto">
          <a:xfrm>
            <a:off x="3653606" y="6491288"/>
            <a:ext cx="502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http://www.seafriends.org.nz/oceano/abund.htm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>
                <a:latin typeface="Tahoma" pitchFamily="34" charset="0"/>
              </a:rPr>
              <a:t>Quais os elementos presentes na atmosfera?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latin typeface="Tahoma" pitchFamily="34" charset="0"/>
              </a:rPr>
              <a:t>Nitrogênio</a:t>
            </a:r>
          </a:p>
          <a:p>
            <a:r>
              <a:rPr lang="pt-BR">
                <a:latin typeface="Tahoma" pitchFamily="34" charset="0"/>
              </a:rPr>
              <a:t>Oxigênio</a:t>
            </a:r>
          </a:p>
          <a:p>
            <a:r>
              <a:rPr lang="pt-BR">
                <a:latin typeface="Tahoma" pitchFamily="34" charset="0"/>
              </a:rPr>
              <a:t>Carbono</a:t>
            </a:r>
          </a:p>
          <a:p>
            <a:r>
              <a:rPr lang="pt-BR">
                <a:latin typeface="Tahoma" pitchFamily="34" charset="0"/>
              </a:rPr>
              <a:t>Hidrogênio</a:t>
            </a:r>
          </a:p>
          <a:p>
            <a:r>
              <a:rPr lang="pt-BR">
                <a:latin typeface="Tahoma" pitchFamily="34" charset="0"/>
              </a:rPr>
              <a:t>Enxofre</a:t>
            </a:r>
          </a:p>
          <a:p>
            <a:r>
              <a:rPr lang="pt-BR">
                <a:latin typeface="Tahoma" pitchFamily="34" charset="0"/>
              </a:rPr>
              <a:t>Gases Nobres: He, Ne, 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industriesch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62000" y="304800"/>
            <a:ext cx="775335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/>
            <a:r>
              <a:rPr lang="de-DE" sz="3600">
                <a:solidFill>
                  <a:srgbClr val="FF0000"/>
                </a:solidFill>
                <a:latin typeface="Bookman Old Style" pitchFamily="18" charset="0"/>
              </a:rPr>
              <a:t>Composição média da Atmosfera</a:t>
            </a:r>
            <a:endParaRPr lang="en-US" sz="3600">
              <a:solidFill>
                <a:srgbClr val="FF0000"/>
              </a:solidFill>
              <a:latin typeface="Bookman Old Style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140200" y="1412875"/>
            <a:ext cx="1525588" cy="4343400"/>
            <a:chOff x="2991" y="905"/>
            <a:chExt cx="1267" cy="2736"/>
          </a:xfrm>
        </p:grpSpPr>
        <p:sp>
          <p:nvSpPr>
            <p:cNvPr id="49157" name="Line 5"/>
            <p:cNvSpPr>
              <a:spLocks noChangeShapeType="1"/>
            </p:cNvSpPr>
            <p:nvPr/>
          </p:nvSpPr>
          <p:spPr bwMode="auto">
            <a:xfrm>
              <a:off x="2991" y="3641"/>
              <a:ext cx="1267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 flipV="1">
              <a:off x="3243" y="905"/>
              <a:ext cx="656" cy="271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9159" name="Line 7"/>
            <p:cNvSpPr>
              <a:spLocks noChangeShapeType="1"/>
            </p:cNvSpPr>
            <p:nvPr/>
          </p:nvSpPr>
          <p:spPr bwMode="auto">
            <a:xfrm>
              <a:off x="3896" y="912"/>
              <a:ext cx="33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2991" y="3609"/>
              <a:ext cx="26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100638" y="1412875"/>
            <a:ext cx="1368425" cy="4667250"/>
            <a:chOff x="3213" y="890"/>
            <a:chExt cx="862" cy="2940"/>
          </a:xfrm>
        </p:grpSpPr>
        <p:sp>
          <p:nvSpPr>
            <p:cNvPr id="49162" name="Rectangle 10"/>
            <p:cNvSpPr>
              <a:spLocks noChangeArrowheads="1"/>
            </p:cNvSpPr>
            <p:nvPr/>
          </p:nvSpPr>
          <p:spPr bwMode="auto">
            <a:xfrm>
              <a:off x="3656" y="2188"/>
              <a:ext cx="384" cy="806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3217" y="2429"/>
              <a:ext cx="387" cy="23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/>
            <a:lstStyle/>
            <a:p>
              <a:r>
                <a:rPr lang="de-DE">
                  <a:latin typeface="Bookman Old Style" pitchFamily="18" charset="0"/>
                </a:rPr>
                <a:t>N</a:t>
              </a:r>
              <a:r>
                <a:rPr lang="de-DE" baseline="-25000">
                  <a:latin typeface="Bookman Old Style" pitchFamily="18" charset="0"/>
                </a:rPr>
                <a:t>2</a:t>
              </a:r>
              <a:r>
                <a:rPr lang="de-DE">
                  <a:latin typeface="Bookman Old Style" pitchFamily="18" charset="0"/>
                </a:rPr>
                <a:t>O</a:t>
              </a:r>
              <a:endParaRPr lang="en-US">
                <a:latin typeface="Bookman Old Style" pitchFamily="18" charset="0"/>
              </a:endParaRPr>
            </a:p>
          </p:txBody>
        </p:sp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3673" y="2423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r>
                <a:rPr lang="de-DE" b="1">
                  <a:latin typeface="Bookman Old Style" pitchFamily="18" charset="0"/>
                </a:rPr>
                <a:t>310</a:t>
              </a:r>
              <a:endParaRPr lang="en-US" b="1">
                <a:latin typeface="Bookman Old Style" pitchFamily="18" charset="0"/>
              </a:endParaRPr>
            </a:p>
          </p:txBody>
        </p:sp>
        <p:sp>
          <p:nvSpPr>
            <p:cNvPr id="49165" name="Rectangle 13"/>
            <p:cNvSpPr>
              <a:spLocks noChangeArrowheads="1"/>
            </p:cNvSpPr>
            <p:nvPr/>
          </p:nvSpPr>
          <p:spPr bwMode="auto">
            <a:xfrm>
              <a:off x="3658" y="890"/>
              <a:ext cx="384" cy="130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6" name="Rectangle 14"/>
            <p:cNvSpPr>
              <a:spLocks noChangeArrowheads="1"/>
            </p:cNvSpPr>
            <p:nvPr/>
          </p:nvSpPr>
          <p:spPr bwMode="auto">
            <a:xfrm>
              <a:off x="3658" y="2992"/>
              <a:ext cx="384" cy="428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7" name="Rectangle 15"/>
            <p:cNvSpPr>
              <a:spLocks noChangeArrowheads="1"/>
            </p:cNvSpPr>
            <p:nvPr/>
          </p:nvSpPr>
          <p:spPr bwMode="auto">
            <a:xfrm>
              <a:off x="3658" y="3420"/>
              <a:ext cx="384" cy="164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8" name="Rectangle 16"/>
            <p:cNvSpPr>
              <a:spLocks noChangeArrowheads="1"/>
            </p:cNvSpPr>
            <p:nvPr/>
          </p:nvSpPr>
          <p:spPr bwMode="auto">
            <a:xfrm>
              <a:off x="3658" y="3590"/>
              <a:ext cx="384" cy="36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9169" name="Text Box 17"/>
            <p:cNvSpPr txBox="1">
              <a:spLocks noChangeArrowheads="1"/>
            </p:cNvSpPr>
            <p:nvPr/>
          </p:nvSpPr>
          <p:spPr bwMode="auto">
            <a:xfrm>
              <a:off x="3307" y="1462"/>
              <a:ext cx="293" cy="24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/>
            <a:lstStyle/>
            <a:p>
              <a:r>
                <a:rPr lang="de-DE">
                  <a:latin typeface="Bookman Old Style" pitchFamily="18" charset="0"/>
                </a:rPr>
                <a:t>H</a:t>
              </a:r>
              <a:r>
                <a:rPr lang="de-DE" baseline="-25000">
                  <a:latin typeface="Bookman Old Style" pitchFamily="18" charset="0"/>
                </a:rPr>
                <a:t>2</a:t>
              </a:r>
              <a:endParaRPr lang="en-US" baseline="-25000">
                <a:latin typeface="Bookman Old Style" pitchFamily="18" charset="0"/>
              </a:endParaRPr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3213" y="3046"/>
              <a:ext cx="387" cy="23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/>
            <a:lstStyle/>
            <a:p>
              <a:r>
                <a:rPr lang="de-DE">
                  <a:latin typeface="Bookman Old Style" pitchFamily="18" charset="0"/>
                </a:rPr>
                <a:t>CO</a:t>
              </a:r>
              <a:endParaRPr lang="en-US">
                <a:latin typeface="Bookman Old Style" pitchFamily="18" charset="0"/>
              </a:endParaRPr>
            </a:p>
          </p:txBody>
        </p:sp>
        <p:sp>
          <p:nvSpPr>
            <p:cNvPr id="49171" name="Text Box 19"/>
            <p:cNvSpPr txBox="1">
              <a:spLocks noChangeArrowheads="1"/>
            </p:cNvSpPr>
            <p:nvPr/>
          </p:nvSpPr>
          <p:spPr bwMode="auto">
            <a:xfrm>
              <a:off x="3674" y="1478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r>
                <a:rPr lang="de-DE" b="1">
                  <a:latin typeface="Bookman Old Style" pitchFamily="18" charset="0"/>
                </a:rPr>
                <a:t>500</a:t>
              </a:r>
              <a:endParaRPr lang="en-US" b="1">
                <a:latin typeface="Bookman Old Style" pitchFamily="18" charset="0"/>
              </a:endParaRPr>
            </a:p>
          </p:txBody>
        </p:sp>
        <p:sp>
          <p:nvSpPr>
            <p:cNvPr id="49172" name="Text Box 20"/>
            <p:cNvSpPr txBox="1">
              <a:spLocks noChangeArrowheads="1"/>
            </p:cNvSpPr>
            <p:nvPr/>
          </p:nvSpPr>
          <p:spPr bwMode="auto">
            <a:xfrm>
              <a:off x="3674" y="3068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r>
                <a:rPr lang="de-DE" b="1">
                  <a:latin typeface="Bookman Old Style" pitchFamily="18" charset="0"/>
                </a:rPr>
                <a:t>100</a:t>
              </a:r>
              <a:endParaRPr lang="en-US" b="1">
                <a:latin typeface="Bookman Old Style" pitchFamily="18" charset="0"/>
              </a:endParaRPr>
            </a:p>
          </p:txBody>
        </p:sp>
        <p:sp>
          <p:nvSpPr>
            <p:cNvPr id="49173" name="Text Box 21"/>
            <p:cNvSpPr txBox="1">
              <a:spLocks noChangeArrowheads="1"/>
            </p:cNvSpPr>
            <p:nvPr/>
          </p:nvSpPr>
          <p:spPr bwMode="auto">
            <a:xfrm>
              <a:off x="3715" y="3394"/>
              <a:ext cx="3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r>
                <a:rPr lang="de-DE" b="1">
                  <a:latin typeface="Bookman Old Style" pitchFamily="18" charset="0"/>
                </a:rPr>
                <a:t>30</a:t>
              </a:r>
              <a:endParaRPr lang="en-US" b="1">
                <a:latin typeface="Bookman Old Style" pitchFamily="18" charset="0"/>
              </a:endParaRPr>
            </a:p>
          </p:txBody>
        </p:sp>
        <p:sp>
          <p:nvSpPr>
            <p:cNvPr id="49174" name="Text Box 22"/>
            <p:cNvSpPr txBox="1">
              <a:spLocks noChangeArrowheads="1"/>
            </p:cNvSpPr>
            <p:nvPr/>
          </p:nvSpPr>
          <p:spPr bwMode="auto">
            <a:xfrm>
              <a:off x="3663" y="3599"/>
              <a:ext cx="38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r>
                <a:rPr lang="de-DE" b="1">
                  <a:latin typeface="Bookman Old Style" pitchFamily="18" charset="0"/>
                </a:rPr>
                <a:t>ppb</a:t>
              </a:r>
              <a:endParaRPr lang="en-US" b="1">
                <a:latin typeface="Bookman Old Style" pitchFamily="18" charset="0"/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1855788" y="1430338"/>
            <a:ext cx="2278062" cy="4721225"/>
            <a:chOff x="1169" y="901"/>
            <a:chExt cx="1435" cy="2974"/>
          </a:xfrm>
        </p:grpSpPr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1169" y="901"/>
              <a:ext cx="988" cy="2736"/>
              <a:chOff x="2991" y="905"/>
              <a:chExt cx="1267" cy="2736"/>
            </a:xfrm>
          </p:grpSpPr>
          <p:sp>
            <p:nvSpPr>
              <p:cNvPr id="49177" name="Line 25"/>
              <p:cNvSpPr>
                <a:spLocks noChangeShapeType="1"/>
              </p:cNvSpPr>
              <p:nvPr/>
            </p:nvSpPr>
            <p:spPr bwMode="auto">
              <a:xfrm>
                <a:off x="2991" y="3641"/>
                <a:ext cx="1267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78" name="Line 26"/>
              <p:cNvSpPr>
                <a:spLocks noChangeShapeType="1"/>
              </p:cNvSpPr>
              <p:nvPr/>
            </p:nvSpPr>
            <p:spPr bwMode="auto">
              <a:xfrm flipV="1">
                <a:off x="3243" y="905"/>
                <a:ext cx="656" cy="271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79" name="Line 27"/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330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80" name="Line 28"/>
              <p:cNvSpPr>
                <a:spLocks noChangeShapeType="1"/>
              </p:cNvSpPr>
              <p:nvPr/>
            </p:nvSpPr>
            <p:spPr bwMode="auto">
              <a:xfrm>
                <a:off x="2991" y="3609"/>
                <a:ext cx="26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1430" y="907"/>
              <a:ext cx="1174" cy="2968"/>
              <a:chOff x="1430" y="907"/>
              <a:chExt cx="1174" cy="2968"/>
            </a:xfrm>
          </p:grpSpPr>
          <p:sp>
            <p:nvSpPr>
              <p:cNvPr id="49182" name="Rectangle 30"/>
              <p:cNvSpPr>
                <a:spLocks noChangeArrowheads="1"/>
              </p:cNvSpPr>
              <p:nvPr/>
            </p:nvSpPr>
            <p:spPr bwMode="auto">
              <a:xfrm>
                <a:off x="2181" y="907"/>
                <a:ext cx="384" cy="2354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183" name="Rectangle 31"/>
              <p:cNvSpPr>
                <a:spLocks noChangeArrowheads="1"/>
              </p:cNvSpPr>
              <p:nvPr/>
            </p:nvSpPr>
            <p:spPr bwMode="auto">
              <a:xfrm>
                <a:off x="2181" y="3565"/>
                <a:ext cx="384" cy="36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184" name="Rectangle 32"/>
              <p:cNvSpPr>
                <a:spLocks noChangeArrowheads="1"/>
              </p:cNvSpPr>
              <p:nvPr/>
            </p:nvSpPr>
            <p:spPr bwMode="auto">
              <a:xfrm>
                <a:off x="2181" y="3607"/>
                <a:ext cx="384" cy="36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185" name="Text Box 33"/>
              <p:cNvSpPr txBox="1">
                <a:spLocks noChangeArrowheads="1"/>
              </p:cNvSpPr>
              <p:nvPr/>
            </p:nvSpPr>
            <p:spPr bwMode="auto">
              <a:xfrm>
                <a:off x="1712" y="2073"/>
                <a:ext cx="411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CO</a:t>
                </a:r>
                <a:r>
                  <a:rPr lang="de-DE" baseline="-25000">
                    <a:latin typeface="Bookman Old Style" pitchFamily="18" charset="0"/>
                  </a:rPr>
                  <a:t>2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186" name="Text Box 34"/>
              <p:cNvSpPr txBox="1">
                <a:spLocks noChangeArrowheads="1"/>
              </p:cNvSpPr>
              <p:nvPr/>
            </p:nvSpPr>
            <p:spPr bwMode="auto">
              <a:xfrm>
                <a:off x="1430" y="3377"/>
                <a:ext cx="693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CH</a:t>
                </a:r>
                <a:r>
                  <a:rPr lang="de-DE" baseline="-25000">
                    <a:latin typeface="Bookman Old Style" pitchFamily="18" charset="0"/>
                  </a:rPr>
                  <a:t>4</a:t>
                </a:r>
                <a:r>
                  <a:rPr lang="de-DE">
                    <a:latin typeface="Bookman Old Style" pitchFamily="18" charset="0"/>
                  </a:rPr>
                  <a:t> (1.8)</a:t>
                </a:r>
                <a:endParaRPr lang="en-US">
                  <a:latin typeface="Bookman Old Style" pitchFamily="18" charset="0"/>
                </a:endParaRPr>
              </a:p>
            </p:txBody>
          </p:sp>
          <p:sp>
            <p:nvSpPr>
              <p:cNvPr id="49187" name="Line 35"/>
              <p:cNvSpPr>
                <a:spLocks noChangeShapeType="1"/>
              </p:cNvSpPr>
              <p:nvPr/>
            </p:nvSpPr>
            <p:spPr bwMode="auto">
              <a:xfrm>
                <a:off x="2075" y="3496"/>
                <a:ext cx="110" cy="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88" name="Text Box 36"/>
              <p:cNvSpPr txBox="1">
                <a:spLocks noChangeArrowheads="1"/>
              </p:cNvSpPr>
              <p:nvPr/>
            </p:nvSpPr>
            <p:spPr bwMode="auto">
              <a:xfrm>
                <a:off x="2160" y="3644"/>
                <a:ext cx="4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ppm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189" name="Text Box 37"/>
              <p:cNvSpPr txBox="1">
                <a:spLocks noChangeArrowheads="1"/>
              </p:cNvSpPr>
              <p:nvPr/>
            </p:nvSpPr>
            <p:spPr bwMode="auto">
              <a:xfrm>
                <a:off x="2192" y="2104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380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190" name="Rectangle 38"/>
              <p:cNvSpPr>
                <a:spLocks noChangeArrowheads="1"/>
              </p:cNvSpPr>
              <p:nvPr/>
            </p:nvSpPr>
            <p:spPr bwMode="auto">
              <a:xfrm>
                <a:off x="2181" y="3265"/>
                <a:ext cx="384" cy="210"/>
              </a:xfrm>
              <a:prstGeom prst="rect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191" name="Text Box 39"/>
              <p:cNvSpPr txBox="1">
                <a:spLocks noChangeArrowheads="1"/>
              </p:cNvSpPr>
              <p:nvPr/>
            </p:nvSpPr>
            <p:spPr bwMode="auto">
              <a:xfrm>
                <a:off x="1808" y="2909"/>
                <a:ext cx="315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Ne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192" name="Line 40"/>
              <p:cNvSpPr>
                <a:spLocks noChangeShapeType="1"/>
              </p:cNvSpPr>
              <p:nvPr/>
            </p:nvSpPr>
            <p:spPr bwMode="auto">
              <a:xfrm>
                <a:off x="2093" y="3046"/>
                <a:ext cx="80" cy="2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193" name="Text Box 41"/>
              <p:cNvSpPr txBox="1">
                <a:spLocks noChangeArrowheads="1"/>
              </p:cNvSpPr>
              <p:nvPr/>
            </p:nvSpPr>
            <p:spPr bwMode="auto">
              <a:xfrm>
                <a:off x="2242" y="3230"/>
                <a:ext cx="3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18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194" name="Rectangle 42"/>
              <p:cNvSpPr>
                <a:spLocks noChangeArrowheads="1"/>
              </p:cNvSpPr>
              <p:nvPr/>
            </p:nvSpPr>
            <p:spPr bwMode="auto">
              <a:xfrm>
                <a:off x="2181" y="3457"/>
                <a:ext cx="384" cy="108"/>
              </a:xfrm>
              <a:prstGeom prst="rect">
                <a:avLst/>
              </a:prstGeom>
              <a:solidFill>
                <a:srgbClr val="FF99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195" name="Text Box 43"/>
              <p:cNvSpPr txBox="1">
                <a:spLocks noChangeArrowheads="1"/>
              </p:cNvSpPr>
              <p:nvPr/>
            </p:nvSpPr>
            <p:spPr bwMode="auto">
              <a:xfrm>
                <a:off x="1616" y="3149"/>
                <a:ext cx="501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He (5)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196" name="Line 44"/>
              <p:cNvSpPr>
                <a:spLocks noChangeShapeType="1"/>
              </p:cNvSpPr>
              <p:nvPr/>
            </p:nvSpPr>
            <p:spPr bwMode="auto">
              <a:xfrm>
                <a:off x="2075" y="3298"/>
                <a:ext cx="116" cy="2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7" name="Group 45"/>
          <p:cNvGrpSpPr>
            <a:grpSpLocks/>
          </p:cNvGrpSpPr>
          <p:nvPr/>
        </p:nvGrpSpPr>
        <p:grpSpPr bwMode="auto">
          <a:xfrm>
            <a:off x="6372225" y="1446213"/>
            <a:ext cx="2470150" cy="4678362"/>
            <a:chOff x="4014" y="911"/>
            <a:chExt cx="1556" cy="2947"/>
          </a:xfrm>
        </p:grpSpPr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4014" y="911"/>
              <a:ext cx="961" cy="2736"/>
              <a:chOff x="2991" y="905"/>
              <a:chExt cx="1267" cy="2736"/>
            </a:xfrm>
          </p:grpSpPr>
          <p:sp>
            <p:nvSpPr>
              <p:cNvPr id="49199" name="Line 47"/>
              <p:cNvSpPr>
                <a:spLocks noChangeShapeType="1"/>
              </p:cNvSpPr>
              <p:nvPr/>
            </p:nvSpPr>
            <p:spPr bwMode="auto">
              <a:xfrm>
                <a:off x="2991" y="3641"/>
                <a:ext cx="1267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00" name="Line 48"/>
              <p:cNvSpPr>
                <a:spLocks noChangeShapeType="1"/>
              </p:cNvSpPr>
              <p:nvPr/>
            </p:nvSpPr>
            <p:spPr bwMode="auto">
              <a:xfrm flipV="1">
                <a:off x="3243" y="905"/>
                <a:ext cx="656" cy="271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01" name="Line 49"/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330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02" name="Line 50"/>
              <p:cNvSpPr>
                <a:spLocks noChangeShapeType="1"/>
              </p:cNvSpPr>
              <p:nvPr/>
            </p:nvSpPr>
            <p:spPr bwMode="auto">
              <a:xfrm>
                <a:off x="2991" y="3609"/>
                <a:ext cx="26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51"/>
            <p:cNvGrpSpPr>
              <a:grpSpLocks/>
            </p:cNvGrpSpPr>
            <p:nvPr/>
          </p:nvGrpSpPr>
          <p:grpSpPr bwMode="auto">
            <a:xfrm>
              <a:off x="4415" y="912"/>
              <a:ext cx="1155" cy="2946"/>
              <a:chOff x="4415" y="912"/>
              <a:chExt cx="1155" cy="2946"/>
            </a:xfrm>
          </p:grpSpPr>
          <p:sp>
            <p:nvSpPr>
              <p:cNvPr id="49204" name="Rectangle 52"/>
              <p:cNvSpPr>
                <a:spLocks noChangeArrowheads="1"/>
              </p:cNvSpPr>
              <p:nvPr/>
            </p:nvSpPr>
            <p:spPr bwMode="auto">
              <a:xfrm>
                <a:off x="5153" y="2510"/>
                <a:ext cx="384" cy="260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05" name="Text Box 53"/>
              <p:cNvSpPr txBox="1">
                <a:spLocks noChangeArrowheads="1"/>
              </p:cNvSpPr>
              <p:nvPr/>
            </p:nvSpPr>
            <p:spPr bwMode="auto">
              <a:xfrm>
                <a:off x="4568" y="2526"/>
                <a:ext cx="522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HCHO</a:t>
                </a:r>
                <a:endParaRPr lang="en-US">
                  <a:latin typeface="Bookman Old Style" pitchFamily="18" charset="0"/>
                </a:endParaRPr>
              </a:p>
            </p:txBody>
          </p:sp>
          <p:sp>
            <p:nvSpPr>
              <p:cNvPr id="49206" name="Text Box 54"/>
              <p:cNvSpPr txBox="1">
                <a:spLocks noChangeArrowheads="1"/>
              </p:cNvSpPr>
              <p:nvPr/>
            </p:nvSpPr>
            <p:spPr bwMode="auto">
              <a:xfrm>
                <a:off x="5168" y="2529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300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07" name="Rectangle 55"/>
              <p:cNvSpPr>
                <a:spLocks noChangeArrowheads="1"/>
              </p:cNvSpPr>
              <p:nvPr/>
            </p:nvSpPr>
            <p:spPr bwMode="auto">
              <a:xfrm>
                <a:off x="5153" y="1854"/>
                <a:ext cx="384" cy="394"/>
              </a:xfrm>
              <a:prstGeom prst="rect">
                <a:avLst/>
              </a:prstGeom>
              <a:solidFill>
                <a:srgbClr val="99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08" name="Rectangle 56"/>
              <p:cNvSpPr>
                <a:spLocks noChangeArrowheads="1"/>
              </p:cNvSpPr>
              <p:nvPr/>
            </p:nvSpPr>
            <p:spPr bwMode="auto">
              <a:xfrm>
                <a:off x="5153" y="2978"/>
                <a:ext cx="384" cy="20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09" name="Rectangle 57"/>
              <p:cNvSpPr>
                <a:spLocks noChangeArrowheads="1"/>
              </p:cNvSpPr>
              <p:nvPr/>
            </p:nvSpPr>
            <p:spPr bwMode="auto">
              <a:xfrm>
                <a:off x="5153" y="3184"/>
                <a:ext cx="384" cy="14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10" name="Rectangle 58"/>
              <p:cNvSpPr>
                <a:spLocks noChangeArrowheads="1"/>
              </p:cNvSpPr>
              <p:nvPr/>
            </p:nvSpPr>
            <p:spPr bwMode="auto">
              <a:xfrm>
                <a:off x="5153" y="3324"/>
                <a:ext cx="384" cy="330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11" name="Text Box 59"/>
              <p:cNvSpPr txBox="1">
                <a:spLocks noChangeArrowheads="1"/>
              </p:cNvSpPr>
              <p:nvPr/>
            </p:nvSpPr>
            <p:spPr bwMode="auto">
              <a:xfrm>
                <a:off x="4631" y="1919"/>
                <a:ext cx="455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Etano</a:t>
                </a:r>
                <a:endParaRPr lang="en-US">
                  <a:latin typeface="Bookman Old Style" pitchFamily="18" charset="0"/>
                </a:endParaRPr>
              </a:p>
            </p:txBody>
          </p:sp>
          <p:sp>
            <p:nvSpPr>
              <p:cNvPr id="49212" name="Text Box 60"/>
              <p:cNvSpPr txBox="1">
                <a:spLocks noChangeArrowheads="1"/>
              </p:cNvSpPr>
              <p:nvPr/>
            </p:nvSpPr>
            <p:spPr bwMode="auto">
              <a:xfrm>
                <a:off x="4699" y="2972"/>
                <a:ext cx="387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SO</a:t>
                </a:r>
                <a:r>
                  <a:rPr lang="de-DE" baseline="-25000">
                    <a:latin typeface="Bookman Old Style" pitchFamily="18" charset="0"/>
                  </a:rPr>
                  <a:t>2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213" name="Text Box 61"/>
              <p:cNvSpPr txBox="1">
                <a:spLocks noChangeArrowheads="1"/>
              </p:cNvSpPr>
              <p:nvPr/>
            </p:nvSpPr>
            <p:spPr bwMode="auto">
              <a:xfrm>
                <a:off x="4692" y="3142"/>
                <a:ext cx="394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NO</a:t>
                </a:r>
                <a:r>
                  <a:rPr lang="de-DE" baseline="-25000">
                    <a:latin typeface="Bookman Old Style" pitchFamily="18" charset="0"/>
                  </a:rPr>
                  <a:t>x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214" name="Text Box 62"/>
              <p:cNvSpPr txBox="1">
                <a:spLocks noChangeArrowheads="1"/>
              </p:cNvSpPr>
              <p:nvPr/>
            </p:nvSpPr>
            <p:spPr bwMode="auto">
              <a:xfrm>
                <a:off x="5169" y="1929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500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15" name="Text Box 63"/>
              <p:cNvSpPr txBox="1">
                <a:spLocks noChangeArrowheads="1"/>
              </p:cNvSpPr>
              <p:nvPr/>
            </p:nvSpPr>
            <p:spPr bwMode="auto">
              <a:xfrm>
                <a:off x="5169" y="2964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200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16" name="Text Box 64"/>
              <p:cNvSpPr txBox="1">
                <a:spLocks noChangeArrowheads="1"/>
              </p:cNvSpPr>
              <p:nvPr/>
            </p:nvSpPr>
            <p:spPr bwMode="auto">
              <a:xfrm>
                <a:off x="5168" y="3134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100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17" name="Text Box 65"/>
              <p:cNvSpPr txBox="1">
                <a:spLocks noChangeArrowheads="1"/>
              </p:cNvSpPr>
              <p:nvPr/>
            </p:nvSpPr>
            <p:spPr bwMode="auto">
              <a:xfrm>
                <a:off x="5158" y="3627"/>
                <a:ext cx="36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ppt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18" name="Rectangle 66"/>
              <p:cNvSpPr>
                <a:spLocks noChangeArrowheads="1"/>
              </p:cNvSpPr>
              <p:nvPr/>
            </p:nvSpPr>
            <p:spPr bwMode="auto">
              <a:xfrm>
                <a:off x="5153" y="2249"/>
                <a:ext cx="384" cy="272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19" name="Text Box 67"/>
              <p:cNvSpPr txBox="1">
                <a:spLocks noChangeArrowheads="1"/>
              </p:cNvSpPr>
              <p:nvPr/>
            </p:nvSpPr>
            <p:spPr bwMode="auto">
              <a:xfrm>
                <a:off x="4742" y="2274"/>
                <a:ext cx="348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NH</a:t>
                </a:r>
                <a:r>
                  <a:rPr lang="de-DE" baseline="-25000">
                    <a:latin typeface="Bookman Old Style" pitchFamily="18" charset="0"/>
                  </a:rPr>
                  <a:t>3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220" name="Text Box 68"/>
              <p:cNvSpPr txBox="1">
                <a:spLocks noChangeArrowheads="1"/>
              </p:cNvSpPr>
              <p:nvPr/>
            </p:nvSpPr>
            <p:spPr bwMode="auto">
              <a:xfrm>
                <a:off x="5168" y="2277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400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21" name="Rectangle 69"/>
              <p:cNvSpPr>
                <a:spLocks noChangeArrowheads="1"/>
              </p:cNvSpPr>
              <p:nvPr/>
            </p:nvSpPr>
            <p:spPr bwMode="auto">
              <a:xfrm>
                <a:off x="5153" y="912"/>
                <a:ext cx="384" cy="574"/>
              </a:xfrm>
              <a:prstGeom prst="rect">
                <a:avLst/>
              </a:prstGeom>
              <a:solidFill>
                <a:srgbClr val="99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22" name="Text Box 70"/>
              <p:cNvSpPr txBox="1">
                <a:spLocks noChangeArrowheads="1"/>
              </p:cNvSpPr>
              <p:nvPr/>
            </p:nvSpPr>
            <p:spPr bwMode="auto">
              <a:xfrm>
                <a:off x="4415" y="1070"/>
                <a:ext cx="671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CH</a:t>
                </a:r>
                <a:r>
                  <a:rPr lang="de-DE" baseline="-25000">
                    <a:latin typeface="Bookman Old Style" pitchFamily="18" charset="0"/>
                  </a:rPr>
                  <a:t>3</a:t>
                </a:r>
                <a:r>
                  <a:rPr lang="de-DE">
                    <a:latin typeface="Bookman Old Style" pitchFamily="18" charset="0"/>
                  </a:rPr>
                  <a:t>OOH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223" name="Text Box 71"/>
              <p:cNvSpPr txBox="1">
                <a:spLocks noChangeArrowheads="1"/>
              </p:cNvSpPr>
              <p:nvPr/>
            </p:nvSpPr>
            <p:spPr bwMode="auto">
              <a:xfrm>
                <a:off x="5169" y="1080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700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24" name="Rectangle 72"/>
              <p:cNvSpPr>
                <a:spLocks noChangeArrowheads="1"/>
              </p:cNvSpPr>
              <p:nvPr/>
            </p:nvSpPr>
            <p:spPr bwMode="auto">
              <a:xfrm>
                <a:off x="5153" y="1488"/>
                <a:ext cx="384" cy="388"/>
              </a:xfrm>
              <a:prstGeom prst="rect">
                <a:avLst/>
              </a:prstGeom>
              <a:solidFill>
                <a:srgbClr val="808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25" name="Text Box 73"/>
              <p:cNvSpPr txBox="1">
                <a:spLocks noChangeArrowheads="1"/>
              </p:cNvSpPr>
              <p:nvPr/>
            </p:nvSpPr>
            <p:spPr bwMode="auto">
              <a:xfrm>
                <a:off x="4631" y="1562"/>
                <a:ext cx="455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H</a:t>
                </a:r>
                <a:r>
                  <a:rPr lang="de-DE" baseline="-25000">
                    <a:latin typeface="Bookman Old Style" pitchFamily="18" charset="0"/>
                  </a:rPr>
                  <a:t>2</a:t>
                </a:r>
                <a:r>
                  <a:rPr lang="de-DE">
                    <a:latin typeface="Bookman Old Style" pitchFamily="18" charset="0"/>
                  </a:rPr>
                  <a:t>O</a:t>
                </a:r>
                <a:r>
                  <a:rPr lang="de-DE" baseline="-25000">
                    <a:latin typeface="Bookman Old Style" pitchFamily="18" charset="0"/>
                  </a:rPr>
                  <a:t>2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226" name="Text Box 74"/>
              <p:cNvSpPr txBox="1">
                <a:spLocks noChangeArrowheads="1"/>
              </p:cNvSpPr>
              <p:nvPr/>
            </p:nvSpPr>
            <p:spPr bwMode="auto">
              <a:xfrm>
                <a:off x="5169" y="1572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500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27" name="Rectangle 75"/>
              <p:cNvSpPr>
                <a:spLocks noChangeArrowheads="1"/>
              </p:cNvSpPr>
              <p:nvPr/>
            </p:nvSpPr>
            <p:spPr bwMode="auto">
              <a:xfrm>
                <a:off x="5153" y="2756"/>
                <a:ext cx="384" cy="224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28" name="Text Box 76"/>
              <p:cNvSpPr txBox="1">
                <a:spLocks noChangeArrowheads="1"/>
              </p:cNvSpPr>
              <p:nvPr/>
            </p:nvSpPr>
            <p:spPr bwMode="auto">
              <a:xfrm>
                <a:off x="4610" y="2730"/>
                <a:ext cx="480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HNO</a:t>
                </a:r>
                <a:r>
                  <a:rPr lang="de-DE" baseline="-25000">
                    <a:latin typeface="Bookman Old Style" pitchFamily="18" charset="0"/>
                  </a:rPr>
                  <a:t>3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  <p:sp>
            <p:nvSpPr>
              <p:cNvPr id="49229" name="Text Box 77"/>
              <p:cNvSpPr txBox="1">
                <a:spLocks noChangeArrowheads="1"/>
              </p:cNvSpPr>
              <p:nvPr/>
            </p:nvSpPr>
            <p:spPr bwMode="auto">
              <a:xfrm>
                <a:off x="5168" y="2733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300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30" name="Text Box 78"/>
              <p:cNvSpPr txBox="1">
                <a:spLocks noChangeArrowheads="1"/>
              </p:cNvSpPr>
              <p:nvPr/>
            </p:nvSpPr>
            <p:spPr bwMode="auto">
              <a:xfrm>
                <a:off x="4536" y="3364"/>
                <a:ext cx="550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outros</a:t>
                </a:r>
                <a:endParaRPr lang="en-US" baseline="-25000">
                  <a:latin typeface="Bookman Old Style" pitchFamily="18" charset="0"/>
                </a:endParaRPr>
              </a:p>
            </p:txBody>
          </p:sp>
        </p:grpSp>
      </p:grpSp>
      <p:grpSp>
        <p:nvGrpSpPr>
          <p:cNvPr id="10" name="Group 79"/>
          <p:cNvGrpSpPr>
            <a:grpSpLocks/>
          </p:cNvGrpSpPr>
          <p:nvPr/>
        </p:nvGrpSpPr>
        <p:grpSpPr bwMode="auto">
          <a:xfrm>
            <a:off x="-57150" y="1447800"/>
            <a:ext cx="2020888" cy="4757738"/>
            <a:chOff x="-36" y="912"/>
            <a:chExt cx="1273" cy="2997"/>
          </a:xfrm>
        </p:grpSpPr>
        <p:grpSp>
          <p:nvGrpSpPr>
            <p:cNvPr id="11" name="Group 80"/>
            <p:cNvGrpSpPr>
              <a:grpSpLocks/>
            </p:cNvGrpSpPr>
            <p:nvPr/>
          </p:nvGrpSpPr>
          <p:grpSpPr bwMode="auto">
            <a:xfrm>
              <a:off x="167" y="912"/>
              <a:ext cx="1070" cy="2997"/>
              <a:chOff x="-204" y="890"/>
              <a:chExt cx="1070" cy="2997"/>
            </a:xfrm>
          </p:grpSpPr>
          <p:sp>
            <p:nvSpPr>
              <p:cNvPr id="49233" name="Rectangle 81"/>
              <p:cNvSpPr>
                <a:spLocks noChangeArrowheads="1"/>
              </p:cNvSpPr>
              <p:nvPr/>
            </p:nvSpPr>
            <p:spPr bwMode="auto">
              <a:xfrm>
                <a:off x="420" y="890"/>
                <a:ext cx="384" cy="2064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34" name="Rectangle 82"/>
              <p:cNvSpPr>
                <a:spLocks noChangeArrowheads="1"/>
              </p:cNvSpPr>
              <p:nvPr/>
            </p:nvSpPr>
            <p:spPr bwMode="auto">
              <a:xfrm>
                <a:off x="420" y="2954"/>
                <a:ext cx="384" cy="528"/>
              </a:xfrm>
              <a:prstGeom prst="rect">
                <a:avLst/>
              </a:prstGeom>
              <a:solidFill>
                <a:srgbClr val="3366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35" name="Rectangle 83"/>
              <p:cNvSpPr>
                <a:spLocks noChangeArrowheads="1"/>
              </p:cNvSpPr>
              <p:nvPr/>
            </p:nvSpPr>
            <p:spPr bwMode="auto">
              <a:xfrm>
                <a:off x="420" y="3482"/>
                <a:ext cx="384" cy="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36" name="Rectangle 84"/>
              <p:cNvSpPr>
                <a:spLocks noChangeArrowheads="1"/>
              </p:cNvSpPr>
              <p:nvPr/>
            </p:nvSpPr>
            <p:spPr bwMode="auto">
              <a:xfrm>
                <a:off x="420" y="3530"/>
                <a:ext cx="384" cy="4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37" name="Rectangle 85"/>
              <p:cNvSpPr>
                <a:spLocks noChangeArrowheads="1"/>
              </p:cNvSpPr>
              <p:nvPr/>
            </p:nvSpPr>
            <p:spPr bwMode="auto">
              <a:xfrm>
                <a:off x="420" y="3578"/>
                <a:ext cx="384" cy="48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49238" name="Text Box 86"/>
              <p:cNvSpPr txBox="1">
                <a:spLocks noChangeArrowheads="1"/>
              </p:cNvSpPr>
              <p:nvPr/>
            </p:nvSpPr>
            <p:spPr bwMode="auto">
              <a:xfrm>
                <a:off x="-204" y="3475"/>
                <a:ext cx="567" cy="4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r>
                  <a:rPr lang="de-DE">
                    <a:latin typeface="Bookman Old Style" pitchFamily="18" charset="0"/>
                  </a:rPr>
                  <a:t>H</a:t>
                </a:r>
                <a:r>
                  <a:rPr lang="de-DE" baseline="-25000">
                    <a:latin typeface="Bookman Old Style" pitchFamily="18" charset="0"/>
                  </a:rPr>
                  <a:t>2</a:t>
                </a:r>
                <a:r>
                  <a:rPr lang="de-DE">
                    <a:latin typeface="Bookman Old Style" pitchFamily="18" charset="0"/>
                  </a:rPr>
                  <a:t>O</a:t>
                </a:r>
                <a:br>
                  <a:rPr lang="de-DE">
                    <a:latin typeface="Bookman Old Style" pitchFamily="18" charset="0"/>
                  </a:rPr>
                </a:br>
                <a:r>
                  <a:rPr lang="de-DE">
                    <a:latin typeface="Bookman Old Style" pitchFamily="18" charset="0"/>
                  </a:rPr>
                  <a:t>Argonio</a:t>
                </a:r>
                <a:endParaRPr lang="en-US">
                  <a:latin typeface="Bookman Old Style" pitchFamily="18" charset="0"/>
                </a:endParaRPr>
              </a:p>
            </p:txBody>
          </p:sp>
          <p:sp>
            <p:nvSpPr>
              <p:cNvPr id="49239" name="Line 87"/>
              <p:cNvSpPr>
                <a:spLocks noChangeShapeType="1"/>
              </p:cNvSpPr>
              <p:nvPr/>
            </p:nvSpPr>
            <p:spPr bwMode="auto">
              <a:xfrm flipV="1">
                <a:off x="180" y="3506"/>
                <a:ext cx="234" cy="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40" name="Line 88"/>
              <p:cNvSpPr>
                <a:spLocks noChangeShapeType="1"/>
              </p:cNvSpPr>
              <p:nvPr/>
            </p:nvSpPr>
            <p:spPr bwMode="auto">
              <a:xfrm flipV="1">
                <a:off x="276" y="3554"/>
                <a:ext cx="144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9241" name="Text Box 89"/>
              <p:cNvSpPr txBox="1">
                <a:spLocks noChangeArrowheads="1"/>
              </p:cNvSpPr>
              <p:nvPr/>
            </p:nvSpPr>
            <p:spPr bwMode="auto">
              <a:xfrm>
                <a:off x="425" y="3125"/>
                <a:ext cx="4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20%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42" name="Text Box 90"/>
              <p:cNvSpPr txBox="1">
                <a:spLocks noChangeArrowheads="1"/>
              </p:cNvSpPr>
              <p:nvPr/>
            </p:nvSpPr>
            <p:spPr bwMode="auto">
              <a:xfrm>
                <a:off x="425" y="1749"/>
                <a:ext cx="4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78%</a:t>
                </a:r>
                <a:endParaRPr lang="en-US" b="1">
                  <a:latin typeface="Bookman Old Style" pitchFamily="18" charset="0"/>
                </a:endParaRPr>
              </a:p>
            </p:txBody>
          </p:sp>
          <p:sp>
            <p:nvSpPr>
              <p:cNvPr id="49243" name="Text Box 91"/>
              <p:cNvSpPr txBox="1">
                <a:spLocks noChangeArrowheads="1"/>
              </p:cNvSpPr>
              <p:nvPr/>
            </p:nvSpPr>
            <p:spPr bwMode="auto">
              <a:xfrm>
                <a:off x="465" y="3368"/>
                <a:ext cx="34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r>
                  <a:rPr lang="de-DE" b="1">
                    <a:latin typeface="Bookman Old Style" pitchFamily="18" charset="0"/>
                  </a:rPr>
                  <a:t>1%</a:t>
                </a:r>
                <a:endParaRPr lang="en-US" b="1">
                  <a:latin typeface="Bookman Old Style" pitchFamily="18" charset="0"/>
                </a:endParaRPr>
              </a:p>
            </p:txBody>
          </p:sp>
        </p:grpSp>
        <p:sp>
          <p:nvSpPr>
            <p:cNvPr id="49244" name="Text Box 92"/>
            <p:cNvSpPr txBox="1">
              <a:spLocks noChangeArrowheads="1"/>
            </p:cNvSpPr>
            <p:nvPr/>
          </p:nvSpPr>
          <p:spPr bwMode="auto">
            <a:xfrm>
              <a:off x="63" y="3122"/>
              <a:ext cx="727" cy="23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latin typeface="Bookman Old Style" pitchFamily="18" charset="0"/>
                </a:rPr>
                <a:t>Oxigênio</a:t>
              </a:r>
              <a:endParaRPr lang="pt-BR">
                <a:latin typeface="Bookman Old Style" pitchFamily="18" charset="0"/>
              </a:endParaRPr>
            </a:p>
          </p:txBody>
        </p:sp>
        <p:sp>
          <p:nvSpPr>
            <p:cNvPr id="49245" name="Text Box 93"/>
            <p:cNvSpPr txBox="1">
              <a:spLocks noChangeArrowheads="1"/>
            </p:cNvSpPr>
            <p:nvPr/>
          </p:nvSpPr>
          <p:spPr bwMode="auto">
            <a:xfrm>
              <a:off x="-36" y="1707"/>
              <a:ext cx="837" cy="23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GB">
                  <a:latin typeface="Bookman Old Style" pitchFamily="18" charset="0"/>
                </a:rPr>
                <a:t>Nitrogênio</a:t>
              </a:r>
              <a:endParaRPr lang="pt-BR">
                <a:latin typeface="Bookman Old Style" pitchFamily="18" charset="0"/>
              </a:endParaRPr>
            </a:p>
          </p:txBody>
        </p:sp>
      </p:grpSp>
      <p:sp>
        <p:nvSpPr>
          <p:cNvPr id="49246" name="Text Box 94"/>
          <p:cNvSpPr txBox="1">
            <a:spLocks noChangeArrowheads="1"/>
          </p:cNvSpPr>
          <p:nvPr/>
        </p:nvSpPr>
        <p:spPr bwMode="auto">
          <a:xfrm>
            <a:off x="4794250" y="5370513"/>
            <a:ext cx="952500" cy="3667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>
                <a:latin typeface="Bookman Old Style" pitchFamily="18" charset="0"/>
              </a:rPr>
              <a:t>Ozônio</a:t>
            </a:r>
            <a:endParaRPr lang="pt-BR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Nesta apresentação: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BR" dirty="0" smtClean="0"/>
              <a:t>Evolução da atmosfera e de sua composição</a:t>
            </a:r>
          </a:p>
          <a:p>
            <a:pPr>
              <a:lnSpc>
                <a:spcPct val="90000"/>
              </a:lnSpc>
            </a:pPr>
            <a:r>
              <a:rPr lang="pt-BR" dirty="0" smtClean="0"/>
              <a:t>Visão geral sobre processos atmosféricos relacionados à poluição do ar</a:t>
            </a:r>
          </a:p>
          <a:p>
            <a:pPr>
              <a:lnSpc>
                <a:spcPct val="90000"/>
              </a:lnSpc>
            </a:pPr>
            <a:r>
              <a:rPr lang="pt-BR" dirty="0" smtClean="0"/>
              <a:t>Poluição urbana: a Região Metropolitana de São Paulo</a:t>
            </a:r>
          </a:p>
          <a:p>
            <a:pPr>
              <a:lnSpc>
                <a:spcPct val="90000"/>
              </a:lnSpc>
            </a:pPr>
            <a:r>
              <a:rPr lang="pt-BR" dirty="0" smtClean="0"/>
              <a:t>Poluição regional: </a:t>
            </a:r>
            <a:r>
              <a:rPr lang="pt-BR" dirty="0" err="1" smtClean="0"/>
              <a:t>smog</a:t>
            </a:r>
            <a:r>
              <a:rPr lang="pt-BR" dirty="0" smtClean="0"/>
              <a:t> fotoquímico, deposição ácida e ilhas de calor</a:t>
            </a:r>
          </a:p>
          <a:p>
            <a:pPr>
              <a:lnSpc>
                <a:spcPct val="90000"/>
              </a:lnSpc>
            </a:pPr>
            <a:r>
              <a:rPr lang="pt-BR" dirty="0" smtClean="0"/>
              <a:t>Poluição global: Camada de ozônio e mudanças climáticas</a:t>
            </a:r>
          </a:p>
          <a:p>
            <a:r>
              <a:rPr lang="pt-BR" dirty="0" err="1" smtClean="0"/>
              <a:t>LAPAt</a:t>
            </a:r>
            <a:endParaRPr lang="pt-B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>
                <a:latin typeface="Tahoma" pitchFamily="34" charset="0"/>
              </a:rPr>
              <a:t>E quais os principais elementos dos seres vivos?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320800" y="1563688"/>
            <a:ext cx="6521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pt-BR" b="1"/>
              <a:t>CICLOS BIOGEOQUÍMICOS (CICLAGEM DE NUTRIENTES)</a:t>
            </a:r>
            <a:endParaRPr lang="pt-BR"/>
          </a:p>
          <a:p>
            <a:pPr algn="ctr"/>
            <a:r>
              <a:rPr lang="pt-BR"/>
              <a:t>Nutrientes = elementos essenciais aos seres vivos </a:t>
            </a:r>
          </a:p>
        </p:txBody>
      </p:sp>
      <p:pic>
        <p:nvPicPr>
          <p:cNvPr id="53252" name="Picture 4" descr="ciclos_biogeo_01_nutrien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2906713"/>
            <a:ext cx="9072563" cy="2393950"/>
          </a:xfrm>
          <a:prstGeom prst="rect">
            <a:avLst/>
          </a:prstGeom>
          <a:noFill/>
        </p:spPr>
      </p:pic>
      <p:sp>
        <p:nvSpPr>
          <p:cNvPr id="53253" name="Text Box 5"/>
          <p:cNvSpPr txBox="1">
            <a:spLocks noChangeArrowheads="1"/>
          </p:cNvSpPr>
          <p:nvPr/>
        </p:nvSpPr>
        <p:spPr bwMode="auto">
          <a:xfrm>
            <a:off x="1371600" y="6019800"/>
            <a:ext cx="6553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Fertilizantes: N, P, S, 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pt-BR">
                <a:latin typeface="Tahoma" pitchFamily="34" charset="0"/>
              </a:rPr>
              <a:t>Ciclo da água</a:t>
            </a:r>
          </a:p>
        </p:txBody>
      </p:sp>
      <p:pic>
        <p:nvPicPr>
          <p:cNvPr id="55299" name="Picture 3" descr="livro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981075"/>
            <a:ext cx="6697662" cy="5614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pt-BR">
                <a:latin typeface="Tahoma" pitchFamily="34" charset="0"/>
              </a:rPr>
              <a:t>Ciclo do Carbono</a:t>
            </a:r>
          </a:p>
        </p:txBody>
      </p:sp>
      <p:pic>
        <p:nvPicPr>
          <p:cNvPr id="57347" name="Picture 3" descr="livro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016000"/>
            <a:ext cx="6840537" cy="5591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pt-BR">
                <a:latin typeface="Tahoma" pitchFamily="34" charset="0"/>
              </a:rPr>
              <a:t>Ciclo do Nitrogênio</a:t>
            </a:r>
          </a:p>
        </p:txBody>
      </p:sp>
      <p:pic>
        <p:nvPicPr>
          <p:cNvPr id="59395" name="Picture 3" descr="livro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9038" y="1058863"/>
            <a:ext cx="6911975" cy="56467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S%20%20we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908050"/>
            <a:ext cx="7954962" cy="5964238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692150"/>
          </a:xfrm>
          <a:solidFill>
            <a:schemeClr val="bg1"/>
          </a:solidFill>
        </p:spPr>
        <p:txBody>
          <a:bodyPr/>
          <a:lstStyle/>
          <a:p>
            <a:r>
              <a:rPr lang="pt-BR" sz="4000">
                <a:latin typeface="Tahoma" pitchFamily="34" charset="0"/>
              </a:rPr>
              <a:t>O ciclo do Enxofre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i="1">
                <a:latin typeface="Tahoma" pitchFamily="34" charset="0"/>
              </a:rPr>
              <a:t>Homo erectus</a:t>
            </a:r>
            <a:r>
              <a:rPr lang="pt-BR">
                <a:latin typeface="Tahoma" pitchFamily="34" charset="0"/>
              </a:rPr>
              <a:t>...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2036763" y="0"/>
          <a:ext cx="5068887" cy="6858000"/>
        </p:xfrm>
        <a:graphic>
          <a:graphicData uri="http://schemas.openxmlformats.org/presentationml/2006/ole">
            <p:oleObj spid="_x0000_s254978" name="Documento" r:id="rId4" imgW="5720040" imgH="7738560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ext Box 1026"/>
          <p:cNvSpPr txBox="1">
            <a:spLocks noChangeArrowheads="1"/>
          </p:cNvSpPr>
          <p:nvPr/>
        </p:nvSpPr>
        <p:spPr bwMode="auto">
          <a:xfrm>
            <a:off x="0" y="381000"/>
            <a:ext cx="9144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pt-BR" sz="3200" b="1" dirty="0">
                <a:solidFill>
                  <a:srgbClr val="0033CC"/>
                </a:solidFill>
                <a:latin typeface="Bookman Old Style" pitchFamily="18" charset="0"/>
              </a:rPr>
              <a:t>Combustão</a:t>
            </a:r>
            <a:endParaRPr lang="pt-BR" sz="3200" dirty="0">
              <a:solidFill>
                <a:srgbClr val="0033CC"/>
              </a:solidFill>
              <a:latin typeface="Bookman Old Style" pitchFamily="18" charset="0"/>
            </a:endParaRPr>
          </a:p>
          <a:p>
            <a:pPr lvl="1" eaLnBrk="0" hangingPunct="0">
              <a:buFontTx/>
              <a:buChar char="•"/>
            </a:pPr>
            <a:r>
              <a:rPr lang="pt-BR" sz="3200" dirty="0" smtClean="0">
                <a:solidFill>
                  <a:srgbClr val="FF0000"/>
                </a:solidFill>
                <a:latin typeface="Bookman Old Style" pitchFamily="18" charset="0"/>
              </a:rPr>
              <a:t>Idealmente</a:t>
            </a:r>
            <a:endParaRPr lang="pt-BR" sz="3200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1" eaLnBrk="0" hangingPunct="0"/>
            <a:r>
              <a:rPr lang="pt-BR" sz="3200" dirty="0" smtClean="0">
                <a:latin typeface="Bookman Old Style" pitchFamily="18" charset="0"/>
              </a:rPr>
              <a:t>Combustível </a:t>
            </a:r>
            <a:r>
              <a:rPr lang="pt-BR" sz="3200" dirty="0">
                <a:latin typeface="Bookman Old Style" pitchFamily="18" charset="0"/>
              </a:rPr>
              <a:t>+ ar —&gt; CO</a:t>
            </a:r>
            <a:r>
              <a:rPr lang="pt-BR" sz="3200" baseline="-25000" dirty="0">
                <a:latin typeface="Bookman Old Style" pitchFamily="18" charset="0"/>
              </a:rPr>
              <a:t>2</a:t>
            </a:r>
            <a:r>
              <a:rPr lang="pt-BR" sz="3200" dirty="0">
                <a:latin typeface="Bookman Old Style" pitchFamily="18" charset="0"/>
              </a:rPr>
              <a:t> + H</a:t>
            </a:r>
            <a:r>
              <a:rPr lang="pt-BR" sz="3200" baseline="-25000" dirty="0">
                <a:latin typeface="Bookman Old Style" pitchFamily="18" charset="0"/>
              </a:rPr>
              <a:t>2</a:t>
            </a:r>
            <a:r>
              <a:rPr lang="pt-BR" sz="3200" dirty="0">
                <a:latin typeface="Bookman Old Style" pitchFamily="18" charset="0"/>
              </a:rPr>
              <a:t>O + calor</a:t>
            </a:r>
          </a:p>
          <a:p>
            <a:pPr lvl="1" eaLnBrk="0" hangingPunct="0">
              <a:buFontTx/>
              <a:buChar char="•"/>
            </a:pPr>
            <a:endParaRPr lang="pt-BR" sz="3200" dirty="0" smtClean="0">
              <a:solidFill>
                <a:srgbClr val="FF0000"/>
              </a:solidFill>
              <a:latin typeface="Bookman Old Style" pitchFamily="18" charset="0"/>
            </a:endParaRPr>
          </a:p>
          <a:p>
            <a:pPr lvl="1" eaLnBrk="0" hangingPunct="0">
              <a:buFontTx/>
              <a:buChar char="•"/>
            </a:pPr>
            <a:r>
              <a:rPr lang="pt-BR" sz="3200" dirty="0" smtClean="0">
                <a:solidFill>
                  <a:srgbClr val="FF0000"/>
                </a:solidFill>
                <a:latin typeface="Bookman Old Style" pitchFamily="18" charset="0"/>
              </a:rPr>
              <a:t>Realidade</a:t>
            </a:r>
            <a:endParaRPr lang="pt-BR" sz="3200" dirty="0">
              <a:solidFill>
                <a:srgbClr val="FF0000"/>
              </a:solidFill>
              <a:latin typeface="Bookman Old Style" pitchFamily="18" charset="0"/>
            </a:endParaRPr>
          </a:p>
          <a:p>
            <a:pPr lvl="1" eaLnBrk="0" hangingPunct="0"/>
            <a:r>
              <a:rPr lang="pt-BR" sz="3200" dirty="0" smtClean="0">
                <a:latin typeface="Bookman Old Style" pitchFamily="18" charset="0"/>
              </a:rPr>
              <a:t>Combustível </a:t>
            </a:r>
            <a:r>
              <a:rPr lang="pt-BR" sz="3200" dirty="0">
                <a:latin typeface="Bookman Old Style" pitchFamily="18" charset="0"/>
              </a:rPr>
              <a:t>+ ar —&gt; CO</a:t>
            </a:r>
            <a:r>
              <a:rPr lang="pt-BR" sz="3200" baseline="-25000" dirty="0">
                <a:latin typeface="Bookman Old Style" pitchFamily="18" charset="0"/>
              </a:rPr>
              <a:t>2</a:t>
            </a:r>
            <a:r>
              <a:rPr lang="pt-BR" sz="3200" dirty="0">
                <a:latin typeface="Bookman Old Style" pitchFamily="18" charset="0"/>
              </a:rPr>
              <a:t> + H</a:t>
            </a:r>
            <a:r>
              <a:rPr lang="pt-BR" sz="3200" baseline="-25000" dirty="0">
                <a:latin typeface="Bookman Old Style" pitchFamily="18" charset="0"/>
              </a:rPr>
              <a:t>2</a:t>
            </a:r>
            <a:r>
              <a:rPr lang="pt-BR" sz="3200" dirty="0">
                <a:latin typeface="Bookman Old Style" pitchFamily="18" charset="0"/>
              </a:rPr>
              <a:t>O + calor + </a:t>
            </a:r>
            <a:r>
              <a:rPr lang="pt-BR" sz="3200" dirty="0" err="1">
                <a:latin typeface="Bookman Old Style" pitchFamily="18" charset="0"/>
              </a:rPr>
              <a:t>NOx</a:t>
            </a:r>
            <a:r>
              <a:rPr lang="pt-BR" sz="3200" dirty="0">
                <a:latin typeface="Bookman Old Style" pitchFamily="18" charset="0"/>
              </a:rPr>
              <a:t> + SO</a:t>
            </a:r>
            <a:r>
              <a:rPr lang="pt-BR" sz="3200" baseline="-25000" dirty="0">
                <a:latin typeface="Bookman Old Style" pitchFamily="18" charset="0"/>
              </a:rPr>
              <a:t>2</a:t>
            </a:r>
            <a:r>
              <a:rPr lang="pt-BR" sz="3200" dirty="0">
                <a:latin typeface="Bookman Old Style" pitchFamily="18" charset="0"/>
              </a:rPr>
              <a:t> + CO + Partículas +</a:t>
            </a:r>
          </a:p>
          <a:p>
            <a:pPr lvl="1" eaLnBrk="0" hangingPunct="0"/>
            <a:r>
              <a:rPr lang="pt-BR" sz="3200" dirty="0">
                <a:latin typeface="Bookman Old Style" pitchFamily="18" charset="0"/>
              </a:rPr>
              <a:t>+ </a:t>
            </a:r>
            <a:r>
              <a:rPr lang="pt-BR" sz="2800" dirty="0">
                <a:latin typeface="Bookman Old Style" pitchFamily="18" charset="0"/>
              </a:rPr>
              <a:t>combustível não queimado (hidrocarbonetos)</a:t>
            </a:r>
            <a:r>
              <a:rPr lang="pt-BR" sz="3200" dirty="0">
                <a:latin typeface="Bookman Old Style" pitchFamily="18" charset="0"/>
              </a:rPr>
              <a:t> + </a:t>
            </a:r>
            <a:r>
              <a:rPr lang="pt-BR" sz="2800" dirty="0" err="1">
                <a:latin typeface="Bookman Old Style" pitchFamily="18" charset="0"/>
              </a:rPr>
              <a:t>COVs</a:t>
            </a:r>
            <a:r>
              <a:rPr lang="pt-BR" sz="2800" dirty="0">
                <a:latin typeface="Bookman Old Style" pitchFamily="18" charset="0"/>
              </a:rPr>
              <a:t> </a:t>
            </a:r>
            <a:r>
              <a:rPr lang="pt-BR" sz="2000" dirty="0">
                <a:latin typeface="Bookman Old Style" pitchFamily="18" charset="0"/>
              </a:rPr>
              <a:t>(compostos orgânicos voláteis)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que é poluição?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Difícil de se definir uma vez que vários poluentes, em baixas concentrações são nutrientes essenciais para o desenvolvimento de ecossistemas.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Definição de poluente atmosférico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800"/>
              <a:t>Poluente: qualquer substância presente no ar e que pela sua concentração possa torná-lo impróprio, nocivo ou ofensivo à saúde, inconveniente ao bem-estar público, danoso aos materiais, à fauna e à flora ou prejudicial à segurança, ao uso e gozo da propriedade e às atividades normais da comunidade.</a:t>
            </a:r>
          </a:p>
          <a:p>
            <a:pPr>
              <a:lnSpc>
                <a:spcPct val="90000"/>
              </a:lnSpc>
            </a:pPr>
            <a:r>
              <a:rPr lang="pt-BR" sz="2800"/>
              <a:t>Existe poluição do ar quando a presença de uma substância estranha ou a variação significativa na proporção dos seus constituintes é suscetível de provocar doenças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15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-22225"/>
            <a:ext cx="74676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Aspectos Gerais</a:t>
            </a:r>
          </a:p>
        </p:txBody>
      </p:sp>
      <p:sp>
        <p:nvSpPr>
          <p:cNvPr id="19456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A maior parte dos compostos considerados poluentes atmosféricos tem origem tanto natural quanto antropogênica.</a:t>
            </a:r>
          </a:p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A poluição atmosférica não é um fenômeno recente: na época medieval, a queima de carvão era proibida em Londres, enquanto o Parlamento estava em sessão.</a:t>
            </a:r>
          </a:p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A intensidade dos problemas de poluição do ar, no entanto teve um aumento dramático devido ao aumento de emissões desde a Revolução Industrial</a:t>
            </a:r>
            <a:endParaRPr lang="pt-BR" sz="2800"/>
          </a:p>
          <a:p>
            <a:pPr>
              <a:lnSpc>
                <a:spcPct val="90000"/>
              </a:lnSpc>
            </a:pPr>
            <a:endParaRPr lang="pt-BR" sz="2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Poluição local</a:t>
            </a:r>
            <a:endParaRPr lang="pt-BR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Problemas de poluição do ar noticiados no século XIX e início do século XX eram basicamente locais, concentrados ao redor de centros industriais ou grandes cidades.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225675"/>
            <a:ext cx="5334000" cy="42513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003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38" y="2530475"/>
            <a:ext cx="317976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1143000" y="930275"/>
            <a:ext cx="6934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>
                <a:solidFill>
                  <a:srgbClr val="0000FF"/>
                </a:solidFill>
                <a:latin typeface="Bookman Old Style" pitchFamily="18" charset="0"/>
              </a:rPr>
              <a:t>O episódio de poluição atmosférica em Londres, 1952: relação entre concentração de fumaça e óbitos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2667000" y="228600"/>
            <a:ext cx="36591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latin typeface="Bookman Old Style" pitchFamily="18" charset="0"/>
              </a:rPr>
              <a:t>Smog sulfuroso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689100"/>
            <a:ext cx="8039100" cy="463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914400" y="152400"/>
            <a:ext cx="71628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BR" sz="2400" b="1">
                <a:solidFill>
                  <a:srgbClr val="0000FF"/>
                </a:solidFill>
                <a:latin typeface="Bookman Old Style" pitchFamily="18" charset="0"/>
              </a:rPr>
              <a:t>Episódio de poluição atmosférica em Londres, 1962: confirmado a presença de aerossóis contendo sais de sulfato e ácido sulfúrico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Tahoma" pitchFamily="34" charset="0"/>
              </a:rPr>
              <a:t>Smog de Los Angeles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800">
                <a:latin typeface="Tahoma" pitchFamily="34" charset="0"/>
              </a:rPr>
              <a:t>No final da década de 1940, um novo fenômeno de poluição do ar começou a ser observado na área de Los Angeles, EUA.</a:t>
            </a:r>
          </a:p>
          <a:p>
            <a:pPr>
              <a:lnSpc>
                <a:spcPct val="80000"/>
              </a:lnSpc>
            </a:pPr>
            <a:r>
              <a:rPr lang="pt-BR" sz="2800">
                <a:latin typeface="Tahoma" pitchFamily="34" charset="0"/>
              </a:rPr>
              <a:t>Diferentemente do smog de Londres, o ar ambiente continha poluentes extremamente oxidantes e os eventos ocorriam em dias quentes com muita incidência de radiação solar.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066800" y="762000"/>
            <a:ext cx="7391400" cy="2895600"/>
            <a:chOff x="720" y="480"/>
            <a:chExt cx="4656" cy="1824"/>
          </a:xfrm>
        </p:grpSpPr>
        <p:pic>
          <p:nvPicPr>
            <p:cNvPr id="108547" name="Picture 3" descr="ES_fig22-4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0" y="480"/>
              <a:ext cx="2304" cy="1824"/>
            </a:xfrm>
            <a:prstGeom prst="rect">
              <a:avLst/>
            </a:prstGeom>
            <a:noFill/>
          </p:spPr>
        </p:pic>
        <p:pic>
          <p:nvPicPr>
            <p:cNvPr id="108548" name="Picture 4" descr="ES_fig22-4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2" y="480"/>
              <a:ext cx="2304" cy="1824"/>
            </a:xfrm>
            <a:prstGeom prst="rect">
              <a:avLst/>
            </a:prstGeom>
            <a:noFill/>
          </p:spPr>
        </p:pic>
        <p:sp>
          <p:nvSpPr>
            <p:cNvPr id="108549" name="Text Box 5"/>
            <p:cNvSpPr txBox="1">
              <a:spLocks noChangeArrowheads="1"/>
            </p:cNvSpPr>
            <p:nvPr/>
          </p:nvSpPr>
          <p:spPr bwMode="auto">
            <a:xfrm>
              <a:off x="3504" y="643"/>
              <a:ext cx="582" cy="173"/>
            </a:xfrm>
            <a:prstGeom prst="rect">
              <a:avLst/>
            </a:prstGeom>
            <a:solidFill>
              <a:srgbClr val="F1F3FE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pt-BR" sz="1200">
                  <a:latin typeface="Albertus Extra Bold" pitchFamily="34" charset="0"/>
                </a:rPr>
                <a:t>luz solar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08550" name="Text Box 6"/>
            <p:cNvSpPr txBox="1">
              <a:spLocks noChangeArrowheads="1"/>
            </p:cNvSpPr>
            <p:nvPr/>
          </p:nvSpPr>
          <p:spPr bwMode="auto">
            <a:xfrm>
              <a:off x="3072" y="1440"/>
              <a:ext cx="1372" cy="288"/>
            </a:xfrm>
            <a:prstGeom prst="rect">
              <a:avLst/>
            </a:prstGeom>
            <a:gradFill rotWithShape="0">
              <a:gsLst>
                <a:gs pos="0">
                  <a:srgbClr val="F1F3FE"/>
                </a:gs>
                <a:gs pos="100000">
                  <a:srgbClr val="00CC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200">
                  <a:latin typeface="Albertus Extra Bold" pitchFamily="34" charset="0"/>
                </a:rPr>
                <a:t>óxidos de nitrogênio e </a:t>
              </a: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compostos orgânicos voláteis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08551" name="AutoShape 7" descr="Papel reciclado"/>
            <p:cNvSpPr>
              <a:spLocks noChangeArrowheads="1"/>
            </p:cNvSpPr>
            <p:nvPr/>
          </p:nvSpPr>
          <p:spPr bwMode="auto">
            <a:xfrm>
              <a:off x="4279" y="791"/>
              <a:ext cx="1094" cy="588"/>
            </a:xfrm>
            <a:prstGeom prst="cloudCallout">
              <a:avLst>
                <a:gd name="adj1" fmla="val -15412"/>
                <a:gd name="adj2" fmla="val 1699"/>
              </a:avLst>
            </a:prstGeom>
            <a:blipFill dpi="0" rotWithShape="0">
              <a:blip r:embed="rId5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pt-BR" sz="1200" i="1">
                  <a:latin typeface="Albertus Extra Bold" pitchFamily="34" charset="0"/>
                </a:rPr>
                <a:t>smog</a:t>
              </a:r>
              <a:endParaRPr lang="pt-BR" sz="1200">
                <a:latin typeface="Albertus Extra Bold" pitchFamily="34" charset="0"/>
              </a:endParaRP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fotoquímico</a:t>
              </a: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(castanho)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08552" name="Line 8"/>
            <p:cNvSpPr>
              <a:spLocks noChangeShapeType="1"/>
            </p:cNvSpPr>
            <p:nvPr/>
          </p:nvSpPr>
          <p:spPr bwMode="auto">
            <a:xfrm>
              <a:off x="3826" y="1008"/>
              <a:ext cx="49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553" name="AutoShape 9" descr="Papel jornal"/>
            <p:cNvSpPr>
              <a:spLocks noChangeArrowheads="1"/>
            </p:cNvSpPr>
            <p:nvPr/>
          </p:nvSpPr>
          <p:spPr bwMode="auto">
            <a:xfrm>
              <a:off x="720" y="529"/>
              <a:ext cx="910" cy="588"/>
            </a:xfrm>
            <a:prstGeom prst="cloudCallout">
              <a:avLst>
                <a:gd name="adj1" fmla="val 39560"/>
                <a:gd name="adj2" fmla="val -2889"/>
              </a:avLst>
            </a:prstGeom>
            <a:blipFill dpi="0" rotWithShape="0">
              <a:blip r:embed="rId6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pt-BR" sz="1200">
                  <a:latin typeface="Albertus Extra Bold" pitchFamily="34" charset="0"/>
                </a:rPr>
                <a:t>smog</a:t>
              </a: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industrial</a:t>
              </a: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(cinzento)</a:t>
              </a:r>
              <a:endParaRPr lang="pt-BR" sz="2400">
                <a:latin typeface="Times New Roman" pitchFamily="18" charset="0"/>
              </a:endParaRPr>
            </a:p>
          </p:txBody>
        </p:sp>
        <p:sp>
          <p:nvSpPr>
            <p:cNvPr id="108554" name="Line 10"/>
            <p:cNvSpPr>
              <a:spLocks noChangeShapeType="1"/>
            </p:cNvSpPr>
            <p:nvPr/>
          </p:nvSpPr>
          <p:spPr bwMode="auto">
            <a:xfrm>
              <a:off x="1618" y="838"/>
              <a:ext cx="30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8555" name="Text Box 11"/>
            <p:cNvSpPr txBox="1">
              <a:spLocks noChangeArrowheads="1"/>
            </p:cNvSpPr>
            <p:nvPr/>
          </p:nvSpPr>
          <p:spPr bwMode="auto">
            <a:xfrm>
              <a:off x="1680" y="528"/>
              <a:ext cx="815" cy="173"/>
            </a:xfrm>
            <a:prstGeom prst="rect">
              <a:avLst/>
            </a:prstGeom>
            <a:gradFill rotWithShape="0">
              <a:gsLst>
                <a:gs pos="0">
                  <a:srgbClr val="CCECFF"/>
                </a:gs>
                <a:gs pos="50000">
                  <a:srgbClr val="CCECFF">
                    <a:gamma/>
                    <a:tint val="40784"/>
                    <a:invGamma/>
                  </a:srgbClr>
                </a:gs>
                <a:gs pos="100000">
                  <a:srgbClr val="CCEC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200">
                  <a:latin typeface="Albertus Extra Bold" pitchFamily="34" charset="0"/>
                </a:rPr>
                <a:t>Fog ou ar úmido</a:t>
              </a:r>
            </a:p>
          </p:txBody>
        </p:sp>
        <p:sp>
          <p:nvSpPr>
            <p:cNvPr id="108556" name="Text Box 12"/>
            <p:cNvSpPr txBox="1">
              <a:spLocks noChangeArrowheads="1"/>
            </p:cNvSpPr>
            <p:nvPr/>
          </p:nvSpPr>
          <p:spPr bwMode="auto">
            <a:xfrm>
              <a:off x="1344" y="1085"/>
              <a:ext cx="877" cy="403"/>
            </a:xfrm>
            <a:prstGeom prst="rect">
              <a:avLst/>
            </a:prstGeom>
            <a:gradFill rotWithShape="0">
              <a:gsLst>
                <a:gs pos="0">
                  <a:srgbClr val="DDDDDD"/>
                </a:gs>
                <a:gs pos="50000">
                  <a:srgbClr val="F8F8F8"/>
                </a:gs>
                <a:gs pos="100000">
                  <a:srgbClr val="DDDDDD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1200">
                  <a:latin typeface="Albertus Extra Bold" pitchFamily="34" charset="0"/>
                </a:rPr>
                <a:t>SO</a:t>
              </a:r>
              <a:r>
                <a:rPr lang="pt-BR" sz="1200" baseline="-25000">
                  <a:latin typeface="Albertus Extra Bold" pitchFamily="34" charset="0"/>
                </a:rPr>
                <a:t>2</a:t>
              </a:r>
              <a:r>
                <a:rPr lang="pt-BR" sz="1200">
                  <a:latin typeface="Albertus Extra Bold" pitchFamily="34" charset="0"/>
                </a:rPr>
                <a:t> e MP </a:t>
              </a: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originados da </a:t>
              </a:r>
            </a:p>
            <a:p>
              <a:pPr eaLnBrk="0" hangingPunct="0"/>
              <a:r>
                <a:rPr lang="pt-BR" sz="1200">
                  <a:latin typeface="Albertus Extra Bold" pitchFamily="34" charset="0"/>
                </a:rPr>
                <a:t>queima de carvão</a:t>
              </a:r>
            </a:p>
          </p:txBody>
        </p:sp>
      </p:grpSp>
      <p:sp>
        <p:nvSpPr>
          <p:cNvPr id="108557" name="Text Box 13"/>
          <p:cNvSpPr txBox="1">
            <a:spLocks noChangeArrowheads="1"/>
          </p:cNvSpPr>
          <p:nvPr/>
        </p:nvSpPr>
        <p:spPr bwMode="auto">
          <a:xfrm>
            <a:off x="404813" y="3778250"/>
            <a:ext cx="86233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pt-BR" sz="2000"/>
              <a:t>a) smog industrial, ou smog cinza, ocorre quando </a:t>
            </a:r>
          </a:p>
          <a:p>
            <a:pPr algn="ctr" eaLnBrk="0" hangingPunct="0">
              <a:lnSpc>
                <a:spcPct val="120000"/>
              </a:lnSpc>
            </a:pPr>
            <a:r>
              <a:rPr lang="pt-BR" sz="2000" b="1"/>
              <a:t>carvão</a:t>
            </a:r>
            <a:r>
              <a:rPr lang="pt-BR" sz="2000"/>
              <a:t> é queimado e a atmosfera está úmida (ex. Londres); </a:t>
            </a:r>
          </a:p>
          <a:p>
            <a:pPr algn="ctr" eaLnBrk="0" hangingPunct="0">
              <a:lnSpc>
                <a:spcPct val="120000"/>
              </a:lnSpc>
            </a:pPr>
            <a:endParaRPr lang="pt-BR" sz="2000"/>
          </a:p>
          <a:p>
            <a:pPr algn="ctr" eaLnBrk="0" hangingPunct="0">
              <a:lnSpc>
                <a:spcPct val="120000"/>
              </a:lnSpc>
            </a:pPr>
            <a:r>
              <a:rPr lang="pt-BR" sz="2000"/>
              <a:t>b) smog fotoquímico, ou fumaça castanha, ocorre em presença de </a:t>
            </a:r>
          </a:p>
          <a:p>
            <a:pPr algn="ctr" eaLnBrk="0" hangingPunct="0">
              <a:lnSpc>
                <a:spcPct val="120000"/>
              </a:lnSpc>
            </a:pPr>
            <a:r>
              <a:rPr lang="pt-BR" sz="2000"/>
              <a:t>luz solar agindo sobre poluentes veiculares (ex. Los Angeles e São Paulo).</a:t>
            </a:r>
          </a:p>
        </p:txBody>
      </p:sp>
      <p:sp>
        <p:nvSpPr>
          <p:cNvPr id="108558" name="Text Box 14"/>
          <p:cNvSpPr txBox="1">
            <a:spLocks noChangeArrowheads="1"/>
          </p:cNvSpPr>
          <p:nvPr/>
        </p:nvSpPr>
        <p:spPr bwMode="auto">
          <a:xfrm>
            <a:off x="4419600" y="762000"/>
            <a:ext cx="334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400">
                <a:latin typeface="Albertus Extra Bold" pitchFamily="34" charset="0"/>
              </a:rPr>
              <a:t>a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08559" name="Text Box 15"/>
          <p:cNvSpPr txBox="1">
            <a:spLocks noChangeArrowheads="1"/>
          </p:cNvSpPr>
          <p:nvPr/>
        </p:nvSpPr>
        <p:spPr bwMode="auto">
          <a:xfrm>
            <a:off x="8077200" y="762000"/>
            <a:ext cx="369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pt-BR" sz="2400">
                <a:latin typeface="Albertus Extra Bold" pitchFamily="34" charset="0"/>
              </a:rPr>
              <a:t>b</a:t>
            </a:r>
            <a:endParaRPr lang="pt-BR" sz="2400">
              <a:latin typeface="Times New Roman" pitchFamily="18" charset="0"/>
            </a:endParaRPr>
          </a:p>
        </p:txBody>
      </p:sp>
      <p:sp>
        <p:nvSpPr>
          <p:cNvPr id="108560" name="Text Box 16"/>
          <p:cNvSpPr txBox="1">
            <a:spLocks noChangeArrowheads="1"/>
          </p:cNvSpPr>
          <p:nvPr/>
        </p:nvSpPr>
        <p:spPr bwMode="auto">
          <a:xfrm>
            <a:off x="0" y="0"/>
            <a:ext cx="38417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latin typeface="Bookman Old Style" pitchFamily="18" charset="0"/>
              </a:rPr>
              <a:t>smog = smoke + fog</a:t>
            </a:r>
          </a:p>
          <a:p>
            <a:r>
              <a:rPr lang="en-US" sz="2400">
                <a:latin typeface="Bookman Old Style" pitchFamily="18" charset="0"/>
              </a:rPr>
              <a:t>           (poeira + neblina)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A-sm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990600"/>
            <a:ext cx="8153400" cy="4011613"/>
          </a:xfrm>
          <a:prstGeom prst="rect">
            <a:avLst/>
          </a:prstGeom>
          <a:noFill/>
        </p:spPr>
      </p:pic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1066800" y="5029200"/>
            <a:ext cx="70104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125000"/>
              </a:lnSpc>
            </a:pPr>
            <a:r>
              <a:rPr lang="pt-BR" i="1">
                <a:solidFill>
                  <a:srgbClr val="000099"/>
                </a:solidFill>
                <a:latin typeface="Bookman Old Style" pitchFamily="18" charset="0"/>
              </a:rPr>
              <a:t>Smog</a:t>
            </a:r>
            <a:r>
              <a:rPr lang="pt-BR">
                <a:solidFill>
                  <a:srgbClr val="000099"/>
                </a:solidFill>
                <a:latin typeface="Bookman Old Style" pitchFamily="18" charset="0"/>
              </a:rPr>
              <a:t> fotoquímico em São Paulo (~1990).</a:t>
            </a:r>
          </a:p>
          <a:p>
            <a:pPr algn="ctr" eaLnBrk="0" hangingPunct="0">
              <a:lnSpc>
                <a:spcPct val="125000"/>
              </a:lnSpc>
            </a:pPr>
            <a:r>
              <a:rPr lang="pt-BR">
                <a:solidFill>
                  <a:srgbClr val="000099"/>
                </a:solidFill>
                <a:latin typeface="Bookman Old Style" pitchFamily="18" charset="0"/>
              </a:rPr>
              <a:t>O gás de cor castanha, NO</a:t>
            </a:r>
            <a:r>
              <a:rPr lang="pt-BR" baseline="-2500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pt-BR">
                <a:solidFill>
                  <a:srgbClr val="000099"/>
                </a:solidFill>
                <a:latin typeface="Bookman Old Style" pitchFamily="18" charset="0"/>
              </a:rPr>
              <a:t>, é formado quando o NO,</a:t>
            </a:r>
          </a:p>
          <a:p>
            <a:pPr algn="ctr" eaLnBrk="0" hangingPunct="0">
              <a:lnSpc>
                <a:spcPct val="125000"/>
              </a:lnSpc>
            </a:pPr>
            <a:r>
              <a:rPr lang="pt-BR">
                <a:solidFill>
                  <a:srgbClr val="000099"/>
                </a:solidFill>
                <a:latin typeface="Bookman Old Style" pitchFamily="18" charset="0"/>
              </a:rPr>
              <a:t>que é um gás incolor, reage com o oxigênio do ar.</a:t>
            </a:r>
          </a:p>
          <a:p>
            <a:pPr algn="ctr" eaLnBrk="0" hangingPunct="0">
              <a:lnSpc>
                <a:spcPct val="125000"/>
              </a:lnSpc>
            </a:pPr>
            <a:r>
              <a:rPr lang="pt-BR" sz="1600">
                <a:latin typeface="Bookman Old Style" pitchFamily="18" charset="0"/>
              </a:rPr>
              <a:t>(P.W. Atkins, “</a:t>
            </a:r>
            <a:r>
              <a:rPr lang="pt-BR" sz="1600" i="1">
                <a:latin typeface="Bookman Old Style" pitchFamily="18" charset="0"/>
              </a:rPr>
              <a:t>Atoms, Electrons, and Change”,</a:t>
            </a:r>
            <a:r>
              <a:rPr lang="pt-BR" sz="1600">
                <a:latin typeface="Bookman Old Style" pitchFamily="18" charset="0"/>
              </a:rPr>
              <a:t> 1991)</a:t>
            </a:r>
          </a:p>
        </p:txBody>
      </p:sp>
      <p:sp>
        <p:nvSpPr>
          <p:cNvPr id="112644" name="Text Box 4"/>
          <p:cNvSpPr txBox="1">
            <a:spLocks noChangeArrowheads="1"/>
          </p:cNvSpPr>
          <p:nvPr/>
        </p:nvSpPr>
        <p:spPr bwMode="auto">
          <a:xfrm>
            <a:off x="2438400" y="228600"/>
            <a:ext cx="41687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>
                <a:latin typeface="Bookman Old Style" pitchFamily="18" charset="0"/>
              </a:rPr>
              <a:t>Smog fotoquímico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514600"/>
            <a:ext cx="6858000" cy="4244975"/>
          </a:xfrm>
          <a:prstGeom prst="rect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ffectLst/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90563" y="622300"/>
            <a:ext cx="8018462" cy="2390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46795" rIns="89991" bIns="46795">
            <a:spAutoFit/>
          </a:bodyPr>
          <a:lstStyle/>
          <a:p>
            <a:pPr algn="just" defTabSz="449263">
              <a:spcBef>
                <a:spcPts val="1250"/>
              </a:spcBef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b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O processo de poluição do ar pode se resumir a três momentos:  </a:t>
            </a:r>
          </a:p>
          <a:p>
            <a:pPr algn="just" defTabSz="449263">
              <a:spcBef>
                <a:spcPts val="1250"/>
              </a:spcBef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b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(1) emissão de poluentes para a atmosfera; </a:t>
            </a:r>
          </a:p>
          <a:p>
            <a:pPr algn="just" defTabSz="449263">
              <a:spcBef>
                <a:spcPts val="1250"/>
              </a:spcBef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b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(2) transporte, diluição e modificação química ou física dos poluentes na atmosfera; </a:t>
            </a:r>
          </a:p>
          <a:p>
            <a:pPr algn="just" defTabSz="449263">
              <a:spcBef>
                <a:spcPts val="1250"/>
              </a:spcBef>
              <a:buClr>
                <a:srgbClr val="000000"/>
              </a:buClr>
              <a:buSzPct val="100000"/>
              <a:buFont typeface="Verdan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000" b="0">
                <a:solidFill>
                  <a:srgbClr val="000000"/>
                </a:solidFill>
                <a:latin typeface="Verdana" pitchFamily="34" charset="0"/>
                <a:cs typeface="Times New Roman" pitchFamily="18" charset="0"/>
              </a:rPr>
              <a:t>(3) recepção dos poluentes. 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2924175" y="4724400"/>
            <a:ext cx="974725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>
                <a:solidFill>
                  <a:srgbClr val="660066"/>
                </a:solidFill>
                <a:cs typeface="Lucida Sans Unicode" pitchFamily="34" charset="0"/>
              </a:rPr>
              <a:t>EMISSÃO</a:t>
            </a:r>
          </a:p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200" b="0">
                <a:solidFill>
                  <a:srgbClr val="660066"/>
                </a:solidFill>
                <a:cs typeface="Lucida Sans Unicode" pitchFamily="34" charset="0"/>
              </a:rPr>
              <a:t>Fontes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621463" y="5029200"/>
            <a:ext cx="1655762" cy="479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>
                <a:solidFill>
                  <a:srgbClr val="660066"/>
                </a:solidFill>
                <a:cs typeface="Lucida Sans Unicode" pitchFamily="34" charset="0"/>
              </a:rPr>
              <a:t>RECEPÇÃO</a:t>
            </a:r>
          </a:p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200" b="0">
                <a:solidFill>
                  <a:srgbClr val="660066"/>
                </a:solidFill>
                <a:cs typeface="Lucida Sans Unicode" pitchFamily="34" charset="0"/>
              </a:rPr>
              <a:t>Monitor/Concentração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4114800" y="2971800"/>
            <a:ext cx="1477963" cy="839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400">
                <a:solidFill>
                  <a:srgbClr val="660066"/>
                </a:solidFill>
                <a:cs typeface="Lucida Sans Unicode" pitchFamily="34" charset="0"/>
              </a:rPr>
              <a:t>TRANSPORTE</a:t>
            </a:r>
          </a:p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200" b="0">
                <a:solidFill>
                  <a:srgbClr val="660066"/>
                </a:solidFill>
                <a:cs typeface="Lucida Sans Unicode" pitchFamily="34" charset="0"/>
              </a:rPr>
              <a:t>Dispersão</a:t>
            </a:r>
          </a:p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1200" b="0">
                <a:solidFill>
                  <a:srgbClr val="660066"/>
                </a:solidFill>
                <a:cs typeface="Lucida Sans Unicode" pitchFamily="34" charset="0"/>
              </a:rPr>
              <a:t>Reações Qu[imicas</a:t>
            </a:r>
          </a:p>
          <a:p>
            <a:pPr algn="ctr" defTabSz="449263" eaLnBrk="0" hangingPunct="0">
              <a:spcBef>
                <a:spcPct val="0"/>
              </a:spcBef>
              <a:buClr>
                <a:srgbClr val="660066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sz="1200" b="0">
              <a:solidFill>
                <a:srgbClr val="660066"/>
              </a:solidFill>
              <a:cs typeface="Lucida Sans Unicode" pitchFamily="34" charset="0"/>
            </a:endParaRPr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366838" y="149225"/>
            <a:ext cx="638175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PROCESSO DE POLUIÇÃO ATMOSFÉRICA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4450"/>
            <a:ext cx="9144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4421188" y="6583363"/>
            <a:ext cx="4722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200" b="0">
                <a:solidFill>
                  <a:schemeClr val="tx1"/>
                </a:solidFill>
              </a:rPr>
              <a:t>http://www.nature.nps.gov/air/aqbasics/images/AQBasicSources.gif</a:t>
            </a: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auto">
          <a:xfrm>
            <a:off x="1371600" y="381000"/>
            <a:ext cx="65976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PROCESSOS ATMOSFÉRICOS: 1. Emissões</a:t>
            </a:r>
          </a:p>
        </p:txBody>
      </p:sp>
      <p:sp>
        <p:nvSpPr>
          <p:cNvPr id="122885" name="Oval 5"/>
          <p:cNvSpPr>
            <a:spLocks noChangeArrowheads="1"/>
          </p:cNvSpPr>
          <p:nvPr/>
        </p:nvSpPr>
        <p:spPr bwMode="auto">
          <a:xfrm>
            <a:off x="381000" y="1828800"/>
            <a:ext cx="10668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2886" name="Text Box 6"/>
          <p:cNvSpPr txBox="1">
            <a:spLocks noChangeArrowheads="1"/>
          </p:cNvSpPr>
          <p:nvPr/>
        </p:nvSpPr>
        <p:spPr bwMode="auto">
          <a:xfrm>
            <a:off x="3810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Naturais</a:t>
            </a:r>
          </a:p>
        </p:txBody>
      </p:sp>
      <p:sp>
        <p:nvSpPr>
          <p:cNvPr id="122887" name="Oval 7"/>
          <p:cNvSpPr>
            <a:spLocks noChangeArrowheads="1"/>
          </p:cNvSpPr>
          <p:nvPr/>
        </p:nvSpPr>
        <p:spPr bwMode="auto">
          <a:xfrm>
            <a:off x="1066800" y="2743200"/>
            <a:ext cx="10668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2888" name="Oval 8"/>
          <p:cNvSpPr>
            <a:spLocks noChangeArrowheads="1"/>
          </p:cNvSpPr>
          <p:nvPr/>
        </p:nvSpPr>
        <p:spPr bwMode="auto">
          <a:xfrm>
            <a:off x="990600" y="3810000"/>
            <a:ext cx="16002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2889" name="Oval 9"/>
          <p:cNvSpPr>
            <a:spLocks noChangeArrowheads="1"/>
          </p:cNvSpPr>
          <p:nvPr/>
        </p:nvSpPr>
        <p:spPr bwMode="auto">
          <a:xfrm>
            <a:off x="1219200" y="3124200"/>
            <a:ext cx="1066800" cy="3048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2890" name="Oval 10"/>
          <p:cNvSpPr>
            <a:spLocks noChangeArrowheads="1"/>
          </p:cNvSpPr>
          <p:nvPr/>
        </p:nvSpPr>
        <p:spPr bwMode="auto">
          <a:xfrm>
            <a:off x="914400" y="5029200"/>
            <a:ext cx="9906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2891" name="Text Box 11"/>
          <p:cNvSpPr txBox="1">
            <a:spLocks noChangeArrowheads="1"/>
          </p:cNvSpPr>
          <p:nvPr/>
        </p:nvSpPr>
        <p:spPr bwMode="auto">
          <a:xfrm>
            <a:off x="1447800" y="6324600"/>
            <a:ext cx="2368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(Desertos, oceanos)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5" grpId="0" animBg="1"/>
      <p:bldP spid="122886" grpId="0" autoUpdateAnimBg="0"/>
      <p:bldP spid="122887" grpId="0" animBg="1"/>
      <p:bldP spid="122888" grpId="0" animBg="1"/>
      <p:bldP spid="122889" grpId="0" animBg="1"/>
      <p:bldP spid="122890" grpId="0" animBg="1"/>
      <p:bldP spid="122891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4450"/>
            <a:ext cx="9144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283" name="Rectangle 3"/>
          <p:cNvSpPr>
            <a:spLocks noChangeArrowheads="1"/>
          </p:cNvSpPr>
          <p:nvPr/>
        </p:nvSpPr>
        <p:spPr bwMode="auto">
          <a:xfrm>
            <a:off x="4421188" y="6583363"/>
            <a:ext cx="4722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200" b="0">
                <a:solidFill>
                  <a:schemeClr val="tx1"/>
                </a:solidFill>
              </a:rPr>
              <a:t>http://www.nature.nps.gov/air/aqbasics/images/AQBasicSources.gif</a:t>
            </a:r>
          </a:p>
        </p:txBody>
      </p:sp>
      <p:sp>
        <p:nvSpPr>
          <p:cNvPr id="225284" name="Rectangle 4"/>
          <p:cNvSpPr>
            <a:spLocks noChangeArrowheads="1"/>
          </p:cNvSpPr>
          <p:nvPr/>
        </p:nvSpPr>
        <p:spPr bwMode="auto">
          <a:xfrm>
            <a:off x="1371600" y="381000"/>
            <a:ext cx="65976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PROCESSOS ATMOSFÉRICOS: 1. Emissões</a:t>
            </a:r>
          </a:p>
        </p:txBody>
      </p:sp>
      <p:sp>
        <p:nvSpPr>
          <p:cNvPr id="225285" name="Oval 5"/>
          <p:cNvSpPr>
            <a:spLocks noChangeArrowheads="1"/>
          </p:cNvSpPr>
          <p:nvPr/>
        </p:nvSpPr>
        <p:spPr bwMode="auto">
          <a:xfrm>
            <a:off x="0" y="2971800"/>
            <a:ext cx="10668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286" name="Text Box 6"/>
          <p:cNvSpPr txBox="1">
            <a:spLocks noChangeArrowheads="1"/>
          </p:cNvSpPr>
          <p:nvPr/>
        </p:nvSpPr>
        <p:spPr bwMode="auto">
          <a:xfrm>
            <a:off x="381000" y="6324600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Antropogênicas</a:t>
            </a:r>
          </a:p>
        </p:txBody>
      </p:sp>
      <p:sp>
        <p:nvSpPr>
          <p:cNvPr id="225287" name="Oval 7"/>
          <p:cNvSpPr>
            <a:spLocks noChangeArrowheads="1"/>
          </p:cNvSpPr>
          <p:nvPr/>
        </p:nvSpPr>
        <p:spPr bwMode="auto">
          <a:xfrm>
            <a:off x="1219200" y="3124200"/>
            <a:ext cx="10668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288" name="Oval 8"/>
          <p:cNvSpPr>
            <a:spLocks noChangeArrowheads="1"/>
          </p:cNvSpPr>
          <p:nvPr/>
        </p:nvSpPr>
        <p:spPr bwMode="auto">
          <a:xfrm>
            <a:off x="3810000" y="3429000"/>
            <a:ext cx="16002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5289" name="Oval 9"/>
          <p:cNvSpPr>
            <a:spLocks noChangeArrowheads="1"/>
          </p:cNvSpPr>
          <p:nvPr/>
        </p:nvSpPr>
        <p:spPr bwMode="auto">
          <a:xfrm>
            <a:off x="2590800" y="2971800"/>
            <a:ext cx="1066800" cy="3048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85" grpId="0" animBg="1"/>
      <p:bldP spid="225286" grpId="0" autoUpdateAnimBg="0"/>
      <p:bldP spid="225287" grpId="0" animBg="1"/>
      <p:bldP spid="225288" grpId="0" animBg="1"/>
      <p:bldP spid="2252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609600"/>
            <a:ext cx="7696200" cy="598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52400" y="152400"/>
            <a:ext cx="868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400">
                <a:solidFill>
                  <a:srgbClr val="820900"/>
                </a:solidFill>
              </a:rPr>
              <a:t>Elementos até o Ferro (Fe) são formados nas estrelas</a:t>
            </a:r>
            <a:endParaRPr lang="pt-BR" sz="4000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491880" y="6491288"/>
            <a:ext cx="520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http://herschel.jpl.nasa.gov/chemicalOrigins.shtml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268288"/>
            <a:ext cx="7543800" cy="638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4450"/>
            <a:ext cx="9144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4421188" y="6583363"/>
            <a:ext cx="4722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200" b="0">
                <a:solidFill>
                  <a:schemeClr val="tx1"/>
                </a:solidFill>
              </a:rPr>
              <a:t>http://www.nature.nps.gov/air/aqbasics/images/AQBasicSources.gif</a:t>
            </a:r>
          </a:p>
        </p:txBody>
      </p:sp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1371600" y="381000"/>
            <a:ext cx="7104063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PROCESSOS ATMOSFÉRICOS: 2. Transporte e </a:t>
            </a:r>
          </a:p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Transformações físico-químicas</a:t>
            </a:r>
          </a:p>
        </p:txBody>
      </p:sp>
      <p:sp>
        <p:nvSpPr>
          <p:cNvPr id="226309" name="Oval 5"/>
          <p:cNvSpPr>
            <a:spLocks noChangeArrowheads="1"/>
          </p:cNvSpPr>
          <p:nvPr/>
        </p:nvSpPr>
        <p:spPr bwMode="auto">
          <a:xfrm>
            <a:off x="2438400" y="2057400"/>
            <a:ext cx="16002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6311" name="Oval 7"/>
          <p:cNvSpPr>
            <a:spLocks noChangeArrowheads="1"/>
          </p:cNvSpPr>
          <p:nvPr/>
        </p:nvSpPr>
        <p:spPr bwMode="auto">
          <a:xfrm>
            <a:off x="3962400" y="1676400"/>
            <a:ext cx="14478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6312" name="Oval 8"/>
          <p:cNvSpPr>
            <a:spLocks noChangeArrowheads="1"/>
          </p:cNvSpPr>
          <p:nvPr/>
        </p:nvSpPr>
        <p:spPr bwMode="auto">
          <a:xfrm>
            <a:off x="5562600" y="2286000"/>
            <a:ext cx="16002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6313" name="Oval 9"/>
          <p:cNvSpPr>
            <a:spLocks noChangeArrowheads="1"/>
          </p:cNvSpPr>
          <p:nvPr/>
        </p:nvSpPr>
        <p:spPr bwMode="auto">
          <a:xfrm>
            <a:off x="4876800" y="1981200"/>
            <a:ext cx="2209800" cy="3048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6314" name="Oval 10"/>
          <p:cNvSpPr>
            <a:spLocks noChangeArrowheads="1"/>
          </p:cNvSpPr>
          <p:nvPr/>
        </p:nvSpPr>
        <p:spPr bwMode="auto">
          <a:xfrm>
            <a:off x="4876800" y="2895600"/>
            <a:ext cx="16002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309" grpId="0" animBg="1"/>
      <p:bldP spid="226311" grpId="0" animBg="1"/>
      <p:bldP spid="226312" grpId="0" animBg="1"/>
      <p:bldP spid="226313" grpId="0" animBg="1"/>
      <p:bldP spid="2263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2005013" y="1798638"/>
            <a:ext cx="4560887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5">
                  <a:alpha val="4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algn="just" defTabSz="449263">
              <a:spcBef>
                <a:spcPct val="0"/>
              </a:spcBef>
              <a:buClr>
                <a:srgbClr val="000000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rPr>
              <a:t>Escalas de Movimento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690563" y="2833688"/>
            <a:ext cx="3313112" cy="3013075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 lIns="89991" tIns="46795" rIns="89991" bIns="46795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b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Os fenômenos meteorológicos que atuam no processo de dispersão o fazem obedecendo a uma seqüência de escalas de movimento em função da dinâmica da atmosfera 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253038" y="2905125"/>
            <a:ext cx="22288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defTabSz="449263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Escala Sinótica</a:t>
            </a:r>
            <a:r>
              <a:rPr lang="en-GB" sz="2400" b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 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5254625" y="3700463"/>
            <a:ext cx="1698625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defTabSz="449263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Mesoescala</a:t>
            </a:r>
            <a:r>
              <a:rPr lang="en-GB" sz="2400" b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 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5253038" y="4565650"/>
            <a:ext cx="1798637" cy="452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defTabSz="449263"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Microescala</a:t>
            </a:r>
            <a:r>
              <a:rPr lang="en-GB" sz="2400" b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 </a:t>
            </a:r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1008063"/>
            <a:r>
              <a:rPr lang="pt-BR"/>
              <a:t>Meteorologia – Transporte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892175" y="42863"/>
            <a:ext cx="4560888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5">
                  <a:alpha val="4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algn="just" defTabSz="449263">
              <a:spcBef>
                <a:spcPct val="0"/>
              </a:spcBef>
              <a:buClr>
                <a:srgbClr val="000000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rPr>
              <a:t>Escalas de Movimento</a:t>
            </a:r>
          </a:p>
        </p:txBody>
      </p:sp>
      <p:sp>
        <p:nvSpPr>
          <p:cNvPr id="78851" name="Text Box 3"/>
          <p:cNvSpPr txBox="1">
            <a:spLocks noChangeArrowheads="1"/>
          </p:cNvSpPr>
          <p:nvPr/>
        </p:nvSpPr>
        <p:spPr bwMode="auto">
          <a:xfrm>
            <a:off x="4500563" y="765175"/>
            <a:ext cx="4176712" cy="572770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 lIns="89991" tIns="46795" rIns="89991" bIns="46795">
            <a:spAutoFit/>
          </a:bodyPr>
          <a:lstStyle/>
          <a:p>
            <a:pPr marL="457200" indent="-457200" algn="ctr"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A essa escala estão associados os movimentos do ar resultantes da circulação geral da atmosfera, interagindo com as massas de ar, isto é, os sistemas frontais, os anticiclones (altas pressões) e as baixas pressões na troposfera, tendo extensão horizontal que varia entre 100 a 3.000 km.</a:t>
            </a:r>
          </a:p>
          <a:p>
            <a:pPr marL="457200" indent="-457200" algn="ctr" defTabSz="449263">
              <a:spcBef>
                <a:spcPts val="1125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 Os efeitos dessa escala sobre a poluição podem ser classificados de duas formas: a condição favorável à dispersão (baixas pressões, frentes) e a condição desfavorável à dispersão (altas pressões estacionárias no inverno e as inversões térmicas que inibem a dispersão vertical, reduzindo a velocidade do vento e aumentando as horas de calmaria)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915988" y="877888"/>
            <a:ext cx="3333750" cy="51911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defTabSz="449263">
              <a:spcBef>
                <a:spcPct val="0"/>
              </a:spcBef>
              <a:buClr>
                <a:srgbClr val="FFFFFF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FFFFFF"/>
                </a:solidFill>
                <a:latin typeface="Arial Black" pitchFamily="34" charset="0"/>
                <a:cs typeface="Lucida Sans Unicode" pitchFamily="34" charset="0"/>
              </a:rPr>
              <a:t>Escala Sinótica</a:t>
            </a:r>
            <a:r>
              <a:rPr lang="en-GB" sz="2800" b="0">
                <a:solidFill>
                  <a:srgbClr val="FFFFFF"/>
                </a:solidFill>
                <a:latin typeface="Arial Black" pitchFamily="34" charset="0"/>
                <a:cs typeface="Lucida Sans Unicode" pitchFamily="34" charset="0"/>
              </a:rPr>
              <a:t> </a:t>
            </a:r>
          </a:p>
        </p:txBody>
      </p:sp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3238"/>
            <a:ext cx="4356100" cy="43561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892175" y="42863"/>
            <a:ext cx="4560888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5">
                  <a:alpha val="4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algn="just" defTabSz="449263">
              <a:spcBef>
                <a:spcPct val="0"/>
              </a:spcBef>
              <a:buClr>
                <a:srgbClr val="000000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rPr>
              <a:t>Escalas de Movimento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4500563" y="765175"/>
            <a:ext cx="4176712" cy="5607050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 lIns="89991" tIns="46795" rIns="89991" bIns="46795">
            <a:spAutoFit/>
          </a:bodyPr>
          <a:lstStyle/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São os movimentos que incluem as brisas marítima e terrestre, circulação dentro de vales e os fenômenos do efeito de ilhas de calor. </a:t>
            </a:r>
          </a:p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Os fenômenos dessa escala que influenciam a qualidade do ar local são variações diurnas da estabilidade atmosférica e a topografia regional. A extensão horizontal  dessa escala é da ordem de 100 km e na vertical é de dezenas de metros até 1 km acima do solo. </a:t>
            </a:r>
          </a:p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Os fenômenos que ocorrem dentro dessa camada tem importância fundamental nos processos de transporte e dispersão sobre as emissões das fontes poluidoras. </a:t>
            </a:r>
          </a:p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Os principais parâmetros meteorológicos que atuam nesse processo são as inversões térmicas de baixa altitude, a variação diária da altura da mistura e a taxa de ventilação horizontal dentro dessa camada.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928688" y="877888"/>
            <a:ext cx="2500312" cy="51911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defTabSz="449263">
              <a:spcBef>
                <a:spcPct val="0"/>
              </a:spcBef>
              <a:buClr>
                <a:srgbClr val="FFFFFF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FFFFFF"/>
                </a:solidFill>
                <a:latin typeface="Arial Black" pitchFamily="34" charset="0"/>
                <a:cs typeface="Lucida Sans Unicode" pitchFamily="34" charset="0"/>
              </a:rPr>
              <a:t>Mesoescala</a:t>
            </a:r>
          </a:p>
        </p:txBody>
      </p:sp>
      <p:pic>
        <p:nvPicPr>
          <p:cNvPr id="80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1658938"/>
            <a:ext cx="3344863" cy="439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random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4500563" y="1125538"/>
            <a:ext cx="4319587" cy="4746625"/>
          </a:xfrm>
          <a:prstGeom prst="rect">
            <a:avLst/>
          </a:prstGeom>
          <a:solidFill>
            <a:srgbClr val="00CC99"/>
          </a:solidFill>
          <a:ln w="9525">
            <a:noFill/>
            <a:round/>
            <a:headEnd/>
            <a:tailEnd/>
          </a:ln>
          <a:effectLst/>
        </p:spPr>
        <p:txBody>
          <a:bodyPr lIns="89991" tIns="46795" rIns="89991" bIns="46795">
            <a:spAutoFit/>
          </a:bodyPr>
          <a:lstStyle/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Incluem os movimentos resultantes dos efeitos aerodinâmicos das edificações das cidades e dos parques industriais, rugosidade  das superfícies e a cobertura vegetal de diversos tipos de solo. </a:t>
            </a:r>
          </a:p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Esses movimentos são responsáveis pelo transporte e difusão dos poluentes em um raio horizontal inferior a 10 km e entre 100 e 500 metros na vertical acima do solo. </a:t>
            </a:r>
          </a:p>
          <a:p>
            <a:pPr marL="457200" indent="-457200" algn="just" defTabSz="449263">
              <a:spcBef>
                <a:spcPts val="1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en-GB" sz="16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Nesses casos, a turbulência atmosférica, gerada por diversos pequenos obstáculos, é importante na verdadeira trajetória das plumas emitidas pelas fontes industriais, uma vez que a direção e a velocidade do vento são totalmente dominadas pelas características topográficas e regionais em torno da fonte.</a:t>
            </a:r>
            <a:r>
              <a:rPr lang="en-GB" sz="1600" b="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t> </a:t>
            </a:r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930275" y="877888"/>
            <a:ext cx="2560638" cy="519112"/>
          </a:xfrm>
          <a:prstGeom prst="rect">
            <a:avLst/>
          </a:prstGeom>
          <a:solidFill>
            <a:srgbClr val="000000"/>
          </a:soli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defTabSz="449263">
              <a:spcBef>
                <a:spcPct val="0"/>
              </a:spcBef>
              <a:buClr>
                <a:srgbClr val="FFFFFF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FFFFFF"/>
                </a:solidFill>
                <a:latin typeface="Arial Black" pitchFamily="34" charset="0"/>
                <a:cs typeface="Lucida Sans Unicode" pitchFamily="34" charset="0"/>
              </a:rPr>
              <a:t>Microescala</a:t>
            </a:r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2133600"/>
            <a:ext cx="3195638" cy="381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892175" y="42863"/>
            <a:ext cx="4560888" cy="519112"/>
          </a:xfrm>
          <a:prstGeom prst="rect">
            <a:avLst/>
          </a:prstGeom>
          <a:gradFill rotWithShape="0">
            <a:gsLst>
              <a:gs pos="0">
                <a:srgbClr val="0000FF"/>
              </a:gs>
              <a:gs pos="100000">
                <a:srgbClr val="000075">
                  <a:alpha val="4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 anchor="ctr">
            <a:spAutoFit/>
          </a:bodyPr>
          <a:lstStyle/>
          <a:p>
            <a:pPr algn="just" defTabSz="449263">
              <a:spcBef>
                <a:spcPct val="0"/>
              </a:spcBef>
              <a:buClr>
                <a:srgbClr val="000000"/>
              </a:buClr>
              <a:buSzPct val="100000"/>
              <a:buFont typeface="Arial Black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800">
                <a:solidFill>
                  <a:srgbClr val="000000"/>
                </a:solidFill>
                <a:latin typeface="Arial Black" pitchFamily="34" charset="0"/>
                <a:cs typeface="Lucida Sans Unicode" pitchFamily="34" charset="0"/>
              </a:rPr>
              <a:t>Escalas de Movimento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457200" y="260350"/>
            <a:ext cx="85074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pt-BR" sz="4300">
                <a:solidFill>
                  <a:schemeClr val="accent2"/>
                </a:solidFill>
              </a:rPr>
              <a:t>Tempo de Residência</a:t>
            </a:r>
            <a:endParaRPr lang="en-GB" sz="4300">
              <a:solidFill>
                <a:schemeClr val="accent2"/>
              </a:solidFill>
            </a:endParaRPr>
          </a:p>
        </p:txBody>
      </p:sp>
      <p:sp>
        <p:nvSpPr>
          <p:cNvPr id="111619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611188" y="1773238"/>
            <a:ext cx="8064500" cy="448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lnSpc>
                <a:spcPct val="80000"/>
              </a:lnSpc>
            </a:pPr>
            <a:r>
              <a:rPr lang="pt-BR" sz="3200" b="0">
                <a:solidFill>
                  <a:schemeClr val="tx1"/>
                </a:solidFill>
                <a:latin typeface="Bookman Old Style" pitchFamily="18" charset="0"/>
              </a:rPr>
              <a:t>“O tempo de residência nos diz em média  quanto tempo uma mólecula permanecerá na atmosfera antes de ser removida”.</a:t>
            </a:r>
          </a:p>
          <a:p>
            <a:pPr marL="342900" indent="-342900" algn="just">
              <a:lnSpc>
                <a:spcPct val="80000"/>
              </a:lnSpc>
            </a:pPr>
            <a:endParaRPr lang="pt-BR" sz="3200" b="0">
              <a:solidFill>
                <a:schemeClr val="tx1"/>
              </a:solidFill>
              <a:latin typeface="Bookman Old Style" pitchFamily="18" charset="0"/>
            </a:endParaRPr>
          </a:p>
          <a:p>
            <a:pPr marL="342900" indent="-342900" algn="just">
              <a:lnSpc>
                <a:spcPct val="80000"/>
              </a:lnSpc>
            </a:pPr>
            <a:r>
              <a:rPr lang="pt-BR" sz="3200" b="0">
                <a:solidFill>
                  <a:schemeClr val="tx1"/>
                </a:solidFill>
                <a:latin typeface="Bookman Old Style" pitchFamily="18" charset="0"/>
              </a:rPr>
              <a:t>Cálculos de tempo de residência podem ser utilizados para se estimar a distância da fonte que uma espécie percorrerá antes de ser removida da atmosfera.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Tempos de residência</a:t>
            </a:r>
          </a:p>
        </p:txBody>
      </p:sp>
      <p:graphicFrame>
        <p:nvGraphicFramePr>
          <p:cNvPr id="113698" name="Group 34"/>
          <p:cNvGraphicFramePr>
            <a:graphicFrameLocks noGrp="1"/>
          </p:cNvGraphicFramePr>
          <p:nvPr/>
        </p:nvGraphicFramePr>
        <p:xfrm>
          <a:off x="1184275" y="1493838"/>
          <a:ext cx="7121525" cy="4678364"/>
        </p:xfrm>
        <a:graphic>
          <a:graphicData uri="http://schemas.openxmlformats.org/drawingml/2006/table">
            <a:tbl>
              <a:tblPr/>
              <a:tblGrid>
                <a:gridCol w="1808163"/>
                <a:gridCol w="5313362"/>
              </a:tblGrid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Composto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Tempo de residência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4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SO</a:t>
                      </a:r>
                      <a:r>
                        <a:rPr kumimoji="0" lang="pt-BR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pt-BR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 2 dias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</a:t>
                      </a:r>
                      <a:r>
                        <a:rPr kumimoji="0" lang="pt-BR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~120 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NOx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~1 dia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~1 a 3 meses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Alguns dias a algumas semanas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</a:t>
                      </a:r>
                      <a:r>
                        <a:rPr kumimoji="0" lang="pt-BR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~200 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</a:t>
                      </a:r>
                      <a:r>
                        <a:rPr kumimoji="0" lang="pt-BR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~10 anos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457200" y="228600"/>
            <a:ext cx="85074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pt-BR" sz="2800">
                <a:solidFill>
                  <a:schemeClr val="accent2"/>
                </a:solidFill>
              </a:rPr>
              <a:t>Tempo de Residência</a:t>
            </a:r>
            <a:endParaRPr lang="en-GB" sz="2800">
              <a:solidFill>
                <a:schemeClr val="accent2"/>
              </a:solidFill>
            </a:endParaRPr>
          </a:p>
        </p:txBody>
      </p:sp>
      <p:sp>
        <p:nvSpPr>
          <p:cNvPr id="91139" name="Line 3"/>
          <p:cNvSpPr>
            <a:spLocks noChangeShapeType="1"/>
          </p:cNvSpPr>
          <p:nvPr/>
        </p:nvSpPr>
        <p:spPr bwMode="auto">
          <a:xfrm>
            <a:off x="0" y="10668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1140" name="Line 4"/>
          <p:cNvSpPr>
            <a:spLocks noChangeShapeType="1"/>
          </p:cNvSpPr>
          <p:nvPr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11188" y="4221163"/>
            <a:ext cx="720725" cy="311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just">
              <a:lnSpc>
                <a:spcPct val="80000"/>
              </a:lnSpc>
            </a:pPr>
            <a:endParaRPr lang="pt-BR" b="0">
              <a:solidFill>
                <a:schemeClr val="tx1"/>
              </a:solidFill>
            </a:endParaRPr>
          </a:p>
        </p:txBody>
      </p:sp>
      <p:pic>
        <p:nvPicPr>
          <p:cNvPr id="91142" name="Picture 6" descr="escala espacial e tempo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196975"/>
            <a:ext cx="6840538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5" name="Picture 3" descr="spau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524000"/>
            <a:ext cx="7848600" cy="4648200"/>
          </a:xfrm>
          <a:prstGeom prst="rect">
            <a:avLst/>
          </a:prstGeom>
          <a:noFill/>
        </p:spPr>
      </p:pic>
      <p:sp>
        <p:nvSpPr>
          <p:cNvPr id="100356" name="Text Box 4"/>
          <p:cNvSpPr txBox="1">
            <a:spLocks noChangeArrowheads="1"/>
          </p:cNvSpPr>
          <p:nvPr/>
        </p:nvSpPr>
        <p:spPr bwMode="auto">
          <a:xfrm>
            <a:off x="838200" y="381000"/>
            <a:ext cx="7750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sz="2800" b="0">
                <a:solidFill>
                  <a:schemeClr val="tx1"/>
                </a:solidFill>
                <a:latin typeface="Tahoma" pitchFamily="34" charset="0"/>
              </a:rPr>
              <a:t>Formação do Ozônio e outros poluentes secundários</a:t>
            </a:r>
          </a:p>
        </p:txBody>
      </p:sp>
      <p:sp>
        <p:nvSpPr>
          <p:cNvPr id="100357" name="Text Box 5"/>
          <p:cNvSpPr txBox="1">
            <a:spLocks noChangeArrowheads="1"/>
          </p:cNvSpPr>
          <p:nvPr/>
        </p:nvSpPr>
        <p:spPr bwMode="auto">
          <a:xfrm>
            <a:off x="838200" y="3146425"/>
            <a:ext cx="39179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sz="1600">
                <a:solidFill>
                  <a:schemeClr val="tx1"/>
                </a:solidFill>
                <a:latin typeface="Tahoma" pitchFamily="34" charset="0"/>
              </a:rPr>
              <a:t>Oxigênio (O</a:t>
            </a:r>
            <a:r>
              <a:rPr lang="pt-BR" sz="1600" baseline="-25000">
                <a:solidFill>
                  <a:schemeClr val="tx1"/>
                </a:solidFill>
                <a:latin typeface="Tahoma" pitchFamily="34" charset="0"/>
              </a:rPr>
              <a:t>2</a:t>
            </a:r>
            <a:r>
              <a:rPr lang="pt-BR" sz="1600">
                <a:solidFill>
                  <a:schemeClr val="tx1"/>
                </a:solidFill>
                <a:latin typeface="Tahoma" pitchFamily="34" charset="0"/>
              </a:rPr>
              <a:t>) </a:t>
            </a:r>
          </a:p>
          <a:p>
            <a:pPr algn="ctr">
              <a:spcBef>
                <a:spcPct val="0"/>
              </a:spcBef>
            </a:pPr>
            <a:r>
              <a:rPr lang="pt-BR" sz="1600">
                <a:solidFill>
                  <a:schemeClr val="tx1"/>
                </a:solidFill>
                <a:latin typeface="Tahoma" pitchFamily="34" charset="0"/>
              </a:rPr>
              <a:t>+</a:t>
            </a:r>
          </a:p>
          <a:p>
            <a:pPr algn="ctr">
              <a:spcBef>
                <a:spcPct val="0"/>
              </a:spcBef>
            </a:pPr>
            <a:r>
              <a:rPr lang="pt-BR" sz="1600">
                <a:solidFill>
                  <a:schemeClr val="tx1"/>
                </a:solidFill>
                <a:latin typeface="Tahoma" pitchFamily="34" charset="0"/>
              </a:rPr>
              <a:t>Compostos orgânicos Voláteis (COV)</a:t>
            </a:r>
          </a:p>
          <a:p>
            <a:pPr algn="ctr">
              <a:spcBef>
                <a:spcPct val="0"/>
              </a:spcBef>
            </a:pPr>
            <a:r>
              <a:rPr lang="pt-BR" sz="1600">
                <a:solidFill>
                  <a:schemeClr val="tx1"/>
                </a:solidFill>
                <a:latin typeface="Tahoma" pitchFamily="34" charset="0"/>
              </a:rPr>
              <a:t>+</a:t>
            </a:r>
          </a:p>
          <a:p>
            <a:pPr algn="ctr">
              <a:spcBef>
                <a:spcPct val="0"/>
              </a:spcBef>
            </a:pPr>
            <a:r>
              <a:rPr lang="pt-BR" sz="1600">
                <a:solidFill>
                  <a:schemeClr val="tx1"/>
                </a:solidFill>
                <a:latin typeface="Tahoma" pitchFamily="34" charset="0"/>
              </a:rPr>
              <a:t>Óxidos de nitrogênio (NOx)</a:t>
            </a:r>
          </a:p>
        </p:txBody>
      </p:sp>
      <p:sp>
        <p:nvSpPr>
          <p:cNvPr id="100358" name="Line 6"/>
          <p:cNvSpPr>
            <a:spLocks noChangeShapeType="1"/>
          </p:cNvSpPr>
          <p:nvPr/>
        </p:nvSpPr>
        <p:spPr bwMode="auto">
          <a:xfrm>
            <a:off x="4876800" y="35052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0359" name="Text Box 7"/>
          <p:cNvSpPr txBox="1">
            <a:spLocks noChangeArrowheads="1"/>
          </p:cNvSpPr>
          <p:nvPr/>
        </p:nvSpPr>
        <p:spPr bwMode="auto">
          <a:xfrm>
            <a:off x="6689725" y="3282950"/>
            <a:ext cx="1495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2000" b="0">
                <a:solidFill>
                  <a:schemeClr val="tx1"/>
                </a:solidFill>
                <a:latin typeface="Tahoma" pitchFamily="34" charset="0"/>
              </a:rPr>
              <a:t>Ozônio (O</a:t>
            </a:r>
            <a:r>
              <a:rPr lang="pt-BR" sz="2000" b="0" baseline="-25000">
                <a:solidFill>
                  <a:schemeClr val="tx1"/>
                </a:solidFill>
                <a:latin typeface="Tahoma" pitchFamily="34" charset="0"/>
              </a:rPr>
              <a:t>3</a:t>
            </a:r>
            <a:r>
              <a:rPr lang="pt-BR" sz="2000" b="0">
                <a:solidFill>
                  <a:schemeClr val="tx1"/>
                </a:solidFill>
                <a:latin typeface="Tahoma" pitchFamily="34" charset="0"/>
              </a:rPr>
              <a:t>)</a:t>
            </a:r>
          </a:p>
          <a:p>
            <a:pPr>
              <a:spcBef>
                <a:spcPct val="0"/>
              </a:spcBef>
            </a:pPr>
            <a:r>
              <a:rPr lang="pt-BR" sz="2000" b="0">
                <a:solidFill>
                  <a:schemeClr val="tx1"/>
                </a:solidFill>
                <a:latin typeface="Tahoma" pitchFamily="34" charset="0"/>
              </a:rPr>
              <a:t>PAN</a:t>
            </a:r>
          </a:p>
          <a:p>
            <a:pPr>
              <a:spcBef>
                <a:spcPct val="0"/>
              </a:spcBef>
            </a:pPr>
            <a:endParaRPr lang="pt-BR" sz="2000" b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0361" name="Line 9"/>
          <p:cNvSpPr>
            <a:spLocks noChangeShapeType="1"/>
          </p:cNvSpPr>
          <p:nvPr/>
        </p:nvSpPr>
        <p:spPr bwMode="auto">
          <a:xfrm flipV="1">
            <a:off x="1752600" y="4800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0362" name="Line 10"/>
          <p:cNvSpPr>
            <a:spLocks noChangeShapeType="1"/>
          </p:cNvSpPr>
          <p:nvPr/>
        </p:nvSpPr>
        <p:spPr bwMode="auto">
          <a:xfrm flipV="1">
            <a:off x="2209800" y="4876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0363" name="Line 11"/>
          <p:cNvSpPr>
            <a:spLocks noChangeShapeType="1"/>
          </p:cNvSpPr>
          <p:nvPr/>
        </p:nvSpPr>
        <p:spPr bwMode="auto">
          <a:xfrm flipV="1">
            <a:off x="2743200" y="47244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100366" name="AutoShape 14"/>
          <p:cNvSpPr>
            <a:spLocks/>
          </p:cNvSpPr>
          <p:nvPr/>
        </p:nvSpPr>
        <p:spPr bwMode="auto">
          <a:xfrm>
            <a:off x="762000" y="3505200"/>
            <a:ext cx="76200" cy="914400"/>
          </a:xfrm>
          <a:prstGeom prst="leftBrace">
            <a:avLst>
              <a:gd name="adj1" fmla="val 10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 rot="10800000">
            <a:off x="288925" y="3505200"/>
            <a:ext cx="54927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 b="0" i="1">
                <a:solidFill>
                  <a:srgbClr val="FF0000"/>
                </a:solidFill>
                <a:latin typeface="Tahoma" pitchFamily="34" charset="0"/>
              </a:rPr>
              <a:t>Primários</a:t>
            </a:r>
          </a:p>
        </p:txBody>
      </p:sp>
      <p:sp>
        <p:nvSpPr>
          <p:cNvPr id="100368" name="AutoShape 16"/>
          <p:cNvSpPr>
            <a:spLocks/>
          </p:cNvSpPr>
          <p:nvPr/>
        </p:nvSpPr>
        <p:spPr bwMode="auto">
          <a:xfrm>
            <a:off x="8077200" y="2971800"/>
            <a:ext cx="228600" cy="1447800"/>
          </a:xfrm>
          <a:prstGeom prst="rightBrace">
            <a:avLst>
              <a:gd name="adj1" fmla="val 5277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00372" name="Oval 20"/>
          <p:cNvSpPr>
            <a:spLocks noChangeArrowheads="1"/>
          </p:cNvSpPr>
          <p:nvPr/>
        </p:nvSpPr>
        <p:spPr bwMode="auto">
          <a:xfrm>
            <a:off x="5867400" y="1676400"/>
            <a:ext cx="685800" cy="6096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</a:pPr>
            <a:r>
              <a:rPr lang="pt-BR" sz="2400" b="0">
                <a:solidFill>
                  <a:schemeClr val="tx1"/>
                </a:solidFill>
                <a:latin typeface="Tahoma" pitchFamily="34" charset="0"/>
              </a:rPr>
              <a:t>Sol</a:t>
            </a:r>
          </a:p>
        </p:txBody>
      </p:sp>
      <p:sp>
        <p:nvSpPr>
          <p:cNvPr id="100376" name="Text Box 24"/>
          <p:cNvSpPr txBox="1">
            <a:spLocks noChangeArrowheads="1"/>
          </p:cNvSpPr>
          <p:nvPr/>
        </p:nvSpPr>
        <p:spPr bwMode="auto">
          <a:xfrm>
            <a:off x="8321675" y="2819400"/>
            <a:ext cx="5492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>
            <a:spAutoFit/>
          </a:bodyPr>
          <a:lstStyle/>
          <a:p>
            <a:r>
              <a:rPr lang="pt-BR" sz="2400" b="0">
                <a:solidFill>
                  <a:srgbClr val="FF0000"/>
                </a:solidFill>
                <a:latin typeface="Tahoma" pitchFamily="34" charset="0"/>
              </a:rPr>
              <a:t>secundários</a:t>
            </a:r>
          </a:p>
        </p:txBody>
      </p:sp>
      <p:sp>
        <p:nvSpPr>
          <p:cNvPr id="100378" name="Text Box 26"/>
          <p:cNvSpPr txBox="1">
            <a:spLocks noChangeArrowheads="1"/>
          </p:cNvSpPr>
          <p:nvPr/>
        </p:nvSpPr>
        <p:spPr bwMode="auto">
          <a:xfrm>
            <a:off x="4953000" y="3200400"/>
            <a:ext cx="167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/>
              <a:t>Reações fotoquímicas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0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00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0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100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7" grpId="0" autoUpdateAnimBg="0"/>
      <p:bldP spid="100358" grpId="0" animBg="1"/>
      <p:bldP spid="100359" grpId="0" autoUpdateAnimBg="0"/>
      <p:bldP spid="100361" grpId="0" animBg="1"/>
      <p:bldP spid="100362" grpId="0" animBg="1"/>
      <p:bldP spid="100363" grpId="0" animBg="1"/>
      <p:bldP spid="100366" grpId="0" animBg="1"/>
      <p:bldP spid="100367" grpId="0" autoUpdateAnimBg="0"/>
      <p:bldP spid="100368" grpId="0" animBg="1"/>
      <p:bldP spid="100372" grpId="0" animBg="1" autoUpdateAnimBg="0"/>
      <p:bldP spid="100376" grpId="0" autoUpdateAnimBg="0"/>
      <p:bldP spid="10037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68313"/>
            <a:ext cx="7772400" cy="604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0"/>
            <a:ext cx="9144000" cy="701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2000">
                <a:solidFill>
                  <a:srgbClr val="820900"/>
                </a:solidFill>
              </a:rPr>
              <a:t>Elementos mais pesados que o Fe são formados apenas com a explosão de supernovas</a:t>
            </a:r>
            <a:endParaRPr lang="pt-BR" sz="3600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491880" y="6491288"/>
            <a:ext cx="5200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http://herschel.jpl.nasa.gov/chemicalOrigins.shtml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4450"/>
            <a:ext cx="9144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7331" name="Rectangle 3"/>
          <p:cNvSpPr>
            <a:spLocks noChangeArrowheads="1"/>
          </p:cNvSpPr>
          <p:nvPr/>
        </p:nvSpPr>
        <p:spPr bwMode="auto">
          <a:xfrm>
            <a:off x="4421188" y="6583363"/>
            <a:ext cx="4722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200" b="0">
                <a:solidFill>
                  <a:schemeClr val="tx1"/>
                </a:solidFill>
              </a:rPr>
              <a:t>http://www.nature.nps.gov/air/aqbasics/images/AQBasicSources.gif</a:t>
            </a:r>
          </a:p>
        </p:txBody>
      </p:sp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1371600" y="381000"/>
            <a:ext cx="66309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PROCESSOS ATMOSFÉRICOS: 2’. Remoção</a:t>
            </a:r>
          </a:p>
        </p:txBody>
      </p:sp>
      <p:sp>
        <p:nvSpPr>
          <p:cNvPr id="227333" name="Oval 5"/>
          <p:cNvSpPr>
            <a:spLocks noChangeArrowheads="1"/>
          </p:cNvSpPr>
          <p:nvPr/>
        </p:nvSpPr>
        <p:spPr bwMode="auto">
          <a:xfrm>
            <a:off x="8001000" y="2209800"/>
            <a:ext cx="11430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7334" name="Oval 6"/>
          <p:cNvSpPr>
            <a:spLocks noChangeArrowheads="1"/>
          </p:cNvSpPr>
          <p:nvPr/>
        </p:nvSpPr>
        <p:spPr bwMode="auto">
          <a:xfrm>
            <a:off x="5562600" y="3276600"/>
            <a:ext cx="14478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7335" name="Oval 7"/>
          <p:cNvSpPr>
            <a:spLocks noChangeArrowheads="1"/>
          </p:cNvSpPr>
          <p:nvPr/>
        </p:nvSpPr>
        <p:spPr bwMode="auto">
          <a:xfrm>
            <a:off x="7010400" y="3124200"/>
            <a:ext cx="11430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333" grpId="0" animBg="1"/>
      <p:bldP spid="227334" grpId="0" animBg="1"/>
      <p:bldP spid="2273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Processos de remoção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Deposição úmida</a:t>
            </a:r>
          </a:p>
          <a:p>
            <a:r>
              <a:rPr lang="pt-BR"/>
              <a:t>Deposição seca</a:t>
            </a:r>
          </a:p>
        </p:txBody>
      </p:sp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295400"/>
            <a:ext cx="428625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5353050" y="4267200"/>
            <a:ext cx="379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400" b="0">
                <a:solidFill>
                  <a:schemeClr val="tx1"/>
                </a:solidFill>
              </a:rPr>
              <a:t>http://www.epa.gov/acidrain/images/origins.gif</a:t>
            </a:r>
          </a:p>
        </p:txBody>
      </p:sp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4762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0839" name="Rectangle 7"/>
          <p:cNvSpPr>
            <a:spLocks noChangeArrowheads="1"/>
          </p:cNvSpPr>
          <p:nvPr/>
        </p:nvSpPr>
        <p:spPr bwMode="auto">
          <a:xfrm>
            <a:off x="0" y="6324600"/>
            <a:ext cx="62023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000" b="0">
                <a:solidFill>
                  <a:schemeClr val="tx1"/>
                </a:solidFill>
              </a:rPr>
              <a:t>http://scienceblogs.com/isisthescientist/upload/2009/04/before_the_river_-_the_pyramid/acid_deposition.jpg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14450"/>
            <a:ext cx="91440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8355" name="Rectangle 3"/>
          <p:cNvSpPr>
            <a:spLocks noChangeArrowheads="1"/>
          </p:cNvSpPr>
          <p:nvPr/>
        </p:nvSpPr>
        <p:spPr bwMode="auto">
          <a:xfrm>
            <a:off x="4421188" y="6583363"/>
            <a:ext cx="47228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pt-BR" sz="1200" b="0">
                <a:solidFill>
                  <a:schemeClr val="tx1"/>
                </a:solidFill>
              </a:rPr>
              <a:t>http://www.nature.nps.gov/air/aqbasics/images/AQBasicSources.gif</a:t>
            </a:r>
          </a:p>
        </p:txBody>
      </p:sp>
      <p:sp>
        <p:nvSpPr>
          <p:cNvPr id="228356" name="Rectangle 4"/>
          <p:cNvSpPr>
            <a:spLocks noChangeArrowheads="1"/>
          </p:cNvSpPr>
          <p:nvPr/>
        </p:nvSpPr>
        <p:spPr bwMode="auto">
          <a:xfrm>
            <a:off x="1371600" y="381000"/>
            <a:ext cx="6899275" cy="822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9991" tIns="46795" rIns="89991" bIns="46795">
            <a:spAutoFit/>
          </a:bodyPr>
          <a:lstStyle/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PROCESSOS ATMOSFÉRICOS: 3. Efeitos nos </a:t>
            </a:r>
          </a:p>
          <a:p>
            <a:pPr defTabSz="449263">
              <a:spcBef>
                <a:spcPct val="0"/>
              </a:spcBef>
              <a:buClr>
                <a:srgbClr val="009900"/>
              </a:buClr>
              <a:buSzPct val="100000"/>
              <a:buFont typeface="Arial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sz="2400" i="1">
                <a:solidFill>
                  <a:srgbClr val="00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receptores</a:t>
            </a:r>
          </a:p>
        </p:txBody>
      </p:sp>
      <p:sp>
        <p:nvSpPr>
          <p:cNvPr id="228357" name="Oval 5"/>
          <p:cNvSpPr>
            <a:spLocks noChangeArrowheads="1"/>
          </p:cNvSpPr>
          <p:nvPr/>
        </p:nvSpPr>
        <p:spPr bwMode="auto">
          <a:xfrm>
            <a:off x="5181600" y="5867400"/>
            <a:ext cx="1600200" cy="5334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58" name="Oval 6"/>
          <p:cNvSpPr>
            <a:spLocks noChangeArrowheads="1"/>
          </p:cNvSpPr>
          <p:nvPr/>
        </p:nvSpPr>
        <p:spPr bwMode="auto">
          <a:xfrm>
            <a:off x="8001000" y="3352800"/>
            <a:ext cx="990600" cy="3810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59" name="Oval 7"/>
          <p:cNvSpPr>
            <a:spLocks noChangeArrowheads="1"/>
          </p:cNvSpPr>
          <p:nvPr/>
        </p:nvSpPr>
        <p:spPr bwMode="auto">
          <a:xfrm>
            <a:off x="7924800" y="4495800"/>
            <a:ext cx="12192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60" name="Oval 8"/>
          <p:cNvSpPr>
            <a:spLocks noChangeArrowheads="1"/>
          </p:cNvSpPr>
          <p:nvPr/>
        </p:nvSpPr>
        <p:spPr bwMode="auto">
          <a:xfrm>
            <a:off x="6781800" y="4038600"/>
            <a:ext cx="12954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61" name="Oval 9"/>
          <p:cNvSpPr>
            <a:spLocks noChangeArrowheads="1"/>
          </p:cNvSpPr>
          <p:nvPr/>
        </p:nvSpPr>
        <p:spPr bwMode="auto">
          <a:xfrm>
            <a:off x="5943600" y="5257800"/>
            <a:ext cx="12954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62" name="Oval 10"/>
          <p:cNvSpPr>
            <a:spLocks noChangeArrowheads="1"/>
          </p:cNvSpPr>
          <p:nvPr/>
        </p:nvSpPr>
        <p:spPr bwMode="auto">
          <a:xfrm>
            <a:off x="3962400" y="5410200"/>
            <a:ext cx="12954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63" name="Oval 11"/>
          <p:cNvSpPr>
            <a:spLocks noChangeArrowheads="1"/>
          </p:cNvSpPr>
          <p:nvPr/>
        </p:nvSpPr>
        <p:spPr bwMode="auto">
          <a:xfrm>
            <a:off x="2514600" y="5181600"/>
            <a:ext cx="12954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28364" name="Oval 12"/>
          <p:cNvSpPr>
            <a:spLocks noChangeArrowheads="1"/>
          </p:cNvSpPr>
          <p:nvPr/>
        </p:nvSpPr>
        <p:spPr bwMode="auto">
          <a:xfrm>
            <a:off x="0" y="4191000"/>
            <a:ext cx="1295400" cy="457200"/>
          </a:xfrm>
          <a:prstGeom prst="ellips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7" grpId="0" animBg="1"/>
      <p:bldP spid="228358" grpId="0" animBg="1"/>
      <p:bldP spid="228359" grpId="0" animBg="1"/>
      <p:bldP spid="228360" grpId="0" animBg="1"/>
      <p:bldP spid="228361" grpId="0" animBg="1"/>
      <p:bldP spid="228362" grpId="0" animBg="1"/>
      <p:bldP spid="228363" grpId="0" animBg="1"/>
      <p:bldP spid="22836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O ar que respiramos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Bom ou ruim? </a:t>
            </a:r>
          </a:p>
          <a:p>
            <a:r>
              <a:rPr lang="pt-BR"/>
              <a:t>Como é a qualidade do ar que respiramos?</a:t>
            </a:r>
          </a:p>
          <a:p>
            <a:endParaRPr lang="pt-BR"/>
          </a:p>
          <a:p>
            <a:r>
              <a:rPr lang="pt-BR"/>
              <a:t>Indoor/outdoor</a:t>
            </a:r>
          </a:p>
          <a:p>
            <a:r>
              <a:rPr lang="pt-BR"/>
              <a:t>Gases e material particulado (líquidos e/ou sólidos)</a:t>
            </a:r>
          </a:p>
          <a:p>
            <a:endParaRPr lang="pt-B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ndustrieschl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62000" y="304800"/>
            <a:ext cx="775335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30" tIns="45715" rIns="91430" bIns="45715">
            <a:spAutoFit/>
          </a:bodyPr>
          <a:lstStyle/>
          <a:p>
            <a:pPr algn="ctr">
              <a:spcBef>
                <a:spcPct val="0"/>
              </a:spcBef>
            </a:pPr>
            <a:r>
              <a:rPr lang="de-DE" sz="3600" b="0">
                <a:solidFill>
                  <a:srgbClr val="FF0000"/>
                </a:solidFill>
                <a:latin typeface="Bookman Old Style" pitchFamily="18" charset="0"/>
              </a:rPr>
              <a:t>Composição da Atmosfera</a:t>
            </a:r>
            <a:endParaRPr lang="en-US" sz="3600" b="0">
              <a:solidFill>
                <a:srgbClr val="FF0000"/>
              </a:solidFill>
              <a:latin typeface="Bookman Old Style" pitchFamily="18" charset="0"/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4140200" y="1412875"/>
            <a:ext cx="1525588" cy="4343400"/>
            <a:chOff x="2991" y="905"/>
            <a:chExt cx="1267" cy="2736"/>
          </a:xfrm>
        </p:grpSpPr>
        <p:sp>
          <p:nvSpPr>
            <p:cNvPr id="14341" name="Line 5"/>
            <p:cNvSpPr>
              <a:spLocks noChangeShapeType="1"/>
            </p:cNvSpPr>
            <p:nvPr/>
          </p:nvSpPr>
          <p:spPr bwMode="auto">
            <a:xfrm>
              <a:off x="2991" y="3641"/>
              <a:ext cx="1267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4342" name="Line 6"/>
            <p:cNvSpPr>
              <a:spLocks noChangeShapeType="1"/>
            </p:cNvSpPr>
            <p:nvPr/>
          </p:nvSpPr>
          <p:spPr bwMode="auto">
            <a:xfrm flipV="1">
              <a:off x="3243" y="905"/>
              <a:ext cx="656" cy="271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4343" name="Line 7"/>
            <p:cNvSpPr>
              <a:spLocks noChangeShapeType="1"/>
            </p:cNvSpPr>
            <p:nvPr/>
          </p:nvSpPr>
          <p:spPr bwMode="auto">
            <a:xfrm>
              <a:off x="3896" y="912"/>
              <a:ext cx="330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4344" name="Line 8"/>
            <p:cNvSpPr>
              <a:spLocks noChangeShapeType="1"/>
            </p:cNvSpPr>
            <p:nvPr/>
          </p:nvSpPr>
          <p:spPr bwMode="auto">
            <a:xfrm>
              <a:off x="2991" y="3609"/>
              <a:ext cx="266" cy="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5100638" y="1412875"/>
            <a:ext cx="1368425" cy="4667250"/>
            <a:chOff x="3213" y="890"/>
            <a:chExt cx="862" cy="2940"/>
          </a:xfrm>
        </p:grpSpPr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3656" y="2188"/>
              <a:ext cx="384" cy="806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3217" y="2429"/>
              <a:ext cx="387" cy="23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/>
            <a:lstStyle/>
            <a:p>
              <a:pPr>
                <a:spcBef>
                  <a:spcPct val="0"/>
                </a:spcBef>
              </a:pPr>
              <a:r>
                <a:rPr lang="de-DE" b="0">
                  <a:solidFill>
                    <a:schemeClr val="tx1"/>
                  </a:solidFill>
                  <a:latin typeface="Bookman Old Style" pitchFamily="18" charset="0"/>
                </a:rPr>
                <a:t>N</a:t>
              </a:r>
              <a:r>
                <a:rPr lang="de-DE" b="0" baseline="-25000">
                  <a:solidFill>
                    <a:schemeClr val="tx1"/>
                  </a:solidFill>
                  <a:latin typeface="Bookman Old Style" pitchFamily="18" charset="0"/>
                </a:rPr>
                <a:t>2</a:t>
              </a:r>
              <a:r>
                <a:rPr lang="de-DE" b="0">
                  <a:solidFill>
                    <a:schemeClr val="tx1"/>
                  </a:solidFill>
                  <a:latin typeface="Bookman Old Style" pitchFamily="18" charset="0"/>
                </a:rPr>
                <a:t>O</a:t>
              </a:r>
              <a:endParaRPr lang="en-US" b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3673" y="2423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>
                  <a:solidFill>
                    <a:schemeClr val="tx1"/>
                  </a:solidFill>
                  <a:latin typeface="Bookman Old Style" pitchFamily="18" charset="0"/>
                </a:rPr>
                <a:t>310</a:t>
              </a:r>
              <a:endParaRPr lang="en-US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49" name="Rectangle 13"/>
            <p:cNvSpPr>
              <a:spLocks noChangeArrowheads="1"/>
            </p:cNvSpPr>
            <p:nvPr/>
          </p:nvSpPr>
          <p:spPr bwMode="auto">
            <a:xfrm>
              <a:off x="3658" y="890"/>
              <a:ext cx="384" cy="1309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3658" y="2992"/>
              <a:ext cx="384" cy="428"/>
            </a:xfrm>
            <a:prstGeom prst="rect">
              <a:avLst/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1" name="Rectangle 15"/>
            <p:cNvSpPr>
              <a:spLocks noChangeArrowheads="1"/>
            </p:cNvSpPr>
            <p:nvPr/>
          </p:nvSpPr>
          <p:spPr bwMode="auto">
            <a:xfrm>
              <a:off x="3658" y="3420"/>
              <a:ext cx="384" cy="164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2" name="Rectangle 16"/>
            <p:cNvSpPr>
              <a:spLocks noChangeArrowheads="1"/>
            </p:cNvSpPr>
            <p:nvPr/>
          </p:nvSpPr>
          <p:spPr bwMode="auto">
            <a:xfrm>
              <a:off x="3658" y="3590"/>
              <a:ext cx="384" cy="36"/>
            </a:xfrm>
            <a:prstGeom prst="rect">
              <a:avLst/>
            </a:prstGeom>
            <a:solidFill>
              <a:schemeClr val="folHlink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4353" name="Text Box 17"/>
            <p:cNvSpPr txBox="1">
              <a:spLocks noChangeArrowheads="1"/>
            </p:cNvSpPr>
            <p:nvPr/>
          </p:nvSpPr>
          <p:spPr bwMode="auto">
            <a:xfrm>
              <a:off x="3307" y="1462"/>
              <a:ext cx="293" cy="24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/>
            <a:lstStyle/>
            <a:p>
              <a:pPr>
                <a:spcBef>
                  <a:spcPct val="0"/>
                </a:spcBef>
              </a:pPr>
              <a:r>
                <a:rPr lang="de-DE" b="0">
                  <a:solidFill>
                    <a:schemeClr val="tx1"/>
                  </a:solidFill>
                  <a:latin typeface="Bookman Old Style" pitchFamily="18" charset="0"/>
                </a:rPr>
                <a:t>H</a:t>
              </a:r>
              <a:r>
                <a:rPr lang="de-DE" b="0" baseline="-25000">
                  <a:solidFill>
                    <a:schemeClr val="tx1"/>
                  </a:solidFill>
                  <a:latin typeface="Bookman Old Style" pitchFamily="18" charset="0"/>
                </a:rPr>
                <a:t>2</a:t>
              </a:r>
              <a:endParaRPr lang="en-US" b="0" baseline="-2500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3213" y="3046"/>
              <a:ext cx="387" cy="23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/>
            <a:lstStyle/>
            <a:p>
              <a:pPr>
                <a:spcBef>
                  <a:spcPct val="0"/>
                </a:spcBef>
              </a:pPr>
              <a:r>
                <a:rPr lang="de-DE" b="0">
                  <a:solidFill>
                    <a:schemeClr val="tx1"/>
                  </a:solidFill>
                  <a:latin typeface="Bookman Old Style" pitchFamily="18" charset="0"/>
                </a:rPr>
                <a:t>CO</a:t>
              </a:r>
              <a:endParaRPr lang="en-US" b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3674" y="1478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>
                  <a:solidFill>
                    <a:schemeClr val="tx1"/>
                  </a:solidFill>
                  <a:latin typeface="Bookman Old Style" pitchFamily="18" charset="0"/>
                </a:rPr>
                <a:t>500</a:t>
              </a:r>
              <a:endParaRPr lang="en-US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56" name="Text Box 20"/>
            <p:cNvSpPr txBox="1">
              <a:spLocks noChangeArrowheads="1"/>
            </p:cNvSpPr>
            <p:nvPr/>
          </p:nvSpPr>
          <p:spPr bwMode="auto">
            <a:xfrm>
              <a:off x="3674" y="3068"/>
              <a:ext cx="40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>
                  <a:solidFill>
                    <a:schemeClr val="tx1"/>
                  </a:solidFill>
                  <a:latin typeface="Bookman Old Style" pitchFamily="18" charset="0"/>
                </a:rPr>
                <a:t>100</a:t>
              </a:r>
              <a:endParaRPr lang="en-US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57" name="Text Box 21"/>
            <p:cNvSpPr txBox="1">
              <a:spLocks noChangeArrowheads="1"/>
            </p:cNvSpPr>
            <p:nvPr/>
          </p:nvSpPr>
          <p:spPr bwMode="auto">
            <a:xfrm>
              <a:off x="3715" y="3394"/>
              <a:ext cx="30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>
                  <a:solidFill>
                    <a:schemeClr val="tx1"/>
                  </a:solidFill>
                  <a:latin typeface="Bookman Old Style" pitchFamily="18" charset="0"/>
                </a:rPr>
                <a:t>30</a:t>
              </a:r>
              <a:endParaRPr lang="en-US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358" name="Text Box 22"/>
            <p:cNvSpPr txBox="1">
              <a:spLocks noChangeArrowheads="1"/>
            </p:cNvSpPr>
            <p:nvPr/>
          </p:nvSpPr>
          <p:spPr bwMode="auto">
            <a:xfrm>
              <a:off x="3663" y="3599"/>
              <a:ext cx="38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1430" tIns="45715" rIns="91430" bIns="45715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de-DE">
                  <a:solidFill>
                    <a:schemeClr val="tx1"/>
                  </a:solidFill>
                  <a:latin typeface="Bookman Old Style" pitchFamily="18" charset="0"/>
                </a:rPr>
                <a:t>ppb</a:t>
              </a:r>
              <a:endParaRPr lang="en-US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  <p:grpSp>
        <p:nvGrpSpPr>
          <p:cNvPr id="14359" name="Group 23"/>
          <p:cNvGrpSpPr>
            <a:grpSpLocks/>
          </p:cNvGrpSpPr>
          <p:nvPr/>
        </p:nvGrpSpPr>
        <p:grpSpPr bwMode="auto">
          <a:xfrm>
            <a:off x="1855788" y="1430338"/>
            <a:ext cx="2278062" cy="4721225"/>
            <a:chOff x="1169" y="901"/>
            <a:chExt cx="1435" cy="2974"/>
          </a:xfrm>
        </p:grpSpPr>
        <p:grpSp>
          <p:nvGrpSpPr>
            <p:cNvPr id="14360" name="Group 24"/>
            <p:cNvGrpSpPr>
              <a:grpSpLocks/>
            </p:cNvGrpSpPr>
            <p:nvPr/>
          </p:nvGrpSpPr>
          <p:grpSpPr bwMode="auto">
            <a:xfrm>
              <a:off x="1169" y="901"/>
              <a:ext cx="988" cy="2736"/>
              <a:chOff x="2991" y="905"/>
              <a:chExt cx="1267" cy="2736"/>
            </a:xfrm>
          </p:grpSpPr>
          <p:sp>
            <p:nvSpPr>
              <p:cNvPr id="14361" name="Line 25"/>
              <p:cNvSpPr>
                <a:spLocks noChangeShapeType="1"/>
              </p:cNvSpPr>
              <p:nvPr/>
            </p:nvSpPr>
            <p:spPr bwMode="auto">
              <a:xfrm>
                <a:off x="2991" y="3641"/>
                <a:ext cx="1267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62" name="Line 26"/>
              <p:cNvSpPr>
                <a:spLocks noChangeShapeType="1"/>
              </p:cNvSpPr>
              <p:nvPr/>
            </p:nvSpPr>
            <p:spPr bwMode="auto">
              <a:xfrm flipV="1">
                <a:off x="3243" y="905"/>
                <a:ext cx="656" cy="271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63" name="Line 27"/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330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64" name="Line 28"/>
              <p:cNvSpPr>
                <a:spLocks noChangeShapeType="1"/>
              </p:cNvSpPr>
              <p:nvPr/>
            </p:nvSpPr>
            <p:spPr bwMode="auto">
              <a:xfrm>
                <a:off x="2991" y="3609"/>
                <a:ext cx="26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4365" name="Group 29"/>
            <p:cNvGrpSpPr>
              <a:grpSpLocks/>
            </p:cNvGrpSpPr>
            <p:nvPr/>
          </p:nvGrpSpPr>
          <p:grpSpPr bwMode="auto">
            <a:xfrm>
              <a:off x="1430" y="907"/>
              <a:ext cx="1174" cy="2968"/>
              <a:chOff x="1430" y="907"/>
              <a:chExt cx="1174" cy="2968"/>
            </a:xfrm>
          </p:grpSpPr>
          <p:sp>
            <p:nvSpPr>
              <p:cNvPr id="14366" name="Rectangle 30"/>
              <p:cNvSpPr>
                <a:spLocks noChangeArrowheads="1"/>
              </p:cNvSpPr>
              <p:nvPr/>
            </p:nvSpPr>
            <p:spPr bwMode="auto">
              <a:xfrm>
                <a:off x="2181" y="907"/>
                <a:ext cx="384" cy="2354"/>
              </a:xfrm>
              <a:prstGeom prst="rect">
                <a:avLst/>
              </a:prstGeom>
              <a:solidFill>
                <a:srgbClr val="FF99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67" name="Rectangle 31"/>
              <p:cNvSpPr>
                <a:spLocks noChangeArrowheads="1"/>
              </p:cNvSpPr>
              <p:nvPr/>
            </p:nvSpPr>
            <p:spPr bwMode="auto">
              <a:xfrm>
                <a:off x="2181" y="3565"/>
                <a:ext cx="384" cy="36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68" name="Rectangle 32"/>
              <p:cNvSpPr>
                <a:spLocks noChangeArrowheads="1"/>
              </p:cNvSpPr>
              <p:nvPr/>
            </p:nvSpPr>
            <p:spPr bwMode="auto">
              <a:xfrm>
                <a:off x="2181" y="3607"/>
                <a:ext cx="384" cy="36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69" name="Text Box 33"/>
              <p:cNvSpPr txBox="1">
                <a:spLocks noChangeArrowheads="1"/>
              </p:cNvSpPr>
              <p:nvPr/>
            </p:nvSpPr>
            <p:spPr bwMode="auto">
              <a:xfrm>
                <a:off x="1712" y="2073"/>
                <a:ext cx="411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CO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2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70" name="Text Box 34"/>
              <p:cNvSpPr txBox="1">
                <a:spLocks noChangeArrowheads="1"/>
              </p:cNvSpPr>
              <p:nvPr/>
            </p:nvSpPr>
            <p:spPr bwMode="auto">
              <a:xfrm>
                <a:off x="1430" y="3377"/>
                <a:ext cx="693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CH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4</a:t>
                </a: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 (1.8)</a:t>
                </a:r>
                <a:endParaRPr lang="en-US" b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71" name="Line 35"/>
              <p:cNvSpPr>
                <a:spLocks noChangeShapeType="1"/>
              </p:cNvSpPr>
              <p:nvPr/>
            </p:nvSpPr>
            <p:spPr bwMode="auto">
              <a:xfrm>
                <a:off x="2075" y="3496"/>
                <a:ext cx="110" cy="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72" name="Text Box 36"/>
              <p:cNvSpPr txBox="1">
                <a:spLocks noChangeArrowheads="1"/>
              </p:cNvSpPr>
              <p:nvPr/>
            </p:nvSpPr>
            <p:spPr bwMode="auto">
              <a:xfrm>
                <a:off x="2160" y="3644"/>
                <a:ext cx="44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ppm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73" name="Text Box 37"/>
              <p:cNvSpPr txBox="1">
                <a:spLocks noChangeArrowheads="1"/>
              </p:cNvSpPr>
              <p:nvPr/>
            </p:nvSpPr>
            <p:spPr bwMode="auto">
              <a:xfrm>
                <a:off x="2192" y="2104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380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74" name="Rectangle 38"/>
              <p:cNvSpPr>
                <a:spLocks noChangeArrowheads="1"/>
              </p:cNvSpPr>
              <p:nvPr/>
            </p:nvSpPr>
            <p:spPr bwMode="auto">
              <a:xfrm>
                <a:off x="2181" y="3265"/>
                <a:ext cx="384" cy="210"/>
              </a:xfrm>
              <a:prstGeom prst="rect">
                <a:avLst/>
              </a:prstGeom>
              <a:solidFill>
                <a:srgbClr val="FFCC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5" name="Text Box 39"/>
              <p:cNvSpPr txBox="1">
                <a:spLocks noChangeArrowheads="1"/>
              </p:cNvSpPr>
              <p:nvPr/>
            </p:nvSpPr>
            <p:spPr bwMode="auto">
              <a:xfrm>
                <a:off x="1808" y="2909"/>
                <a:ext cx="315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Ne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76" name="Line 40"/>
              <p:cNvSpPr>
                <a:spLocks noChangeShapeType="1"/>
              </p:cNvSpPr>
              <p:nvPr/>
            </p:nvSpPr>
            <p:spPr bwMode="auto">
              <a:xfrm>
                <a:off x="2093" y="3046"/>
                <a:ext cx="80" cy="28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77" name="Text Box 41"/>
              <p:cNvSpPr txBox="1">
                <a:spLocks noChangeArrowheads="1"/>
              </p:cNvSpPr>
              <p:nvPr/>
            </p:nvSpPr>
            <p:spPr bwMode="auto">
              <a:xfrm>
                <a:off x="2242" y="3230"/>
                <a:ext cx="30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18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78" name="Rectangle 42"/>
              <p:cNvSpPr>
                <a:spLocks noChangeArrowheads="1"/>
              </p:cNvSpPr>
              <p:nvPr/>
            </p:nvSpPr>
            <p:spPr bwMode="auto">
              <a:xfrm>
                <a:off x="2181" y="3457"/>
                <a:ext cx="384" cy="108"/>
              </a:xfrm>
              <a:prstGeom prst="rect">
                <a:avLst/>
              </a:prstGeom>
              <a:solidFill>
                <a:srgbClr val="FF99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79" name="Text Box 43"/>
              <p:cNvSpPr txBox="1">
                <a:spLocks noChangeArrowheads="1"/>
              </p:cNvSpPr>
              <p:nvPr/>
            </p:nvSpPr>
            <p:spPr bwMode="auto">
              <a:xfrm>
                <a:off x="1616" y="3149"/>
                <a:ext cx="501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He (5)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80" name="Line 44"/>
              <p:cNvSpPr>
                <a:spLocks noChangeShapeType="1"/>
              </p:cNvSpPr>
              <p:nvPr/>
            </p:nvSpPr>
            <p:spPr bwMode="auto">
              <a:xfrm>
                <a:off x="2075" y="3298"/>
                <a:ext cx="116" cy="23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</p:grpSp>
      <p:grpSp>
        <p:nvGrpSpPr>
          <p:cNvPr id="14381" name="Group 45"/>
          <p:cNvGrpSpPr>
            <a:grpSpLocks/>
          </p:cNvGrpSpPr>
          <p:nvPr/>
        </p:nvGrpSpPr>
        <p:grpSpPr bwMode="auto">
          <a:xfrm>
            <a:off x="6372225" y="1446213"/>
            <a:ext cx="2470150" cy="4678362"/>
            <a:chOff x="4014" y="911"/>
            <a:chExt cx="1556" cy="2947"/>
          </a:xfrm>
        </p:grpSpPr>
        <p:grpSp>
          <p:nvGrpSpPr>
            <p:cNvPr id="14382" name="Group 46"/>
            <p:cNvGrpSpPr>
              <a:grpSpLocks/>
            </p:cNvGrpSpPr>
            <p:nvPr/>
          </p:nvGrpSpPr>
          <p:grpSpPr bwMode="auto">
            <a:xfrm>
              <a:off x="4014" y="911"/>
              <a:ext cx="961" cy="2736"/>
              <a:chOff x="2991" y="905"/>
              <a:chExt cx="1267" cy="2736"/>
            </a:xfrm>
          </p:grpSpPr>
          <p:sp>
            <p:nvSpPr>
              <p:cNvPr id="14383" name="Line 47"/>
              <p:cNvSpPr>
                <a:spLocks noChangeShapeType="1"/>
              </p:cNvSpPr>
              <p:nvPr/>
            </p:nvSpPr>
            <p:spPr bwMode="auto">
              <a:xfrm>
                <a:off x="2991" y="3641"/>
                <a:ext cx="1267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84" name="Line 48"/>
              <p:cNvSpPr>
                <a:spLocks noChangeShapeType="1"/>
              </p:cNvSpPr>
              <p:nvPr/>
            </p:nvSpPr>
            <p:spPr bwMode="auto">
              <a:xfrm flipV="1">
                <a:off x="3243" y="905"/>
                <a:ext cx="656" cy="271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85" name="Line 49"/>
              <p:cNvSpPr>
                <a:spLocks noChangeShapeType="1"/>
              </p:cNvSpPr>
              <p:nvPr/>
            </p:nvSpPr>
            <p:spPr bwMode="auto">
              <a:xfrm>
                <a:off x="3896" y="912"/>
                <a:ext cx="330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386" name="Line 50"/>
              <p:cNvSpPr>
                <a:spLocks noChangeShapeType="1"/>
              </p:cNvSpPr>
              <p:nvPr/>
            </p:nvSpPr>
            <p:spPr bwMode="auto">
              <a:xfrm>
                <a:off x="2991" y="3609"/>
                <a:ext cx="266" cy="0"/>
              </a:xfrm>
              <a:prstGeom prst="line">
                <a:avLst/>
              </a:prstGeom>
              <a:noFill/>
              <a:ln w="19050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4387" name="Group 51"/>
            <p:cNvGrpSpPr>
              <a:grpSpLocks/>
            </p:cNvGrpSpPr>
            <p:nvPr/>
          </p:nvGrpSpPr>
          <p:grpSpPr bwMode="auto">
            <a:xfrm>
              <a:off x="4415" y="912"/>
              <a:ext cx="1155" cy="2946"/>
              <a:chOff x="4415" y="912"/>
              <a:chExt cx="1155" cy="2946"/>
            </a:xfrm>
          </p:grpSpPr>
          <p:sp>
            <p:nvSpPr>
              <p:cNvPr id="14388" name="Rectangle 52"/>
              <p:cNvSpPr>
                <a:spLocks noChangeArrowheads="1"/>
              </p:cNvSpPr>
              <p:nvPr/>
            </p:nvSpPr>
            <p:spPr bwMode="auto">
              <a:xfrm>
                <a:off x="5153" y="2510"/>
                <a:ext cx="384" cy="260"/>
              </a:xfrm>
              <a:prstGeom prst="rect">
                <a:avLst/>
              </a:prstGeom>
              <a:solidFill>
                <a:srgbClr val="FFFF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89" name="Text Box 53"/>
              <p:cNvSpPr txBox="1">
                <a:spLocks noChangeArrowheads="1"/>
              </p:cNvSpPr>
              <p:nvPr/>
            </p:nvSpPr>
            <p:spPr bwMode="auto">
              <a:xfrm>
                <a:off x="4568" y="2526"/>
                <a:ext cx="522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HCHO</a:t>
                </a:r>
                <a:endParaRPr lang="en-US" b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90" name="Text Box 54"/>
              <p:cNvSpPr txBox="1">
                <a:spLocks noChangeArrowheads="1"/>
              </p:cNvSpPr>
              <p:nvPr/>
            </p:nvSpPr>
            <p:spPr bwMode="auto">
              <a:xfrm>
                <a:off x="5168" y="2529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300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91" name="Rectangle 55"/>
              <p:cNvSpPr>
                <a:spLocks noChangeArrowheads="1"/>
              </p:cNvSpPr>
              <p:nvPr/>
            </p:nvSpPr>
            <p:spPr bwMode="auto">
              <a:xfrm>
                <a:off x="5153" y="1854"/>
                <a:ext cx="384" cy="394"/>
              </a:xfrm>
              <a:prstGeom prst="rect">
                <a:avLst/>
              </a:prstGeom>
              <a:solidFill>
                <a:srgbClr val="99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92" name="Rectangle 56"/>
              <p:cNvSpPr>
                <a:spLocks noChangeArrowheads="1"/>
              </p:cNvSpPr>
              <p:nvPr/>
            </p:nvSpPr>
            <p:spPr bwMode="auto">
              <a:xfrm>
                <a:off x="5153" y="2978"/>
                <a:ext cx="384" cy="200"/>
              </a:xfrm>
              <a:prstGeom prst="rect">
                <a:avLst/>
              </a:prstGeom>
              <a:solidFill>
                <a:srgbClr val="FFCC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93" name="Rectangle 57"/>
              <p:cNvSpPr>
                <a:spLocks noChangeArrowheads="1"/>
              </p:cNvSpPr>
              <p:nvPr/>
            </p:nvSpPr>
            <p:spPr bwMode="auto">
              <a:xfrm>
                <a:off x="5153" y="3184"/>
                <a:ext cx="384" cy="140"/>
              </a:xfrm>
              <a:prstGeom prst="rect">
                <a:avLst/>
              </a:prstGeom>
              <a:solidFill>
                <a:srgbClr val="FF0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94" name="Rectangle 58"/>
              <p:cNvSpPr>
                <a:spLocks noChangeArrowheads="1"/>
              </p:cNvSpPr>
              <p:nvPr/>
            </p:nvSpPr>
            <p:spPr bwMode="auto">
              <a:xfrm>
                <a:off x="5153" y="3324"/>
                <a:ext cx="384" cy="330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395" name="Text Box 59"/>
              <p:cNvSpPr txBox="1">
                <a:spLocks noChangeArrowheads="1"/>
              </p:cNvSpPr>
              <p:nvPr/>
            </p:nvSpPr>
            <p:spPr bwMode="auto">
              <a:xfrm>
                <a:off x="4631" y="1919"/>
                <a:ext cx="455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Etano</a:t>
                </a:r>
                <a:endParaRPr lang="en-US" b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96" name="Text Box 60"/>
              <p:cNvSpPr txBox="1">
                <a:spLocks noChangeArrowheads="1"/>
              </p:cNvSpPr>
              <p:nvPr/>
            </p:nvSpPr>
            <p:spPr bwMode="auto">
              <a:xfrm>
                <a:off x="4699" y="2972"/>
                <a:ext cx="387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SO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2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97" name="Text Box 61"/>
              <p:cNvSpPr txBox="1">
                <a:spLocks noChangeArrowheads="1"/>
              </p:cNvSpPr>
              <p:nvPr/>
            </p:nvSpPr>
            <p:spPr bwMode="auto">
              <a:xfrm>
                <a:off x="4692" y="3142"/>
                <a:ext cx="394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NO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x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98" name="Text Box 62"/>
              <p:cNvSpPr txBox="1">
                <a:spLocks noChangeArrowheads="1"/>
              </p:cNvSpPr>
              <p:nvPr/>
            </p:nvSpPr>
            <p:spPr bwMode="auto">
              <a:xfrm>
                <a:off x="5169" y="1929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500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399" name="Text Box 63"/>
              <p:cNvSpPr txBox="1">
                <a:spLocks noChangeArrowheads="1"/>
              </p:cNvSpPr>
              <p:nvPr/>
            </p:nvSpPr>
            <p:spPr bwMode="auto">
              <a:xfrm>
                <a:off x="5169" y="2964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200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0" name="Text Box 64"/>
              <p:cNvSpPr txBox="1">
                <a:spLocks noChangeArrowheads="1"/>
              </p:cNvSpPr>
              <p:nvPr/>
            </p:nvSpPr>
            <p:spPr bwMode="auto">
              <a:xfrm>
                <a:off x="5168" y="3134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100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1" name="Text Box 65"/>
              <p:cNvSpPr txBox="1">
                <a:spLocks noChangeArrowheads="1"/>
              </p:cNvSpPr>
              <p:nvPr/>
            </p:nvSpPr>
            <p:spPr bwMode="auto">
              <a:xfrm>
                <a:off x="5158" y="3627"/>
                <a:ext cx="36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ppt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2" name="Rectangle 66"/>
              <p:cNvSpPr>
                <a:spLocks noChangeArrowheads="1"/>
              </p:cNvSpPr>
              <p:nvPr/>
            </p:nvSpPr>
            <p:spPr bwMode="auto">
              <a:xfrm>
                <a:off x="5153" y="2249"/>
                <a:ext cx="384" cy="272"/>
              </a:xfrm>
              <a:prstGeom prst="rect">
                <a:avLst/>
              </a:prstGeom>
              <a:solidFill>
                <a:srgbClr val="FFFF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03" name="Text Box 67"/>
              <p:cNvSpPr txBox="1">
                <a:spLocks noChangeArrowheads="1"/>
              </p:cNvSpPr>
              <p:nvPr/>
            </p:nvSpPr>
            <p:spPr bwMode="auto">
              <a:xfrm>
                <a:off x="4742" y="2274"/>
                <a:ext cx="348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NH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3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4" name="Text Box 68"/>
              <p:cNvSpPr txBox="1">
                <a:spLocks noChangeArrowheads="1"/>
              </p:cNvSpPr>
              <p:nvPr/>
            </p:nvSpPr>
            <p:spPr bwMode="auto">
              <a:xfrm>
                <a:off x="5168" y="2277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400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5" name="Rectangle 69"/>
              <p:cNvSpPr>
                <a:spLocks noChangeArrowheads="1"/>
              </p:cNvSpPr>
              <p:nvPr/>
            </p:nvSpPr>
            <p:spPr bwMode="auto">
              <a:xfrm>
                <a:off x="5153" y="912"/>
                <a:ext cx="384" cy="574"/>
              </a:xfrm>
              <a:prstGeom prst="rect">
                <a:avLst/>
              </a:prstGeom>
              <a:solidFill>
                <a:srgbClr val="9933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06" name="Text Box 70"/>
              <p:cNvSpPr txBox="1">
                <a:spLocks noChangeArrowheads="1"/>
              </p:cNvSpPr>
              <p:nvPr/>
            </p:nvSpPr>
            <p:spPr bwMode="auto">
              <a:xfrm>
                <a:off x="4415" y="1070"/>
                <a:ext cx="671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CH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3</a:t>
                </a: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OOH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7" name="Text Box 71"/>
              <p:cNvSpPr txBox="1">
                <a:spLocks noChangeArrowheads="1"/>
              </p:cNvSpPr>
              <p:nvPr/>
            </p:nvSpPr>
            <p:spPr bwMode="auto">
              <a:xfrm>
                <a:off x="5169" y="1080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700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08" name="Rectangle 72"/>
              <p:cNvSpPr>
                <a:spLocks noChangeArrowheads="1"/>
              </p:cNvSpPr>
              <p:nvPr/>
            </p:nvSpPr>
            <p:spPr bwMode="auto">
              <a:xfrm>
                <a:off x="5153" y="1488"/>
                <a:ext cx="384" cy="388"/>
              </a:xfrm>
              <a:prstGeom prst="rect">
                <a:avLst/>
              </a:prstGeom>
              <a:solidFill>
                <a:srgbClr val="808000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09" name="Text Box 73"/>
              <p:cNvSpPr txBox="1">
                <a:spLocks noChangeArrowheads="1"/>
              </p:cNvSpPr>
              <p:nvPr/>
            </p:nvSpPr>
            <p:spPr bwMode="auto">
              <a:xfrm>
                <a:off x="4631" y="1562"/>
                <a:ext cx="455" cy="248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H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2</a:t>
                </a: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O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2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10" name="Text Box 74"/>
              <p:cNvSpPr txBox="1">
                <a:spLocks noChangeArrowheads="1"/>
              </p:cNvSpPr>
              <p:nvPr/>
            </p:nvSpPr>
            <p:spPr bwMode="auto">
              <a:xfrm>
                <a:off x="5169" y="1572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500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11" name="Rectangle 75"/>
              <p:cNvSpPr>
                <a:spLocks noChangeArrowheads="1"/>
              </p:cNvSpPr>
              <p:nvPr/>
            </p:nvSpPr>
            <p:spPr bwMode="auto">
              <a:xfrm>
                <a:off x="5153" y="2756"/>
                <a:ext cx="384" cy="224"/>
              </a:xfrm>
              <a:prstGeom prst="rect">
                <a:avLst/>
              </a:prstGeom>
              <a:solidFill>
                <a:srgbClr val="FFCC99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12" name="Text Box 76"/>
              <p:cNvSpPr txBox="1">
                <a:spLocks noChangeArrowheads="1"/>
              </p:cNvSpPr>
              <p:nvPr/>
            </p:nvSpPr>
            <p:spPr bwMode="auto">
              <a:xfrm>
                <a:off x="4610" y="2730"/>
                <a:ext cx="480" cy="23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HNO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3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13" name="Text Box 77"/>
              <p:cNvSpPr txBox="1">
                <a:spLocks noChangeArrowheads="1"/>
              </p:cNvSpPr>
              <p:nvPr/>
            </p:nvSpPr>
            <p:spPr bwMode="auto">
              <a:xfrm>
                <a:off x="5168" y="2733"/>
                <a:ext cx="40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300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14" name="Text Box 78"/>
              <p:cNvSpPr txBox="1">
                <a:spLocks noChangeArrowheads="1"/>
              </p:cNvSpPr>
              <p:nvPr/>
            </p:nvSpPr>
            <p:spPr bwMode="auto">
              <a:xfrm>
                <a:off x="4536" y="3364"/>
                <a:ext cx="550" cy="24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outros</a:t>
                </a:r>
                <a:endParaRPr lang="en-US" b="0" baseline="-2500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</p:grpSp>
      </p:grpSp>
      <p:grpSp>
        <p:nvGrpSpPr>
          <p:cNvPr id="14415" name="Group 79"/>
          <p:cNvGrpSpPr>
            <a:grpSpLocks/>
          </p:cNvGrpSpPr>
          <p:nvPr/>
        </p:nvGrpSpPr>
        <p:grpSpPr bwMode="auto">
          <a:xfrm>
            <a:off x="-57150" y="1447800"/>
            <a:ext cx="2162175" cy="4757738"/>
            <a:chOff x="-36" y="912"/>
            <a:chExt cx="1362" cy="2997"/>
          </a:xfrm>
        </p:grpSpPr>
        <p:grpSp>
          <p:nvGrpSpPr>
            <p:cNvPr id="14416" name="Group 80"/>
            <p:cNvGrpSpPr>
              <a:grpSpLocks/>
            </p:cNvGrpSpPr>
            <p:nvPr/>
          </p:nvGrpSpPr>
          <p:grpSpPr bwMode="auto">
            <a:xfrm>
              <a:off x="167" y="912"/>
              <a:ext cx="1159" cy="2997"/>
              <a:chOff x="-204" y="890"/>
              <a:chExt cx="1159" cy="2997"/>
            </a:xfrm>
          </p:grpSpPr>
          <p:sp>
            <p:nvSpPr>
              <p:cNvPr id="14417" name="Rectangle 81"/>
              <p:cNvSpPr>
                <a:spLocks noChangeArrowheads="1"/>
              </p:cNvSpPr>
              <p:nvPr/>
            </p:nvSpPr>
            <p:spPr bwMode="auto">
              <a:xfrm>
                <a:off x="420" y="890"/>
                <a:ext cx="384" cy="2064"/>
              </a:xfrm>
              <a:prstGeom prst="rect">
                <a:avLst/>
              </a:prstGeom>
              <a:solidFill>
                <a:srgbClr val="33CC33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18" name="Rectangle 82"/>
              <p:cNvSpPr>
                <a:spLocks noChangeArrowheads="1"/>
              </p:cNvSpPr>
              <p:nvPr/>
            </p:nvSpPr>
            <p:spPr bwMode="auto">
              <a:xfrm>
                <a:off x="420" y="2954"/>
                <a:ext cx="384" cy="528"/>
              </a:xfrm>
              <a:prstGeom prst="rect">
                <a:avLst/>
              </a:prstGeom>
              <a:solidFill>
                <a:srgbClr val="3366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19" name="Rectangle 83"/>
              <p:cNvSpPr>
                <a:spLocks noChangeArrowheads="1"/>
              </p:cNvSpPr>
              <p:nvPr/>
            </p:nvSpPr>
            <p:spPr bwMode="auto">
              <a:xfrm>
                <a:off x="420" y="3482"/>
                <a:ext cx="384" cy="4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20" name="Rectangle 84"/>
              <p:cNvSpPr>
                <a:spLocks noChangeArrowheads="1"/>
              </p:cNvSpPr>
              <p:nvPr/>
            </p:nvSpPr>
            <p:spPr bwMode="auto">
              <a:xfrm>
                <a:off x="420" y="3530"/>
                <a:ext cx="384" cy="48"/>
              </a:xfrm>
              <a:prstGeom prst="rect">
                <a:avLst/>
              </a:prstGeom>
              <a:solidFill>
                <a:schemeClr val="tx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21" name="Rectangle 85"/>
              <p:cNvSpPr>
                <a:spLocks noChangeArrowheads="1"/>
              </p:cNvSpPr>
              <p:nvPr/>
            </p:nvSpPr>
            <p:spPr bwMode="auto">
              <a:xfrm>
                <a:off x="420" y="3578"/>
                <a:ext cx="384" cy="48"/>
              </a:xfrm>
              <a:prstGeom prst="rect">
                <a:avLst/>
              </a:prstGeom>
              <a:solidFill>
                <a:schemeClr val="folHlink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422" name="Text Box 86"/>
              <p:cNvSpPr txBox="1">
                <a:spLocks noChangeArrowheads="1"/>
              </p:cNvSpPr>
              <p:nvPr/>
            </p:nvSpPr>
            <p:spPr bwMode="auto">
              <a:xfrm>
                <a:off x="-204" y="3475"/>
                <a:ext cx="567" cy="4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/>
              <a:lstStyle/>
              <a:p>
                <a:pPr>
                  <a:spcBef>
                    <a:spcPct val="0"/>
                  </a:spcBef>
                </a:pP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H</a:t>
                </a:r>
                <a:r>
                  <a:rPr lang="de-DE" b="0" baseline="-25000">
                    <a:solidFill>
                      <a:schemeClr val="tx1"/>
                    </a:solidFill>
                    <a:latin typeface="Bookman Old Style" pitchFamily="18" charset="0"/>
                  </a:rPr>
                  <a:t>2</a:t>
                </a: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O</a:t>
                </a:r>
                <a:b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</a:br>
                <a:r>
                  <a:rPr lang="de-DE" b="0">
                    <a:solidFill>
                      <a:schemeClr val="tx1"/>
                    </a:solidFill>
                    <a:latin typeface="Bookman Old Style" pitchFamily="18" charset="0"/>
                  </a:rPr>
                  <a:t>Argonio</a:t>
                </a:r>
                <a:endParaRPr lang="en-US" b="0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23" name="Line 87"/>
              <p:cNvSpPr>
                <a:spLocks noChangeShapeType="1"/>
              </p:cNvSpPr>
              <p:nvPr/>
            </p:nvSpPr>
            <p:spPr bwMode="auto">
              <a:xfrm flipV="1">
                <a:off x="180" y="3506"/>
                <a:ext cx="234" cy="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424" name="Line 88"/>
              <p:cNvSpPr>
                <a:spLocks noChangeShapeType="1"/>
              </p:cNvSpPr>
              <p:nvPr/>
            </p:nvSpPr>
            <p:spPr bwMode="auto">
              <a:xfrm flipV="1">
                <a:off x="276" y="3554"/>
                <a:ext cx="144" cy="16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425" name="Text Box 89"/>
              <p:cNvSpPr txBox="1">
                <a:spLocks noChangeArrowheads="1"/>
              </p:cNvSpPr>
              <p:nvPr/>
            </p:nvSpPr>
            <p:spPr bwMode="auto">
              <a:xfrm>
                <a:off x="425" y="3125"/>
                <a:ext cx="4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21%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26" name="Text Box 90"/>
              <p:cNvSpPr txBox="1">
                <a:spLocks noChangeArrowheads="1"/>
              </p:cNvSpPr>
              <p:nvPr/>
            </p:nvSpPr>
            <p:spPr bwMode="auto">
              <a:xfrm>
                <a:off x="425" y="1749"/>
                <a:ext cx="44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78%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4427" name="Text Box 91"/>
              <p:cNvSpPr txBox="1">
                <a:spLocks noChangeArrowheads="1"/>
              </p:cNvSpPr>
              <p:nvPr/>
            </p:nvSpPr>
            <p:spPr bwMode="auto">
              <a:xfrm>
                <a:off x="465" y="3368"/>
                <a:ext cx="49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1430" tIns="45715" rIns="91430" bIns="45715">
                <a:spAutoFit/>
              </a:bodyPr>
              <a:lstStyle/>
              <a:p>
                <a:pPr>
                  <a:spcBef>
                    <a:spcPct val="0"/>
                  </a:spcBef>
                </a:pPr>
                <a:r>
                  <a:rPr lang="de-DE">
                    <a:solidFill>
                      <a:schemeClr val="tx1"/>
                    </a:solidFill>
                    <a:latin typeface="Bookman Old Style" pitchFamily="18" charset="0"/>
                  </a:rPr>
                  <a:t>0,9%</a:t>
                </a:r>
                <a:endParaRPr lang="en-US">
                  <a:solidFill>
                    <a:schemeClr val="tx1"/>
                  </a:solidFill>
                  <a:latin typeface="Bookman Old Style" pitchFamily="18" charset="0"/>
                </a:endParaRPr>
              </a:p>
            </p:txBody>
          </p:sp>
        </p:grpSp>
        <p:sp>
          <p:nvSpPr>
            <p:cNvPr id="14428" name="Text Box 92"/>
            <p:cNvSpPr txBox="1">
              <a:spLocks noChangeArrowheads="1"/>
            </p:cNvSpPr>
            <p:nvPr/>
          </p:nvSpPr>
          <p:spPr bwMode="auto">
            <a:xfrm>
              <a:off x="63" y="3122"/>
              <a:ext cx="727" cy="23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b="0">
                  <a:solidFill>
                    <a:schemeClr val="tx1"/>
                  </a:solidFill>
                  <a:latin typeface="Bookman Old Style" pitchFamily="18" charset="0"/>
                </a:rPr>
                <a:t>Oxigênio</a:t>
              </a:r>
              <a:endParaRPr lang="pt-BR" b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  <p:sp>
          <p:nvSpPr>
            <p:cNvPr id="14429" name="Text Box 93"/>
            <p:cNvSpPr txBox="1">
              <a:spLocks noChangeArrowheads="1"/>
            </p:cNvSpPr>
            <p:nvPr/>
          </p:nvSpPr>
          <p:spPr bwMode="auto">
            <a:xfrm>
              <a:off x="-36" y="1707"/>
              <a:ext cx="837" cy="231"/>
            </a:xfrm>
            <a:prstGeom prst="rect">
              <a:avLst/>
            </a:prstGeom>
            <a:solidFill>
              <a:srgbClr val="DDDDDD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b="0">
                  <a:solidFill>
                    <a:schemeClr val="tx1"/>
                  </a:solidFill>
                  <a:latin typeface="Bookman Old Style" pitchFamily="18" charset="0"/>
                </a:rPr>
                <a:t>Nitrogênio</a:t>
              </a:r>
              <a:endParaRPr lang="pt-BR" b="0">
                <a:solidFill>
                  <a:schemeClr val="tx1"/>
                </a:solidFill>
                <a:latin typeface="Bookman Old Style" pitchFamily="18" charset="0"/>
              </a:endParaRPr>
            </a:p>
          </p:txBody>
        </p:sp>
      </p:grpSp>
      <p:sp>
        <p:nvSpPr>
          <p:cNvPr id="14430" name="Text Box 94"/>
          <p:cNvSpPr txBox="1">
            <a:spLocks noChangeArrowheads="1"/>
          </p:cNvSpPr>
          <p:nvPr/>
        </p:nvSpPr>
        <p:spPr bwMode="auto">
          <a:xfrm>
            <a:off x="4794250" y="5370513"/>
            <a:ext cx="952500" cy="366712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b="0">
                <a:solidFill>
                  <a:schemeClr val="tx1"/>
                </a:solidFill>
                <a:latin typeface="Bookman Old Style" pitchFamily="18" charset="0"/>
              </a:rPr>
              <a:t>Ozônio</a:t>
            </a:r>
            <a:endParaRPr lang="pt-BR" b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0" grpId="0" animBg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/>
        </p:nvSpPr>
        <p:spPr bwMode="auto">
          <a:xfrm>
            <a:off x="1600200" y="304800"/>
            <a:ext cx="6372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b="0">
                <a:solidFill>
                  <a:schemeClr val="tx1"/>
                </a:solidFill>
              </a:rPr>
              <a:t>Composição química dos gases da atmosfera</a:t>
            </a:r>
          </a:p>
        </p:txBody>
      </p:sp>
      <p:pic>
        <p:nvPicPr>
          <p:cNvPr id="93187" name="Picture 3" descr="wor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4100" y="939800"/>
            <a:ext cx="7340600" cy="3670300"/>
          </a:xfrm>
          <a:prstGeom prst="rect">
            <a:avLst/>
          </a:prstGeom>
          <a:noFill/>
        </p:spPr>
      </p:pic>
      <p:grpSp>
        <p:nvGrpSpPr>
          <p:cNvPr id="93188" name="Group 4"/>
          <p:cNvGrpSpPr>
            <a:grpSpLocks/>
          </p:cNvGrpSpPr>
          <p:nvPr/>
        </p:nvGrpSpPr>
        <p:grpSpPr bwMode="auto">
          <a:xfrm>
            <a:off x="949325" y="1993900"/>
            <a:ext cx="1946275" cy="4178300"/>
            <a:chOff x="598" y="1256"/>
            <a:chExt cx="1226" cy="2632"/>
          </a:xfrm>
        </p:grpSpPr>
        <p:sp>
          <p:nvSpPr>
            <p:cNvPr id="93189" name="Text Box 5"/>
            <p:cNvSpPr txBox="1">
              <a:spLocks noChangeArrowheads="1"/>
            </p:cNvSpPr>
            <p:nvPr/>
          </p:nvSpPr>
          <p:spPr bwMode="auto">
            <a:xfrm>
              <a:off x="598" y="3311"/>
              <a:ext cx="729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78.1% N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21.0% O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0.9% Ar</a:t>
              </a:r>
            </a:p>
          </p:txBody>
        </p:sp>
        <p:sp>
          <p:nvSpPr>
            <p:cNvPr id="93190" name="Oval 6"/>
            <p:cNvSpPr>
              <a:spLocks noChangeArrowheads="1"/>
            </p:cNvSpPr>
            <p:nvPr/>
          </p:nvSpPr>
          <p:spPr bwMode="auto">
            <a:xfrm>
              <a:off x="1624" y="1256"/>
              <a:ext cx="200" cy="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1" name="Line 7"/>
            <p:cNvSpPr>
              <a:spLocks noChangeShapeType="1"/>
            </p:cNvSpPr>
            <p:nvPr/>
          </p:nvSpPr>
          <p:spPr bwMode="auto">
            <a:xfrm flipH="1">
              <a:off x="936" y="1456"/>
              <a:ext cx="760" cy="176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3192" name="Group 8"/>
          <p:cNvGrpSpPr>
            <a:grpSpLocks/>
          </p:cNvGrpSpPr>
          <p:nvPr/>
        </p:nvGrpSpPr>
        <p:grpSpPr bwMode="auto">
          <a:xfrm>
            <a:off x="6870700" y="4305300"/>
            <a:ext cx="1484313" cy="1892300"/>
            <a:chOff x="4328" y="2712"/>
            <a:chExt cx="935" cy="1192"/>
          </a:xfrm>
        </p:grpSpPr>
        <p:sp>
          <p:nvSpPr>
            <p:cNvPr id="93193" name="Text Box 9"/>
            <p:cNvSpPr txBox="1">
              <a:spLocks noChangeArrowheads="1"/>
            </p:cNvSpPr>
            <p:nvPr/>
          </p:nvSpPr>
          <p:spPr bwMode="auto">
            <a:xfrm>
              <a:off x="4534" y="3327"/>
              <a:ext cx="729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78.1% N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21.0% O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0.9% Ar</a:t>
              </a:r>
            </a:p>
          </p:txBody>
        </p:sp>
        <p:sp>
          <p:nvSpPr>
            <p:cNvPr id="93194" name="Oval 10"/>
            <p:cNvSpPr>
              <a:spLocks noChangeArrowheads="1"/>
            </p:cNvSpPr>
            <p:nvPr/>
          </p:nvSpPr>
          <p:spPr bwMode="auto">
            <a:xfrm>
              <a:off x="4328" y="2712"/>
              <a:ext cx="200" cy="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>
              <a:off x="4488" y="2896"/>
              <a:ext cx="296" cy="42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3196" name="Group 12"/>
          <p:cNvGrpSpPr>
            <a:grpSpLocks/>
          </p:cNvGrpSpPr>
          <p:nvPr/>
        </p:nvGrpSpPr>
        <p:grpSpPr bwMode="auto">
          <a:xfrm>
            <a:off x="3209925" y="2781300"/>
            <a:ext cx="1157288" cy="3416300"/>
            <a:chOff x="2022" y="1752"/>
            <a:chExt cx="729" cy="2152"/>
          </a:xfrm>
        </p:grpSpPr>
        <p:sp>
          <p:nvSpPr>
            <p:cNvPr id="93197" name="Text Box 13"/>
            <p:cNvSpPr txBox="1">
              <a:spLocks noChangeArrowheads="1"/>
            </p:cNvSpPr>
            <p:nvPr/>
          </p:nvSpPr>
          <p:spPr bwMode="auto">
            <a:xfrm>
              <a:off x="2022" y="3327"/>
              <a:ext cx="729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78.1% N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21.0% O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0.9% Ar</a:t>
              </a:r>
            </a:p>
          </p:txBody>
        </p:sp>
        <p:sp>
          <p:nvSpPr>
            <p:cNvPr id="93198" name="Oval 14"/>
            <p:cNvSpPr>
              <a:spLocks noChangeArrowheads="1"/>
            </p:cNvSpPr>
            <p:nvPr/>
          </p:nvSpPr>
          <p:spPr bwMode="auto">
            <a:xfrm>
              <a:off x="2128" y="1752"/>
              <a:ext cx="200" cy="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199" name="Line 15"/>
            <p:cNvSpPr>
              <a:spLocks noChangeShapeType="1"/>
            </p:cNvSpPr>
            <p:nvPr/>
          </p:nvSpPr>
          <p:spPr bwMode="auto">
            <a:xfrm>
              <a:off x="2192" y="1952"/>
              <a:ext cx="176" cy="1328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3200" name="Group 16"/>
          <p:cNvGrpSpPr>
            <a:grpSpLocks/>
          </p:cNvGrpSpPr>
          <p:nvPr/>
        </p:nvGrpSpPr>
        <p:grpSpPr bwMode="auto">
          <a:xfrm>
            <a:off x="4965700" y="2184400"/>
            <a:ext cx="1522413" cy="4025900"/>
            <a:chOff x="3128" y="1376"/>
            <a:chExt cx="959" cy="2536"/>
          </a:xfrm>
        </p:grpSpPr>
        <p:sp>
          <p:nvSpPr>
            <p:cNvPr id="93201" name="Text Box 17"/>
            <p:cNvSpPr txBox="1">
              <a:spLocks noChangeArrowheads="1"/>
            </p:cNvSpPr>
            <p:nvPr/>
          </p:nvSpPr>
          <p:spPr bwMode="auto">
            <a:xfrm>
              <a:off x="3358" y="3335"/>
              <a:ext cx="729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78.1% N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21.0% O</a:t>
              </a:r>
              <a:r>
                <a:rPr lang="en-US" b="0" baseline="-25000">
                  <a:solidFill>
                    <a:schemeClr val="tx1"/>
                  </a:solidFill>
                </a:rPr>
                <a:t>2</a:t>
              </a:r>
            </a:p>
            <a:p>
              <a:pPr>
                <a:spcBef>
                  <a:spcPct val="0"/>
                </a:spcBef>
              </a:pPr>
              <a:r>
                <a:rPr lang="en-US" b="0">
                  <a:solidFill>
                    <a:schemeClr val="tx1"/>
                  </a:solidFill>
                </a:rPr>
                <a:t>0.9% Ar</a:t>
              </a:r>
            </a:p>
          </p:txBody>
        </p:sp>
        <p:sp>
          <p:nvSpPr>
            <p:cNvPr id="93202" name="Oval 18"/>
            <p:cNvSpPr>
              <a:spLocks noChangeArrowheads="1"/>
            </p:cNvSpPr>
            <p:nvPr/>
          </p:nvSpPr>
          <p:spPr bwMode="auto">
            <a:xfrm>
              <a:off x="3128" y="1376"/>
              <a:ext cx="200" cy="200"/>
            </a:xfrm>
            <a:prstGeom prst="ellips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3203" name="Line 19"/>
            <p:cNvSpPr>
              <a:spLocks noChangeShapeType="1"/>
            </p:cNvSpPr>
            <p:nvPr/>
          </p:nvSpPr>
          <p:spPr bwMode="auto">
            <a:xfrm>
              <a:off x="3248" y="1584"/>
              <a:ext cx="424" cy="174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3204" name="Rectangle 20"/>
          <p:cNvSpPr>
            <a:spLocks noChangeArrowheads="1"/>
          </p:cNvSpPr>
          <p:nvPr/>
        </p:nvSpPr>
        <p:spPr bwMode="auto">
          <a:xfrm>
            <a:off x="-774700" y="7108825"/>
            <a:ext cx="3951288" cy="2024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b="0">
                <a:solidFill>
                  <a:schemeClr val="tx1"/>
                </a:solidFill>
              </a:rPr>
              <a:t>Obviously, the point to be made here is that (excluding water vapor), atmospheric composition is almost the same everywhere.  Here I just showed Texas, the Amazon, the Sahara, and Antarctica to emphasize the uniformity.</a:t>
            </a:r>
          </a:p>
        </p:txBody>
      </p:sp>
      <p:sp>
        <p:nvSpPr>
          <p:cNvPr id="93205" name="Rectangle 21"/>
          <p:cNvSpPr>
            <a:spLocks noChangeArrowheads="1"/>
          </p:cNvSpPr>
          <p:nvPr/>
        </p:nvSpPr>
        <p:spPr bwMode="auto">
          <a:xfrm>
            <a:off x="3322638" y="7083425"/>
            <a:ext cx="3176587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b="0">
                <a:solidFill>
                  <a:schemeClr val="tx1"/>
                </a:solidFill>
              </a:rPr>
              <a:t>The concentration of water vapor is highly variable since its atmospheric lifetime is so short.  Its concentration can exceed that of argon’s.</a:t>
            </a:r>
          </a:p>
        </p:txBody>
      </p:sp>
      <p:sp>
        <p:nvSpPr>
          <p:cNvPr id="93206" name="Rectangle 22"/>
          <p:cNvSpPr>
            <a:spLocks noChangeArrowheads="1"/>
          </p:cNvSpPr>
          <p:nvPr/>
        </p:nvSpPr>
        <p:spPr bwMode="auto">
          <a:xfrm>
            <a:off x="6611938" y="7070725"/>
            <a:ext cx="3176587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en-US" b="0">
                <a:solidFill>
                  <a:schemeClr val="tx1"/>
                </a:solidFill>
              </a:rPr>
              <a:t>After nitrogen, oxygen, argon, and water, the next most abundant molecule is carbon dioxide, which comprises 0.037% of the air.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Distribuição espacial do CO</a:t>
            </a:r>
          </a:p>
        </p:txBody>
      </p:sp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219200"/>
            <a:ext cx="613727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0" y="6491288"/>
            <a:ext cx="914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pt-BR">
                <a:solidFill>
                  <a:schemeClr val="tx1"/>
                </a:solidFill>
                <a:hlinkClick r:id="rId4"/>
              </a:rPr>
              <a:t>www.igac.noaa.gov/POLARCAT.php</a:t>
            </a:r>
            <a:r>
              <a:rPr lang="pt-BR" b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0" y="5029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pt-BR" b="0">
                <a:solidFill>
                  <a:schemeClr val="tx1"/>
                </a:solidFill>
              </a:rPr>
              <a:t>This composite image depicts the MOPITT CO measurements at an altitude of 850 hPa. The seasonal plot shows the observations averaged over 4 years for April-May-June. In the Northern hemisphere, most of the pollution is associated with urban activity and fires, such as those frequently observed over Alaska and Siberia (Clerbaux et al., 2004).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Distribuição espacial do NO</a:t>
            </a:r>
            <a:r>
              <a:rPr lang="pt-BR" sz="2500"/>
              <a:t>2</a:t>
            </a: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0" y="6324600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r>
              <a:rPr lang="pt-BR">
                <a:solidFill>
                  <a:schemeClr val="tx1"/>
                </a:solidFill>
                <a:hlinkClick r:id="rId3"/>
              </a:rPr>
              <a:t>www.esa.int/esaEO/SEM340NKPZD_index_2.html</a:t>
            </a:r>
            <a:r>
              <a:rPr lang="pt-BR" b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781175"/>
            <a:ext cx="7772400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7286" name="Text Box 6"/>
          <p:cNvSpPr txBox="1">
            <a:spLocks noChangeArrowheads="1"/>
          </p:cNvSpPr>
          <p:nvPr/>
        </p:nvSpPr>
        <p:spPr bwMode="auto">
          <a:xfrm>
            <a:off x="1600200" y="5334000"/>
            <a:ext cx="624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>
                <a:latin typeface="Verdana" pitchFamily="34" charset="0"/>
              </a:rPr>
              <a:t>Global air pollution map produced by Envisat's SCIAMACHY</a:t>
            </a:r>
            <a:r>
              <a:rPr lang="pt-BR"/>
              <a:t> (Média de 18 meses)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Qualidade do ar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800"/>
              <a:t>A interação entre as fontes de poluição e a atmosfera vai definir o nível de qualidade do ar, que determina por sua vez o surgimento de efeitos adversos da poluição do ar sobre os receptores, que podem ser o homem, os animais, as plantas e os materiais.</a:t>
            </a:r>
            <a:br>
              <a:rPr lang="pt-BR" sz="2800"/>
            </a:br>
            <a:r>
              <a:rPr lang="pt-BR" sz="2800"/>
              <a:t/>
            </a:r>
            <a:br>
              <a:rPr lang="pt-BR" sz="2800"/>
            </a:br>
            <a:r>
              <a:rPr lang="pt-BR" sz="2800"/>
              <a:t>A medição sistemática da qualidade do ar é restrita a um número de poluentes, definidos em função de sua importância e dos recursos disponíveis para seu acompanhamento. </a:t>
            </a:r>
            <a:br>
              <a:rPr lang="pt-BR" sz="2800"/>
            </a:br>
            <a:r>
              <a:rPr lang="pt-BR" sz="2800"/>
              <a:t/>
            </a:r>
            <a:br>
              <a:rPr lang="pt-BR" sz="2800"/>
            </a:br>
            <a:endParaRPr lang="pt-BR" sz="28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Indicadores de qualidade do ar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t-BR" sz="2800"/>
              <a:t>O grupo de poluentes que servem como indicadores de qualidade do ar, adotados universalmente e que foram escolhidos em razão da freqüência de ocorrência e de seus efeitos adversos, são:</a:t>
            </a:r>
            <a:br>
              <a:rPr lang="pt-BR" sz="2800"/>
            </a:br>
            <a:r>
              <a:rPr lang="pt-BR" sz="2800"/>
              <a:t>- </a:t>
            </a:r>
            <a:r>
              <a:rPr lang="pt-BR" sz="2800" b="1">
                <a:hlinkClick r:id="rId2"/>
              </a:rPr>
              <a:t>Material Particulado (MP)</a:t>
            </a:r>
            <a:r>
              <a:rPr lang="pt-BR" sz="2800"/>
              <a:t/>
            </a:r>
            <a:br>
              <a:rPr lang="pt-BR" sz="2800"/>
            </a:br>
            <a:r>
              <a:rPr lang="pt-BR" sz="2800"/>
              <a:t>- </a:t>
            </a:r>
            <a:r>
              <a:rPr lang="pt-BR" sz="2800" b="1">
                <a:hlinkClick r:id="rId2"/>
              </a:rPr>
              <a:t>Dióxido de Enxofre (SO</a:t>
            </a:r>
            <a:r>
              <a:rPr lang="pt-BR" sz="2800" b="1" baseline="-30000">
                <a:hlinkClick r:id="rId2"/>
              </a:rPr>
              <a:t>2</a:t>
            </a:r>
            <a:r>
              <a:rPr lang="pt-BR" sz="2800" b="1">
                <a:hlinkClick r:id="rId2"/>
              </a:rPr>
              <a:t>)</a:t>
            </a:r>
            <a:r>
              <a:rPr lang="pt-BR" sz="2800"/>
              <a:t/>
            </a:r>
            <a:br>
              <a:rPr lang="pt-BR" sz="2800"/>
            </a:br>
            <a:r>
              <a:rPr lang="pt-BR" sz="2800"/>
              <a:t>- </a:t>
            </a:r>
            <a:r>
              <a:rPr lang="pt-BR" sz="2800" b="1">
                <a:hlinkClick r:id="rId2"/>
              </a:rPr>
              <a:t>Monóxido de Carbono (CO)</a:t>
            </a:r>
            <a:r>
              <a:rPr lang="pt-BR" sz="2800"/>
              <a:t/>
            </a:r>
            <a:br>
              <a:rPr lang="pt-BR" sz="2800"/>
            </a:br>
            <a:r>
              <a:rPr lang="pt-BR" sz="2800"/>
              <a:t>- </a:t>
            </a:r>
            <a:r>
              <a:rPr lang="pt-BR" sz="2800" b="1">
                <a:hlinkClick r:id="rId2"/>
              </a:rPr>
              <a:t>Oxidantes Fotoquímicos, como o Ozônio (O</a:t>
            </a:r>
            <a:r>
              <a:rPr lang="pt-BR" sz="2800" b="1" baseline="-30000">
                <a:hlinkClick r:id="rId2"/>
              </a:rPr>
              <a:t>3</a:t>
            </a:r>
            <a:r>
              <a:rPr lang="pt-BR" sz="2800" b="1">
                <a:hlinkClick r:id="rId2"/>
              </a:rPr>
              <a:t>)</a:t>
            </a:r>
            <a:r>
              <a:rPr lang="pt-BR" sz="2800"/>
              <a:t/>
            </a:r>
            <a:br>
              <a:rPr lang="pt-BR" sz="2800"/>
            </a:br>
            <a:r>
              <a:rPr lang="pt-BR" sz="2800"/>
              <a:t>- </a:t>
            </a:r>
            <a:r>
              <a:rPr lang="pt-BR" sz="2800" b="1">
                <a:hlinkClick r:id="rId2"/>
              </a:rPr>
              <a:t>Hidrocarbonetos (HC)</a:t>
            </a:r>
            <a:r>
              <a:rPr lang="pt-BR" sz="2800"/>
              <a:t/>
            </a:r>
            <a:br>
              <a:rPr lang="pt-BR" sz="2800"/>
            </a:br>
            <a:r>
              <a:rPr lang="pt-BR" sz="2800"/>
              <a:t>- </a:t>
            </a:r>
            <a:r>
              <a:rPr lang="pt-BR" sz="2800" b="1">
                <a:hlinkClick r:id="rId2"/>
              </a:rPr>
              <a:t>Óxidos de Nitrogênio (NO</a:t>
            </a:r>
            <a:r>
              <a:rPr lang="pt-BR" sz="2800" b="1" baseline="-30000">
                <a:hlinkClick r:id="rId2"/>
              </a:rPr>
              <a:t>x</a:t>
            </a:r>
            <a:r>
              <a:rPr lang="pt-BR" sz="2800" b="1">
                <a:hlinkClick r:id="rId2"/>
              </a:rPr>
              <a:t>)</a:t>
            </a:r>
            <a:r>
              <a:rPr lang="pt-BR" sz="2800"/>
              <a:t> </a:t>
            </a:r>
          </a:p>
          <a:p>
            <a:pPr>
              <a:lnSpc>
                <a:spcPct val="90000"/>
              </a:lnSpc>
            </a:pPr>
            <a:endParaRPr lang="pt-BR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Elementos mais abundantes no Universo</a:t>
            </a:r>
          </a:p>
        </p:txBody>
      </p:sp>
      <p:pic>
        <p:nvPicPr>
          <p:cNvPr id="2099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706563"/>
            <a:ext cx="6781800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3779912" y="6491288"/>
            <a:ext cx="502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dirty="0"/>
              <a:t>http://www.seafriends.org.nz/oceano/abund.htm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Padrões de Qualidade do Ar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800"/>
              <a:t>Estabelecidos a partir de diversos estudos toxicológicos com pessoas e animais.</a:t>
            </a:r>
          </a:p>
          <a:p>
            <a:r>
              <a:rPr lang="pt-BR" sz="2800"/>
              <a:t>Foram determinados vários níveis de exposição aos diversos poluentes e seus respectivos efeitos sobre a saúde.</a:t>
            </a:r>
          </a:p>
          <a:p>
            <a:r>
              <a:rPr lang="pt-BR" sz="2800"/>
              <a:t>Um padrão de qualidade do ar (PQAR), define legalmente o limite máximo para a concentração de um componente atmosférico que garanta a proteção da saúde e do bem estar das pessoas.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Índice de Qualidade do Ar</a:t>
            </a:r>
          </a:p>
        </p:txBody>
      </p:sp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 cstate="print"/>
          <a:srcRect l="23619" t="16533" r="8858" b="14171"/>
          <a:stretch>
            <a:fillRect/>
          </a:stretch>
        </p:blipFill>
        <p:spPr bwMode="auto">
          <a:xfrm>
            <a:off x="304800" y="1196975"/>
            <a:ext cx="8232775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4000"/>
              <a:t>Rede de Monitoramento CETESB</a:t>
            </a:r>
          </a:p>
        </p:txBody>
      </p:sp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/>
          <a:srcRect l="8858" t="23619" r="17714" b="21257"/>
          <a:stretch>
            <a:fillRect/>
          </a:stretch>
        </p:blipFill>
        <p:spPr bwMode="auto">
          <a:xfrm>
            <a:off x="-152400" y="1744663"/>
            <a:ext cx="8953500" cy="419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2" cstate="print"/>
          <a:srcRect l="13286" t="9448" r="13286"/>
          <a:stretch>
            <a:fillRect/>
          </a:stretch>
        </p:blipFill>
        <p:spPr bwMode="auto">
          <a:xfrm>
            <a:off x="95250" y="0"/>
            <a:ext cx="8955088" cy="689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Poluição regional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Efeitos da poluição atmosférica foram detectados em escalas regionais (&gt;500 km), continentais e globais apenas a partir da segunda metade do século XX.</a:t>
            </a:r>
          </a:p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Na década de 1960, efeitos regionais a continentais da deposição ácida (chuva ácida) começaram a ser observados. </a:t>
            </a:r>
          </a:p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Começaram a ser reportandos também episódios de smog fotoquímico em grandes cidades dos EUA, como Los Angeles, e da Europa.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1435100"/>
          </a:xfrm>
          <a:ln/>
        </p:spPr>
        <p:txBody>
          <a:bodyPr lIns="0" tIns="0" rIns="0" bIns="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Precursores da Deposição Ácida</a:t>
            </a:r>
            <a:br>
              <a:rPr lang="en-GB"/>
            </a:br>
            <a:r>
              <a:rPr lang="en-GB"/>
              <a:t>(Chuva ácida)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2339975"/>
            <a:ext cx="7740650" cy="3897313"/>
          </a:xfrm>
          <a:ln/>
        </p:spPr>
        <p:txBody>
          <a:bodyPr lIns="0" tIns="0" rIns="0" bIns="0"/>
          <a:lstStyle/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Poluição atmosférica industrial, especialmente produtos da combustão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dióxido de enxofre (SO</a:t>
            </a:r>
            <a:r>
              <a:rPr lang="en-GB" baseline="-33000"/>
              <a:t>2</a:t>
            </a:r>
            <a:r>
              <a:rPr lang="en-GB"/>
              <a:t>)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óxidos de nitrogênio (NO</a:t>
            </a:r>
            <a:r>
              <a:rPr lang="en-GB" baseline="-33000"/>
              <a:t>x</a:t>
            </a:r>
            <a:r>
              <a:rPr lang="en-GB"/>
              <a:t>)</a:t>
            </a:r>
          </a:p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Transporte atmosférico</a:t>
            </a:r>
          </a:p>
          <a:p>
            <a:pPr marL="741363" lvl="1" indent="-28416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Os impactos podem ocorrer distantes das fontes de emissão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31188" cy="1144587"/>
          </a:xfrm>
          <a:ln/>
        </p:spPr>
        <p:txBody>
          <a:bodyPr lIns="0" tIns="0" rIns="0" bIns="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pH Natural da Chuva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11163" y="2519363"/>
            <a:ext cx="8229600" cy="3806825"/>
          </a:xfrm>
          <a:ln/>
        </p:spPr>
        <p:txBody>
          <a:bodyPr lIns="0" tIns="0" rIns="0" bIns="0"/>
          <a:lstStyle/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A chuva naturalmente tem um pH de 5.6 devido ao CO</a:t>
            </a:r>
            <a:r>
              <a:rPr lang="en-GB" baseline="-33000"/>
              <a:t>2</a:t>
            </a:r>
          </a:p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/>
              <a:t>A acidez da chuva é importante para processos como o intemperismo de rochas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31188" cy="1144587"/>
          </a:xfrm>
          <a:ln/>
        </p:spPr>
        <p:txBody>
          <a:bodyPr lIns="0" tIns="0" rIns="0" bIns="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Escala do pH</a:t>
            </a:r>
          </a:p>
        </p:txBody>
      </p:sp>
      <p:sp>
        <p:nvSpPr>
          <p:cNvPr id="231427" name="AutoShape 3"/>
          <p:cNvSpPr>
            <a:spLocks noChangeArrowheads="1"/>
          </p:cNvSpPr>
          <p:nvPr/>
        </p:nvSpPr>
        <p:spPr bwMode="auto">
          <a:xfrm>
            <a:off x="2627313" y="1979613"/>
            <a:ext cx="539750" cy="2089150"/>
          </a:xfrm>
          <a:prstGeom prst="roundRect">
            <a:avLst>
              <a:gd name="adj" fmla="val 292"/>
            </a:avLst>
          </a:prstGeom>
          <a:gradFill rotWithShape="0">
            <a:gsLst>
              <a:gs pos="0">
                <a:srgbClr val="0000FF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1428" name="AutoShape 4"/>
          <p:cNvSpPr>
            <a:spLocks noChangeArrowheads="1"/>
          </p:cNvSpPr>
          <p:nvPr/>
        </p:nvSpPr>
        <p:spPr bwMode="auto">
          <a:xfrm>
            <a:off x="2627313" y="4427538"/>
            <a:ext cx="539750" cy="2052637"/>
          </a:xfrm>
          <a:prstGeom prst="roundRect">
            <a:avLst>
              <a:gd name="adj" fmla="val 292"/>
            </a:avLst>
          </a:prstGeom>
          <a:gradFill rotWithShape="0">
            <a:gsLst>
              <a:gs pos="0">
                <a:srgbClr val="FFFFFF"/>
              </a:gs>
              <a:gs pos="100000">
                <a:srgbClr val="DC2300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31429" name="Text Box 5"/>
          <p:cNvSpPr txBox="1">
            <a:spLocks noChangeArrowheads="1"/>
          </p:cNvSpPr>
          <p:nvPr/>
        </p:nvSpPr>
        <p:spPr bwMode="auto">
          <a:xfrm>
            <a:off x="3079750" y="5640388"/>
            <a:ext cx="447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- 2</a:t>
            </a:r>
          </a:p>
        </p:txBody>
      </p:sp>
      <p:sp>
        <p:nvSpPr>
          <p:cNvPr id="231430" name="Text Box 6"/>
          <p:cNvSpPr txBox="1">
            <a:spLocks noChangeArrowheads="1"/>
          </p:cNvSpPr>
          <p:nvPr/>
        </p:nvSpPr>
        <p:spPr bwMode="auto">
          <a:xfrm>
            <a:off x="3081338" y="5321300"/>
            <a:ext cx="447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- 3</a:t>
            </a:r>
          </a:p>
        </p:txBody>
      </p:sp>
      <p:sp>
        <p:nvSpPr>
          <p:cNvPr id="231431" name="Text Box 7"/>
          <p:cNvSpPr txBox="1">
            <a:spLocks noChangeArrowheads="1"/>
          </p:cNvSpPr>
          <p:nvPr/>
        </p:nvSpPr>
        <p:spPr bwMode="auto">
          <a:xfrm>
            <a:off x="3081338" y="5002213"/>
            <a:ext cx="447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- 4</a:t>
            </a:r>
          </a:p>
        </p:txBody>
      </p:sp>
      <p:sp>
        <p:nvSpPr>
          <p:cNvPr id="231432" name="Text Box 8"/>
          <p:cNvSpPr txBox="1">
            <a:spLocks noChangeArrowheads="1"/>
          </p:cNvSpPr>
          <p:nvPr/>
        </p:nvSpPr>
        <p:spPr bwMode="auto">
          <a:xfrm>
            <a:off x="3081338" y="4683125"/>
            <a:ext cx="447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- 5</a:t>
            </a:r>
          </a:p>
        </p:txBody>
      </p:sp>
      <p:sp>
        <p:nvSpPr>
          <p:cNvPr id="231433" name="Text Box 9"/>
          <p:cNvSpPr txBox="1">
            <a:spLocks noChangeArrowheads="1"/>
          </p:cNvSpPr>
          <p:nvPr/>
        </p:nvSpPr>
        <p:spPr bwMode="auto">
          <a:xfrm>
            <a:off x="3081338" y="4364038"/>
            <a:ext cx="447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- 6</a:t>
            </a:r>
          </a:p>
        </p:txBody>
      </p:sp>
      <p:sp>
        <p:nvSpPr>
          <p:cNvPr id="231434" name="Text Box 10"/>
          <p:cNvSpPr txBox="1">
            <a:spLocks noChangeArrowheads="1"/>
          </p:cNvSpPr>
          <p:nvPr/>
        </p:nvSpPr>
        <p:spPr bwMode="auto">
          <a:xfrm>
            <a:off x="3081338" y="4046538"/>
            <a:ext cx="447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- 7</a:t>
            </a:r>
          </a:p>
        </p:txBody>
      </p:sp>
      <p:sp>
        <p:nvSpPr>
          <p:cNvPr id="231435" name="Text Box 11"/>
          <p:cNvSpPr txBox="1">
            <a:spLocks noChangeArrowheads="1"/>
          </p:cNvSpPr>
          <p:nvPr/>
        </p:nvSpPr>
        <p:spPr bwMode="auto">
          <a:xfrm>
            <a:off x="3081338" y="5959475"/>
            <a:ext cx="447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- 1</a:t>
            </a:r>
          </a:p>
        </p:txBody>
      </p:sp>
      <p:sp>
        <p:nvSpPr>
          <p:cNvPr id="231436" name="Text Box 12"/>
          <p:cNvSpPr txBox="1">
            <a:spLocks noChangeArrowheads="1"/>
          </p:cNvSpPr>
          <p:nvPr/>
        </p:nvSpPr>
        <p:spPr bwMode="auto">
          <a:xfrm>
            <a:off x="3081338" y="3727450"/>
            <a:ext cx="447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- 8</a:t>
            </a:r>
          </a:p>
        </p:txBody>
      </p:sp>
      <p:sp>
        <p:nvSpPr>
          <p:cNvPr id="231437" name="Text Box 13"/>
          <p:cNvSpPr txBox="1">
            <a:spLocks noChangeArrowheads="1"/>
          </p:cNvSpPr>
          <p:nvPr/>
        </p:nvSpPr>
        <p:spPr bwMode="auto">
          <a:xfrm>
            <a:off x="3081338" y="3408363"/>
            <a:ext cx="447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- 9</a:t>
            </a:r>
          </a:p>
        </p:txBody>
      </p:sp>
      <p:sp>
        <p:nvSpPr>
          <p:cNvPr id="231438" name="Text Box 14"/>
          <p:cNvSpPr txBox="1">
            <a:spLocks noChangeArrowheads="1"/>
          </p:cNvSpPr>
          <p:nvPr/>
        </p:nvSpPr>
        <p:spPr bwMode="auto">
          <a:xfrm>
            <a:off x="3081338" y="3089275"/>
            <a:ext cx="574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- 10</a:t>
            </a:r>
          </a:p>
        </p:txBody>
      </p:sp>
      <p:sp>
        <p:nvSpPr>
          <p:cNvPr id="231439" name="Text Box 15"/>
          <p:cNvSpPr txBox="1">
            <a:spLocks noChangeArrowheads="1"/>
          </p:cNvSpPr>
          <p:nvPr/>
        </p:nvSpPr>
        <p:spPr bwMode="auto">
          <a:xfrm>
            <a:off x="3081338" y="2451100"/>
            <a:ext cx="574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- 12</a:t>
            </a:r>
          </a:p>
        </p:txBody>
      </p:sp>
      <p:sp>
        <p:nvSpPr>
          <p:cNvPr id="231440" name="Text Box 16"/>
          <p:cNvSpPr txBox="1">
            <a:spLocks noChangeArrowheads="1"/>
          </p:cNvSpPr>
          <p:nvPr/>
        </p:nvSpPr>
        <p:spPr bwMode="auto">
          <a:xfrm>
            <a:off x="3081338" y="2132013"/>
            <a:ext cx="574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- 13</a:t>
            </a:r>
          </a:p>
        </p:txBody>
      </p:sp>
      <p:sp>
        <p:nvSpPr>
          <p:cNvPr id="231441" name="Text Box 17"/>
          <p:cNvSpPr txBox="1">
            <a:spLocks noChangeArrowheads="1"/>
          </p:cNvSpPr>
          <p:nvPr/>
        </p:nvSpPr>
        <p:spPr bwMode="auto">
          <a:xfrm>
            <a:off x="3081338" y="1812925"/>
            <a:ext cx="574675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- 14</a:t>
            </a:r>
          </a:p>
        </p:txBody>
      </p:sp>
      <p:sp>
        <p:nvSpPr>
          <p:cNvPr id="231442" name="Text Box 18"/>
          <p:cNvSpPr txBox="1">
            <a:spLocks noChangeArrowheads="1"/>
          </p:cNvSpPr>
          <p:nvPr/>
        </p:nvSpPr>
        <p:spPr bwMode="auto">
          <a:xfrm>
            <a:off x="3081338" y="2770188"/>
            <a:ext cx="574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- 11</a:t>
            </a:r>
          </a:p>
        </p:txBody>
      </p:sp>
      <p:sp>
        <p:nvSpPr>
          <p:cNvPr id="231443" name="Text Box 19"/>
          <p:cNvSpPr txBox="1">
            <a:spLocks noChangeArrowheads="1"/>
          </p:cNvSpPr>
          <p:nvPr/>
        </p:nvSpPr>
        <p:spPr bwMode="auto">
          <a:xfrm>
            <a:off x="3084513" y="6291263"/>
            <a:ext cx="447675" cy="347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- 0</a:t>
            </a:r>
          </a:p>
        </p:txBody>
      </p:sp>
      <p:sp>
        <p:nvSpPr>
          <p:cNvPr id="231444" name="Text Box 20"/>
          <p:cNvSpPr txBox="1">
            <a:spLocks noChangeArrowheads="1"/>
          </p:cNvSpPr>
          <p:nvPr/>
        </p:nvSpPr>
        <p:spPr bwMode="auto">
          <a:xfrm>
            <a:off x="3779838" y="2771775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amônia</a:t>
            </a:r>
          </a:p>
        </p:txBody>
      </p:sp>
      <p:sp>
        <p:nvSpPr>
          <p:cNvPr id="231445" name="Text Box 21"/>
          <p:cNvSpPr txBox="1">
            <a:spLocks noChangeArrowheads="1"/>
          </p:cNvSpPr>
          <p:nvPr/>
        </p:nvSpPr>
        <p:spPr bwMode="auto">
          <a:xfrm>
            <a:off x="3779838" y="3563938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bicarbonato de sódio</a:t>
            </a:r>
          </a:p>
        </p:txBody>
      </p:sp>
      <p:sp>
        <p:nvSpPr>
          <p:cNvPr id="231446" name="Text Box 22"/>
          <p:cNvSpPr txBox="1">
            <a:spLocks noChangeArrowheads="1"/>
          </p:cNvSpPr>
          <p:nvPr/>
        </p:nvSpPr>
        <p:spPr bwMode="auto">
          <a:xfrm>
            <a:off x="3779838" y="4032250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água destilada</a:t>
            </a:r>
          </a:p>
        </p:txBody>
      </p:sp>
      <p:sp>
        <p:nvSpPr>
          <p:cNvPr id="231447" name="Text Box 23"/>
          <p:cNvSpPr txBox="1">
            <a:spLocks noChangeArrowheads="1"/>
          </p:cNvSpPr>
          <p:nvPr/>
        </p:nvSpPr>
        <p:spPr bwMode="auto">
          <a:xfrm>
            <a:off x="3779838" y="2124075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soda cáustica</a:t>
            </a:r>
          </a:p>
        </p:txBody>
      </p:sp>
      <p:sp>
        <p:nvSpPr>
          <p:cNvPr id="231448" name="Text Box 24"/>
          <p:cNvSpPr txBox="1">
            <a:spLocks noChangeArrowheads="1"/>
          </p:cNvSpPr>
          <p:nvPr/>
        </p:nvSpPr>
        <p:spPr bwMode="auto">
          <a:xfrm>
            <a:off x="3779838" y="4535488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chuva natural </a:t>
            </a:r>
          </a:p>
        </p:txBody>
      </p:sp>
      <p:sp>
        <p:nvSpPr>
          <p:cNvPr id="231449" name="Text Box 25"/>
          <p:cNvSpPr txBox="1">
            <a:spLocks noChangeArrowheads="1"/>
          </p:cNvSpPr>
          <p:nvPr/>
        </p:nvSpPr>
        <p:spPr bwMode="auto">
          <a:xfrm>
            <a:off x="3779838" y="4895850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chuva ácida</a:t>
            </a:r>
          </a:p>
        </p:txBody>
      </p:sp>
      <p:sp>
        <p:nvSpPr>
          <p:cNvPr id="231450" name="Text Box 26"/>
          <p:cNvSpPr txBox="1">
            <a:spLocks noChangeArrowheads="1"/>
          </p:cNvSpPr>
          <p:nvPr/>
        </p:nvSpPr>
        <p:spPr bwMode="auto">
          <a:xfrm>
            <a:off x="3779838" y="5975350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ácido de bateria</a:t>
            </a:r>
          </a:p>
        </p:txBody>
      </p:sp>
      <p:sp>
        <p:nvSpPr>
          <p:cNvPr id="231451" name="Text Box 27"/>
          <p:cNvSpPr txBox="1">
            <a:spLocks noChangeArrowheads="1"/>
          </p:cNvSpPr>
          <p:nvPr/>
        </p:nvSpPr>
        <p:spPr bwMode="auto">
          <a:xfrm>
            <a:off x="3779838" y="5508625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vinagre</a:t>
            </a:r>
          </a:p>
        </p:txBody>
      </p:sp>
      <p:sp>
        <p:nvSpPr>
          <p:cNvPr id="231452" name="Text Box 28"/>
          <p:cNvSpPr txBox="1">
            <a:spLocks noChangeArrowheads="1"/>
          </p:cNvSpPr>
          <p:nvPr/>
        </p:nvSpPr>
        <p:spPr bwMode="auto">
          <a:xfrm>
            <a:off x="3779838" y="5184775"/>
            <a:ext cx="2160587" cy="317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maça</a:t>
            </a:r>
          </a:p>
        </p:txBody>
      </p:sp>
      <p:sp>
        <p:nvSpPr>
          <p:cNvPr id="231453" name="Text Box 29"/>
          <p:cNvSpPr txBox="1">
            <a:spLocks noChangeArrowheads="1"/>
          </p:cNvSpPr>
          <p:nvPr/>
        </p:nvSpPr>
        <p:spPr bwMode="auto">
          <a:xfrm>
            <a:off x="1439863" y="5219700"/>
            <a:ext cx="725487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ácido</a:t>
            </a:r>
          </a:p>
        </p:txBody>
      </p:sp>
      <p:sp>
        <p:nvSpPr>
          <p:cNvPr id="231454" name="Text Box 30"/>
          <p:cNvSpPr txBox="1">
            <a:spLocks noChangeArrowheads="1"/>
          </p:cNvSpPr>
          <p:nvPr/>
        </p:nvSpPr>
        <p:spPr bwMode="auto">
          <a:xfrm>
            <a:off x="1368425" y="3060700"/>
            <a:ext cx="839788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básico</a:t>
            </a:r>
          </a:p>
        </p:txBody>
      </p:sp>
      <p:sp>
        <p:nvSpPr>
          <p:cNvPr id="231455" name="Text Box 31"/>
          <p:cNvSpPr txBox="1">
            <a:spLocks noChangeArrowheads="1"/>
          </p:cNvSpPr>
          <p:nvPr/>
        </p:nvSpPr>
        <p:spPr bwMode="auto">
          <a:xfrm>
            <a:off x="1368425" y="4111625"/>
            <a:ext cx="827088" cy="34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 algn="ctr" defTabSz="449263">
              <a:lnSpc>
                <a:spcPct val="93000"/>
              </a:lnSpc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neutro</a:t>
            </a:r>
          </a:p>
        </p:txBody>
      </p:sp>
      <p:sp>
        <p:nvSpPr>
          <p:cNvPr id="231456" name="Line 32"/>
          <p:cNvSpPr>
            <a:spLocks noChangeShapeType="1"/>
          </p:cNvSpPr>
          <p:nvPr/>
        </p:nvSpPr>
        <p:spPr bwMode="auto">
          <a:xfrm>
            <a:off x="1728788" y="5580063"/>
            <a:ext cx="1587" cy="9001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1457" name="Line 33"/>
          <p:cNvSpPr>
            <a:spLocks noChangeShapeType="1"/>
          </p:cNvSpPr>
          <p:nvPr/>
        </p:nvSpPr>
        <p:spPr bwMode="auto">
          <a:xfrm flipV="1">
            <a:off x="1728788" y="1979613"/>
            <a:ext cx="1587" cy="1082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1458" name="Line 34"/>
          <p:cNvSpPr>
            <a:spLocks noChangeShapeType="1"/>
          </p:cNvSpPr>
          <p:nvPr/>
        </p:nvSpPr>
        <p:spPr bwMode="auto">
          <a:xfrm flipV="1">
            <a:off x="1728788" y="3417888"/>
            <a:ext cx="1587" cy="7239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1459" name="Line 35"/>
          <p:cNvSpPr>
            <a:spLocks noChangeShapeType="1"/>
          </p:cNvSpPr>
          <p:nvPr/>
        </p:nvSpPr>
        <p:spPr bwMode="auto">
          <a:xfrm>
            <a:off x="1728788" y="4500563"/>
            <a:ext cx="1587" cy="720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31188" cy="1144587"/>
          </a:xfrm>
          <a:ln/>
        </p:spPr>
        <p:txBody>
          <a:bodyPr lIns="0" tIns="0" rIns="0" bIns="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/>
              <a:t>Fatores de Emissão de Usinas Térmicas</a:t>
            </a:r>
          </a:p>
        </p:txBody>
      </p:sp>
      <p:graphicFrame>
        <p:nvGraphicFramePr>
          <p:cNvPr id="174083" name="Object 1027"/>
          <p:cNvGraphicFramePr>
            <a:graphicFrameLocks noChangeAspect="1"/>
          </p:cNvGraphicFramePr>
          <p:nvPr/>
        </p:nvGraphicFramePr>
        <p:xfrm>
          <a:off x="635000" y="2730500"/>
          <a:ext cx="7866063" cy="2487613"/>
        </p:xfrm>
        <a:graphic>
          <a:graphicData uri="http://schemas.openxmlformats.org/presentationml/2006/ole">
            <p:oleObj spid="_x0000_s256002" r:id="rId4" imgW="3592800" imgH="90936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43000" y="685800"/>
            <a:ext cx="6962775" cy="5495925"/>
            <a:chOff x="720" y="432"/>
            <a:chExt cx="4386" cy="3462"/>
          </a:xfrm>
        </p:grpSpPr>
        <p:pic>
          <p:nvPicPr>
            <p:cNvPr id="178179" name="Picture 3" descr="ES_fig22-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00" y="2400"/>
              <a:ext cx="1866" cy="1494"/>
            </a:xfrm>
            <a:prstGeom prst="rect">
              <a:avLst/>
            </a:prstGeom>
            <a:noFill/>
          </p:spPr>
        </p:pic>
        <p:pic>
          <p:nvPicPr>
            <p:cNvPr id="178180" name="Picture 4" descr="ES_fig22-1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768"/>
              <a:ext cx="1872" cy="1560"/>
            </a:xfrm>
            <a:prstGeom prst="rect">
              <a:avLst/>
            </a:prstGeom>
            <a:noFill/>
          </p:spPr>
        </p:pic>
        <p:pic>
          <p:nvPicPr>
            <p:cNvPr id="178181" name="Picture 5" descr="EarthS_fig19-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456" y="1152"/>
              <a:ext cx="1650" cy="2352"/>
            </a:xfrm>
            <a:prstGeom prst="rect">
              <a:avLst/>
            </a:prstGeom>
            <a:noFill/>
          </p:spPr>
        </p:pic>
        <p:sp>
          <p:nvSpPr>
            <p:cNvPr id="178182" name="Text Box 6"/>
            <p:cNvSpPr txBox="1">
              <a:spLocks noChangeArrowheads="1"/>
            </p:cNvSpPr>
            <p:nvPr/>
          </p:nvSpPr>
          <p:spPr bwMode="auto">
            <a:xfrm>
              <a:off x="720" y="432"/>
              <a:ext cx="423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pt-BR" sz="2400">
                  <a:solidFill>
                    <a:srgbClr val="0000FF"/>
                  </a:solidFill>
                </a:rPr>
                <a:t>Efeitos da deposição ácida: materiais e florestas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11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 cstate="print"/>
          <a:srcRect l="12601" r="12601"/>
          <a:stretch>
            <a:fillRect/>
          </a:stretch>
        </p:blipFill>
        <p:spPr bwMode="auto">
          <a:xfrm>
            <a:off x="4867275" y="2667000"/>
            <a:ext cx="42767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5029200" y="457200"/>
            <a:ext cx="3581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/>
              <a:t>FORMAÇÃO DO SISTEMA SOLAR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chuvaacida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>
          <a:xfrm>
            <a:off x="152400" y="1182688"/>
            <a:ext cx="8839200" cy="5081587"/>
          </a:xfrm>
          <a:noFill/>
          <a:ln/>
        </p:spPr>
      </p:pic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1828800" y="544513"/>
            <a:ext cx="5075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 b="1">
                <a:solidFill>
                  <a:srgbClr val="0033CC"/>
                </a:solidFill>
                <a:latin typeface="Bookman Old Style" pitchFamily="18" charset="0"/>
              </a:rPr>
              <a:t>Efeitos da deposição ácida</a:t>
            </a:r>
          </a:p>
        </p:txBody>
      </p:sp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457200" y="1425575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FF0000"/>
                </a:solidFill>
                <a:latin typeface="Tahoma" pitchFamily="34" charset="0"/>
              </a:rPr>
              <a:t>1908</a:t>
            </a:r>
            <a:endParaRPr lang="pt-BR" sz="1600" b="1">
              <a:latin typeface="Tahoma" pitchFamily="34" charset="0"/>
            </a:endParaRP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4876800" y="1474788"/>
            <a:ext cx="958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b="1">
                <a:solidFill>
                  <a:srgbClr val="FF0000"/>
                </a:solidFill>
                <a:latin typeface="Tahoma" pitchFamily="34" charset="0"/>
              </a:rPr>
              <a:t>1969</a:t>
            </a:r>
            <a:endParaRPr lang="pt-BR" sz="1600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180230" name="Text Box 6"/>
          <p:cNvSpPr txBox="1">
            <a:spLocks noChangeArrowheads="1"/>
          </p:cNvSpPr>
          <p:nvPr/>
        </p:nvSpPr>
        <p:spPr bwMode="auto">
          <a:xfrm>
            <a:off x="381000" y="5715000"/>
            <a:ext cx="6446838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>
                <a:latin typeface="Tahoma" pitchFamily="34" charset="0"/>
              </a:rPr>
              <a:t>Deterioração de mármore - Herten, Alemanha.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0813" cy="1143000"/>
          </a:xfrm>
          <a:ln/>
        </p:spPr>
        <p:txBody>
          <a:bodyPr lIns="81639" tIns="42452" rIns="81639" bIns="42452"/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/>
              <a:t>Ilha de Calor</a:t>
            </a:r>
          </a:p>
        </p:txBody>
      </p:sp>
      <p:sp>
        <p:nvSpPr>
          <p:cNvPr id="233475" name="Line 3"/>
          <p:cNvSpPr>
            <a:spLocks noChangeShapeType="1"/>
          </p:cNvSpPr>
          <p:nvPr/>
        </p:nvSpPr>
        <p:spPr bwMode="auto">
          <a:xfrm>
            <a:off x="0" y="1052513"/>
            <a:ext cx="9144000" cy="158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68313" y="2133600"/>
            <a:ext cx="8423275" cy="3989388"/>
          </a:xfrm>
          <a:ln/>
        </p:spPr>
        <p:txBody>
          <a:bodyPr lIns="81639" tIns="42452" rIns="81639" bIns="42452"/>
          <a:lstStyle/>
          <a:p>
            <a:pPr marL="341313" indent="-341313" defTabSz="449263">
              <a:lnSpc>
                <a:spcPct val="84000"/>
              </a:lnSpc>
              <a:spcBef>
                <a:spcPts val="700"/>
              </a:spcBef>
              <a:buClr>
                <a:srgbClr val="CC3300"/>
              </a:buClr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800">
                <a:solidFill>
                  <a:srgbClr val="CC3300"/>
                </a:solidFill>
              </a:rPr>
              <a:t>São Paulo</a:t>
            </a:r>
            <a:r>
              <a:rPr lang="en-GB" sz="2800"/>
              <a:t> em situação de:</a:t>
            </a:r>
          </a:p>
          <a:p>
            <a:pPr marL="341313" indent="-341313" defTabSz="449263">
              <a:lnSpc>
                <a:spcPct val="84000"/>
              </a:lnSpc>
              <a:spcBef>
                <a:spcPts val="700"/>
              </a:spcBef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endParaRPr lang="en-GB" sz="2800"/>
          </a:p>
          <a:p>
            <a:pPr marL="341313" indent="-341313" defTabSz="449263">
              <a:lnSpc>
                <a:spcPct val="84000"/>
              </a:lnSpc>
              <a:spcBef>
                <a:spcPts val="7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2800" b="1" u="sng"/>
              <a:t>estabilidade atmosférica</a:t>
            </a:r>
            <a:r>
              <a:rPr lang="en-GB" sz="2800"/>
              <a:t>, com ausência de ventos; e inversão térmica freqüentes no </a:t>
            </a:r>
            <a:r>
              <a:rPr lang="en-GB" sz="2800" b="1" u="sng"/>
              <a:t>inverno; </a:t>
            </a:r>
            <a:r>
              <a:rPr lang="en-GB" sz="2800"/>
              <a:t>fenômeno </a:t>
            </a:r>
            <a:r>
              <a:rPr lang="en-GB" sz="2800" b="1" u="sng"/>
              <a:t>ilha de calor aparece na sua plenitude; </a:t>
            </a:r>
            <a:r>
              <a:rPr lang="en-GB" sz="2800"/>
              <a:t>ocorre </a:t>
            </a:r>
            <a:r>
              <a:rPr lang="en-GB" sz="2800" b="1" u="sng">
                <a:solidFill>
                  <a:srgbClr val="008000"/>
                </a:solidFill>
              </a:rPr>
              <a:t>variação térmica horizontal de até 10ºC; </a:t>
            </a:r>
            <a:r>
              <a:rPr lang="en-GB" sz="2800"/>
              <a:t>entre o centro da cidade e sua periferia.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 descr="clima_temp_11_atlasambient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5650" y="0"/>
            <a:ext cx="4578350" cy="6851650"/>
          </a:xfrm>
          <a:prstGeom prst="rect">
            <a:avLst/>
          </a:prstGeom>
          <a:noFill/>
        </p:spPr>
      </p:pic>
      <p:pic>
        <p:nvPicPr>
          <p:cNvPr id="235523" name="Picture 3" descr="clima_temp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663"/>
            <a:ext cx="4578350" cy="6535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Poluição global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O efeito em dimensões globais, tais como a destruição da camada de ozônio, começou a ser estudado no período de 1985 – 1995, quando se revelou que a destruição da camada de ozônio levava a uma maior incidência de raios UV.</a:t>
            </a:r>
          </a:p>
          <a:p>
            <a:pPr>
              <a:lnSpc>
                <a:spcPct val="90000"/>
              </a:lnSpc>
            </a:pPr>
            <a:r>
              <a:rPr lang="en-US" sz="2800">
                <a:cs typeface="Times New Roman" pitchFamily="18" charset="0"/>
              </a:rPr>
              <a:t>A partir da década de 1990, estudos de poluição do ar tendo como foco o aumento de substâncias que alteram o balanço radiativo da Terra e suas conseqüências climáticas começaram a receber maior atenção.</a:t>
            </a:r>
          </a:p>
          <a:p>
            <a:pPr>
              <a:lnSpc>
                <a:spcPct val="90000"/>
              </a:lnSpc>
            </a:pPr>
            <a:endParaRPr lang="pt-BR" sz="2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2613"/>
            <a:ext cx="8231188" cy="530225"/>
          </a:xfrm>
          <a:ln/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Ozônio Estratosférico</a:t>
            </a:r>
          </a:p>
        </p:txBody>
      </p:sp>
      <p:pic>
        <p:nvPicPr>
          <p:cNvPr id="2365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609725"/>
            <a:ext cx="4408488" cy="459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6548" name="Rectangle 4"/>
          <p:cNvSpPr>
            <a:spLocks noChangeArrowheads="1"/>
          </p:cNvSpPr>
          <p:nvPr/>
        </p:nvSpPr>
        <p:spPr bwMode="auto">
          <a:xfrm>
            <a:off x="4562475" y="6359525"/>
            <a:ext cx="4129088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BR" sz="1600">
                <a:ea typeface="Lucida Sans Unicode" pitchFamily="34" charset="0"/>
                <a:cs typeface="Lucida Sans Unicode" pitchFamily="34" charset="0"/>
              </a:rPr>
              <a:t>http://ozonewatch.gsfc.nasa.gov/index.html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488950"/>
            <a:ext cx="8166100" cy="571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38595" name="Rectangle 3"/>
          <p:cNvSpPr>
            <a:spLocks noChangeArrowheads="1"/>
          </p:cNvSpPr>
          <p:nvPr/>
        </p:nvSpPr>
        <p:spPr bwMode="auto">
          <a:xfrm>
            <a:off x="0" y="6556375"/>
            <a:ext cx="90725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BR" sz="1600">
                <a:ea typeface="Lucida Sans Unicode" pitchFamily="34" charset="0"/>
                <a:cs typeface="Lucida Sans Unicode" pitchFamily="34" charset="0"/>
              </a:rPr>
              <a:t>http://weatheroffice.pyr.ec.gc.ca/skywatchers/teachersGuide/images/chapter06/tg_c6D_sun_e.gif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975" y="815975"/>
            <a:ext cx="8001000" cy="5227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3262313" y="6556375"/>
            <a:ext cx="5767387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spAutoFit/>
          </a:bodyPr>
          <a:lstStyle/>
          <a:p>
            <a:pPr defTabSz="828675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pt-BR" sz="1600">
                <a:ea typeface="Lucida Sans Unicode" pitchFamily="34" charset="0"/>
                <a:cs typeface="Lucida Sans Unicode" pitchFamily="34" charset="0"/>
              </a:rPr>
              <a:t>http://www.esrl.noaa.gov/gmd/hats/publictn/elkins/cfc11_95.gif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746250"/>
            <a:ext cx="8459787" cy="3162300"/>
          </a:xfrm>
          <a:ln/>
        </p:spPr>
        <p:txBody>
          <a:bodyPr lIns="90000" tIns="46800" rIns="90000" bIns="4680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4000" b="1">
                <a:cs typeface="Times New Roman" pitchFamily="18" charset="0"/>
              </a:rPr>
              <a:t>Mudanças Climáticas</a:t>
            </a:r>
            <a:br>
              <a:rPr lang="en-GB" sz="4000" b="1">
                <a:cs typeface="Times New Roman" pitchFamily="18" charset="0"/>
              </a:rPr>
            </a:br>
            <a:endParaRPr lang="en-GB" sz="4000" b="1"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Text Box 2"/>
          <p:cNvSpPr txBox="1">
            <a:spLocks noChangeArrowheads="1"/>
          </p:cNvSpPr>
          <p:nvPr/>
        </p:nvSpPr>
        <p:spPr bwMode="auto">
          <a:xfrm>
            <a:off x="685800" y="228600"/>
            <a:ext cx="7705725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2250"/>
              </a:spcBef>
              <a:buClr>
                <a:srgbClr val="FF99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Tempo e Clima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81075"/>
            <a:ext cx="4105275" cy="2716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2970213"/>
            <a:ext cx="3479800" cy="3051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4741" name="Text Box 5"/>
          <p:cNvSpPr txBox="1">
            <a:spLocks noChangeArrowheads="1"/>
          </p:cNvSpPr>
          <p:nvPr/>
        </p:nvSpPr>
        <p:spPr bwMode="auto">
          <a:xfrm>
            <a:off x="4716463" y="981075"/>
            <a:ext cx="4176712" cy="1797050"/>
          </a:xfrm>
          <a:prstGeom prst="rect">
            <a:avLst/>
          </a:prstGeom>
          <a:solidFill>
            <a:srgbClr val="CCCC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defTabSz="449263">
              <a:spcBef>
                <a:spcPts val="1000"/>
              </a:spcBef>
              <a:buClr>
                <a:srgbClr val="0066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O estado da atmosfera pode ser descrito por variáveis que caracterizam sua condição física. Essas variáveis são o que chamamos de </a:t>
            </a:r>
            <a:r>
              <a:rPr lang="en-GB" sz="1600" b="1" i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elementos meteorológicos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: temperatura do ar, umidade relativa do ar, velocidade e direção do vento, precipitação, pressão atmosférica, radiação solar, etc...</a:t>
            </a:r>
          </a:p>
        </p:txBody>
      </p:sp>
      <p:sp>
        <p:nvSpPr>
          <p:cNvPr id="244742" name="Text Box 6"/>
          <p:cNvSpPr txBox="1">
            <a:spLocks noChangeArrowheads="1"/>
          </p:cNvSpPr>
          <p:nvPr/>
        </p:nvSpPr>
        <p:spPr bwMode="auto">
          <a:xfrm>
            <a:off x="187325" y="4437063"/>
            <a:ext cx="4168775" cy="1797050"/>
          </a:xfrm>
          <a:prstGeom prst="rect">
            <a:avLst/>
          </a:prstGeom>
          <a:solidFill>
            <a:srgbClr val="CCCCFF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 defTabSz="449263">
              <a:spcBef>
                <a:spcPts val="1000"/>
              </a:spcBef>
              <a:buClr>
                <a:srgbClr val="006600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Para um dado local, o estado da atmosfera pode ser descrito tanto em </a:t>
            </a:r>
            <a:r>
              <a:rPr lang="en-GB" sz="1600" i="1" u="sng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termos instantâneos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, definindo a </a:t>
            </a:r>
            <a:r>
              <a:rPr lang="en-GB" sz="1600" b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condição atual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, a qual é extremamente </a:t>
            </a:r>
            <a:r>
              <a:rPr lang="en-GB" sz="1600" i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dinâmica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, como também em </a:t>
            </a:r>
            <a:r>
              <a:rPr lang="en-GB" sz="1600" i="1" u="sng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termos estatísticos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, definindo a </a:t>
            </a:r>
            <a:r>
              <a:rPr lang="en-GB" sz="1600" b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condição média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, a qual é por sua vez uma descrição </a:t>
            </a:r>
            <a:r>
              <a:rPr lang="en-GB" sz="1600" i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estática</a:t>
            </a:r>
            <a:r>
              <a:rPr lang="en-GB" sz="1600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.</a:t>
            </a:r>
          </a:p>
        </p:txBody>
      </p:sp>
      <p:sp>
        <p:nvSpPr>
          <p:cNvPr id="244743" name="Text Box 7"/>
          <p:cNvSpPr txBox="1">
            <a:spLocks noChangeArrowheads="1"/>
          </p:cNvSpPr>
          <p:nvPr/>
        </p:nvSpPr>
        <p:spPr bwMode="auto">
          <a:xfrm>
            <a:off x="500063" y="3703638"/>
            <a:ext cx="356393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875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Condição atual, mostrando a ocorrência de uma tempestade</a:t>
            </a:r>
          </a:p>
        </p:txBody>
      </p:sp>
      <p:sp>
        <p:nvSpPr>
          <p:cNvPr id="244744" name="Text Box 8"/>
          <p:cNvSpPr txBox="1">
            <a:spLocks noChangeArrowheads="1"/>
          </p:cNvSpPr>
          <p:nvPr/>
        </p:nvSpPr>
        <p:spPr bwMode="auto">
          <a:xfrm>
            <a:off x="5027613" y="6021388"/>
            <a:ext cx="3563937" cy="5207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875"/>
              </a:spcBef>
              <a:buClr>
                <a:srgbClr val="FFFFFF"/>
              </a:buClr>
              <a:buSzPct val="100000"/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400" b="1">
                <a:solidFill>
                  <a:srgbClr val="000066"/>
                </a:solidFill>
                <a:ea typeface="Lucida Sans Unicode" pitchFamily="34" charset="0"/>
                <a:cs typeface="Lucida Sans Unicode" pitchFamily="34" charset="0"/>
              </a:rPr>
              <a:t>Condição média, mostrando as diferenças entre as regiões brasileiras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" y="0"/>
            <a:ext cx="7037388" cy="6532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267325"/>
            <a:ext cx="2141538" cy="14271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Elementos mais abundantes do Sol</a:t>
            </a:r>
          </a:p>
        </p:txBody>
      </p:sp>
      <p:graphicFrame>
        <p:nvGraphicFramePr>
          <p:cNvPr id="211971" name="Object 3"/>
          <p:cNvGraphicFramePr>
            <a:graphicFrameLocks noChangeAspect="1"/>
          </p:cNvGraphicFramePr>
          <p:nvPr/>
        </p:nvGraphicFramePr>
        <p:xfrm>
          <a:off x="2530475" y="1533525"/>
          <a:ext cx="3222625" cy="5172075"/>
        </p:xfrm>
        <a:graphic>
          <a:graphicData uri="http://schemas.openxmlformats.org/presentationml/2006/ole">
            <p:oleObj spid="_x0000_s249858" name="Bitmap Image" r:id="rId4" imgW="2362530" imgH="3790476" progId="Paint.Picture">
              <p:embed/>
            </p:oleObj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3538" y="0"/>
            <a:ext cx="554990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7346950" y="6607175"/>
            <a:ext cx="1768475" cy="250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spAutoFit/>
          </a:bodyPr>
          <a:lstStyle/>
          <a:p>
            <a:pPr defTabSz="407988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11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From: Steffen et al. 2004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0825" y="0"/>
            <a:ext cx="5500688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50883" name="Text Box 3"/>
          <p:cNvSpPr txBox="1">
            <a:spLocks noChangeArrowheads="1"/>
          </p:cNvSpPr>
          <p:nvPr/>
        </p:nvSpPr>
        <p:spPr bwMode="auto">
          <a:xfrm>
            <a:off x="7348538" y="6607175"/>
            <a:ext cx="1768475" cy="250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42452" rIns="81639" bIns="42452">
            <a:spAutoFit/>
          </a:bodyPr>
          <a:lstStyle/>
          <a:p>
            <a:pPr defTabSz="407988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lang="en-GB" sz="1100" b="1">
                <a:solidFill>
                  <a:srgbClr val="000000"/>
                </a:solidFill>
                <a:ea typeface="Lucida Sans Unicode" pitchFamily="34" charset="0"/>
                <a:cs typeface="Lucida Sans Unicode" pitchFamily="34" charset="0"/>
              </a:rPr>
              <a:t>From: Steffen et al. 2004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ext Box 2"/>
          <p:cNvSpPr txBox="1">
            <a:spLocks noChangeArrowheads="1"/>
          </p:cNvSpPr>
          <p:nvPr/>
        </p:nvSpPr>
        <p:spPr bwMode="auto">
          <a:xfrm>
            <a:off x="1606550" y="476250"/>
            <a:ext cx="59055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defTabSz="449263">
              <a:spcBef>
                <a:spcPts val="1500"/>
              </a:spcBef>
              <a:buClr>
                <a:srgbClr val="FFFFFF"/>
              </a:buClr>
              <a:buSzPct val="100000"/>
              <a:buFont typeface="Tahoma" pitchFamily="34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>
                <a:solidFill>
                  <a:srgbClr val="000066"/>
                </a:solidFill>
                <a:latin typeface="Tahoma" pitchFamily="34" charset="0"/>
                <a:ea typeface="Lucida Sans Unicode" pitchFamily="34" charset="0"/>
                <a:cs typeface="Lucida Sans Unicode" pitchFamily="34" charset="0"/>
              </a:rPr>
              <a:t>A Atmosfera Terrestre</a:t>
            </a:r>
          </a:p>
        </p:txBody>
      </p:sp>
      <p:pic>
        <p:nvPicPr>
          <p:cNvPr id="275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713" y="1125538"/>
            <a:ext cx="7848600" cy="5232400"/>
          </a:xfrm>
          <a:prstGeom prst="rect">
            <a:avLst/>
          </a:prstGeom>
          <a:noFill/>
          <a:ln w="28440">
            <a:solidFill>
              <a:srgbClr val="FFFFFF"/>
            </a:solidFill>
            <a:miter lim="800000"/>
            <a:headEnd/>
            <a:tailEnd/>
          </a:ln>
          <a:effectLst/>
        </p:spPr>
      </p:pic>
      <p:sp>
        <p:nvSpPr>
          <p:cNvPr id="275460" name="AutoShape 4"/>
          <p:cNvSpPr>
            <a:spLocks noChangeArrowheads="1"/>
          </p:cNvSpPr>
          <p:nvPr/>
        </p:nvSpPr>
        <p:spPr bwMode="auto">
          <a:xfrm rot="12780000">
            <a:off x="3443288" y="2563813"/>
            <a:ext cx="1152525" cy="431800"/>
          </a:xfrm>
          <a:prstGeom prst="leftArrow">
            <a:avLst>
              <a:gd name="adj1" fmla="val 50000"/>
              <a:gd name="adj2" fmla="val 66728"/>
            </a:avLst>
          </a:prstGeom>
          <a:solidFill>
            <a:srgbClr val="FF3300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2700"/>
            <a:ext cx="8713788" cy="677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8531" name="Rectangle 3"/>
          <p:cNvSpPr>
            <a:spLocks noChangeArrowheads="1"/>
          </p:cNvSpPr>
          <p:nvPr/>
        </p:nvSpPr>
        <p:spPr bwMode="auto">
          <a:xfrm>
            <a:off x="0" y="5973143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</a:rPr>
              <a:t>The</a:t>
            </a:r>
            <a:r>
              <a:rPr lang="pt-BR" dirty="0">
                <a:solidFill>
                  <a:srgbClr val="FF0000"/>
                </a:solidFill>
              </a:rPr>
              <a:t> MODIS </a:t>
            </a:r>
            <a:r>
              <a:rPr lang="pt-BR" dirty="0" err="1">
                <a:solidFill>
                  <a:srgbClr val="FF0000"/>
                </a:solidFill>
              </a:rPr>
              <a:t>instrument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on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NASA's</a:t>
            </a:r>
            <a:r>
              <a:rPr lang="pt-BR" dirty="0">
                <a:solidFill>
                  <a:srgbClr val="FF0000"/>
                </a:solidFill>
              </a:rPr>
              <a:t> Terra </a:t>
            </a:r>
            <a:r>
              <a:rPr lang="pt-BR" dirty="0" err="1">
                <a:solidFill>
                  <a:srgbClr val="FF0000"/>
                </a:solidFill>
              </a:rPr>
              <a:t>satellite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captured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Ash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plume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from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Eyjafjallajokull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Volcano</a:t>
            </a:r>
            <a:r>
              <a:rPr lang="pt-BR" dirty="0">
                <a:solidFill>
                  <a:srgbClr val="FF0000"/>
                </a:solidFill>
              </a:rPr>
              <a:t> over </a:t>
            </a:r>
            <a:r>
              <a:rPr lang="pt-BR" dirty="0" err="1">
                <a:solidFill>
                  <a:srgbClr val="FF0000"/>
                </a:solidFill>
              </a:rPr>
              <a:t>the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North </a:t>
            </a:r>
            <a:r>
              <a:rPr lang="pt-BR" dirty="0" err="1">
                <a:solidFill>
                  <a:srgbClr val="FF0000"/>
                </a:solidFill>
              </a:rPr>
              <a:t>Atlantic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at</a:t>
            </a:r>
            <a:r>
              <a:rPr lang="pt-BR" dirty="0">
                <a:solidFill>
                  <a:srgbClr val="FF0000"/>
                </a:solidFill>
              </a:rPr>
              <a:t> 11:35 UTC (7:35 </a:t>
            </a:r>
            <a:r>
              <a:rPr lang="pt-BR" dirty="0" err="1">
                <a:solidFill>
                  <a:srgbClr val="FF0000"/>
                </a:solidFill>
              </a:rPr>
              <a:t>a.m.</a:t>
            </a:r>
            <a:r>
              <a:rPr lang="pt-BR" dirty="0">
                <a:solidFill>
                  <a:srgbClr val="FF0000"/>
                </a:solidFill>
              </a:rPr>
              <a:t> EDT) </a:t>
            </a:r>
            <a:r>
              <a:rPr lang="pt-BR" dirty="0" err="1">
                <a:solidFill>
                  <a:srgbClr val="FF0000"/>
                </a:solidFill>
              </a:rPr>
              <a:t>on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April</a:t>
            </a:r>
            <a:r>
              <a:rPr lang="pt-BR" dirty="0">
                <a:solidFill>
                  <a:srgbClr val="FF0000"/>
                </a:solidFill>
              </a:rPr>
              <a:t> 15, 2010. </a:t>
            </a:r>
            <a:r>
              <a:rPr lang="pt-BR" dirty="0" err="1">
                <a:solidFill>
                  <a:srgbClr val="FF0000"/>
                </a:solidFill>
              </a:rPr>
              <a:t>Credit</a:t>
            </a:r>
            <a:r>
              <a:rPr lang="pt-BR" dirty="0">
                <a:solidFill>
                  <a:srgbClr val="FF0000"/>
                </a:solidFill>
              </a:rPr>
              <a:t>: NASA/MODIS </a:t>
            </a:r>
            <a:r>
              <a:rPr lang="pt-BR" dirty="0" err="1">
                <a:solidFill>
                  <a:srgbClr val="FF0000"/>
                </a:solidFill>
              </a:rPr>
              <a:t>Rapid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Response</a:t>
            </a:r>
            <a:r>
              <a:rPr lang="pt-BR" dirty="0">
                <a:solidFill>
                  <a:srgbClr val="FF0000"/>
                </a:solidFill>
              </a:rPr>
              <a:t> </a:t>
            </a:r>
            <a:r>
              <a:rPr lang="pt-BR" dirty="0" err="1">
                <a:solidFill>
                  <a:srgbClr val="FF0000"/>
                </a:solidFill>
              </a:rPr>
              <a:t>Team</a:t>
            </a:r>
            <a:r>
              <a:rPr lang="pt-BR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 b="6891"/>
          <a:stretch>
            <a:fillRect/>
          </a:stretch>
        </p:blipFill>
        <p:spPr bwMode="auto">
          <a:xfrm>
            <a:off x="0" y="152400"/>
            <a:ext cx="91440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3" name="Oval 5"/>
          <p:cNvSpPr>
            <a:spLocks noChangeArrowheads="1"/>
          </p:cNvSpPr>
          <p:nvPr/>
        </p:nvSpPr>
        <p:spPr bwMode="auto">
          <a:xfrm>
            <a:off x="5638800" y="2514600"/>
            <a:ext cx="1295400" cy="228600"/>
          </a:xfrm>
          <a:prstGeom prst="ellips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2054" name="Line 6"/>
          <p:cNvSpPr>
            <a:spLocks noChangeShapeType="1"/>
          </p:cNvSpPr>
          <p:nvPr/>
        </p:nvSpPr>
        <p:spPr bwMode="auto">
          <a:xfrm>
            <a:off x="4038600" y="2895600"/>
            <a:ext cx="1905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755576" y="6488668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hlinkClick r:id="rId3"/>
              </a:rPr>
              <a:t>http://www.lapat.iag.usp.br/aerossol/wrf9/index3.</a:t>
            </a:r>
            <a:r>
              <a:rPr lang="pt-BR" dirty="0" err="1" smtClean="0">
                <a:hlinkClick r:id="rId3"/>
              </a:rPr>
              <a:t>php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animBg="1"/>
      <p:bldP spid="2054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8" name="Picture 4" descr="[JavaScript Image Player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032" y="-25560"/>
            <a:ext cx="8604448" cy="6883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[JavaScript Image Player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-42326"/>
            <a:ext cx="8625408" cy="6900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194" name="Picture 2" descr="[JavaScript Image Player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981" y="0"/>
            <a:ext cx="85724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218" name="Picture 2" descr="[JavaScript Image Player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981" y="0"/>
            <a:ext cx="85724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Obrigada!</a:t>
            </a:r>
          </a:p>
          <a:p>
            <a:endParaRPr lang="pt-BR"/>
          </a:p>
          <a:p>
            <a:r>
              <a:rPr lang="pt-BR"/>
              <a:t>Rita Yuri Ynoue</a:t>
            </a:r>
          </a:p>
          <a:p>
            <a:r>
              <a:rPr lang="pt-BR"/>
              <a:t>ritaynoue@model.iag.usp.br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51" name="Picture 20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0668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52" name="Picture 205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5814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853" name="Picture 205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35814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6854" name="Rectangle 2054"/>
          <p:cNvSpPr>
            <a:spLocks noChangeArrowheads="1"/>
          </p:cNvSpPr>
          <p:nvPr/>
        </p:nvSpPr>
        <p:spPr bwMode="auto">
          <a:xfrm>
            <a:off x="1905000" y="5937250"/>
            <a:ext cx="5483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1" lang="pt-BR" sz="2000">
                <a:latin typeface="Bookman Old Style" pitchFamily="18" charset="0"/>
              </a:rPr>
              <a:t>http://zebu.uoregon.edu/internet/l2.html</a:t>
            </a:r>
          </a:p>
        </p:txBody>
      </p:sp>
      <p:sp>
        <p:nvSpPr>
          <p:cNvPr id="206855" name="Text Box 2055"/>
          <p:cNvSpPr txBox="1">
            <a:spLocks noChangeArrowheads="1"/>
          </p:cNvSpPr>
          <p:nvPr/>
        </p:nvSpPr>
        <p:spPr bwMode="auto">
          <a:xfrm>
            <a:off x="1676400" y="228600"/>
            <a:ext cx="5181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/>
              <a:t>FORMAÇÃO DA TERRA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Tahoma" pitchFamily="34" charset="0"/>
              </a:rPr>
              <a:t>Bibliografia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/>
            <a:r>
              <a:rPr lang="pt-BR" sz="2400">
                <a:latin typeface="Tahoma" pitchFamily="34" charset="0"/>
              </a:rPr>
              <a:t>Kasting, 1993: “Earth’s early atmosphere”, Science, 12 fevereiro 1993.</a:t>
            </a:r>
          </a:p>
          <a:p>
            <a:pPr marL="457200" indent="-457200"/>
            <a:r>
              <a:rPr lang="pt-BR" sz="2400">
                <a:latin typeface="Tahoma" pitchFamily="34" charset="0"/>
              </a:rPr>
              <a:t>Suguio e Suzuki, 2003: A evolucão geológica da Terra e a fragilidade da vida.</a:t>
            </a:r>
          </a:p>
          <a:p>
            <a:pPr marL="457200" indent="-457200"/>
            <a:r>
              <a:rPr lang="pt-BR" sz="2400">
                <a:latin typeface="Tahoma" pitchFamily="34" charset="0"/>
                <a:hlinkClick r:id="rId3"/>
              </a:rPr>
              <a:t>http://www.globalchange.umich.edu/globalchange1/current/lectures/first_billion_years/first_billion_years.html</a:t>
            </a:r>
            <a:endParaRPr lang="pt-BR" sz="2400">
              <a:latin typeface="Tahoma" pitchFamily="34" charset="0"/>
            </a:endParaRPr>
          </a:p>
          <a:p>
            <a:pPr marL="457200" indent="-457200"/>
            <a:r>
              <a:rPr lang="pt-BR" sz="2400">
                <a:latin typeface="Tahoma" pitchFamily="34" charset="0"/>
              </a:rPr>
              <a:t>http://www.globalchange.umich.edu/globalchange1/current/lectures/samson/evolution_atm/index.html#evolution</a:t>
            </a:r>
          </a:p>
          <a:p>
            <a:pPr marL="457200" indent="-457200"/>
            <a:r>
              <a:rPr lang="pt-BR" sz="2400">
                <a:latin typeface="Tahoma" pitchFamily="34" charset="0"/>
              </a:rPr>
              <a:t>CETESB: Relatório da Qualidade do Ar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>
                <a:latin typeface="Tahoma" pitchFamily="34" charset="0"/>
              </a:rPr>
              <a:t>Bibliografia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t-BR" sz="2400">
                <a:latin typeface="Tahoma" pitchFamily="34" charset="0"/>
              </a:rPr>
              <a:t>C. Baird. “Química Ambiental”, 2a.ed., Bookman, Porto Alegre, 2002.</a:t>
            </a:r>
          </a:p>
          <a:p>
            <a:pPr>
              <a:lnSpc>
                <a:spcPct val="80000"/>
              </a:lnSpc>
            </a:pPr>
            <a:r>
              <a:rPr lang="pt-BR" sz="2400">
                <a:latin typeface="Tahoma" pitchFamily="34" charset="0"/>
              </a:rPr>
              <a:t>J.C. Rocha, A.H. Rosa, A.A. Cardoso, “Introdução à Química Ambiental”, Bookman, Porto Alegre, 2004.</a:t>
            </a:r>
          </a:p>
          <a:p>
            <a:pPr>
              <a:lnSpc>
                <a:spcPct val="80000"/>
              </a:lnSpc>
            </a:pPr>
            <a:r>
              <a:rPr lang="en-US" sz="2400">
                <a:latin typeface="Tahoma" pitchFamily="34" charset="0"/>
              </a:rPr>
              <a:t>Brasseur, G.P., Orlando, J.J., Tyndall, G.S., Atmospheric Chemistry and Global Change, Oxford University Press, New York, 1999.</a:t>
            </a:r>
          </a:p>
          <a:p>
            <a:pPr>
              <a:lnSpc>
                <a:spcPct val="80000"/>
              </a:lnSpc>
            </a:pPr>
            <a:r>
              <a:rPr lang="en-US" sz="2400">
                <a:latin typeface="Tahoma" pitchFamily="34" charset="0"/>
              </a:rPr>
              <a:t>J.H. Seinfeld e S. N. Pandis, "Atmospheric Chemistry and Physics: from air pollution to climate change", John Wiley &amp; Sons, New York, 1998. </a:t>
            </a:r>
          </a:p>
          <a:p>
            <a:pPr>
              <a:lnSpc>
                <a:spcPct val="80000"/>
              </a:lnSpc>
            </a:pPr>
            <a:r>
              <a:rPr lang="pt-BR" sz="2400">
                <a:solidFill>
                  <a:srgbClr val="000099"/>
                </a:solidFill>
                <a:latin typeface="Tahoma" pitchFamily="34" charset="0"/>
                <a:hlinkClick r:id="rId3"/>
              </a:rPr>
              <a:t>http://www.abema.org.br/</a:t>
            </a:r>
            <a:r>
              <a:rPr lang="pt-BR" sz="2400">
                <a:latin typeface="Tahoma" pitchFamily="34" charset="0"/>
              </a:rPr>
              <a:t> (Associação Brasileira de Entidades Estaduais de Meio Ambiente)</a:t>
            </a:r>
          </a:p>
          <a:p>
            <a:pPr>
              <a:lnSpc>
                <a:spcPct val="80000"/>
              </a:lnSpc>
            </a:pPr>
            <a:r>
              <a:rPr lang="en-US" sz="2400">
                <a:latin typeface="Tahoma" pitchFamily="34" charset="0"/>
                <a:hlinkClick r:id="rId4"/>
              </a:rPr>
              <a:t>http://www.cetesb.sp.gov.br/</a:t>
            </a:r>
            <a:endParaRPr lang="en-US" sz="2400">
              <a:latin typeface="Tahoma" pitchFamily="34" charset="0"/>
              <a:hlinkClick r:id="rId5"/>
            </a:endParaRPr>
          </a:p>
          <a:p>
            <a:pPr>
              <a:lnSpc>
                <a:spcPct val="80000"/>
              </a:lnSpc>
            </a:pPr>
            <a:r>
              <a:rPr lang="en-US" sz="2400">
                <a:latin typeface="Tahoma" pitchFamily="34" charset="0"/>
                <a:hlinkClick r:id="rId6"/>
              </a:rPr>
              <a:t>http://www.epa.gov/air/</a:t>
            </a:r>
            <a:endParaRPr lang="pt-BR" sz="2400">
              <a:latin typeface="Tahoma" pitchFamily="34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Bibliografia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Rezende, 2003: A importância da compreensão dos ciclos biogeoquímicos para o desenvolvimento sustentável.</a:t>
            </a:r>
          </a:p>
          <a:p>
            <a:r>
              <a:rPr lang="pt-BR"/>
              <a:t>Murgel Branco e Murgel, 2001: Poluição do Ar.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12763"/>
            <a:ext cx="8231188" cy="669925"/>
          </a:xfrm>
          <a:ln/>
        </p:spPr>
        <p:txBody>
          <a:bodyPr lIns="0" tIns="0" rIns="0" bIns="0">
            <a:sp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/>
              <a:t>Para saber mais: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31188" cy="2505075"/>
          </a:xfrm>
          <a:ln/>
        </p:spPr>
        <p:txBody>
          <a:bodyPr lIns="0" tIns="0" rIns="0" bIns="0">
            <a:spAutoFit/>
          </a:bodyPr>
          <a:lstStyle/>
          <a:p>
            <a:pPr marL="430213" indent="-32385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/>
          </a:p>
          <a:p>
            <a:pPr marL="430213" indent="-32385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>
                <a:hlinkClick r:id="rId3"/>
              </a:rPr>
              <a:t>http://www.ambiente.sp.gov.br/prozonesp/Actiozon/0z0100.htm</a:t>
            </a:r>
          </a:p>
          <a:p>
            <a:pPr marL="430213" indent="-32385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>
                <a:hlinkClick r:id="rId4"/>
              </a:rPr>
              <a:t>http://www.eoearth.org/article/Stratospheric_Ozone_Depletion_by_Chlorofluorocarbons_(Nobel_Lecture)</a:t>
            </a:r>
            <a:endParaRPr lang="en-GB" sz="2000"/>
          </a:p>
          <a:p>
            <a:pPr marL="430213" indent="-32385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>
                <a:hlinkClick r:id="rId5"/>
              </a:rPr>
              <a:t>http://satelite.cptec.inpe.br/uv/</a:t>
            </a:r>
            <a:endParaRPr lang="en-GB" sz="2000"/>
          </a:p>
          <a:p>
            <a:pPr marL="430213" indent="-32385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/>
          </a:p>
          <a:p>
            <a:pPr marL="430213" indent="-323850" defTabSz="449263"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>
              <a:hlinkClick r:id="rId6"/>
            </a:endParaRP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pt-BR" sz="1800" b="1" i="0" u="none" strike="noStrike" cap="none" normalizeH="0" baseline="0" smtClean="0">
            <a:ln>
              <a:noFill/>
            </a:ln>
            <a:solidFill>
              <a:srgbClr val="0066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3729</Words>
  <Application>Microsoft Office PowerPoint</Application>
  <PresentationFormat>Apresentação na tela (4:3)</PresentationFormat>
  <Paragraphs>525</Paragraphs>
  <Slides>93</Slides>
  <Notes>71</Notes>
  <HiddenSlides>0</HiddenSlides>
  <MMClips>0</MMClips>
  <ScaleCrop>false</ScaleCrop>
  <HeadingPairs>
    <vt:vector size="8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93</vt:i4>
      </vt:variant>
    </vt:vector>
  </HeadingPairs>
  <TitlesOfParts>
    <vt:vector size="113" baseType="lpstr">
      <vt:lpstr>Arial</vt:lpstr>
      <vt:lpstr>Bookman Old Style</vt:lpstr>
      <vt:lpstr>Verdana</vt:lpstr>
      <vt:lpstr>Times New Roman</vt:lpstr>
      <vt:lpstr>Lucida Sans Unicode</vt:lpstr>
      <vt:lpstr>Arial Black</vt:lpstr>
      <vt:lpstr>Tahoma</vt:lpstr>
      <vt:lpstr>Batang</vt:lpstr>
      <vt:lpstr>Helvetica</vt:lpstr>
      <vt:lpstr>Times</vt:lpstr>
      <vt:lpstr>Calibri</vt:lpstr>
      <vt:lpstr>Lucida Sans</vt:lpstr>
      <vt:lpstr>Symbol</vt:lpstr>
      <vt:lpstr>Comic Sans MS</vt:lpstr>
      <vt:lpstr>Wingdings</vt:lpstr>
      <vt:lpstr>Design padrão</vt:lpstr>
      <vt:lpstr>Bitmap Image</vt:lpstr>
      <vt:lpstr>Imagem de bitmap</vt:lpstr>
      <vt:lpstr>Documento do Microsoft Word</vt:lpstr>
      <vt:lpstr>Documento do Microsoft Word </vt:lpstr>
      <vt:lpstr>Slide 1</vt:lpstr>
      <vt:lpstr>Nesta apresentação:</vt:lpstr>
      <vt:lpstr>Slide 3</vt:lpstr>
      <vt:lpstr>Slide 4</vt:lpstr>
      <vt:lpstr>Slide 5</vt:lpstr>
      <vt:lpstr>Elementos mais abundantes no Universo</vt:lpstr>
      <vt:lpstr>Slide 7</vt:lpstr>
      <vt:lpstr>Elementos mais abundantes do Sol</vt:lpstr>
      <vt:lpstr>Slide 9</vt:lpstr>
      <vt:lpstr>Elementos mais abundantes na crosta da Terra</vt:lpstr>
      <vt:lpstr>Composição Atmosférica de Vênus, Terra e Marte</vt:lpstr>
      <vt:lpstr>A atmosfera primitiva</vt:lpstr>
      <vt:lpstr>Empobrecimento de CO2 na atmosfera</vt:lpstr>
      <vt:lpstr>Fotossíntese</vt:lpstr>
      <vt:lpstr>Acumulação de oxigênio produzido</vt:lpstr>
      <vt:lpstr>Evolução da Composição da atmosfera terrestre</vt:lpstr>
      <vt:lpstr>Elementos mais abundantes na crosta, oceano e plantas</vt:lpstr>
      <vt:lpstr>Quais os elementos presentes na atmosfera?</vt:lpstr>
      <vt:lpstr>Slide 19</vt:lpstr>
      <vt:lpstr>E quais os principais elementos dos seres vivos?</vt:lpstr>
      <vt:lpstr>Ciclo da água</vt:lpstr>
      <vt:lpstr>Ciclo do Carbono</vt:lpstr>
      <vt:lpstr>Ciclo do Nitrogênio</vt:lpstr>
      <vt:lpstr>O ciclo do Enxofre</vt:lpstr>
      <vt:lpstr>Slide 25</vt:lpstr>
      <vt:lpstr>Slide 26</vt:lpstr>
      <vt:lpstr>Slide 27</vt:lpstr>
      <vt:lpstr>O que é poluição?</vt:lpstr>
      <vt:lpstr>Definição de poluente atmosférico</vt:lpstr>
      <vt:lpstr>Aspectos Gerais</vt:lpstr>
      <vt:lpstr>Poluição local</vt:lpstr>
      <vt:lpstr>Slide 32</vt:lpstr>
      <vt:lpstr>Slide 33</vt:lpstr>
      <vt:lpstr>Smog de Los Angeles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Meteorologia – Transporte</vt:lpstr>
      <vt:lpstr>Slide 43</vt:lpstr>
      <vt:lpstr>Slide 44</vt:lpstr>
      <vt:lpstr>Slide 45</vt:lpstr>
      <vt:lpstr>Slide 46</vt:lpstr>
      <vt:lpstr>Tempos de residência</vt:lpstr>
      <vt:lpstr>Slide 48</vt:lpstr>
      <vt:lpstr>Slide 49</vt:lpstr>
      <vt:lpstr>Slide 50</vt:lpstr>
      <vt:lpstr>Processos de remoção</vt:lpstr>
      <vt:lpstr>Slide 52</vt:lpstr>
      <vt:lpstr>O ar que respiramos</vt:lpstr>
      <vt:lpstr>Slide 54</vt:lpstr>
      <vt:lpstr>Slide 55</vt:lpstr>
      <vt:lpstr>Distribuição espacial do CO</vt:lpstr>
      <vt:lpstr>Distribuição espacial do NO2</vt:lpstr>
      <vt:lpstr>Qualidade do ar</vt:lpstr>
      <vt:lpstr>Indicadores de qualidade do ar</vt:lpstr>
      <vt:lpstr>Padrões de Qualidade do Ar</vt:lpstr>
      <vt:lpstr>Índice de Qualidade do Ar</vt:lpstr>
      <vt:lpstr>Rede de Monitoramento CETESB</vt:lpstr>
      <vt:lpstr>Slide 63</vt:lpstr>
      <vt:lpstr>Poluição regional</vt:lpstr>
      <vt:lpstr>Precursores da Deposição Ácida (Chuva ácida)</vt:lpstr>
      <vt:lpstr>pH Natural da Chuva</vt:lpstr>
      <vt:lpstr>Escala do pH</vt:lpstr>
      <vt:lpstr>Fatores de Emissão de Usinas Térmicas</vt:lpstr>
      <vt:lpstr>Slide 69</vt:lpstr>
      <vt:lpstr>Slide 70</vt:lpstr>
      <vt:lpstr>Ilha de Calor</vt:lpstr>
      <vt:lpstr>Slide 72</vt:lpstr>
      <vt:lpstr>Poluição global</vt:lpstr>
      <vt:lpstr>Ozônio Estratosférico</vt:lpstr>
      <vt:lpstr>Slide 75</vt:lpstr>
      <vt:lpstr>Slide 76</vt:lpstr>
      <vt:lpstr>Mudanças Climáticas 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Bibliografia</vt:lpstr>
      <vt:lpstr>Bibliografia</vt:lpstr>
      <vt:lpstr>Bibliografia</vt:lpstr>
      <vt:lpstr>Para saber mais:</vt:lpstr>
    </vt:vector>
  </TitlesOfParts>
  <Company>WinXP SP2 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ritaynoue</dc:creator>
  <cp:lastModifiedBy>ritaynoue</cp:lastModifiedBy>
  <cp:revision>29</cp:revision>
  <dcterms:created xsi:type="dcterms:W3CDTF">2009-11-13T11:24:09Z</dcterms:created>
  <dcterms:modified xsi:type="dcterms:W3CDTF">2013-04-11T16:09:28Z</dcterms:modified>
</cp:coreProperties>
</file>