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084"/>
    <a:srgbClr val="C49500"/>
    <a:srgbClr val="F2B800"/>
    <a:srgbClr val="795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85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9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2500-E204-43F4-8973-C36CB8C54D84}" type="datetimeFigureOut">
              <a:rPr lang="es-MX" smtClean="0"/>
              <a:t>01/04/2012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FE756-8BB3-4236-9530-75CF461085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15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FE756-8BB3-4236-9530-75CF4610850B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995D01-F982-48AE-85E3-3EE6AEF2E381}" type="datetimeFigureOut">
              <a:rPr lang="es-MX" smtClean="0"/>
              <a:pPr/>
              <a:t>01/04/2012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9FA447-37F9-4849-8B7A-3945246C08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00080" y="3643314"/>
            <a:ext cx="8458200" cy="121920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Adobe Caslon Pro" pitchFamily="18" charset="0"/>
                <a:ea typeface="Adobe Myungjo Std M" pitchFamily="18" charset="-128"/>
              </a:rPr>
              <a:t>César</a:t>
            </a:r>
            <a:r>
              <a:rPr lang="pt-BR" dirty="0" smtClean="0">
                <a:latin typeface="Adobe Caslon Pro" pitchFamily="18" charset="0"/>
                <a:ea typeface="Adobe Myungjo Std M" pitchFamily="18" charset="-128"/>
              </a:rPr>
              <a:t> </a:t>
            </a:r>
            <a:r>
              <a:rPr lang="es-MX" b="1" dirty="0" smtClean="0">
                <a:latin typeface="Adobe Caslon Pro" pitchFamily="18" charset="0"/>
                <a:ea typeface="Adobe Myungjo Std M" pitchFamily="18" charset="-128"/>
              </a:rPr>
              <a:t>Ferreira </a:t>
            </a:r>
            <a:r>
              <a:rPr lang="es-MX" b="1" dirty="0" err="1" smtClean="0">
                <a:latin typeface="Adobe Caslon Pro" pitchFamily="18" charset="0"/>
                <a:ea typeface="Adobe Myungjo Std M" pitchFamily="18" charset="-128"/>
              </a:rPr>
              <a:t>Soares</a:t>
            </a:r>
            <a:endParaRPr lang="es-MX" b="1" dirty="0" smtClean="0">
              <a:latin typeface="Adobe Caslon Pro" pitchFamily="18" charset="0"/>
              <a:ea typeface="Adobe Myungjo Std M" pitchFamily="18" charset="-128"/>
            </a:endParaRPr>
          </a:p>
          <a:p>
            <a:r>
              <a:rPr lang="pt-BR" b="1" dirty="0" smtClean="0">
                <a:latin typeface="Adobe Caslon Pro" pitchFamily="18" charset="0"/>
                <a:ea typeface="Adobe Myungjo Std M" pitchFamily="18" charset="-128"/>
              </a:rPr>
              <a:t>IAG-USP</a:t>
            </a:r>
            <a:endParaRPr lang="es-MX" b="1" dirty="0" smtClean="0">
              <a:latin typeface="Adobe Caslon Pro" pitchFamily="18" charset="0"/>
              <a:ea typeface="Adobe Myungjo Std M" pitchFamily="18" charset="-128"/>
            </a:endParaRPr>
          </a:p>
          <a:p>
            <a:r>
              <a:rPr lang="pt-BR" b="1" dirty="0" smtClean="0">
                <a:latin typeface="Adobe Caslon Pro" pitchFamily="18" charset="0"/>
                <a:ea typeface="Adobe Myungjo Std M" pitchFamily="18" charset="-128"/>
              </a:rPr>
              <a:t>Eline Alves de Souza Barreto</a:t>
            </a:r>
          </a:p>
          <a:p>
            <a:r>
              <a:rPr lang="pt-BR" b="1" dirty="0" smtClean="0">
                <a:latin typeface="Adobe Caslon Pro" pitchFamily="18" charset="0"/>
                <a:ea typeface="Adobe Myungjo Std M" pitchFamily="18" charset="-128"/>
              </a:rPr>
              <a:t>IGc-USP</a:t>
            </a:r>
            <a:endParaRPr lang="es-MX" dirty="0">
              <a:latin typeface="Adobe Caslon Pro" pitchFamily="18" charset="0"/>
              <a:ea typeface="Adobe Myungjo Std M" pitchFamily="18" charset="-128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MV Boli" pitchFamily="2" charset="0"/>
                <a:cs typeface="MV Boli" pitchFamily="2" charset="0"/>
              </a:rPr>
              <a:t>MAPAS CONCEITUAIS</a:t>
            </a: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MV Boli" pitchFamily="2" charset="0"/>
              <a:cs typeface="MV Boli" pitchFamily="2" charset="0"/>
            </a:endParaRPr>
          </a:p>
          <a:p>
            <a:r>
              <a:rPr lang="pt-BR" dirty="0" smtClean="0">
                <a:latin typeface="MV Boli" pitchFamily="2" charset="0"/>
                <a:cs typeface="MV Boli" pitchFamily="2" charset="0"/>
              </a:rPr>
              <a:t>Ok!!! Então eu aprendi tudo o que era preciso para fazer um mapa conceitual!!! \o/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267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Temporary Internet Files\Content.IE5\E97F18G3\MC90008897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789043" cy="35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838453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Será que entendi tudo mesmo?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95936" y="1484784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MV Boli" pitchFamily="2" charset="0"/>
                <a:cs typeface="MV Boli" pitchFamily="2" charset="0"/>
              </a:rPr>
              <a:t>Bem, vamos recapitular tudo o que vimos criando um mapa conceitual do próprio mapa conceitual</a:t>
            </a:r>
            <a:endParaRPr lang="pt-BR" sz="32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27" name="Picture 3" descr="C:\Users\User\AppData\Local\Microsoft\Windows\Temporary Internet Files\Content.IE5\Y2TEZ9EU\MC9004338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1514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88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7" y="39980"/>
            <a:ext cx="7989105" cy="6701388"/>
          </a:xfrm>
        </p:spPr>
      </p:pic>
    </p:spTree>
    <p:extLst>
      <p:ext uri="{BB962C8B-B14F-4D97-AF65-F5344CB8AC3E}">
        <p14:creationId xmlns:p14="http://schemas.microsoft.com/office/powerpoint/2010/main" val="1139195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Isso é tudo Pessoal!</a:t>
            </a:r>
          </a:p>
          <a:p>
            <a:pPr algn="ctr">
              <a:buNone/>
            </a:pPr>
            <a:endParaRPr lang="pt-BR" sz="2000" dirty="0" smtClean="0"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endParaRPr lang="pt-BR" sz="2000" dirty="0" smtClean="0"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endParaRPr lang="pt-BR" sz="2000" dirty="0" smtClean="0"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pt-BR" sz="2000" dirty="0" smtClean="0">
                <a:latin typeface="MV Boli" pitchFamily="2" charset="0"/>
                <a:cs typeface="MV Boli" pitchFamily="2" charset="0"/>
              </a:rPr>
              <a:t>Apresentação baseada:</a:t>
            </a:r>
          </a:p>
          <a:p>
            <a:pPr algn="ctr">
              <a:buNone/>
            </a:pPr>
            <a:r>
              <a:rPr lang="pt-BR" sz="2000" dirty="0" smtClean="0">
                <a:latin typeface="MV Boli" pitchFamily="2" charset="0"/>
                <a:cs typeface="MV Boli" pitchFamily="2" charset="0"/>
              </a:rPr>
              <a:t>MOREIRA, A. M. Mapas conceituais e aprendizagem significativa</a:t>
            </a:r>
            <a:r>
              <a:rPr lang="pt-BR" sz="2000" dirty="0" smtClean="0">
                <a:latin typeface="MV Boli" pitchFamily="2" charset="0"/>
                <a:cs typeface="MV Boli" pitchFamily="2" charset="0"/>
              </a:rPr>
              <a:t>.</a:t>
            </a:r>
          </a:p>
          <a:p>
            <a:pPr algn="ctr">
              <a:buNone/>
            </a:pPr>
            <a:r>
              <a:rPr lang="pt-BR" sz="2000" dirty="0" smtClean="0">
                <a:latin typeface="MV Boli" pitchFamily="2" charset="0"/>
                <a:cs typeface="MV Boli" pitchFamily="2" charset="0"/>
              </a:rPr>
              <a:t>NUNES, J. S. O uso pedagógico dos mapas conceituais no contexto das novas tecnologias</a:t>
            </a:r>
            <a:r>
              <a:rPr lang="pt-BR" sz="2000" dirty="0" smtClean="0">
                <a:latin typeface="MV Boli" pitchFamily="2" charset="0"/>
                <a:cs typeface="MV Boli" pitchFamily="2" charset="0"/>
              </a:rPr>
              <a:t>  </a:t>
            </a:r>
            <a:endParaRPr lang="es-MX" sz="20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ultiplicar"/>
          <p:cNvSpPr/>
          <p:nvPr/>
        </p:nvSpPr>
        <p:spPr>
          <a:xfrm>
            <a:off x="3857620" y="2643182"/>
            <a:ext cx="1785950" cy="1928826"/>
          </a:xfrm>
          <a:prstGeom prst="mathMultiply">
            <a:avLst/>
          </a:prstGeom>
          <a:solidFill>
            <a:srgbClr val="FF0000">
              <a:alpha val="38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Proceso"/>
          <p:cNvSpPr/>
          <p:nvPr/>
        </p:nvSpPr>
        <p:spPr>
          <a:xfrm>
            <a:off x="214282" y="5000636"/>
            <a:ext cx="8715436" cy="164307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285721" y="1142984"/>
            <a:ext cx="8715435" cy="1357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011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71437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pt-BR" sz="3600" b="1" dirty="0" smtClean="0">
              <a:latin typeface="MV Boli" pitchFamily="2" charset="0"/>
              <a:cs typeface="MV Boli" pitchFamily="2" charset="0"/>
            </a:endParaRPr>
          </a:p>
          <a:p>
            <a:pPr marL="533400" algn="just">
              <a:buNone/>
            </a:pPr>
            <a:r>
              <a:rPr lang="pt-BR" sz="3600" b="1" dirty="0" smtClean="0">
                <a:latin typeface="MV Boli" pitchFamily="2" charset="0"/>
                <a:cs typeface="MV Boli" pitchFamily="2" charset="0"/>
              </a:rPr>
              <a:t>1.</a:t>
            </a:r>
            <a:r>
              <a:rPr lang="es-MX" sz="3600" b="1" dirty="0" smtClean="0">
                <a:latin typeface="MV Boli" pitchFamily="2" charset="0"/>
                <a:cs typeface="MV Boli" pitchFamily="2" charset="0"/>
              </a:rPr>
              <a:t>O que é um mapa </a:t>
            </a:r>
            <a:r>
              <a:rPr lang="pt-BR" sz="3600" b="1" dirty="0" smtClean="0">
                <a:latin typeface="MV Boli" pitchFamily="2" charset="0"/>
                <a:cs typeface="MV Boli" pitchFamily="2" charset="0"/>
              </a:rPr>
              <a:t>conceitual</a:t>
            </a:r>
            <a:r>
              <a:rPr lang="es-MX" sz="3600" b="1" dirty="0" smtClean="0">
                <a:latin typeface="MV Boli" pitchFamily="2" charset="0"/>
                <a:cs typeface="MV Boli" pitchFamily="2" charset="0"/>
              </a:rPr>
              <a:t>?</a:t>
            </a:r>
          </a:p>
          <a:p>
            <a:pPr marL="176213" indent="0" algn="just">
              <a:buNone/>
            </a:pPr>
            <a:r>
              <a:rPr lang="pt-BR" sz="3600" dirty="0">
                <a:latin typeface="MV Boli" pitchFamily="2" charset="0"/>
                <a:cs typeface="MV Boli" pitchFamily="2" charset="0"/>
              </a:rPr>
              <a:t> </a:t>
            </a:r>
            <a:r>
              <a:rPr lang="pt-BR" sz="3600" dirty="0" smtClean="0">
                <a:latin typeface="MV Boli" pitchFamily="2" charset="0"/>
                <a:cs typeface="MV Boli" pitchFamily="2" charset="0"/>
              </a:rPr>
              <a:t>  São diagramas de significados,  de relações significativas; de hierarquias conceituais.</a:t>
            </a:r>
          </a:p>
          <a:p>
            <a:pPr algn="just">
              <a:buNone/>
            </a:pPr>
            <a:endParaRPr lang="pt-BR" sz="3600" b="1" dirty="0" smtClean="0">
              <a:latin typeface="MV Boli" pitchFamily="2" charset="0"/>
              <a:cs typeface="MV Boli" pitchFamily="2" charset="0"/>
            </a:endParaRPr>
          </a:p>
          <a:p>
            <a:pPr marL="722313" indent="0" algn="just">
              <a:buNone/>
            </a:pPr>
            <a:r>
              <a:rPr lang="pt-BR" sz="3400" b="1" dirty="0" smtClean="0">
                <a:latin typeface="MV Boli" pitchFamily="2" charset="0"/>
                <a:cs typeface="MV Boli" pitchFamily="2" charset="0"/>
              </a:rPr>
              <a:t>Então o mapa conceitual é como um fluxograma?</a:t>
            </a:r>
          </a:p>
          <a:p>
            <a:pPr marL="1076325" indent="0" algn="just" defTabSz="900113">
              <a:buNone/>
            </a:pPr>
            <a:r>
              <a:rPr lang="pt-BR" sz="3400" dirty="0" smtClean="0">
                <a:latin typeface="MV Boli" pitchFamily="2" charset="0"/>
                <a:cs typeface="MV Boli" pitchFamily="2" charset="0"/>
              </a:rPr>
              <a:t>   </a:t>
            </a:r>
            <a:r>
              <a:rPr lang="pt-BR" sz="3500" dirty="0" smtClean="0">
                <a:latin typeface="MV Boli" pitchFamily="2" charset="0"/>
                <a:cs typeface="MV Boli" pitchFamily="2" charset="0"/>
              </a:rPr>
              <a:t>NÃO, e também NÃO é como: </a:t>
            </a:r>
            <a:r>
              <a:rPr lang="pt-BR" sz="3500" dirty="0" err="1" smtClean="0">
                <a:latin typeface="MV Boli" pitchFamily="2" charset="0"/>
                <a:cs typeface="MV Boli" pitchFamily="2" charset="0"/>
              </a:rPr>
              <a:t>Organogranas</a:t>
            </a:r>
            <a:r>
              <a:rPr lang="pt-BR" sz="3500" dirty="0" smtClean="0">
                <a:latin typeface="MV Boli" pitchFamily="2" charset="0"/>
                <a:cs typeface="MV Boli" pitchFamily="2" charset="0"/>
              </a:rPr>
              <a:t>, mapas mentais e quadros </a:t>
            </a:r>
            <a:r>
              <a:rPr lang="pt-BR" sz="3500" dirty="0" err="1" smtClean="0">
                <a:latin typeface="MV Boli" pitchFamily="2" charset="0"/>
                <a:cs typeface="MV Boli" pitchFamily="2" charset="0"/>
              </a:rPr>
              <a:t>sinóptipos</a:t>
            </a:r>
            <a:r>
              <a:rPr lang="pt-BR" sz="3400" dirty="0" smtClean="0">
                <a:latin typeface="MV Boli" pitchFamily="2" charset="0"/>
                <a:cs typeface="MV Boli" pitchFamily="2" charset="0"/>
              </a:rPr>
              <a:t>.</a:t>
            </a:r>
          </a:p>
          <a:p>
            <a:pPr algn="just">
              <a:buNone/>
            </a:pPr>
            <a:endParaRPr lang="pt-BR" sz="3600" dirty="0">
              <a:latin typeface="MV Boli" pitchFamily="2" charset="0"/>
              <a:cs typeface="MV Boli" pitchFamily="2" charset="0"/>
            </a:endParaRPr>
          </a:p>
          <a:p>
            <a:pPr algn="just">
              <a:buNone/>
            </a:pPr>
            <a:endParaRPr lang="pt-BR" sz="3500" b="1" dirty="0" smtClean="0">
              <a:latin typeface="MV Boli" pitchFamily="2" charset="0"/>
              <a:cs typeface="MV Boli" pitchFamily="2" charset="0"/>
            </a:endParaRPr>
          </a:p>
          <a:p>
            <a:pPr marL="176213" indent="0" algn="just">
              <a:buNone/>
            </a:pPr>
            <a:r>
              <a:rPr lang="pt-BR" sz="3500" b="1" dirty="0" smtClean="0">
                <a:latin typeface="MV Boli" pitchFamily="2" charset="0"/>
                <a:cs typeface="MV Boli" pitchFamily="2" charset="0"/>
              </a:rPr>
              <a:t>2.Entendi. Então qual é o objetivo do mapa conceitual?</a:t>
            </a:r>
          </a:p>
          <a:p>
            <a:pPr marL="176213" indent="0" algn="just">
              <a:buNone/>
            </a:pPr>
            <a:r>
              <a:rPr lang="pt-BR" sz="3500" dirty="0">
                <a:latin typeface="MV Boli" pitchFamily="2" charset="0"/>
                <a:cs typeface="MV Boli" pitchFamily="2" charset="0"/>
              </a:rPr>
              <a:t> </a:t>
            </a:r>
            <a:r>
              <a:rPr lang="pt-BR" sz="3500" dirty="0" smtClean="0">
                <a:latin typeface="MV Boli" pitchFamily="2" charset="0"/>
                <a:cs typeface="MV Boli" pitchFamily="2" charset="0"/>
              </a:rPr>
              <a:t>  Mostrar as relações  hierárquicas entre os conceitos pertinentes do conteúdo.</a:t>
            </a:r>
          </a:p>
          <a:p>
            <a:pPr algn="just">
              <a:buNone/>
            </a:pPr>
            <a:endParaRPr lang="pt-BR" sz="3000" b="1" dirty="0" smtClean="0">
              <a:latin typeface="MV Boli" pitchFamily="2" charset="0"/>
              <a:cs typeface="MV Boli" pitchFamily="2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	</a:t>
            </a:r>
          </a:p>
        </p:txBody>
      </p:sp>
      <p:sp>
        <p:nvSpPr>
          <p:cNvPr id="7" name="6 Flecha doblada hacia arriba"/>
          <p:cNvSpPr/>
          <p:nvPr/>
        </p:nvSpPr>
        <p:spPr>
          <a:xfrm flipH="1" flipV="1">
            <a:off x="500034" y="428604"/>
            <a:ext cx="1214446" cy="642942"/>
          </a:xfrm>
          <a:prstGeom prst="bentUpArrow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500034" y="2857496"/>
            <a:ext cx="357190" cy="2000264"/>
          </a:xfrm>
          <a:prstGeom prst="downArrow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2214546" y="214290"/>
            <a:ext cx="5143536" cy="642942"/>
          </a:xfrm>
          <a:prstGeom prst="rect">
            <a:avLst/>
          </a:prstGeom>
          <a:blipFill dpi="0" rotWithShape="1">
            <a:blip r:embed="rId2">
              <a:alphaModFix amt="3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Llamada de nube"/>
          <p:cNvSpPr/>
          <p:nvPr/>
        </p:nvSpPr>
        <p:spPr>
          <a:xfrm flipH="1" flipV="1">
            <a:off x="0" y="4572008"/>
            <a:ext cx="9144000" cy="2143140"/>
          </a:xfrm>
          <a:prstGeom prst="cloudCallout">
            <a:avLst>
              <a:gd name="adj1" fmla="val 16103"/>
              <a:gd name="adj2" fmla="val 960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Llamada rectangular redondeada"/>
          <p:cNvSpPr/>
          <p:nvPr/>
        </p:nvSpPr>
        <p:spPr>
          <a:xfrm flipH="1">
            <a:off x="214282" y="1071546"/>
            <a:ext cx="8715436" cy="1857388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55721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3. </a:t>
            </a:r>
            <a:r>
              <a:rPr lang="pt-BR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Assim...</a:t>
            </a:r>
            <a:r>
              <a:rPr lang="pt-BR" sz="2700" dirty="0" smtClean="0">
                <a:latin typeface="MV Boli" pitchFamily="2" charset="0"/>
                <a:cs typeface="MV Boli" pitchFamily="2" charset="0"/>
              </a:rPr>
              <a:t> os mapas de conceitos são capazes evidenciar significados atribuídos a conceitos e relações entre conceitos no contexto de um corpo de conhecimentos, como em:</a:t>
            </a:r>
          </a:p>
          <a:p>
            <a:pPr marL="3413125" indent="0" algn="ctr">
              <a:buNone/>
            </a:pPr>
            <a:endParaRPr lang="pt-BR" sz="2700" dirty="0" smtClean="0">
              <a:latin typeface="MV Boli" pitchFamily="2" charset="0"/>
              <a:cs typeface="MV Boli" pitchFamily="2" charset="0"/>
            </a:endParaRPr>
          </a:p>
          <a:p>
            <a:pPr marL="3413125" indent="0" algn="ctr">
              <a:buNone/>
            </a:pPr>
            <a:r>
              <a:rPr lang="pt-BR" sz="2700" b="1" dirty="0" smtClean="0">
                <a:solidFill>
                  <a:srgbClr val="C49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Uma aula, uma unidade de estudo, uma disciplina ou em um curso inteiro</a:t>
            </a:r>
          </a:p>
          <a:p>
            <a:pPr marL="354013" indent="-354013">
              <a:buNone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530225" indent="0">
              <a:buNone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  A princípio como trabalhar com ele? </a:t>
            </a: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Primeiramente ele sempre deve ser explicado,</a:t>
            </a:r>
          </a:p>
          <a:p>
            <a:pPr marL="530225" indent="0">
              <a:buNone/>
            </a:pPr>
            <a:r>
              <a:rPr lang="pt-BR" sz="2700" dirty="0" smtClean="0">
                <a:solidFill>
                  <a:schemeClr val="accent6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O aluno deve ter conhecimento do assunto.</a:t>
            </a:r>
          </a:p>
          <a:p>
            <a:pPr marL="0" indent="0" algn="just">
              <a:buNone/>
            </a:pPr>
            <a:endParaRPr lang="pt-BR" sz="2700" dirty="0" smtClean="0">
              <a:latin typeface="MV Boli" pitchFamily="2" charset="0"/>
              <a:cs typeface="MV Boli" pitchFamily="2" charset="0"/>
            </a:endParaRPr>
          </a:p>
          <a:p>
            <a:pPr marL="0" indent="0" algn="ctr">
              <a:buNone/>
            </a:pPr>
            <a:endParaRPr lang="pt-BR" sz="2700" dirty="0" smtClean="0">
              <a:latin typeface="MV Boli" pitchFamily="2" charset="0"/>
              <a:cs typeface="MV Boli" pitchFamily="2" charset="0"/>
            </a:endParaRPr>
          </a:p>
          <a:p>
            <a:pPr marL="0" indent="0" algn="ctr">
              <a:buNone/>
            </a:pPr>
            <a:endParaRPr lang="es-MX" sz="27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8596" y="-142900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ovalada"/>
          <p:cNvSpPr/>
          <p:nvPr/>
        </p:nvSpPr>
        <p:spPr>
          <a:xfrm flipH="1">
            <a:off x="428628" y="928670"/>
            <a:ext cx="8643966" cy="1000132"/>
          </a:xfrm>
          <a:prstGeom prst="wedgeEllipseCallout">
            <a:avLst>
              <a:gd name="adj1" fmla="val 32904"/>
              <a:gd name="adj2" fmla="val 68005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Proceso"/>
          <p:cNvSpPr/>
          <p:nvPr/>
        </p:nvSpPr>
        <p:spPr>
          <a:xfrm>
            <a:off x="142844" y="4286256"/>
            <a:ext cx="8786874" cy="228601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429288"/>
          </a:xfrm>
        </p:spPr>
        <p:txBody>
          <a:bodyPr>
            <a:normAutofit fontScale="92500" lnSpcReduction="20000"/>
          </a:bodyPr>
          <a:lstStyle/>
          <a:p>
            <a:pPr marL="725488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4. Podemos usar os Mapas Conceituais como:</a:t>
            </a:r>
          </a:p>
          <a:p>
            <a:pPr algn="ctr">
              <a:buNone/>
            </a:pPr>
            <a:endParaRPr lang="pt-BR" dirty="0" smtClean="0"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rgbClr val="795805"/>
                </a:solidFill>
                <a:latin typeface="MV Boli" pitchFamily="2" charset="0"/>
                <a:cs typeface="MV Boli" pitchFamily="2" charset="0"/>
              </a:rPr>
              <a:t>Instrumentos de análise de currículos</a:t>
            </a:r>
          </a:p>
          <a:p>
            <a:pPr algn="ctr">
              <a:buNone/>
            </a:pPr>
            <a:r>
              <a:rPr lang="pt-BR" dirty="0" smtClean="0">
                <a:solidFill>
                  <a:srgbClr val="795805"/>
                </a:solidFill>
                <a:latin typeface="MV Boli" pitchFamily="2" charset="0"/>
                <a:cs typeface="MV Boli" pitchFamily="2" charset="0"/>
              </a:rPr>
              <a:t>Técnica didática</a:t>
            </a:r>
          </a:p>
          <a:p>
            <a:pPr algn="ctr">
              <a:buNone/>
            </a:pPr>
            <a:r>
              <a:rPr lang="pt-BR" dirty="0" smtClean="0">
                <a:solidFill>
                  <a:srgbClr val="795805"/>
                </a:solidFill>
                <a:latin typeface="MV Boli" pitchFamily="2" charset="0"/>
                <a:cs typeface="MV Boli" pitchFamily="2" charset="0"/>
              </a:rPr>
              <a:t>Recurso de aprendizagem</a:t>
            </a:r>
          </a:p>
          <a:p>
            <a:pPr algn="ctr">
              <a:buNone/>
            </a:pPr>
            <a:r>
              <a:rPr lang="pt-BR" dirty="0" smtClean="0">
                <a:solidFill>
                  <a:srgbClr val="795805"/>
                </a:solidFill>
                <a:latin typeface="MV Boli" pitchFamily="2" charset="0"/>
                <a:cs typeface="MV Boli" pitchFamily="2" charset="0"/>
              </a:rPr>
              <a:t>Meio de avaliação</a:t>
            </a:r>
          </a:p>
          <a:p>
            <a:pPr algn="just">
              <a:buNone/>
            </a:pPr>
            <a:endParaRPr lang="pt-BR" dirty="0" smtClean="0"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 o aluno, o que pode aprender com tudo isso?</a:t>
            </a:r>
          </a:p>
          <a:p>
            <a:pPr algn="just">
              <a:buNone/>
            </a:pPr>
            <a:r>
              <a:rPr lang="pt-BR" dirty="0" smtClean="0">
                <a:latin typeface="MV Boli" pitchFamily="2" charset="0"/>
                <a:cs typeface="MV Boli" pitchFamily="2" charset="0"/>
              </a:rPr>
              <a:t>Integrar</a:t>
            </a:r>
          </a:p>
          <a:p>
            <a:pPr algn="just">
              <a:buNone/>
            </a:pPr>
            <a:r>
              <a:rPr lang="pt-BR" dirty="0" smtClean="0">
                <a:latin typeface="MV Boli" pitchFamily="2" charset="0"/>
                <a:cs typeface="MV Boli" pitchFamily="2" charset="0"/>
              </a:rPr>
              <a:t>Reconciliar     Os significados dos conceitos</a:t>
            </a:r>
          </a:p>
          <a:p>
            <a:pPr algn="just">
              <a:buNone/>
            </a:pPr>
            <a:r>
              <a:rPr lang="pt-BR" dirty="0" smtClean="0">
                <a:latin typeface="MV Boli" pitchFamily="2" charset="0"/>
                <a:cs typeface="MV Boli" pitchFamily="2" charset="0"/>
              </a:rPr>
              <a:t>Diferenciar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5" name="4 Cerrar llave"/>
          <p:cNvSpPr/>
          <p:nvPr/>
        </p:nvSpPr>
        <p:spPr>
          <a:xfrm>
            <a:off x="2214546" y="4929198"/>
            <a:ext cx="500066" cy="1500198"/>
          </a:xfrm>
          <a:prstGeom prst="rightBrace">
            <a:avLst>
              <a:gd name="adj1" fmla="val 8333"/>
              <a:gd name="adj2" fmla="val 49016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47676" y="-52406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squina doblada"/>
          <p:cNvSpPr/>
          <p:nvPr/>
        </p:nvSpPr>
        <p:spPr>
          <a:xfrm>
            <a:off x="428596" y="3571876"/>
            <a:ext cx="8501122" cy="2571768"/>
          </a:xfrm>
          <a:prstGeom prst="foldedCorner">
            <a:avLst/>
          </a:prstGeom>
          <a:blipFill dpi="0" rotWithShape="1">
            <a:blip r:embed="rId2">
              <a:alphaModFix amt="58000"/>
            </a:blip>
            <a:srcRect/>
            <a:tile tx="0" ty="0" sx="40000" sy="4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-123844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14356"/>
            <a:ext cx="8686800" cy="62865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Os alunos podem fazer Mapas Conceituais?</a:t>
            </a:r>
          </a:p>
          <a:p>
            <a:pPr>
              <a:buNone/>
            </a:pPr>
            <a:r>
              <a:rPr lang="pt-BR" sz="2800" dirty="0" smtClean="0">
                <a:latin typeface="MV Boli" pitchFamily="2" charset="0"/>
                <a:cs typeface="MV Boli" pitchFamily="2" charset="0"/>
              </a:rPr>
              <a:t>Sim, para analisar: 	Artigos</a:t>
            </a:r>
          </a:p>
          <a:p>
            <a:pPr>
              <a:buNone/>
            </a:pPr>
            <a:r>
              <a:rPr lang="pt-BR" sz="2800" dirty="0" smtClean="0">
                <a:latin typeface="MV Boli" pitchFamily="2" charset="0"/>
                <a:cs typeface="MV Boli" pitchFamily="2" charset="0"/>
              </a:rPr>
              <a:t>					Textos</a:t>
            </a:r>
          </a:p>
          <a:p>
            <a:pPr>
              <a:buNone/>
            </a:pPr>
            <a:r>
              <a:rPr lang="pt-BR" sz="2800" dirty="0" smtClean="0">
                <a:latin typeface="MV Boli" pitchFamily="2" charset="0"/>
                <a:cs typeface="MV Boli" pitchFamily="2" charset="0"/>
              </a:rPr>
              <a:t>					Romances</a:t>
            </a:r>
          </a:p>
          <a:p>
            <a:pPr>
              <a:buNone/>
            </a:pPr>
            <a:r>
              <a:rPr lang="pt-BR" sz="2800" dirty="0" smtClean="0">
                <a:latin typeface="MV Boli" pitchFamily="2" charset="0"/>
                <a:cs typeface="MV Boli" pitchFamily="2" charset="0"/>
              </a:rPr>
              <a:t>					Experimentos de laboratório</a:t>
            </a:r>
          </a:p>
          <a:p>
            <a:pPr algn="ctr">
              <a:buNone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...Aprofundando</a:t>
            </a:r>
          </a:p>
          <a:p>
            <a:pPr algn="ctr">
              <a:buNone/>
            </a:pPr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Em que está baseado os Mapas conceituais?</a:t>
            </a:r>
          </a:p>
          <a:p>
            <a:pPr marL="0" indent="0" algn="ctr">
              <a:buNone/>
            </a:pPr>
            <a:r>
              <a:rPr lang="pt-BR" sz="2800" dirty="0" smtClean="0">
                <a:latin typeface="MV Boli" pitchFamily="2" charset="0"/>
                <a:cs typeface="MV Boli" pitchFamily="2" charset="0"/>
              </a:rPr>
              <a:t>Está baseada na Teoria cognitiva da aprendizagem significativa de David Ausubel. Trata-se, no entanto, de uma técnica desenvolvida em meados da década de setenta por Joseph Novak e seus colaboradores na Universidade de Cornell, nos Estados Unidos.</a:t>
            </a:r>
          </a:p>
          <a:p>
            <a:pPr>
              <a:buNone/>
            </a:pPr>
            <a:r>
              <a:rPr lang="pt-BR" dirty="0" smtClean="0"/>
              <a:t>			    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rectangular"/>
          <p:cNvSpPr/>
          <p:nvPr/>
        </p:nvSpPr>
        <p:spPr>
          <a:xfrm>
            <a:off x="1643042" y="5357826"/>
            <a:ext cx="7358114" cy="1214446"/>
          </a:xfrm>
          <a:prstGeom prst="wedgeRectCallout">
            <a:avLst>
              <a:gd name="adj1" fmla="val -57873"/>
              <a:gd name="adj2" fmla="val -5408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 redondeado"/>
          <p:cNvSpPr/>
          <p:nvPr/>
        </p:nvSpPr>
        <p:spPr>
          <a:xfrm>
            <a:off x="3143240" y="1785926"/>
            <a:ext cx="5857916" cy="2714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071570"/>
            <a:ext cx="8848756" cy="56435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MV Boli" pitchFamily="2" charset="0"/>
                <a:cs typeface="MV Boli" pitchFamily="2" charset="0"/>
              </a:rPr>
              <a:t>...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Em que está baseada a aprendizagem significativa? </a:t>
            </a:r>
            <a:r>
              <a:rPr lang="pt-BR" sz="2600" dirty="0" smtClean="0">
                <a:latin typeface="MV Boli" pitchFamily="2" charset="0"/>
                <a:cs typeface="MV Boli" pitchFamily="2" charset="0"/>
              </a:rPr>
              <a:t>Eis ela: </a:t>
            </a:r>
          </a:p>
          <a:p>
            <a:pPr marL="3052763" indent="-3052763" algn="just">
              <a:buNone/>
            </a:pPr>
            <a:r>
              <a:rPr lang="pt-BR" sz="2600" dirty="0" smtClean="0">
                <a:latin typeface="MV Boli" pitchFamily="2" charset="0"/>
                <a:cs typeface="MV Boli" pitchFamily="2" charset="0"/>
              </a:rPr>
              <a:t>	</a:t>
            </a:r>
            <a:r>
              <a:rPr lang="pt-BR" sz="2300" dirty="0" smtClean="0">
                <a:latin typeface="MV Boli" pitchFamily="2" charset="0"/>
                <a:cs typeface="MV Boli" pitchFamily="2" charset="0"/>
              </a:rPr>
              <a:t>A aprendizagem é significativa quando uma nova informação adquirida tem um significado para o aprendiz através de uma espécie de “ancoragem” (</a:t>
            </a:r>
            <a:r>
              <a:rPr lang="pt-BR" sz="2300" b="1" dirty="0" smtClean="0">
                <a:latin typeface="MV Boli" pitchFamily="2" charset="0"/>
                <a:cs typeface="MV Boli" pitchFamily="2" charset="0"/>
              </a:rPr>
              <a:t>Subsunçores</a:t>
            </a:r>
            <a:r>
              <a:rPr lang="pt-BR" sz="2300" dirty="0" smtClean="0">
                <a:latin typeface="MV Boli" pitchFamily="2" charset="0"/>
                <a:cs typeface="MV Boli" pitchFamily="2" charset="0"/>
              </a:rPr>
              <a:t>) em aspectos relevantes da estrutura cognitiva preexistente do indivíduo.</a:t>
            </a:r>
          </a:p>
          <a:p>
            <a:pPr marL="0" indent="0" algn="just">
              <a:buNone/>
            </a:pP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Assim... </a:t>
            </a:r>
            <a:r>
              <a:rPr lang="pt-BR" sz="2600" dirty="0" smtClean="0">
                <a:latin typeface="MV Boli" pitchFamily="2" charset="0"/>
                <a:cs typeface="MV Boli" pitchFamily="2" charset="0"/>
              </a:rPr>
              <a:t>Há uma interação entre o novo conhecimento e o já existente na qual ambos se modificam. </a:t>
            </a:r>
          </a:p>
          <a:p>
            <a:pPr marL="1519238" indent="-1519238" algn="just">
              <a:buNone/>
            </a:pPr>
            <a:r>
              <a:rPr lang="pt-BR" sz="2600" dirty="0" smtClean="0">
                <a:latin typeface="MV Boli" pitchFamily="2" charset="0"/>
                <a:cs typeface="MV Boli" pitchFamily="2" charset="0"/>
              </a:rPr>
              <a:t>         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*A estrutura cognitiva está constantemente se reestruturando durante a aprendizagem significativa</a:t>
            </a:r>
          </a:p>
          <a:p>
            <a:pPr>
              <a:buNone/>
            </a:pPr>
            <a:endParaRPr lang="es-MX" sz="2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6" name="5 Flecha doblada hacia arriba"/>
          <p:cNvSpPr/>
          <p:nvPr/>
        </p:nvSpPr>
        <p:spPr>
          <a:xfrm flipH="1" flipV="1">
            <a:off x="928662" y="2928934"/>
            <a:ext cx="2143140" cy="1000132"/>
          </a:xfrm>
          <a:prstGeom prst="bentUpArrow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28596" y="-123844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"/>
          <p:cNvSpPr/>
          <p:nvPr/>
        </p:nvSpPr>
        <p:spPr>
          <a:xfrm>
            <a:off x="785786" y="3143248"/>
            <a:ext cx="8072494" cy="1143008"/>
          </a:xfrm>
          <a:prstGeom prst="flowChartProcess">
            <a:avLst/>
          </a:prstGeom>
          <a:blipFill dpi="0" rotWithShape="1">
            <a:blip r:embed="rId2">
              <a:alphaModFix amt="23000"/>
              <a:duotone>
                <a:schemeClr val="accent3">
                  <a:shade val="40000"/>
                </a:schemeClr>
                <a:schemeClr val="accent3">
                  <a:tint val="42000"/>
                </a:schemeClr>
              </a:duotone>
            </a:blip>
            <a:srcRect/>
            <a:tile tx="0" ty="0" sx="40000" sy="4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Señal de prohibido"/>
          <p:cNvSpPr/>
          <p:nvPr/>
        </p:nvSpPr>
        <p:spPr>
          <a:xfrm>
            <a:off x="4143372" y="3214686"/>
            <a:ext cx="1000132" cy="1000132"/>
          </a:xfrm>
          <a:prstGeom prst="noSmoking">
            <a:avLst/>
          </a:prstGeom>
          <a:solidFill>
            <a:srgbClr val="FF0000">
              <a:alpha val="45000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00108"/>
            <a:ext cx="882967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Só para saber...</a:t>
            </a:r>
          </a:p>
          <a:p>
            <a:pPr marL="1433513" algn="ctr">
              <a:buNone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Aprender significativamente implica atribuir significados os quais sempre têm componentes pessoais.</a:t>
            </a:r>
          </a:p>
          <a:p>
            <a:pPr algn="ctr">
              <a:buNone/>
            </a:pPr>
            <a:endParaRPr lang="pt-BR" sz="2500" dirty="0" smtClean="0"/>
          </a:p>
          <a:p>
            <a:pPr marL="0" indent="0" algn="ctr">
              <a:buNone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Aprendizagem sem relação com o conhecimento preexistente e com significado pessoal é mecânica!</a:t>
            </a:r>
          </a:p>
          <a:p>
            <a:pPr marL="0" indent="0" algn="ctr">
              <a:buNone/>
            </a:pPr>
            <a:endParaRPr lang="pt-B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0" indent="0" algn="just">
              <a:buNone/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Neste sentido, a aprendizagem significativa ocorre baseada em dois processos: </a:t>
            </a:r>
          </a:p>
          <a:p>
            <a:pPr marL="0" indent="0" algn="just">
              <a:buNone/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		*</a:t>
            </a:r>
            <a:r>
              <a:rPr lang="pt-BR" sz="2500" dirty="0" smtClean="0">
                <a:latin typeface="MV Boli" pitchFamily="2" charset="0"/>
                <a:cs typeface="MV Boli" pitchFamily="2" charset="0"/>
              </a:rPr>
              <a:t>Diferenciação progressiva</a:t>
            </a:r>
          </a:p>
          <a:p>
            <a:pPr marL="0" indent="0" algn="just">
              <a:buNone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		*Reconciliação integrativa</a:t>
            </a:r>
          </a:p>
          <a:p>
            <a:pPr marL="0" indent="0" algn="just">
              <a:buNone/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		</a:t>
            </a:r>
          </a:p>
          <a:p>
            <a:pPr marL="0" indent="0" algn="just">
              <a:buNone/>
            </a:pPr>
            <a:endParaRPr lang="es-MX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714348" y="1571612"/>
            <a:ext cx="1000132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28596" y="-123844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rgamino vertical"/>
          <p:cNvSpPr/>
          <p:nvPr/>
        </p:nvSpPr>
        <p:spPr>
          <a:xfrm>
            <a:off x="-32" y="2357430"/>
            <a:ext cx="9072594" cy="4071966"/>
          </a:xfrm>
          <a:prstGeom prst="verticalScroll">
            <a:avLst/>
          </a:prstGeom>
          <a:blipFill dpi="0" rotWithShape="1">
            <a:blip r:embed="rId3">
              <a:lum bright="44000" contrast="-4000"/>
            </a:blip>
            <a:srcRect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714356"/>
            <a:ext cx="8501122" cy="57864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 os Mapas Conceituais, o que têm haver com isso?</a:t>
            </a:r>
          </a:p>
          <a:p>
            <a:pPr marL="0" indent="0" algn="ctr">
              <a:buNone/>
            </a:pPr>
            <a:r>
              <a:rPr lang="pt-BR" sz="2600" dirty="0" smtClean="0">
                <a:latin typeface="MV Boli" pitchFamily="2" charset="0"/>
                <a:cs typeface="MV Boli" pitchFamily="2" charset="0"/>
              </a:rPr>
              <a:t>Eles foram desenvolvidos para promover a aprendizagem significativa </a:t>
            </a:r>
          </a:p>
          <a:p>
            <a:pPr marL="268288" indent="17463" algn="ctr"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O ensino sob uma abordagem ausubeliana implica:</a:t>
            </a:r>
          </a:p>
          <a:p>
            <a:pPr marL="268288" indent="17463" algn="just">
              <a:buAutoNum type="arabicPeriod"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Identificação da estrutura de significados;</a:t>
            </a:r>
          </a:p>
          <a:p>
            <a:pPr marL="268288" indent="17463" algn="just">
              <a:buAutoNum type="arabicPeriod"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Identificação dos subsunçores;</a:t>
            </a:r>
          </a:p>
          <a:p>
            <a:pPr marL="268288" indent="17463" algn="just">
              <a:buAutoNum type="arabicPeriod"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Identificação os significados preexistentes na estrutura cognitiva do aprendiz;</a:t>
            </a:r>
          </a:p>
          <a:p>
            <a:pPr marL="268288" indent="17463" algn="just">
              <a:buAutoNum type="arabicPeriod"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Organização do conteúdo e seleção a partir diferenciação progressiva e reconciliação integrativa;</a:t>
            </a:r>
          </a:p>
          <a:p>
            <a:pPr marL="268288" indent="17463" algn="just">
              <a:buAutoNum type="arabicPeriod"/>
            </a:pPr>
            <a:r>
              <a:rPr lang="pt-BR" sz="2500" dirty="0" smtClean="0">
                <a:latin typeface="MV Boli" pitchFamily="2" charset="0"/>
                <a:cs typeface="MV Boli" pitchFamily="2" charset="0"/>
              </a:rPr>
              <a:t>Ensinar usando organizadores prévios, para fazer pontes entre os significados.</a:t>
            </a:r>
          </a:p>
          <a:p>
            <a:pPr marL="514350" indent="-514350" algn="just">
              <a:buAutoNum type="arabicPeriod"/>
            </a:pPr>
            <a:endParaRPr lang="pt-BR" sz="2500" dirty="0" smtClean="0">
              <a:latin typeface="MV Boli" pitchFamily="2" charset="0"/>
              <a:cs typeface="MV Boli" pitchFamily="2" charset="0"/>
            </a:endParaRPr>
          </a:p>
          <a:p>
            <a:pPr marL="514350" indent="-514350" algn="just">
              <a:buAutoNum type="arabicPeriod"/>
            </a:pPr>
            <a:endParaRPr lang="pt-BR" sz="2500" dirty="0" smtClean="0">
              <a:latin typeface="MV Boli" pitchFamily="2" charset="0"/>
              <a:cs typeface="MV Boli" pitchFamily="2" charset="0"/>
            </a:endParaRPr>
          </a:p>
          <a:p>
            <a:pPr marL="514350" indent="-514350" algn="just">
              <a:buAutoNum type="arabicPeriod"/>
            </a:pPr>
            <a:endParaRPr lang="es-MX" sz="25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8596" y="-123844"/>
            <a:ext cx="4052886" cy="8382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MV Boli" pitchFamily="2" charset="0"/>
                <a:cs typeface="MV Boli" pitchFamily="2" charset="0"/>
              </a:rPr>
              <a:t>MAPAS conceituais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ultiplicar"/>
          <p:cNvSpPr/>
          <p:nvPr/>
        </p:nvSpPr>
        <p:spPr>
          <a:xfrm>
            <a:off x="4214810" y="2428868"/>
            <a:ext cx="714380" cy="571504"/>
          </a:xfrm>
          <a:prstGeom prst="mathMultiply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571480"/>
            <a:ext cx="8686800" cy="624047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Os Mapas conceituais e a aprendizagem significativa</a:t>
            </a:r>
          </a:p>
          <a:p>
            <a:pPr algn="ctr">
              <a:buNone/>
            </a:pPr>
            <a:r>
              <a:rPr lang="pt-BR" sz="2700" dirty="0" smtClean="0">
                <a:latin typeface="MV Boli" pitchFamily="2" charset="0"/>
                <a:cs typeface="MV Boli" pitchFamily="2" charset="0"/>
              </a:rPr>
              <a:t>Mapas usados por professores como recurso didático OU mapas feitos por alunos em uma avaliação têm componentes idiossincráticos</a:t>
            </a:r>
          </a:p>
          <a:p>
            <a:pPr algn="just">
              <a:buNone/>
            </a:pPr>
            <a:r>
              <a:rPr lang="pt-BR" sz="2700" dirty="0" smtClean="0">
                <a:latin typeface="MV Boli" pitchFamily="2" charset="0"/>
                <a:cs typeface="MV Boli" pitchFamily="2" charset="0"/>
              </a:rPr>
              <a:t>					</a:t>
            </a:r>
            <a:r>
              <a:rPr lang="pt-B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Ou seja....</a:t>
            </a:r>
          </a:p>
          <a:p>
            <a:pPr algn="ctr">
              <a:buNone/>
            </a:pPr>
            <a:r>
              <a:rPr lang="pt-BR" sz="2700" dirty="0" smtClean="0">
                <a:latin typeface="MV Boli" pitchFamily="2" charset="0"/>
                <a:cs typeface="MV Boli" pitchFamily="2" charset="0"/>
              </a:rPr>
              <a:t>Não EXISTE mapa CORRETO</a:t>
            </a:r>
          </a:p>
          <a:p>
            <a:pPr algn="ctr">
              <a:buNone/>
            </a:pPr>
            <a:r>
              <a:rPr lang="pt-B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 por que?</a:t>
            </a:r>
          </a:p>
          <a:p>
            <a:pPr algn="ctr">
              <a:buNone/>
            </a:pPr>
            <a:r>
              <a:rPr lang="pt-BR" sz="2700" dirty="0" smtClean="0">
                <a:latin typeface="MV Boli" pitchFamily="2" charset="0"/>
                <a:cs typeface="MV Boli" pitchFamily="2" charset="0"/>
              </a:rPr>
              <a:t>Se a aprendizagem é significativa, a estrutura cognitiva está constantemente  se reorganizando por diferenciação progressiva e reconciliação integrativa e,assim, mapas traçados hoje serão diferentes amanhã.</a:t>
            </a:r>
          </a:p>
          <a:p>
            <a:pPr algn="ctr">
              <a:buNone/>
            </a:pPr>
            <a:r>
              <a:rPr lang="pt-B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Assim...</a:t>
            </a:r>
          </a:p>
          <a:p>
            <a:pPr algn="ctr">
              <a:buNone/>
            </a:pPr>
            <a:r>
              <a:rPr lang="pt-BR" sz="2700" dirty="0" smtClean="0">
                <a:latin typeface="MV Boli" pitchFamily="2" charset="0"/>
                <a:cs typeface="MV Boli" pitchFamily="2" charset="0"/>
              </a:rPr>
              <a:t>A análise de mapas conceituais é essencialmente qualitativa</a:t>
            </a:r>
            <a:endParaRPr lang="es-MX" sz="2700" dirty="0"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2928926" y="6072206"/>
            <a:ext cx="857256" cy="50006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Proceso"/>
          <p:cNvSpPr/>
          <p:nvPr/>
        </p:nvSpPr>
        <p:spPr>
          <a:xfrm>
            <a:off x="142844" y="3357562"/>
            <a:ext cx="8858312" cy="1785950"/>
          </a:xfrm>
          <a:prstGeom prst="flowChartProcess">
            <a:avLst/>
          </a:prstGeom>
          <a:blipFill dpi="0" rotWithShape="1">
            <a:blip r:embed="rId2">
              <a:alphaModFix amt="32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</TotalTime>
  <Words>449</Words>
  <Application>Microsoft Office PowerPoint</Application>
  <PresentationFormat>Apresentação na tela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Viajes</vt:lpstr>
      <vt:lpstr>MAPAS CONCEITUAIS</vt:lpstr>
      <vt:lpstr>MAPAS conceituais</vt:lpstr>
      <vt:lpstr>MAPAS conceituais</vt:lpstr>
      <vt:lpstr>MAPAS conceituais</vt:lpstr>
      <vt:lpstr>MAPAS conceituais</vt:lpstr>
      <vt:lpstr>MAPAS conceituais</vt:lpstr>
      <vt:lpstr>MAPAS conceituais</vt:lpstr>
      <vt:lpstr>MAPAS conceituais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User</cp:lastModifiedBy>
  <cp:revision>46</cp:revision>
  <dcterms:created xsi:type="dcterms:W3CDTF">2012-03-29T11:22:41Z</dcterms:created>
  <dcterms:modified xsi:type="dcterms:W3CDTF">2012-04-01T23:08:21Z</dcterms:modified>
</cp:coreProperties>
</file>