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0" r:id="rId4"/>
    <p:sldId id="259" r:id="rId5"/>
    <p:sldId id="265" r:id="rId6"/>
    <p:sldId id="273" r:id="rId7"/>
    <p:sldId id="258" r:id="rId8"/>
    <p:sldId id="266" r:id="rId9"/>
    <p:sldId id="267" r:id="rId10"/>
    <p:sldId id="262" r:id="rId11"/>
    <p:sldId id="261" r:id="rId12"/>
    <p:sldId id="269" r:id="rId13"/>
    <p:sldId id="276" r:id="rId14"/>
    <p:sldId id="263" r:id="rId15"/>
    <p:sldId id="268" r:id="rId16"/>
    <p:sldId id="270" r:id="rId17"/>
    <p:sldId id="271" r:id="rId18"/>
    <p:sldId id="272" r:id="rId19"/>
    <p:sldId id="274" r:id="rId20"/>
    <p:sldId id="275" r:id="rId21"/>
    <p:sldId id="264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3/4/2012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3/4/2012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3/4/2012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3/4/2012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3/4/2012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3/4/2012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3/4/2012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3/4/2012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3/4/2012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3/4/2012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3/4/2012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3/4/2012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ga.h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717" y="0"/>
            <a:ext cx="9222909" cy="6571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300" b="1" dirty="0" smtClean="0"/>
              <a:t>Universidade de São Paulo</a:t>
            </a:r>
          </a:p>
          <a:p>
            <a:pPr algn="ctr"/>
            <a:r>
              <a:rPr lang="pt-BR" sz="2300" b="1" dirty="0" smtClean="0"/>
              <a:t>Instituto de Astronomia, Geofísica e Ciências Atmosféricas - IAG</a:t>
            </a:r>
          </a:p>
          <a:p>
            <a:pPr algn="ctr"/>
            <a:endParaRPr lang="pt-BR" sz="2300" b="1" dirty="0" smtClean="0"/>
          </a:p>
          <a:p>
            <a:pPr algn="ctr"/>
            <a:endParaRPr lang="pt-BR" sz="2300" b="1" dirty="0" smtClean="0"/>
          </a:p>
          <a:p>
            <a:pPr algn="ctr"/>
            <a:endParaRPr lang="pt-BR" sz="2300" b="1" dirty="0" smtClean="0"/>
          </a:p>
          <a:p>
            <a:pPr algn="ctr"/>
            <a:r>
              <a:rPr lang="pt-BR" sz="2300" b="1" dirty="0" smtClean="0"/>
              <a:t>Preparação Pedagógica – AGG5900-1 / 2012</a:t>
            </a:r>
          </a:p>
          <a:p>
            <a:pPr algn="ctr"/>
            <a:endParaRPr lang="pt-BR" sz="2300" b="1" dirty="0" smtClean="0"/>
          </a:p>
          <a:p>
            <a:pPr algn="ctr"/>
            <a:endParaRPr lang="pt-BR" sz="2300" b="1" dirty="0" smtClean="0"/>
          </a:p>
          <a:p>
            <a:pPr algn="ctr"/>
            <a:endParaRPr lang="pt-BR" sz="2300" b="1" dirty="0" smtClean="0"/>
          </a:p>
          <a:p>
            <a:pPr algn="ctr"/>
            <a:endParaRPr lang="pt-BR" sz="2300" b="1" dirty="0" smtClean="0"/>
          </a:p>
          <a:p>
            <a:pPr algn="ctr"/>
            <a:r>
              <a:rPr lang="pt-BR" sz="3600" b="1" dirty="0" smtClean="0"/>
              <a:t>Estratégia de Ensinagem : SEMINÁRIO</a:t>
            </a:r>
          </a:p>
          <a:p>
            <a:pPr algn="ctr"/>
            <a:endParaRPr lang="pt-BR" sz="3600" b="1" dirty="0" smtClean="0"/>
          </a:p>
          <a:p>
            <a:pPr algn="ctr"/>
            <a:endParaRPr lang="pt-BR" sz="3600" b="1" dirty="0" smtClean="0"/>
          </a:p>
          <a:p>
            <a:pPr algn="ctr"/>
            <a:r>
              <a:rPr lang="pt-BR" sz="2000" b="1" dirty="0" smtClean="0"/>
              <a:t>George José Martins </a:t>
            </a:r>
            <a:r>
              <a:rPr lang="pt-BR" sz="2000" b="1" dirty="0" err="1" smtClean="0"/>
              <a:t>Zilioti</a:t>
            </a:r>
            <a:endParaRPr lang="pt-BR" sz="2300" b="1" dirty="0" smtClean="0"/>
          </a:p>
          <a:p>
            <a:pPr algn="ctr"/>
            <a:endParaRPr lang="pt-BR" sz="2000" b="1" dirty="0" smtClean="0"/>
          </a:p>
          <a:p>
            <a:pPr algn="ctr"/>
            <a:r>
              <a:rPr lang="pt-BR" sz="2000" b="1" dirty="0" err="1" smtClean="0"/>
              <a:t>Ivon</a:t>
            </a:r>
            <a:r>
              <a:rPr lang="pt-BR" sz="2000" b="1" dirty="0" smtClean="0"/>
              <a:t> Wilson da Silva Júnior</a:t>
            </a:r>
          </a:p>
          <a:p>
            <a:pPr algn="ctr"/>
            <a:endParaRPr lang="pt-BR" sz="2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OPERAÇÕES DE PENSAMENTO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500034" y="928670"/>
            <a:ext cx="535781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/>
              <a:t>Análise</a:t>
            </a:r>
          </a:p>
          <a:p>
            <a:pPr>
              <a:buFont typeface="Arial" pitchFamily="34" charset="0"/>
              <a:buChar char="•"/>
            </a:pPr>
            <a:endParaRPr lang="pt-BR" sz="2800" dirty="0" smtClean="0"/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Interpretação</a:t>
            </a:r>
          </a:p>
          <a:p>
            <a:pPr>
              <a:buFont typeface="Arial" pitchFamily="34" charset="0"/>
              <a:buChar char="•"/>
            </a:pPr>
            <a:endParaRPr lang="pt-BR" sz="2800" dirty="0" smtClean="0"/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Crítica</a:t>
            </a:r>
          </a:p>
          <a:p>
            <a:pPr>
              <a:buFont typeface="Arial" pitchFamily="34" charset="0"/>
              <a:buChar char="•"/>
            </a:pPr>
            <a:endParaRPr lang="pt-BR" sz="2800" dirty="0" smtClean="0"/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Levantamento de hipóteses</a:t>
            </a:r>
          </a:p>
          <a:p>
            <a:pPr>
              <a:buFont typeface="Arial" pitchFamily="34" charset="0"/>
              <a:buChar char="•"/>
            </a:pPr>
            <a:endParaRPr lang="pt-BR" sz="2800" dirty="0" smtClean="0"/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Busca de suposições</a:t>
            </a:r>
          </a:p>
          <a:p>
            <a:pPr>
              <a:buFont typeface="Arial" pitchFamily="34" charset="0"/>
              <a:buChar char="•"/>
            </a:pPr>
            <a:endParaRPr lang="pt-BR" sz="2800" dirty="0" smtClean="0"/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Organização de dados</a:t>
            </a:r>
          </a:p>
          <a:p>
            <a:pPr>
              <a:buFont typeface="Arial" pitchFamily="34" charset="0"/>
              <a:buChar char="•"/>
            </a:pPr>
            <a:endParaRPr lang="pt-BR" sz="2800" dirty="0" smtClean="0"/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Comparação</a:t>
            </a:r>
          </a:p>
          <a:p>
            <a:endParaRPr lang="pt-BR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DINÂMICA DO SEMINÁRIO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0" y="1142984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Ao professor(</a:t>
            </a:r>
            <a:r>
              <a:rPr lang="pt-BR" sz="2800" dirty="0" smtClean="0">
                <a:solidFill>
                  <a:schemeClr val="accent1"/>
                </a:solidFill>
              </a:rPr>
              <a:t>estrategista</a:t>
            </a:r>
            <a:r>
              <a:rPr lang="pt-BR" sz="2800" dirty="0" smtClean="0"/>
              <a:t>) cabe:</a:t>
            </a:r>
          </a:p>
          <a:p>
            <a:endParaRPr lang="pt-BR" sz="2800" dirty="0" smtClean="0"/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 </a:t>
            </a:r>
            <a:r>
              <a:rPr lang="pt-BR" sz="2800" dirty="0" smtClean="0">
                <a:solidFill>
                  <a:schemeClr val="accent1"/>
                </a:solidFill>
              </a:rPr>
              <a:t>Escolher</a:t>
            </a:r>
            <a:r>
              <a:rPr lang="pt-BR" sz="2800" dirty="0" smtClean="0"/>
              <a:t> um tema geral, do qual cada estudante escolherá um sub-tema proposto.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 </a:t>
            </a:r>
            <a:r>
              <a:rPr lang="pt-BR" sz="2800" dirty="0" smtClean="0">
                <a:solidFill>
                  <a:schemeClr val="accent1"/>
                </a:solidFill>
              </a:rPr>
              <a:t>Organizar</a:t>
            </a:r>
            <a:r>
              <a:rPr lang="pt-BR" sz="2800" dirty="0" smtClean="0"/>
              <a:t> o calendário das atividades.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 </a:t>
            </a:r>
            <a:r>
              <a:rPr lang="pt-BR" sz="2800" dirty="0" smtClean="0">
                <a:solidFill>
                  <a:schemeClr val="accent1"/>
                </a:solidFill>
              </a:rPr>
              <a:t>Orientar</a:t>
            </a:r>
            <a:r>
              <a:rPr lang="pt-BR" sz="2800" dirty="0" smtClean="0"/>
              <a:t> os alunos a respeito do tema, fornecendo bibliografia adequada ou indicando </a:t>
            </a:r>
            <a:r>
              <a:rPr lang="pt-BR" sz="2800" dirty="0" smtClean="0"/>
              <a:t>pessoas/instituições </a:t>
            </a:r>
            <a:r>
              <a:rPr lang="pt-BR" sz="2800" dirty="0" smtClean="0"/>
              <a:t>para a pesquisa.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1"/>
                </a:solidFill>
              </a:rPr>
              <a:t>Organização do espaço</a:t>
            </a: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dirty="0" smtClean="0"/>
              <a:t>para as apresentações e discussões.</a:t>
            </a:r>
            <a:endParaRPr lang="pt-BR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DINÂMICA DO SEMINÁRIO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0" y="114298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Aos grupos cabem:</a:t>
            </a:r>
          </a:p>
          <a:p>
            <a:endParaRPr lang="pt-BR" sz="2800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1" y="2071678"/>
            <a:ext cx="892971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sz="2400" b="1" dirty="0" smtClean="0">
                <a:solidFill>
                  <a:schemeClr val="accent1"/>
                </a:solidFill>
              </a:rPr>
              <a:t>Escolher</a:t>
            </a:r>
            <a:r>
              <a:rPr lang="pt-BR" sz="2400" b="1" dirty="0" smtClean="0"/>
              <a:t> o subtema.</a:t>
            </a:r>
          </a:p>
          <a:p>
            <a:endParaRPr lang="pt-BR" sz="2400" b="1" dirty="0" smtClean="0"/>
          </a:p>
          <a:p>
            <a:pPr>
              <a:buFont typeface="Arial" pitchFamily="34" charset="0"/>
              <a:buChar char="•"/>
            </a:pPr>
            <a:r>
              <a:rPr lang="pt-BR" sz="2400" b="1" dirty="0" smtClean="0"/>
              <a:t> </a:t>
            </a:r>
            <a:r>
              <a:rPr lang="pt-BR" sz="2400" b="1" dirty="0" smtClean="0">
                <a:solidFill>
                  <a:schemeClr val="accent1"/>
                </a:solidFill>
              </a:rPr>
              <a:t>Obter</a:t>
            </a:r>
            <a:r>
              <a:rPr lang="pt-BR" sz="2400" b="1" dirty="0" smtClean="0"/>
              <a:t> as informações, dados, por intermédio de pesquisas, levantamentos, leituras, entrevistas.</a:t>
            </a:r>
          </a:p>
          <a:p>
            <a:endParaRPr lang="pt-BR" sz="2400" b="1" dirty="0" smtClean="0"/>
          </a:p>
          <a:p>
            <a:pPr>
              <a:buFont typeface="Arial" pitchFamily="34" charset="0"/>
              <a:buChar char="•"/>
            </a:pPr>
            <a:r>
              <a:rPr lang="pt-BR" sz="2400" b="1" dirty="0" smtClean="0"/>
              <a:t> </a:t>
            </a:r>
            <a:r>
              <a:rPr lang="pt-BR" sz="2400" b="1" dirty="0" smtClean="0">
                <a:solidFill>
                  <a:schemeClr val="accent1"/>
                </a:solidFill>
              </a:rPr>
              <a:t>Ler</a:t>
            </a:r>
            <a:r>
              <a:rPr lang="pt-BR" sz="2400" b="1" dirty="0" smtClean="0"/>
              <a:t> a bibliografia sugerida e </a:t>
            </a:r>
            <a:r>
              <a:rPr lang="pt-BR" sz="2400" b="1" dirty="0" smtClean="0">
                <a:solidFill>
                  <a:schemeClr val="accent1"/>
                </a:solidFill>
              </a:rPr>
              <a:t>estudar</a:t>
            </a:r>
            <a:r>
              <a:rPr lang="pt-BR" sz="2400" b="1" dirty="0" smtClean="0"/>
              <a:t> previamente.</a:t>
            </a:r>
          </a:p>
          <a:p>
            <a:endParaRPr lang="pt-BR" sz="2400" b="1" dirty="0" smtClean="0"/>
          </a:p>
          <a:p>
            <a:pPr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accent1"/>
                </a:solidFill>
              </a:rPr>
              <a:t> Escolher </a:t>
            </a:r>
            <a:r>
              <a:rPr lang="pt-BR" sz="2400" b="1" dirty="0" smtClean="0"/>
              <a:t>os relatores e comentaristas.</a:t>
            </a:r>
          </a:p>
          <a:p>
            <a:endParaRPr lang="pt-BR" sz="2400" b="1" dirty="0" smtClean="0"/>
          </a:p>
          <a:p>
            <a:pPr>
              <a:buFont typeface="Arial" pitchFamily="34" charset="0"/>
              <a:buChar char="•"/>
            </a:pPr>
            <a:r>
              <a:rPr lang="pt-BR" sz="2400" b="1" dirty="0" smtClean="0"/>
              <a:t> </a:t>
            </a:r>
            <a:r>
              <a:rPr lang="pt-BR" sz="2400" b="1" dirty="0" smtClean="0">
                <a:solidFill>
                  <a:schemeClr val="accent1"/>
                </a:solidFill>
              </a:rPr>
              <a:t>Providenciar</a:t>
            </a:r>
            <a:r>
              <a:rPr lang="pt-BR" sz="2400" b="1" dirty="0" smtClean="0"/>
              <a:t> os materiais, apresentações, slides, </a:t>
            </a:r>
            <a:r>
              <a:rPr lang="pt-BR" sz="2400" b="1" dirty="0" err="1" smtClean="0"/>
              <a:t>datashow</a:t>
            </a:r>
            <a:r>
              <a:rPr lang="pt-BR" sz="2400" b="1" dirty="0" smtClean="0"/>
              <a:t>.</a:t>
            </a:r>
          </a:p>
          <a:p>
            <a:endParaRPr lang="pt-BR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EQUÍVOCOS NA UTILIZAÇÃO DO SEMINÁRIO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0" y="857232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/>
              <a:t>Quando não há a </a:t>
            </a:r>
            <a:r>
              <a:rPr lang="pt-BR" sz="2800" dirty="0" smtClean="0">
                <a:solidFill>
                  <a:schemeClr val="accent1"/>
                </a:solidFill>
              </a:rPr>
              <a:t>preparação</a:t>
            </a:r>
            <a:r>
              <a:rPr lang="pt-BR" sz="2800" dirty="0" smtClean="0"/>
              <a:t> de todos os componentes do seminário.</a:t>
            </a:r>
          </a:p>
          <a:p>
            <a:pPr>
              <a:buFont typeface="Arial" pitchFamily="34" charset="0"/>
              <a:buChar char="•"/>
            </a:pPr>
            <a:endParaRPr lang="pt-BR" sz="2800" dirty="0" smtClean="0"/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Risco de ser transformado em </a:t>
            </a:r>
            <a:r>
              <a:rPr lang="pt-BR" sz="2800" dirty="0" smtClean="0">
                <a:solidFill>
                  <a:schemeClr val="accent1"/>
                </a:solidFill>
              </a:rPr>
              <a:t>aula expositiva.</a:t>
            </a:r>
          </a:p>
          <a:p>
            <a:pPr>
              <a:buFont typeface="Arial" pitchFamily="34" charset="0"/>
              <a:buChar char="•"/>
            </a:pPr>
            <a:endParaRPr lang="pt-BR" sz="28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1"/>
                </a:solidFill>
              </a:rPr>
              <a:t>Extrema divisão </a:t>
            </a:r>
            <a:r>
              <a:rPr lang="pt-BR" sz="2800" dirty="0" smtClean="0"/>
              <a:t>do trabalho “em partes”.</a:t>
            </a:r>
          </a:p>
          <a:p>
            <a:pPr>
              <a:buFont typeface="Arial" pitchFamily="34" charset="0"/>
              <a:buChar char="•"/>
            </a:pPr>
            <a:endParaRPr lang="pt-BR" sz="2800" dirty="0" smtClean="0"/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Deter-se em </a:t>
            </a:r>
            <a:r>
              <a:rPr lang="pt-BR" sz="2800" dirty="0" smtClean="0">
                <a:solidFill>
                  <a:schemeClr val="accent1"/>
                </a:solidFill>
              </a:rPr>
              <a:t>superficialidades</a:t>
            </a:r>
            <a:r>
              <a:rPr lang="pt-BR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pt-BR" sz="2800" dirty="0" smtClean="0"/>
          </a:p>
          <a:p>
            <a:pP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1"/>
                </a:solidFill>
              </a:rPr>
              <a:t>Professor somente assiste</a:t>
            </a:r>
            <a:r>
              <a:rPr lang="pt-BR" sz="2800" dirty="0" smtClean="0"/>
              <a:t>, sem fazer intervenções.</a:t>
            </a:r>
            <a:endParaRPr lang="pt-BR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AVALIAÇÃO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0" y="1142984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Os indivíduos ou grupos são </a:t>
            </a:r>
            <a:r>
              <a:rPr lang="pt-BR" sz="2800" dirty="0" smtClean="0">
                <a:solidFill>
                  <a:schemeClr val="accent1"/>
                </a:solidFill>
              </a:rPr>
              <a:t>avaliados</a:t>
            </a:r>
            <a:r>
              <a:rPr lang="pt-BR" sz="2800" dirty="0" smtClean="0"/>
              <a:t> mas também são </a:t>
            </a:r>
            <a:r>
              <a:rPr lang="pt-BR" sz="2800" dirty="0" smtClean="0">
                <a:solidFill>
                  <a:schemeClr val="accent1"/>
                </a:solidFill>
              </a:rPr>
              <a:t>avaliadores</a:t>
            </a:r>
            <a:r>
              <a:rPr lang="pt-BR" sz="2800" dirty="0" smtClean="0"/>
              <a:t>.</a:t>
            </a:r>
          </a:p>
          <a:p>
            <a:endParaRPr lang="pt-BR" sz="2800" dirty="0" smtClean="0"/>
          </a:p>
          <a:p>
            <a:r>
              <a:rPr lang="pt-BR" sz="2800" dirty="0" smtClean="0"/>
              <a:t>Devem ser utilizados </a:t>
            </a:r>
            <a:r>
              <a:rPr lang="pt-BR" sz="2800" dirty="0" smtClean="0">
                <a:solidFill>
                  <a:schemeClr val="accent1"/>
                </a:solidFill>
              </a:rPr>
              <a:t>critérios adequados</a:t>
            </a:r>
            <a:r>
              <a:rPr lang="pt-BR" sz="2800" dirty="0" smtClean="0"/>
              <a:t>.</a:t>
            </a:r>
          </a:p>
          <a:p>
            <a:endParaRPr lang="pt-BR" sz="2800" dirty="0" smtClean="0"/>
          </a:p>
          <a:p>
            <a:r>
              <a:rPr lang="pt-BR" sz="2800" dirty="0" smtClean="0"/>
              <a:t>Alguns critérios sugeridos:</a:t>
            </a:r>
          </a:p>
          <a:p>
            <a:endParaRPr lang="pt-BR" sz="2800" dirty="0" smtClean="0"/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Clareza e coerência na apresentação.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Domínio do conteúdo apresentado.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Participação do grupo durante exposição.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Utilização de dinâmica e recursos audiovisuais.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Relatório final em forma de resumo.</a:t>
            </a:r>
            <a:endParaRPr lang="pt-BR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00034" y="1000108"/>
            <a:ext cx="76438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chemeClr val="accent1"/>
                </a:solidFill>
              </a:rPr>
              <a:t>Partes da apresentação</a:t>
            </a:r>
          </a:p>
          <a:p>
            <a:pPr>
              <a:buFont typeface="Arial" pitchFamily="34" charset="0"/>
              <a:buChar char="•"/>
            </a:pPr>
            <a:r>
              <a:rPr lang="pt-BR" sz="3600" dirty="0" smtClean="0"/>
              <a:t> Introdução</a:t>
            </a:r>
          </a:p>
          <a:p>
            <a:pPr>
              <a:buFont typeface="Arial" pitchFamily="34" charset="0"/>
              <a:buChar char="•"/>
            </a:pPr>
            <a:r>
              <a:rPr lang="pt-BR" sz="3600" dirty="0" smtClean="0"/>
              <a:t> Desenvolvimento</a:t>
            </a:r>
          </a:p>
          <a:p>
            <a:pPr>
              <a:buFont typeface="Arial" pitchFamily="34" charset="0"/>
              <a:buChar char="•"/>
            </a:pPr>
            <a:r>
              <a:rPr lang="pt-BR" sz="3600" dirty="0" smtClean="0"/>
              <a:t> Conclusão</a:t>
            </a:r>
          </a:p>
          <a:p>
            <a:pPr>
              <a:buFont typeface="Arial" pitchFamily="34" charset="0"/>
              <a:buChar char="•"/>
            </a:pPr>
            <a:endParaRPr lang="pt-BR" sz="3600" dirty="0" smtClean="0"/>
          </a:p>
          <a:p>
            <a:r>
              <a:rPr lang="pt-BR" sz="3600" dirty="0" smtClean="0">
                <a:solidFill>
                  <a:schemeClr val="accent1"/>
                </a:solidFill>
              </a:rPr>
              <a:t>Comunicação e expressão corporal</a:t>
            </a:r>
          </a:p>
          <a:p>
            <a:pPr>
              <a:buFont typeface="Arial" pitchFamily="34" charset="0"/>
              <a:buChar char="•"/>
            </a:pPr>
            <a:r>
              <a:rPr lang="pt-BR" sz="3600" dirty="0" smtClean="0"/>
              <a:t> Persuasão</a:t>
            </a:r>
          </a:p>
          <a:p>
            <a:pPr>
              <a:buFont typeface="Arial" pitchFamily="34" charset="0"/>
              <a:buChar char="•"/>
            </a:pPr>
            <a:r>
              <a:rPr lang="pt-BR" sz="3600" dirty="0" smtClean="0"/>
              <a:t> Nível de atenção</a:t>
            </a:r>
          </a:p>
          <a:p>
            <a:pPr>
              <a:buFont typeface="Arial" pitchFamily="34" charset="0"/>
              <a:buChar char="•"/>
            </a:pPr>
            <a:r>
              <a:rPr lang="pt-BR" sz="3600" dirty="0" smtClean="0"/>
              <a:t> Auto-confiança</a:t>
            </a:r>
            <a:endParaRPr lang="pt-BR" sz="3600" dirty="0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AVALIAÇÃO DA EXPOSIÇÃO E DEBATE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AVALIAÇÃO DA EXPOSIÇÃO E DEBATE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persuasã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1477969"/>
            <a:ext cx="7797966" cy="5380055"/>
          </a:xfrm>
          <a:noFill/>
          <a:ln/>
        </p:spPr>
      </p:pic>
      <p:sp>
        <p:nvSpPr>
          <p:cNvPr id="7" name="CaixaDeTexto 6"/>
          <p:cNvSpPr txBox="1"/>
          <p:nvPr/>
        </p:nvSpPr>
        <p:spPr>
          <a:xfrm>
            <a:off x="3000364" y="785794"/>
            <a:ext cx="27414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PERSUASÃO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AVALIAÇÃO DA EXPOSIÇÃO E DEBATE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Atençã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1273954"/>
            <a:ext cx="8001056" cy="5584070"/>
          </a:xfrm>
          <a:noFill/>
          <a:ln/>
        </p:spPr>
      </p:pic>
      <p:sp>
        <p:nvSpPr>
          <p:cNvPr id="9" name="CaixaDeTexto 8"/>
          <p:cNvSpPr txBox="1"/>
          <p:nvPr/>
        </p:nvSpPr>
        <p:spPr>
          <a:xfrm>
            <a:off x="3290529" y="714356"/>
            <a:ext cx="21387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ATENÇÃO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irmez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189964"/>
            <a:ext cx="8215370" cy="5668035"/>
          </a:xfrm>
          <a:noFill/>
          <a:ln/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AVALIAÇÃO DA EXPOSIÇÃO E DEBATE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2500298" y="642918"/>
            <a:ext cx="38705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AUTO-CONFIANÇA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921333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AVALIAÇÃO DA EXPOSIÇÃO E DEBATE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928662" y="1071546"/>
            <a:ext cx="732283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QUANTIFICAÇÃO DO DESEMPENHO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UM POUCO DE HISTÓRIA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794287"/>
            <a:ext cx="8929750" cy="499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71406" y="61436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i="1" dirty="0" smtClean="0"/>
              <a:t>O </a:t>
            </a:r>
            <a:r>
              <a:rPr lang="pt-BR" b="1" i="1" dirty="0" err="1" smtClean="0"/>
              <a:t>veredito</a:t>
            </a:r>
            <a:r>
              <a:rPr lang="pt-BR" b="1" i="1" dirty="0" smtClean="0"/>
              <a:t> do Povo - </a:t>
            </a:r>
            <a:r>
              <a:rPr lang="pt-BR" b="1" dirty="0" smtClean="0"/>
              <a:t>George </a:t>
            </a:r>
            <a:r>
              <a:rPr lang="pt-BR" b="1" dirty="0" err="1" smtClean="0"/>
              <a:t>Caleb</a:t>
            </a:r>
            <a:r>
              <a:rPr lang="pt-BR" b="1" dirty="0" smtClean="0"/>
              <a:t> </a:t>
            </a:r>
            <a:r>
              <a:rPr lang="pt-BR" b="1" dirty="0" err="1" smtClean="0"/>
              <a:t>Binghan</a:t>
            </a:r>
            <a:r>
              <a:rPr lang="pt-BR" b="1" dirty="0" smtClean="0"/>
              <a:t>, 1854.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53166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accent1"/>
                </a:solidFill>
              </a:rPr>
              <a:t>Ilíada,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/>
              <a:t>Homero, as mais antigas obras de ficção do mundo, foram escritas cerca de 500 anos após a queda de Tróia, e </a:t>
            </a:r>
            <a:r>
              <a:rPr lang="pt-BR" b="1" dirty="0" smtClean="0">
                <a:solidFill>
                  <a:schemeClr val="accent1"/>
                </a:solidFill>
              </a:rPr>
              <a:t>Homero</a:t>
            </a:r>
            <a:r>
              <a:rPr lang="pt-BR" b="1" dirty="0" smtClean="0"/>
              <a:t> foi “a principal fonte da cultura grega clássica, legando-nos a língua atitude que caracterizariam a civilização”. </a:t>
            </a:r>
            <a:r>
              <a:rPr lang="pt-BR" b="1" dirty="0" err="1" smtClean="0"/>
              <a:t>Cromer</a:t>
            </a:r>
            <a:r>
              <a:rPr lang="pt-BR" b="1" dirty="0" smtClean="0"/>
              <a:t> (1997).</a:t>
            </a:r>
          </a:p>
          <a:p>
            <a:endParaRPr lang="pt-BR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accent1"/>
                </a:solidFill>
              </a:rPr>
              <a:t>Debate</a:t>
            </a:r>
            <a:r>
              <a:rPr lang="pt-BR" b="1" dirty="0" smtClean="0"/>
              <a:t> aberto em assembléias.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42918"/>
            <a:ext cx="928690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Seminário:</a:t>
            </a:r>
          </a:p>
          <a:p>
            <a:r>
              <a:rPr lang="pt-BR" dirty="0" smtClean="0"/>
              <a:t>Do latim </a:t>
            </a:r>
            <a:r>
              <a:rPr lang="pt-BR" i="1" dirty="0" err="1" smtClean="0"/>
              <a:t>seminarium</a:t>
            </a:r>
            <a:r>
              <a:rPr lang="pt-BR" i="1" dirty="0" smtClean="0"/>
              <a:t> , significa sementeira (“viveiro de sementes”)</a:t>
            </a:r>
            <a:r>
              <a:rPr lang="pt-BR" dirty="0" smtClean="0"/>
              <a:t>.</a:t>
            </a:r>
          </a:p>
          <a:p>
            <a:r>
              <a:rPr lang="pt-BR" dirty="0" smtClean="0"/>
              <a:t>“Lugar onde as idéias são semeadas e germinadas”.</a:t>
            </a:r>
          </a:p>
          <a:p>
            <a:endParaRPr lang="pt-BR" dirty="0" smtClean="0"/>
          </a:p>
          <a:p>
            <a:r>
              <a:rPr lang="pt-BR" b="1" dirty="0" smtClean="0"/>
              <a:t>Simpósio:</a:t>
            </a:r>
          </a:p>
          <a:p>
            <a:endParaRPr lang="pt-BR" dirty="0" smtClean="0"/>
          </a:p>
          <a:p>
            <a:r>
              <a:rPr lang="pt-BR" dirty="0" smtClean="0"/>
              <a:t>Do grego </a:t>
            </a:r>
            <a:r>
              <a:rPr lang="pt-BR" i="1" dirty="0" err="1" smtClean="0"/>
              <a:t>sympotein</a:t>
            </a:r>
            <a:r>
              <a:rPr lang="pt-BR" dirty="0" smtClean="0"/>
              <a:t> (</a:t>
            </a:r>
            <a:r>
              <a:rPr lang="pt-BR" i="1" dirty="0" smtClean="0"/>
              <a:t>"beber junto"</a:t>
            </a:r>
            <a:r>
              <a:rPr lang="pt-BR" dirty="0" smtClean="0"/>
              <a:t>).</a:t>
            </a:r>
          </a:p>
          <a:p>
            <a:endParaRPr lang="pt-BR" dirty="0" smtClean="0"/>
          </a:p>
          <a:p>
            <a:r>
              <a:rPr lang="pt-BR" sz="1700" dirty="0" smtClean="0"/>
              <a:t>O que era o simpósio? Não era um jantar, era um ‘após o jantar’. Depois de jantar juntas, as pessoas eminentes permaneciam sentadas ao redor da mesa; as mulheres iam embora , entravam os músicos, que se colocavam em um ângulo do recinto e </a:t>
            </a:r>
          </a:p>
          <a:p>
            <a:r>
              <a:rPr lang="pt-BR" sz="1700" dirty="0" smtClean="0"/>
              <a:t>executavam músicas de fundo. Depois entrava um escravo, o copeiro, que trazia uma taça e enchia de vinho. A essa altura, o presidente do simpósio [...] expunha um determinado tema para discussão – por exemplo: o amor, a política ou a educação. Depois de ter bebido um gole de vinho, o primeiro comensal dava o seu parecer, sempre mantendo a taça entre as duas mãos. Quando terminava sua fala, passava a taça ao seu vizinho, que bebia um gole e depois expunha o próprio ponto de vista. </a:t>
            </a:r>
            <a:r>
              <a:rPr lang="pt-BR" sz="1700" b="1" dirty="0" err="1" smtClean="0">
                <a:solidFill>
                  <a:schemeClr val="accent1"/>
                </a:solidFill>
              </a:rPr>
              <a:t>Cromer</a:t>
            </a:r>
            <a:r>
              <a:rPr lang="pt-BR" sz="1700" b="1" dirty="0" smtClean="0">
                <a:solidFill>
                  <a:schemeClr val="accent1"/>
                </a:solidFill>
              </a:rPr>
              <a:t> (1997).</a:t>
            </a:r>
          </a:p>
          <a:p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/>
              <a:t>Congresso:</a:t>
            </a:r>
          </a:p>
          <a:p>
            <a:r>
              <a:rPr lang="pt-BR" dirty="0" smtClean="0"/>
              <a:t>Do latim: </a:t>
            </a:r>
            <a:r>
              <a:rPr lang="pt-BR" dirty="0" err="1" smtClean="0"/>
              <a:t>congressu</a:t>
            </a:r>
            <a:r>
              <a:rPr lang="pt-BR" dirty="0" smtClean="0"/>
              <a:t>-, encontro, reunião.</a:t>
            </a:r>
          </a:p>
          <a:p>
            <a:r>
              <a:rPr lang="pt-BR" dirty="0" smtClean="0"/>
              <a:t>Reunião solene de chefes de Estado ou dos seus representantes, sábios, diplomatas, </a:t>
            </a:r>
            <a:r>
              <a:rPr lang="pt-BR" dirty="0" err="1" smtClean="0"/>
              <a:t>etc</a:t>
            </a:r>
            <a:endParaRPr lang="pt-BR" dirty="0" smtClean="0"/>
          </a:p>
          <a:p>
            <a:r>
              <a:rPr lang="pt-BR" dirty="0" smtClean="0"/>
              <a:t>para tratar de assuntos de interesse geral, internacional ou comum. (</a:t>
            </a:r>
            <a:r>
              <a:rPr lang="pt-BR" b="1" dirty="0" smtClean="0"/>
              <a:t>Dicionário)</a:t>
            </a:r>
          </a:p>
          <a:p>
            <a:endParaRPr lang="pt-BR" b="1" dirty="0" smtClean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NÃO SÃO A MESMA “COISA”....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REFERÊNCIAS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1" y="928670"/>
            <a:ext cx="914399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PINTURAS:</a:t>
            </a:r>
          </a:p>
          <a:p>
            <a:r>
              <a:rPr lang="pt-BR" b="1" dirty="0" smtClean="0">
                <a:hlinkClick r:id="rId2"/>
              </a:rPr>
              <a:t>http://www.wga.hu/</a:t>
            </a:r>
            <a:r>
              <a:rPr lang="pt-BR" b="1" dirty="0" smtClean="0"/>
              <a:t> - Web </a:t>
            </a:r>
            <a:r>
              <a:rPr lang="pt-BR" b="1" dirty="0" err="1" smtClean="0"/>
              <a:t>Gallery</a:t>
            </a:r>
            <a:r>
              <a:rPr lang="pt-BR" b="1" dirty="0" smtClean="0"/>
              <a:t> </a:t>
            </a:r>
            <a:r>
              <a:rPr lang="pt-BR" b="1" dirty="0" err="1" smtClean="0"/>
              <a:t>of</a:t>
            </a:r>
            <a:r>
              <a:rPr lang="pt-BR" b="1" dirty="0" smtClean="0"/>
              <a:t> </a:t>
            </a:r>
            <a:r>
              <a:rPr lang="pt-BR" b="1" dirty="0" err="1" smtClean="0"/>
              <a:t>Art</a:t>
            </a:r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ARTIGOS:</a:t>
            </a:r>
          </a:p>
          <a:p>
            <a:endParaRPr lang="pt-BR" b="1" dirty="0" smtClean="0"/>
          </a:p>
          <a:p>
            <a:r>
              <a:rPr lang="pt-BR" dirty="0" smtClean="0"/>
              <a:t>ALTHAUS, </a:t>
            </a:r>
            <a:r>
              <a:rPr lang="pt-BR" dirty="0" err="1" smtClean="0"/>
              <a:t>Maiza</a:t>
            </a:r>
            <a:r>
              <a:rPr lang="pt-BR" dirty="0" smtClean="0"/>
              <a:t> – O seminário como estratégia de ensino na pós-graduação: concepções e práticas.</a:t>
            </a:r>
          </a:p>
          <a:p>
            <a:endParaRPr lang="pt-BR" dirty="0" smtClean="0"/>
          </a:p>
          <a:p>
            <a:r>
              <a:rPr lang="pt-BR" dirty="0" smtClean="0"/>
              <a:t>Lea das Graças </a:t>
            </a:r>
            <a:r>
              <a:rPr lang="pt-BR" dirty="0" err="1" smtClean="0"/>
              <a:t>Anastasiou</a:t>
            </a:r>
            <a:r>
              <a:rPr lang="pt-BR" dirty="0" smtClean="0"/>
              <a:t>, Leonir </a:t>
            </a:r>
            <a:r>
              <a:rPr lang="pt-BR" dirty="0" err="1" smtClean="0"/>
              <a:t>Pessate</a:t>
            </a:r>
            <a:r>
              <a:rPr lang="pt-BR" dirty="0" smtClean="0"/>
              <a:t> - Estratégias de </a:t>
            </a:r>
            <a:r>
              <a:rPr lang="pt-BR" dirty="0" err="1" smtClean="0"/>
              <a:t>Ensinagem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b="1" dirty="0" smtClean="0"/>
              <a:t>SLIDES:</a:t>
            </a:r>
          </a:p>
          <a:p>
            <a:endParaRPr lang="pt-BR" b="1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M. Cristina Motta de Toledo - </a:t>
            </a:r>
            <a:r>
              <a:rPr lang="pt-BR" dirty="0" smtClean="0">
                <a:latin typeface="Verdana" pitchFamily="34" charset="0"/>
              </a:rPr>
              <a:t>Preparação pedagógica para Geociências – experiências de 2008 a 2010.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Carla Façanha de Brito- O SEMINÁRIO, Uma proposta de ensino-aprendizagem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r>
              <a:rPr lang="pt-BR" b="1" dirty="0" smtClean="0"/>
              <a:t>DICIONÁRIO:</a:t>
            </a:r>
          </a:p>
          <a:p>
            <a:endParaRPr lang="pt-BR" b="1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Dicionário Aurélio.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UM POUCO DE HISTÓRIA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64291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 Com a experiência iniciada pela Igreja Católica, o uso de seminários foi ampliado para diversas áreas, incluindo instituições de ensino, e em sentido mais amplo, um centro de criação ou de produção intelectual.</a:t>
            </a:r>
          </a:p>
          <a:p>
            <a:pPr>
              <a:buFont typeface="Arial" pitchFamily="34" charset="0"/>
              <a:buChar char="•"/>
            </a:pPr>
            <a:endParaRPr lang="pt-BR" b="1" dirty="0" smtClean="0"/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Rumores de surgimento nas universidades da Alemanha no Século XVII.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3116"/>
            <a:ext cx="6858048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531666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Os </a:t>
            </a:r>
            <a:r>
              <a:rPr lang="pt-BR" b="1" dirty="0" smtClean="0">
                <a:solidFill>
                  <a:schemeClr val="accent1"/>
                </a:solidFill>
              </a:rPr>
              <a:t>estudantes</a:t>
            </a:r>
            <a:r>
              <a:rPr lang="pt-BR" b="1" dirty="0" smtClean="0"/>
              <a:t> em volta de uma mesa, coordenada pelo professor, </a:t>
            </a:r>
            <a:r>
              <a:rPr lang="pt-BR" b="1" dirty="0" smtClean="0">
                <a:solidFill>
                  <a:schemeClr val="accent1"/>
                </a:solidFill>
              </a:rPr>
              <a:t>comentavam </a:t>
            </a:r>
            <a:r>
              <a:rPr lang="pt-BR" b="1" dirty="0" smtClean="0"/>
              <a:t>os textos escolhidos e, durante a reunião, surgiam </a:t>
            </a:r>
            <a:r>
              <a:rPr lang="pt-BR" b="1" dirty="0" smtClean="0">
                <a:solidFill>
                  <a:schemeClr val="accent1"/>
                </a:solidFill>
              </a:rPr>
              <a:t>divergências</a:t>
            </a:r>
            <a:r>
              <a:rPr lang="pt-BR" b="1" dirty="0" smtClean="0"/>
              <a:t> de interpretação dos textos, bem como </a:t>
            </a:r>
            <a:r>
              <a:rPr lang="pt-BR" b="1" dirty="0" smtClean="0">
                <a:solidFill>
                  <a:schemeClr val="accent1"/>
                </a:solidFill>
              </a:rPr>
              <a:t>opiniões</a:t>
            </a:r>
            <a:r>
              <a:rPr lang="pt-BR" b="1" dirty="0" smtClean="0"/>
              <a:t> e </a:t>
            </a:r>
            <a:r>
              <a:rPr lang="pt-BR" b="1" dirty="0" smtClean="0">
                <a:solidFill>
                  <a:schemeClr val="accent1"/>
                </a:solidFill>
              </a:rPr>
              <a:t>réplicas</a:t>
            </a:r>
            <a:r>
              <a:rPr lang="pt-BR" b="1" dirty="0" smtClean="0"/>
              <a:t>. O clima é de uma animada conversa.</a:t>
            </a:r>
          </a:p>
          <a:p>
            <a:r>
              <a:rPr lang="pt-BR" b="1" dirty="0" smtClean="0"/>
              <a:t>(Martin, 1985)</a:t>
            </a:r>
          </a:p>
          <a:p>
            <a:pPr algn="ctr"/>
            <a:endParaRPr lang="pt-BR" b="1" dirty="0" smtClean="0"/>
          </a:p>
          <a:p>
            <a:r>
              <a:rPr lang="pt-BR" b="1" dirty="0" smtClean="0"/>
              <a:t>                 Espaço em que as idéias devem germinar ou ser semeadas.</a:t>
            </a:r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Tendo como princípio que </a:t>
            </a:r>
            <a:r>
              <a:rPr lang="pt-BR" b="1" dirty="0" smtClean="0">
                <a:solidFill>
                  <a:schemeClr val="accent1"/>
                </a:solidFill>
              </a:rPr>
              <a:t>ensinar não é transferir conhecimentos</a:t>
            </a:r>
            <a:r>
              <a:rPr lang="pt-BR" b="1" dirty="0" smtClean="0"/>
              <a:t>, mas sim criar possibilidades para a sua </a:t>
            </a:r>
            <a:r>
              <a:rPr lang="pt-BR" b="1" dirty="0" smtClean="0">
                <a:solidFill>
                  <a:schemeClr val="accent1"/>
                </a:solidFill>
              </a:rPr>
              <a:t>própria produção ou a sua construção </a:t>
            </a:r>
            <a:r>
              <a:rPr lang="pt-BR" b="1" dirty="0" smtClean="0"/>
              <a:t>(Freire, 1996).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ATUALMENTE....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7" y="2286016"/>
            <a:ext cx="6000793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8596" y="632190"/>
          <a:ext cx="8215370" cy="6154396"/>
        </p:xfrm>
        <a:graphic>
          <a:graphicData uri="http://schemas.openxmlformats.org/presentationml/2006/ole">
            <p:oleObj spid="_x0000_s1026" name="Slide" r:id="rId3" imgW="4605693" imgH="3453406" progId="PowerPoint.Slide.8">
              <p:embed/>
            </p:oleObj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O QUE O SEMINÁRIO NÃO PODE SER...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5017444" y="6357958"/>
            <a:ext cx="3483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accent1"/>
                </a:solidFill>
              </a:rPr>
              <a:t>(Slides </a:t>
            </a:r>
            <a:r>
              <a:rPr lang="pt-BR" sz="2400" b="1" dirty="0" err="1" smtClean="0">
                <a:solidFill>
                  <a:schemeClr val="accent1"/>
                </a:solidFill>
              </a:rPr>
              <a:t>Profa</a:t>
            </a:r>
            <a:r>
              <a:rPr lang="pt-BR" sz="2400" b="1" dirty="0" smtClean="0">
                <a:solidFill>
                  <a:schemeClr val="accent1"/>
                </a:solidFill>
              </a:rPr>
              <a:t> .Cristina)</a:t>
            </a:r>
            <a:endParaRPr lang="pt-BR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O QUE O SEMINÁRIO NÃO PODE SER...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714356"/>
            <a:ext cx="5286412" cy="56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071670" y="6488668"/>
            <a:ext cx="458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(Pensador, 1890. Claire Jeanne </a:t>
            </a:r>
            <a:r>
              <a:rPr lang="pt-BR" b="1" dirty="0" err="1" smtClean="0"/>
              <a:t>Roberte</a:t>
            </a:r>
            <a:r>
              <a:rPr lang="pt-BR" b="1" dirty="0" smtClean="0"/>
              <a:t>)</a:t>
            </a:r>
            <a:endParaRPr lang="pt-BR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DEFINIÇÕES, ETIMOLOGIA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785794"/>
            <a:ext cx="91440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/>
              <a:t>Seminário, do latim </a:t>
            </a:r>
            <a:r>
              <a:rPr lang="pt-BR" sz="2200" b="1" dirty="0" err="1" smtClean="0"/>
              <a:t>Seminarium</a:t>
            </a:r>
            <a:r>
              <a:rPr lang="pt-BR" sz="2200" b="1" dirty="0" smtClean="0"/>
              <a:t>, significa  sementeira (“viveiro de sementes”). “Lugar onde as idéias são semeadas e germinadas”. Onde há </a:t>
            </a:r>
            <a:r>
              <a:rPr lang="pt-BR" sz="2200" b="1" dirty="0" smtClean="0">
                <a:solidFill>
                  <a:schemeClr val="accent1"/>
                </a:solidFill>
              </a:rPr>
              <a:t>exposição</a:t>
            </a:r>
            <a:r>
              <a:rPr lang="pt-BR" sz="2200" b="1" dirty="0" smtClean="0"/>
              <a:t> seguida de </a:t>
            </a:r>
            <a:r>
              <a:rPr lang="pt-BR" sz="2200" b="1" dirty="0" smtClean="0">
                <a:solidFill>
                  <a:schemeClr val="accent1"/>
                </a:solidFill>
              </a:rPr>
              <a:t>debates</a:t>
            </a:r>
            <a:r>
              <a:rPr lang="pt-BR" sz="2200" b="1" dirty="0" smtClean="0"/>
              <a:t> por um grupo de estudo sobre temas específicos científicos ou culturais.</a:t>
            </a:r>
          </a:p>
          <a:p>
            <a:endParaRPr lang="pt-BR" sz="2200" b="1" dirty="0" smtClean="0"/>
          </a:p>
          <a:p>
            <a:endParaRPr lang="pt-BR" sz="2200" b="1" dirty="0" smtClean="0"/>
          </a:p>
          <a:p>
            <a:endParaRPr lang="pt-BR" sz="2200" b="1" dirty="0" smtClean="0"/>
          </a:p>
          <a:p>
            <a:pPr>
              <a:buFont typeface="Arial" pitchFamily="34" charset="0"/>
              <a:buChar char="•"/>
            </a:pPr>
            <a:r>
              <a:rPr lang="pt-BR" sz="2200" b="1" dirty="0" smtClean="0"/>
              <a:t>Estabelecimento em que se preparam pessoas destinadas ao estado eclesiástico.  </a:t>
            </a:r>
          </a:p>
          <a:p>
            <a:pPr>
              <a:buFont typeface="Arial" pitchFamily="34" charset="0"/>
              <a:buChar char="•"/>
            </a:pPr>
            <a:r>
              <a:rPr lang="pt-BR" sz="2200" b="1" dirty="0" smtClean="0"/>
              <a:t>Departamento eclesiástico em que se ensaiam os elementos de um coro. </a:t>
            </a:r>
          </a:p>
          <a:p>
            <a:pPr>
              <a:buFont typeface="Arial" pitchFamily="34" charset="0"/>
              <a:buChar char="•"/>
            </a:pPr>
            <a:r>
              <a:rPr lang="pt-BR" sz="2200" b="1" dirty="0" smtClean="0"/>
              <a:t>Congresso científico ou cultural, com exposição seguida de debates. </a:t>
            </a:r>
          </a:p>
          <a:p>
            <a:pPr>
              <a:buFont typeface="Arial" pitchFamily="34" charset="0"/>
              <a:buChar char="•"/>
            </a:pPr>
            <a:r>
              <a:rPr lang="pt-BR" sz="2200" b="1" dirty="0" smtClean="0"/>
              <a:t>Aula de nível universitário com exposição e discussão de temas específicos. </a:t>
            </a:r>
          </a:p>
          <a:p>
            <a:r>
              <a:rPr lang="pt-BR" sz="2200" b="1" dirty="0" smtClean="0">
                <a:solidFill>
                  <a:schemeClr val="accent1"/>
                </a:solidFill>
              </a:rPr>
              <a:t>(Dicionário Aurélio)</a:t>
            </a:r>
          </a:p>
          <a:p>
            <a:endParaRPr lang="pt-B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85720" y="857232"/>
            <a:ext cx="842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/>
              <a:t>Metodologia de avaliação criativa!!!!</a:t>
            </a:r>
          </a:p>
          <a:p>
            <a:endParaRPr lang="pt-BR" sz="3200" dirty="0" smtClean="0"/>
          </a:p>
          <a:p>
            <a:r>
              <a:rPr lang="pt-BR" sz="3200" dirty="0" smtClean="0"/>
              <a:t>CARACTERÍSTICAS GERAIS:</a:t>
            </a:r>
          </a:p>
          <a:p>
            <a:pPr>
              <a:buFont typeface="Arial" pitchFamily="34" charset="0"/>
              <a:buChar char="•"/>
            </a:pPr>
            <a:r>
              <a:rPr lang="pt-BR" sz="3200" dirty="0" smtClean="0"/>
              <a:t> </a:t>
            </a:r>
            <a:r>
              <a:rPr lang="pt-BR" sz="3200" dirty="0" smtClean="0">
                <a:solidFill>
                  <a:schemeClr val="accent1"/>
                </a:solidFill>
              </a:rPr>
              <a:t>Relação</a:t>
            </a:r>
            <a:r>
              <a:rPr lang="pt-BR" sz="3200" dirty="0" smtClean="0"/>
              <a:t> dialógica</a:t>
            </a:r>
          </a:p>
          <a:p>
            <a:pPr>
              <a:buFont typeface="Arial" pitchFamily="34" charset="0"/>
              <a:buChar char="•"/>
            </a:pPr>
            <a:r>
              <a:rPr lang="pt-BR" sz="3200" dirty="0" smtClean="0"/>
              <a:t> Criação de </a:t>
            </a:r>
            <a:r>
              <a:rPr lang="pt-BR" sz="3200" dirty="0" smtClean="0">
                <a:solidFill>
                  <a:schemeClr val="accent1"/>
                </a:solidFill>
              </a:rPr>
              <a:t>espaço</a:t>
            </a:r>
            <a:r>
              <a:rPr lang="pt-BR" sz="3200" dirty="0" smtClean="0"/>
              <a:t> para pergunta, a dúvida e a </a:t>
            </a:r>
            <a:r>
              <a:rPr lang="pt-BR" sz="3200" dirty="0" err="1" smtClean="0"/>
              <a:t>problematização</a:t>
            </a:r>
            <a:endParaRPr lang="pt-BR" sz="3200" dirty="0" smtClean="0"/>
          </a:p>
          <a:p>
            <a:pPr>
              <a:buFont typeface="Arial" pitchFamily="34" charset="0"/>
              <a:buChar char="•"/>
            </a:pPr>
            <a:r>
              <a:rPr lang="pt-BR" sz="3200" dirty="0" smtClean="0"/>
              <a:t> Aluno: </a:t>
            </a:r>
            <a:r>
              <a:rPr lang="pt-BR" sz="3200" dirty="0" smtClean="0">
                <a:solidFill>
                  <a:schemeClr val="accent1"/>
                </a:solidFill>
              </a:rPr>
              <a:t>sujeito ativo</a:t>
            </a:r>
            <a:r>
              <a:rPr lang="pt-BR" sz="3200" dirty="0" smtClean="0">
                <a:solidFill>
                  <a:srgbClr val="FF0000"/>
                </a:solidFill>
              </a:rPr>
              <a:t> </a:t>
            </a:r>
            <a:r>
              <a:rPr lang="pt-BR" sz="3200" dirty="0" smtClean="0"/>
              <a:t>da aprendizagem</a:t>
            </a:r>
          </a:p>
          <a:p>
            <a:pPr>
              <a:buFont typeface="Arial" pitchFamily="34" charset="0"/>
              <a:buChar char="•"/>
            </a:pPr>
            <a:r>
              <a:rPr lang="pt-BR" sz="3200" dirty="0" smtClean="0"/>
              <a:t> Relação teórica-prática</a:t>
            </a:r>
          </a:p>
          <a:p>
            <a:pPr>
              <a:buFont typeface="Arial" pitchFamily="34" charset="0"/>
              <a:buChar char="•"/>
            </a:pPr>
            <a:r>
              <a:rPr lang="pt-BR" sz="3200" dirty="0" smtClean="0"/>
              <a:t> Conscientização do tema</a:t>
            </a:r>
            <a:endParaRPr lang="pt-BR" sz="3200" dirty="0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POR QUE ???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714488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3000" dirty="0" smtClean="0"/>
              <a:t> </a:t>
            </a:r>
            <a:r>
              <a:rPr lang="pt-BR" sz="3000" dirty="0" smtClean="0">
                <a:solidFill>
                  <a:schemeClr val="accent1"/>
                </a:solidFill>
              </a:rPr>
              <a:t>Reflexão aprofundada </a:t>
            </a:r>
            <a:r>
              <a:rPr lang="pt-BR" sz="3000" dirty="0" smtClean="0"/>
              <a:t>do problema</a:t>
            </a:r>
          </a:p>
          <a:p>
            <a:pPr>
              <a:buFont typeface="Arial" pitchFamily="34" charset="0"/>
              <a:buChar char="•"/>
            </a:pPr>
            <a:r>
              <a:rPr lang="pt-BR" sz="3000" dirty="0" smtClean="0"/>
              <a:t> Análise mais rigorosa e radical do texto ou tema</a:t>
            </a:r>
          </a:p>
          <a:p>
            <a:pPr>
              <a:buFont typeface="Arial" pitchFamily="34" charset="0"/>
              <a:buChar char="•"/>
            </a:pPr>
            <a:r>
              <a:rPr lang="pt-BR" sz="3000" dirty="0" smtClean="0"/>
              <a:t> Leitura com a perspectiva de julgamento e de crítica</a:t>
            </a:r>
          </a:p>
          <a:p>
            <a:pPr>
              <a:buFont typeface="Arial" pitchFamily="34" charset="0"/>
              <a:buChar char="•"/>
            </a:pPr>
            <a:r>
              <a:rPr lang="pt-BR" sz="3000" dirty="0" smtClean="0"/>
              <a:t> </a:t>
            </a:r>
            <a:r>
              <a:rPr lang="pt-BR" sz="3000" dirty="0" smtClean="0">
                <a:solidFill>
                  <a:schemeClr val="accent1"/>
                </a:solidFill>
              </a:rPr>
              <a:t>Discutir</a:t>
            </a:r>
            <a:r>
              <a:rPr lang="pt-BR" sz="3000" dirty="0" smtClean="0"/>
              <a:t> a problemática presente explícita ou implícita do texto</a:t>
            </a:r>
          </a:p>
          <a:p>
            <a:pPr>
              <a:buFont typeface="Arial" pitchFamily="34" charset="0"/>
              <a:buChar char="•"/>
            </a:pPr>
            <a:endParaRPr lang="pt-BR" sz="3000" dirty="0" smtClean="0"/>
          </a:p>
          <a:p>
            <a:pPr>
              <a:buFont typeface="Arial" pitchFamily="34" charset="0"/>
              <a:buChar char="•"/>
            </a:pPr>
            <a:r>
              <a:rPr lang="pt-BR" sz="3200" dirty="0" smtClean="0"/>
              <a:t>Promover as competências necessárias para desenvolver a capacidade de </a:t>
            </a:r>
            <a:r>
              <a:rPr lang="pt-BR" sz="3200" dirty="0" smtClean="0">
                <a:solidFill>
                  <a:schemeClr val="accent1"/>
                </a:solidFill>
              </a:rPr>
              <a:t>investigação</a:t>
            </a:r>
            <a:r>
              <a:rPr lang="pt-BR" sz="3200" dirty="0" smtClean="0"/>
              <a:t>, de </a:t>
            </a:r>
            <a:r>
              <a:rPr lang="pt-BR" sz="3200" dirty="0" smtClean="0">
                <a:solidFill>
                  <a:schemeClr val="accent1"/>
                </a:solidFill>
              </a:rPr>
              <a:t>síntese</a:t>
            </a:r>
            <a:r>
              <a:rPr lang="pt-BR" sz="3200" dirty="0" smtClean="0"/>
              <a:t>, </a:t>
            </a:r>
            <a:r>
              <a:rPr lang="pt-BR" sz="3200" dirty="0" smtClean="0">
                <a:solidFill>
                  <a:schemeClr val="accent1"/>
                </a:solidFill>
              </a:rPr>
              <a:t>análise</a:t>
            </a:r>
            <a:r>
              <a:rPr lang="pt-BR" sz="3200" dirty="0" smtClean="0"/>
              <a:t> e </a:t>
            </a:r>
            <a:r>
              <a:rPr lang="pt-BR" sz="3200" dirty="0" smtClean="0">
                <a:solidFill>
                  <a:schemeClr val="accent1"/>
                </a:solidFill>
              </a:rPr>
              <a:t>crítica</a:t>
            </a:r>
            <a:r>
              <a:rPr lang="pt-BR" sz="32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pt-BR" sz="3000" dirty="0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OBJETIVOS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écnica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487</TotalTime>
  <Words>1064</Words>
  <Application>Microsoft Office PowerPoint</Application>
  <PresentationFormat>Apresentação na tela (4:3)</PresentationFormat>
  <Paragraphs>182</Paragraphs>
  <Slides>21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3" baseType="lpstr">
      <vt:lpstr>Técnica</vt:lpstr>
      <vt:lpstr>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IAG-USP</cp:lastModifiedBy>
  <cp:revision>85</cp:revision>
  <dcterms:modified xsi:type="dcterms:W3CDTF">2012-04-03T16:49:56Z</dcterms:modified>
</cp:coreProperties>
</file>