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70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2B8CBE-21FC-4BED-8DCD-B53FB41D333F}" type="datetimeFigureOut">
              <a:rPr lang="pt-BR" smtClean="0"/>
              <a:pPr/>
              <a:t>26/03/2012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77E09A-F5E0-4949-8715-11BAFEEAFFC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Simpósio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Maria Laura &amp; Viviane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5- Hora das perguntas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1º - O coordenador              sintetiza as apresentações</a:t>
            </a:r>
          </a:p>
          <a:p>
            <a:endParaRPr lang="pt-BR" dirty="0" smtClean="0"/>
          </a:p>
          <a:p>
            <a:r>
              <a:rPr lang="pt-BR" dirty="0" smtClean="0"/>
              <a:t>2º - Encaminha as perguntas aos membros da mesa</a:t>
            </a:r>
            <a:endParaRPr lang="pt-BR" dirty="0"/>
          </a:p>
        </p:txBody>
      </p:sp>
      <p:pic>
        <p:nvPicPr>
          <p:cNvPr id="1026" name="Picture 2" descr="C:\Users\Viviane\Desktop\PAE\ccoor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780928"/>
            <a:ext cx="1099815" cy="666555"/>
          </a:xfrm>
          <a:prstGeom prst="rect">
            <a:avLst/>
          </a:prstGeom>
          <a:noFill/>
        </p:spPr>
      </p:pic>
      <p:grpSp>
        <p:nvGrpSpPr>
          <p:cNvPr id="5" name="Grupo 4"/>
          <p:cNvGrpSpPr/>
          <p:nvPr/>
        </p:nvGrpSpPr>
        <p:grpSpPr>
          <a:xfrm>
            <a:off x="2699792" y="4797152"/>
            <a:ext cx="3600400" cy="1512168"/>
            <a:chOff x="4644008" y="2132856"/>
            <a:chExt cx="4176464" cy="1800200"/>
          </a:xfrm>
        </p:grpSpPr>
        <p:pic>
          <p:nvPicPr>
            <p:cNvPr id="6" name="Espaço Reservado para Conteúdo 3" descr="member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170" t="48524"/>
            <a:stretch>
              <a:fillRect/>
            </a:stretch>
          </p:blipFill>
          <p:spPr>
            <a:xfrm>
              <a:off x="6660232" y="2132856"/>
              <a:ext cx="1190992" cy="1527792"/>
            </a:xfrm>
            <a:prstGeom prst="rect">
              <a:avLst/>
            </a:prstGeom>
          </p:spPr>
        </p:pic>
        <p:pic>
          <p:nvPicPr>
            <p:cNvPr id="7" name="Espaço Reservado para Conteúdo 3" descr="member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170" t="48524"/>
            <a:stretch>
              <a:fillRect/>
            </a:stretch>
          </p:blipFill>
          <p:spPr>
            <a:xfrm>
              <a:off x="7596336" y="2132856"/>
              <a:ext cx="1190992" cy="1527792"/>
            </a:xfrm>
            <a:prstGeom prst="rect">
              <a:avLst/>
            </a:prstGeom>
          </p:spPr>
        </p:pic>
        <p:pic>
          <p:nvPicPr>
            <p:cNvPr id="8" name="Espaço Reservado para Conteúdo 3" descr="member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170" t="48524"/>
            <a:stretch>
              <a:fillRect/>
            </a:stretch>
          </p:blipFill>
          <p:spPr>
            <a:xfrm>
              <a:off x="5580112" y="2204864"/>
              <a:ext cx="1190992" cy="1527792"/>
            </a:xfrm>
            <a:prstGeom prst="rect">
              <a:avLst/>
            </a:prstGeom>
          </p:spPr>
        </p:pic>
        <p:pic>
          <p:nvPicPr>
            <p:cNvPr id="9" name="Espaço Reservado para Conteúdo 3" descr="member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170" t="48524"/>
            <a:stretch>
              <a:fillRect/>
            </a:stretch>
          </p:blipFill>
          <p:spPr>
            <a:xfrm>
              <a:off x="4644008" y="2204864"/>
              <a:ext cx="1190992" cy="1527792"/>
            </a:xfrm>
            <a:prstGeom prst="rect">
              <a:avLst/>
            </a:prstGeom>
          </p:spPr>
        </p:pic>
        <p:sp>
          <p:nvSpPr>
            <p:cNvPr id="10" name="Retângulo 9"/>
            <p:cNvSpPr/>
            <p:nvPr/>
          </p:nvSpPr>
          <p:spPr>
            <a:xfrm>
              <a:off x="4644008" y="2996952"/>
              <a:ext cx="4176464" cy="93610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6-A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À pertinência das questões apresentadas pelo grande grupo</a:t>
            </a:r>
          </a:p>
          <a:p>
            <a:r>
              <a:rPr lang="pt-BR" dirty="0" smtClean="0"/>
              <a:t>À logicidade dos argumentos</a:t>
            </a:r>
          </a:p>
          <a:p>
            <a:r>
              <a:rPr lang="pt-BR" dirty="0" smtClean="0"/>
              <a:t>Ao estabelecimento de relações entre os diversos pontos de vista</a:t>
            </a:r>
          </a:p>
          <a:p>
            <a:r>
              <a:rPr lang="pt-BR" dirty="0" smtClean="0"/>
              <a:t>Aos conhecimentos relacionados ao tema e explicados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59352"/>
          </a:xfrm>
        </p:spPr>
        <p:txBody>
          <a:bodyPr/>
          <a:lstStyle/>
          <a:p>
            <a:pPr algn="ctr"/>
            <a:r>
              <a:rPr lang="pt-BR" dirty="0" smtClean="0"/>
              <a:t>Como é feita a construção do conhecimento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261989"/>
            <a:ext cx="4041775" cy="654843"/>
          </a:xfrm>
        </p:spPr>
        <p:txBody>
          <a:bodyPr/>
          <a:lstStyle/>
          <a:p>
            <a:pPr algn="ctr"/>
            <a:r>
              <a:rPr lang="pt-BR" dirty="0" smtClean="0"/>
              <a:t>Efeitos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3845720"/>
          </a:xfrm>
        </p:spPr>
        <p:txBody>
          <a:bodyPr/>
          <a:lstStyle/>
          <a:p>
            <a:r>
              <a:rPr lang="pt-BR" dirty="0" smtClean="0"/>
              <a:t>Ampliação do conhecimento</a:t>
            </a:r>
          </a:p>
          <a:p>
            <a:r>
              <a:rPr lang="pt-BR" dirty="0" smtClean="0"/>
              <a:t>Caráter multiplicador </a:t>
            </a:r>
          </a:p>
          <a:p>
            <a:r>
              <a:rPr lang="pt-BR" dirty="0" smtClean="0"/>
              <a:t>Significação de práxis</a:t>
            </a:r>
          </a:p>
          <a:p>
            <a:r>
              <a:rPr lang="pt-BR" dirty="0" smtClean="0"/>
              <a:t>De continuidade e ruptura</a:t>
            </a:r>
          </a:p>
          <a:p>
            <a:r>
              <a:rPr lang="pt-BR" dirty="0" smtClean="0"/>
              <a:t>Criticidade </a:t>
            </a:r>
          </a:p>
          <a:p>
            <a:r>
              <a:rPr lang="pt-BR" dirty="0" smtClean="0"/>
              <a:t>Totalidade</a:t>
            </a:r>
          </a:p>
        </p:txBody>
      </p:sp>
      <p:grpSp>
        <p:nvGrpSpPr>
          <p:cNvPr id="7" name="Espaço Reservado para Conteúdo 6"/>
          <p:cNvGrpSpPr>
            <a:grpSpLocks noGrp="1"/>
          </p:cNvGrpSpPr>
          <p:nvPr>
            <p:ph sz="quarter" idx="2"/>
          </p:nvPr>
        </p:nvGrpSpPr>
        <p:grpSpPr>
          <a:xfrm>
            <a:off x="961256" y="2204864"/>
            <a:ext cx="3178696" cy="4319860"/>
            <a:chOff x="1403648" y="836712"/>
            <a:chExt cx="2448272" cy="5832648"/>
          </a:xfrm>
        </p:grpSpPr>
        <p:sp>
          <p:nvSpPr>
            <p:cNvPr id="8" name="Retângulo 7"/>
            <p:cNvSpPr/>
            <p:nvPr/>
          </p:nvSpPr>
          <p:spPr>
            <a:xfrm>
              <a:off x="1403648" y="836712"/>
              <a:ext cx="2448272" cy="86409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/>
                <a:t>Obtenção de dados</a:t>
              </a:r>
              <a:endParaRPr lang="pt-BR" sz="2400" b="1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1403648" y="4581128"/>
              <a:ext cx="2448272" cy="86409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/>
                <a:t>Crítica</a:t>
              </a:r>
              <a:endParaRPr lang="pt-BR" sz="2400" b="1" dirty="0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1403648" y="2060848"/>
              <a:ext cx="2448272" cy="86409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/>
                <a:t>Organização de dados</a:t>
              </a:r>
              <a:endParaRPr lang="pt-BR" sz="2400" b="1" dirty="0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1403648" y="5805264"/>
              <a:ext cx="2448272" cy="86409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/>
                <a:t>Elaboração de hipóteses</a:t>
              </a:r>
              <a:endParaRPr lang="pt-BR" sz="2400" b="1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1403648" y="3356992"/>
              <a:ext cx="2448272" cy="86409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/>
                <a:t>Comparação</a:t>
              </a:r>
              <a:endParaRPr lang="pt-BR" sz="2400" b="1" dirty="0"/>
            </a:p>
          </p:txBody>
        </p:sp>
        <p:cxnSp>
          <p:nvCxnSpPr>
            <p:cNvPr id="13" name="Conector de seta reta 12"/>
            <p:cNvCxnSpPr>
              <a:stCxn id="8" idx="2"/>
              <a:endCxn id="10" idx="0"/>
            </p:cNvCxnSpPr>
            <p:nvPr/>
          </p:nvCxnSpPr>
          <p:spPr>
            <a:xfrm>
              <a:off x="2627784" y="1700808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>
              <a:stCxn id="10" idx="2"/>
              <a:endCxn id="12" idx="0"/>
            </p:cNvCxnSpPr>
            <p:nvPr/>
          </p:nvCxnSpPr>
          <p:spPr>
            <a:xfrm>
              <a:off x="2627784" y="2924944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>
              <a:stCxn id="12" idx="2"/>
              <a:endCxn id="9" idx="0"/>
            </p:cNvCxnSpPr>
            <p:nvPr/>
          </p:nvCxnSpPr>
          <p:spPr>
            <a:xfrm>
              <a:off x="2627784" y="4221088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>
              <a:stCxn id="9" idx="2"/>
              <a:endCxn id="11" idx="0"/>
            </p:cNvCxnSpPr>
            <p:nvPr/>
          </p:nvCxnSpPr>
          <p:spPr>
            <a:xfrm>
              <a:off x="2627784" y="544522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/>
              <a:t>Resultado do processo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Introdução sobre </a:t>
            </a:r>
            <a:r>
              <a:rPr lang="pt-BR" dirty="0" err="1" smtClean="0"/>
              <a:t>ensinagem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Reunião de palestras e preleções breves apresentadas por várias pessoas (2 a 5)</a:t>
            </a:r>
          </a:p>
          <a:p>
            <a:r>
              <a:rPr lang="pt-BR" dirty="0" smtClean="0"/>
              <a:t>Desenvolve habilidades sociais, de investigação e para estabelecer relações.</a:t>
            </a:r>
          </a:p>
          <a:p>
            <a:r>
              <a:rPr lang="pt-BR" dirty="0" smtClean="0"/>
              <a:t>Amplia experiências</a:t>
            </a:r>
          </a:p>
          <a:p>
            <a:endParaRPr lang="pt-BR" dirty="0" smtClean="0"/>
          </a:p>
        </p:txBody>
      </p:sp>
      <p:pic>
        <p:nvPicPr>
          <p:cNvPr id="1026" name="Picture 2" descr="C:\Users\Viviane\Desktop\PAE\simp2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418031"/>
            <a:ext cx="3845694" cy="3439969"/>
          </a:xfrm>
          <a:prstGeom prst="rect">
            <a:avLst/>
          </a:prstGeom>
          <a:noFill/>
        </p:spPr>
      </p:pic>
      <p:grpSp>
        <p:nvGrpSpPr>
          <p:cNvPr id="10" name="Grupo 9"/>
          <p:cNvGrpSpPr/>
          <p:nvPr/>
        </p:nvGrpSpPr>
        <p:grpSpPr>
          <a:xfrm>
            <a:off x="4355976" y="3645024"/>
            <a:ext cx="3600400" cy="2664296"/>
            <a:chOff x="4355976" y="3645024"/>
            <a:chExt cx="3600400" cy="2664296"/>
          </a:xfrm>
        </p:grpSpPr>
        <p:cxnSp>
          <p:nvCxnSpPr>
            <p:cNvPr id="6" name="Conector reto 5"/>
            <p:cNvCxnSpPr/>
            <p:nvPr/>
          </p:nvCxnSpPr>
          <p:spPr>
            <a:xfrm>
              <a:off x="4499992" y="3645024"/>
              <a:ext cx="3456384" cy="2664296"/>
            </a:xfrm>
            <a:prstGeom prst="line">
              <a:avLst/>
            </a:prstGeom>
            <a:ln w="266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flipH="1">
              <a:off x="4355976" y="3717032"/>
              <a:ext cx="3312368" cy="2592288"/>
            </a:xfrm>
            <a:prstGeom prst="line">
              <a:avLst/>
            </a:prstGeom>
            <a:ln w="266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Viviane\Desktop\PAE\teach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140968"/>
            <a:ext cx="3810000" cy="33655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Quem participa?</a:t>
            </a:r>
            <a:endParaRPr lang="pt-BR" dirty="0"/>
          </a:p>
        </p:txBody>
      </p:sp>
      <p:pic>
        <p:nvPicPr>
          <p:cNvPr id="2052" name="Picture 4" descr="C:\Users\Viviane\Desktop\PAE\student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1916832"/>
            <a:ext cx="1421259" cy="2495731"/>
          </a:xfrm>
          <a:prstGeom prst="rect">
            <a:avLst/>
          </a:prstGeom>
          <a:noFill/>
        </p:spPr>
      </p:pic>
      <p:pic>
        <p:nvPicPr>
          <p:cNvPr id="2053" name="Picture 5" descr="C:\Users\Viviane\Desktop\PAE\classroom.png"/>
          <p:cNvPicPr>
            <a:picLocks noChangeAspect="1" noChangeArrowheads="1"/>
          </p:cNvPicPr>
          <p:nvPr/>
        </p:nvPicPr>
        <p:blipFill>
          <a:blip r:embed="rId4" cstate="print"/>
          <a:srcRect l="28930"/>
          <a:stretch>
            <a:fillRect/>
          </a:stretch>
        </p:blipFill>
        <p:spPr bwMode="auto">
          <a:xfrm>
            <a:off x="5940152" y="3356992"/>
            <a:ext cx="2746276" cy="3062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336" y="1988840"/>
            <a:ext cx="8769152" cy="1719064"/>
          </a:xfrm>
        </p:spPr>
        <p:txBody>
          <a:bodyPr/>
          <a:lstStyle/>
          <a:p>
            <a:pPr algn="ctr"/>
            <a:r>
              <a:rPr lang="pt-BR" dirty="0" smtClean="0"/>
              <a:t>Como funciona?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1 - Seleção de temas pelo professor</a:t>
            </a:r>
            <a:endParaRPr lang="pt-BR" dirty="0"/>
          </a:p>
        </p:txBody>
      </p:sp>
      <p:pic>
        <p:nvPicPr>
          <p:cNvPr id="7" name="Espaço Reservado para Conteúdo 6" descr="teacher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492896"/>
            <a:ext cx="3810000" cy="3365500"/>
          </a:xfrm>
        </p:spPr>
      </p:pic>
      <p:sp>
        <p:nvSpPr>
          <p:cNvPr id="8" name="CaixaDeTexto 7"/>
          <p:cNvSpPr txBox="1"/>
          <p:nvPr/>
        </p:nvSpPr>
        <p:spPr>
          <a:xfrm>
            <a:off x="3744416" y="1628800"/>
            <a:ext cx="5292080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Exemplo: 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Aquecimento global = assunto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sz="2800" dirty="0" smtClean="0"/>
              <a:t> Variabilidade do clima nos últimos 50 anos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sz="2800" dirty="0" smtClean="0"/>
              <a:t> Cenários futuros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sz="2800" dirty="0" smtClean="0"/>
              <a:t> Impactos na sociedade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sz="2800" dirty="0" smtClean="0"/>
              <a:t> Convergência e divergência das conclusões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3568" y="278092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Rage Italic" pitchFamily="66" charset="0"/>
              </a:rPr>
              <a:t>Eu sugiro bibliografias para cada grupo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2- Estudo e preparação</a:t>
            </a:r>
            <a:endParaRPr lang="pt-BR" dirty="0"/>
          </a:p>
        </p:txBody>
      </p:sp>
      <p:pic>
        <p:nvPicPr>
          <p:cNvPr id="4" name="Espaço Reservado para Conteúdo 3" descr="simp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60032" y="2492896"/>
            <a:ext cx="2857500" cy="2857500"/>
          </a:xfrm>
        </p:spPr>
      </p:pic>
      <p:pic>
        <p:nvPicPr>
          <p:cNvPr id="6146" name="Picture 2" descr="C:\Users\Viviane\Desktop\PAE\member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420888"/>
            <a:ext cx="2592288" cy="3291078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4211960" y="5301208"/>
            <a:ext cx="4499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  <a:latin typeface="Rage Italic" pitchFamily="66" charset="0"/>
              </a:rPr>
              <a:t>Organizar em unidades significativas</a:t>
            </a:r>
            <a:endParaRPr lang="pt-BR" sz="4000" b="1" dirty="0">
              <a:latin typeface="Rage Itali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3-Escolha do comunicador</a:t>
            </a:r>
            <a:endParaRPr lang="pt-BR" dirty="0"/>
          </a:p>
        </p:txBody>
      </p:sp>
      <p:pic>
        <p:nvPicPr>
          <p:cNvPr id="6" name="Espaço Reservado para Conteúdo 3" descr="member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B888B8"/>
              </a:clrFrom>
              <a:clrTo>
                <a:srgbClr val="B888B8">
                  <a:alpha val="0"/>
                </a:srgbClr>
              </a:clrTo>
            </a:clrChange>
          </a:blip>
          <a:srcRect t="53376" r="50829"/>
          <a:stretch>
            <a:fillRect/>
          </a:stretch>
        </p:blipFill>
        <p:spPr>
          <a:xfrm>
            <a:off x="716712" y="3917432"/>
            <a:ext cx="1152128" cy="1383776"/>
          </a:xfrm>
          <a:prstGeom prst="rect">
            <a:avLst/>
          </a:prstGeom>
        </p:spPr>
      </p:pic>
      <p:pic>
        <p:nvPicPr>
          <p:cNvPr id="11" name="Espaço Reservado para Conteúdo 3" descr="member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3902"/>
          <a:stretch>
            <a:fillRect/>
          </a:stretch>
        </p:blipFill>
        <p:spPr>
          <a:xfrm>
            <a:off x="716712" y="2477272"/>
            <a:ext cx="2343120" cy="1368152"/>
          </a:xfrm>
          <a:prstGeom prst="rect">
            <a:avLst/>
          </a:prstGeom>
        </p:spPr>
      </p:pic>
      <p:grpSp>
        <p:nvGrpSpPr>
          <p:cNvPr id="46" name="Grupo 45"/>
          <p:cNvGrpSpPr/>
          <p:nvPr/>
        </p:nvGrpSpPr>
        <p:grpSpPr>
          <a:xfrm>
            <a:off x="3635896" y="2564904"/>
            <a:ext cx="5184576" cy="2088232"/>
            <a:chOff x="3635896" y="2564904"/>
            <a:chExt cx="5184576" cy="2088232"/>
          </a:xfrm>
        </p:grpSpPr>
        <p:grpSp>
          <p:nvGrpSpPr>
            <p:cNvPr id="17" name="Grupo 16"/>
            <p:cNvGrpSpPr/>
            <p:nvPr/>
          </p:nvGrpSpPr>
          <p:grpSpPr>
            <a:xfrm>
              <a:off x="3635896" y="2852936"/>
              <a:ext cx="5184576" cy="1800200"/>
              <a:chOff x="3635896" y="2132856"/>
              <a:chExt cx="5184576" cy="1800200"/>
            </a:xfrm>
          </p:grpSpPr>
          <p:pic>
            <p:nvPicPr>
              <p:cNvPr id="16" name="Espaço Reservado para Conteúdo 3" descr="members.jpg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49170" t="48524"/>
              <a:stretch>
                <a:fillRect/>
              </a:stretch>
            </p:blipFill>
            <p:spPr>
              <a:xfrm>
                <a:off x="6660232" y="2132856"/>
                <a:ext cx="1190992" cy="1527792"/>
              </a:xfrm>
              <a:prstGeom prst="rect">
                <a:avLst/>
              </a:prstGeom>
            </p:spPr>
          </p:pic>
          <p:pic>
            <p:nvPicPr>
              <p:cNvPr id="15" name="Espaço Reservado para Conteúdo 3" descr="members.jpg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49170" t="48524"/>
              <a:stretch>
                <a:fillRect/>
              </a:stretch>
            </p:blipFill>
            <p:spPr>
              <a:xfrm>
                <a:off x="7596336" y="2132856"/>
                <a:ext cx="1190992" cy="1527792"/>
              </a:xfrm>
              <a:prstGeom prst="rect">
                <a:avLst/>
              </a:prstGeom>
            </p:spPr>
          </p:pic>
          <p:pic>
            <p:nvPicPr>
              <p:cNvPr id="14" name="Espaço Reservado para Conteúdo 3" descr="members.jpg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49170" t="48524"/>
              <a:stretch>
                <a:fillRect/>
              </a:stretch>
            </p:blipFill>
            <p:spPr>
              <a:xfrm>
                <a:off x="5580112" y="2204864"/>
                <a:ext cx="1190992" cy="1527792"/>
              </a:xfrm>
              <a:prstGeom prst="rect">
                <a:avLst/>
              </a:prstGeom>
            </p:spPr>
          </p:pic>
          <p:pic>
            <p:nvPicPr>
              <p:cNvPr id="7" name="Espaço Reservado para Conteúdo 3" descr="members.jpg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49170" t="48524"/>
              <a:stretch>
                <a:fillRect/>
              </a:stretch>
            </p:blipFill>
            <p:spPr>
              <a:xfrm>
                <a:off x="3635896" y="2348880"/>
                <a:ext cx="1190992" cy="1527792"/>
              </a:xfrm>
              <a:prstGeom prst="rect">
                <a:avLst/>
              </a:prstGeom>
            </p:spPr>
          </p:pic>
          <p:sp>
            <p:nvSpPr>
              <p:cNvPr id="13" name="Retângulo 12"/>
              <p:cNvSpPr/>
              <p:nvPr/>
            </p:nvSpPr>
            <p:spPr>
              <a:xfrm>
                <a:off x="4644008" y="2996952"/>
                <a:ext cx="4176464" cy="93610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45" name="Grupo 44"/>
            <p:cNvGrpSpPr/>
            <p:nvPr/>
          </p:nvGrpSpPr>
          <p:grpSpPr>
            <a:xfrm>
              <a:off x="4139952" y="2564904"/>
              <a:ext cx="1152128" cy="1080120"/>
              <a:chOff x="4139952" y="2564904"/>
              <a:chExt cx="1152128" cy="1080120"/>
            </a:xfrm>
          </p:grpSpPr>
          <p:cxnSp>
            <p:nvCxnSpPr>
              <p:cNvPr id="37" name="Conector reto 36"/>
              <p:cNvCxnSpPr/>
              <p:nvPr/>
            </p:nvCxnSpPr>
            <p:spPr>
              <a:xfrm flipV="1">
                <a:off x="4139952" y="25649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39"/>
              <p:cNvCxnSpPr/>
              <p:nvPr/>
            </p:nvCxnSpPr>
            <p:spPr>
              <a:xfrm>
                <a:off x="4139952" y="2564904"/>
                <a:ext cx="11521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1"/>
              <p:cNvCxnSpPr/>
              <p:nvPr/>
            </p:nvCxnSpPr>
            <p:spPr>
              <a:xfrm>
                <a:off x="5292080" y="2564904"/>
                <a:ext cx="0" cy="7920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e seta reta 43"/>
              <p:cNvCxnSpPr/>
              <p:nvPr/>
            </p:nvCxnSpPr>
            <p:spPr>
              <a:xfrm>
                <a:off x="5292080" y="3356992"/>
                <a:ext cx="0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Viviane\Desktop\PAE\classroom.png"/>
          <p:cNvPicPr>
            <a:picLocks noChangeAspect="1" noChangeArrowheads="1"/>
          </p:cNvPicPr>
          <p:nvPr/>
        </p:nvPicPr>
        <p:blipFill>
          <a:blip r:embed="rId2" cstate="print"/>
          <a:srcRect l="29475" t="29868"/>
          <a:stretch>
            <a:fillRect/>
          </a:stretch>
        </p:blipFill>
        <p:spPr bwMode="auto">
          <a:xfrm>
            <a:off x="3897460" y="3284984"/>
            <a:ext cx="2592288" cy="202897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4- As apresentações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6064" y="5301209"/>
            <a:ext cx="7884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  <a:latin typeface="Rage Italic" pitchFamily="66" charset="0"/>
              </a:rPr>
              <a:t>Nada de interrupções!</a:t>
            </a:r>
          </a:p>
          <a:p>
            <a:pPr algn="ctr"/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  <a:latin typeface="Rage Italic" pitchFamily="66" charset="0"/>
              </a:rPr>
              <a:t>15 a 20 minutos por grupo, total de 1h30</a:t>
            </a:r>
            <a:endParaRPr lang="pt-BR" sz="4000" b="1" dirty="0">
              <a:latin typeface="Rage Italic" pitchFamily="66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3978133" y="2276872"/>
            <a:ext cx="2436271" cy="1080120"/>
            <a:chOff x="1343641" y="5459626"/>
            <a:chExt cx="2436271" cy="1080120"/>
          </a:xfrm>
        </p:grpSpPr>
        <p:pic>
          <p:nvPicPr>
            <p:cNvPr id="10" name="Espaço Reservado para Conteúdo 3" descr="member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170" t="48524"/>
            <a:stretch>
              <a:fillRect/>
            </a:stretch>
          </p:blipFill>
          <p:spPr>
            <a:xfrm>
              <a:off x="2519772" y="5459626"/>
              <a:ext cx="694745" cy="916675"/>
            </a:xfrm>
            <a:prstGeom prst="rect">
              <a:avLst/>
            </a:prstGeom>
          </p:spPr>
        </p:pic>
        <p:pic>
          <p:nvPicPr>
            <p:cNvPr id="11" name="Espaço Reservado para Conteúdo 3" descr="member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170" t="48524"/>
            <a:stretch>
              <a:fillRect/>
            </a:stretch>
          </p:blipFill>
          <p:spPr>
            <a:xfrm>
              <a:off x="3065833" y="5459626"/>
              <a:ext cx="694745" cy="916675"/>
            </a:xfrm>
            <a:prstGeom prst="rect">
              <a:avLst/>
            </a:prstGeom>
          </p:spPr>
        </p:pic>
        <p:pic>
          <p:nvPicPr>
            <p:cNvPr id="12" name="Espaço Reservado para Conteúdo 3" descr="member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170" t="48524"/>
            <a:stretch>
              <a:fillRect/>
            </a:stretch>
          </p:blipFill>
          <p:spPr>
            <a:xfrm>
              <a:off x="1889702" y="5502831"/>
              <a:ext cx="694745" cy="916675"/>
            </a:xfrm>
            <a:prstGeom prst="rect">
              <a:avLst/>
            </a:prstGeom>
          </p:spPr>
        </p:pic>
        <p:sp>
          <p:nvSpPr>
            <p:cNvPr id="14" name="Retângulo 13"/>
            <p:cNvSpPr/>
            <p:nvPr/>
          </p:nvSpPr>
          <p:spPr>
            <a:xfrm>
              <a:off x="1343641" y="5978084"/>
              <a:ext cx="2436271" cy="56166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5148064" y="1908121"/>
            <a:ext cx="3644272" cy="3257782"/>
            <a:chOff x="5591646" y="1908121"/>
            <a:chExt cx="3644272" cy="3257782"/>
          </a:xfrm>
        </p:grpSpPr>
        <p:pic>
          <p:nvPicPr>
            <p:cNvPr id="7172" name="Picture 4" descr="C:\Users\Viviane\Desktop\PAE\ccoord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62188" y="2926479"/>
              <a:ext cx="2373730" cy="1438625"/>
            </a:xfrm>
            <a:prstGeom prst="rect">
              <a:avLst/>
            </a:prstGeom>
            <a:noFill/>
          </p:spPr>
        </p:pic>
        <p:sp>
          <p:nvSpPr>
            <p:cNvPr id="18" name="CaixaDeTexto 17"/>
            <p:cNvSpPr txBox="1"/>
            <p:nvPr/>
          </p:nvSpPr>
          <p:spPr>
            <a:xfrm>
              <a:off x="7164288" y="4581128"/>
              <a:ext cx="1728192" cy="584775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b="1" dirty="0" smtClean="0">
                  <a:solidFill>
                    <a:schemeClr val="accent2">
                      <a:lumMod val="75000"/>
                    </a:schemeClr>
                  </a:solidFill>
                  <a:latin typeface="Rage Italic" pitchFamily="66" charset="0"/>
                </a:rPr>
                <a:t>perguntas</a:t>
              </a:r>
              <a:endParaRPr lang="pt-BR" sz="4000" b="1" dirty="0">
                <a:latin typeface="Rage Italic" pitchFamily="66" charset="0"/>
              </a:endParaRPr>
            </a:p>
          </p:txBody>
        </p:sp>
        <p:grpSp>
          <p:nvGrpSpPr>
            <p:cNvPr id="26" name="Grupo 25"/>
            <p:cNvGrpSpPr/>
            <p:nvPr/>
          </p:nvGrpSpPr>
          <p:grpSpPr>
            <a:xfrm>
              <a:off x="5591646" y="1908121"/>
              <a:ext cx="3228826" cy="1088831"/>
              <a:chOff x="5591646" y="1908121"/>
              <a:chExt cx="3228826" cy="1088831"/>
            </a:xfrm>
          </p:grpSpPr>
          <p:sp>
            <p:nvSpPr>
              <p:cNvPr id="17" name="CaixaDeTexto 16"/>
              <p:cNvSpPr txBox="1"/>
              <p:nvPr/>
            </p:nvSpPr>
            <p:spPr>
              <a:xfrm>
                <a:off x="7092280" y="1908121"/>
                <a:ext cx="1728192" cy="584775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b="1" dirty="0" smtClean="0">
                    <a:solidFill>
                      <a:schemeClr val="accent2">
                        <a:lumMod val="75000"/>
                      </a:schemeClr>
                    </a:solidFill>
                    <a:latin typeface="Rage Italic" pitchFamily="66" charset="0"/>
                  </a:rPr>
                  <a:t>perguntas</a:t>
                </a:r>
                <a:endParaRPr lang="pt-BR" sz="4000" b="1" dirty="0">
                  <a:latin typeface="Rage Italic" pitchFamily="66" charset="0"/>
                </a:endParaRPr>
              </a:p>
            </p:txBody>
          </p:sp>
          <p:cxnSp>
            <p:nvCxnSpPr>
              <p:cNvPr id="20" name="Forma 19"/>
              <p:cNvCxnSpPr>
                <a:endCxn id="17" idx="1"/>
              </p:cNvCxnSpPr>
              <p:nvPr/>
            </p:nvCxnSpPr>
            <p:spPr>
              <a:xfrm flipV="1">
                <a:off x="5591646" y="2200509"/>
                <a:ext cx="1500634" cy="123923"/>
              </a:xfrm>
              <a:prstGeom prst="bentConnector3">
                <a:avLst>
                  <a:gd name="adj1" fmla="val -622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de seta reta 24"/>
              <p:cNvCxnSpPr>
                <a:stCxn id="17" idx="2"/>
              </p:cNvCxnSpPr>
              <p:nvPr/>
            </p:nvCxnSpPr>
            <p:spPr>
              <a:xfrm>
                <a:off x="7956376" y="2492896"/>
                <a:ext cx="1153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ector reto 33"/>
            <p:cNvCxnSpPr>
              <a:endCxn id="18" idx="1"/>
            </p:cNvCxnSpPr>
            <p:nvPr/>
          </p:nvCxnSpPr>
          <p:spPr>
            <a:xfrm>
              <a:off x="6876256" y="4869160"/>
              <a:ext cx="288032" cy="43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de seta reta 43"/>
            <p:cNvCxnSpPr>
              <a:stCxn id="18" idx="0"/>
            </p:cNvCxnSpPr>
            <p:nvPr/>
          </p:nvCxnSpPr>
          <p:spPr>
            <a:xfrm flipV="1">
              <a:off x="8028384" y="4365104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28"/>
          <p:cNvGrpSpPr/>
          <p:nvPr/>
        </p:nvGrpSpPr>
        <p:grpSpPr>
          <a:xfrm>
            <a:off x="395536" y="1916832"/>
            <a:ext cx="3618260" cy="3375962"/>
            <a:chOff x="395536" y="1916832"/>
            <a:chExt cx="3618260" cy="3375962"/>
          </a:xfrm>
        </p:grpSpPr>
        <p:pic>
          <p:nvPicPr>
            <p:cNvPr id="7170" name="Picture 2" descr="C:\Users\Viviane\Desktop\PAE\simp3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5536" y="1916832"/>
              <a:ext cx="3618260" cy="3375962"/>
            </a:xfrm>
            <a:prstGeom prst="rect">
              <a:avLst/>
            </a:prstGeom>
            <a:noFill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13516" y="2262804"/>
              <a:ext cx="485775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200</Words>
  <Application>Microsoft Office PowerPoint</Application>
  <PresentationFormat>Apresentação na tela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Fluxo</vt:lpstr>
      <vt:lpstr>Simpósio</vt:lpstr>
      <vt:lpstr>Introdução sobre ensinagem</vt:lpstr>
      <vt:lpstr>Descrição</vt:lpstr>
      <vt:lpstr>Quem participa?</vt:lpstr>
      <vt:lpstr>Como funciona?</vt:lpstr>
      <vt:lpstr>1 - Seleção de temas pelo professor</vt:lpstr>
      <vt:lpstr>2- Estudo e preparação</vt:lpstr>
      <vt:lpstr>3-Escolha do comunicador</vt:lpstr>
      <vt:lpstr>4- As apresentações</vt:lpstr>
      <vt:lpstr>5- Hora das perguntas </vt:lpstr>
      <vt:lpstr>6-A avaliação</vt:lpstr>
      <vt:lpstr>Resultado do processo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Simpósio</dc:title>
  <dc:creator>Viviane</dc:creator>
  <cp:lastModifiedBy>Viviane</cp:lastModifiedBy>
  <cp:revision>20</cp:revision>
  <dcterms:created xsi:type="dcterms:W3CDTF">2012-03-24T01:41:49Z</dcterms:created>
  <dcterms:modified xsi:type="dcterms:W3CDTF">2012-03-27T00:53:55Z</dcterms:modified>
</cp:coreProperties>
</file>