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57" r:id="rId4"/>
    <p:sldId id="282" r:id="rId5"/>
    <p:sldId id="313" r:id="rId6"/>
    <p:sldId id="312" r:id="rId7"/>
    <p:sldId id="285" r:id="rId8"/>
    <p:sldId id="314" r:id="rId9"/>
    <p:sldId id="284" r:id="rId10"/>
    <p:sldId id="316" r:id="rId11"/>
    <p:sldId id="289" r:id="rId12"/>
    <p:sldId id="290" r:id="rId13"/>
    <p:sldId id="318" r:id="rId14"/>
    <p:sldId id="296" r:id="rId15"/>
    <p:sldId id="317" r:id="rId16"/>
    <p:sldId id="311" r:id="rId17"/>
    <p:sldId id="283" r:id="rId18"/>
    <p:sldId id="324" r:id="rId19"/>
    <p:sldId id="319" r:id="rId20"/>
    <p:sldId id="320" r:id="rId21"/>
    <p:sldId id="322" r:id="rId22"/>
    <p:sldId id="299" r:id="rId23"/>
    <p:sldId id="306" r:id="rId24"/>
    <p:sldId id="323" r:id="rId25"/>
    <p:sldId id="309" r:id="rId26"/>
    <p:sldId id="310" r:id="rId27"/>
    <p:sldId id="315" r:id="rId28"/>
    <p:sldId id="28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BCE9-3572-4AE4-974C-FA69AD142169}" type="datetimeFigureOut">
              <a:rPr lang="pt-BR" smtClean="0"/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A7D2-EEB6-4671-9E5C-DF4CEB34C59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7300" dirty="0"/>
              <a:t>Solução de problemas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r>
              <a:rPr lang="pt-BR" dirty="0" smtClean="0"/>
              <a:t>Disciplina de Preparaç</a:t>
            </a:r>
            <a:r>
              <a:rPr lang="pt-BR" dirty="0" smtClean="0"/>
              <a:t>ão Pedagógica</a:t>
            </a:r>
            <a:endParaRPr lang="pt-BR" dirty="0" smtClean="0"/>
          </a:p>
          <a:p>
            <a:r>
              <a:rPr lang="pt-BR" dirty="0" smtClean="0"/>
              <a:t>Fellipy </a:t>
            </a:r>
            <a:r>
              <a:rPr lang="pt-BR" dirty="0" smtClean="0"/>
              <a:t>– Ivan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548680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3"/>
          <p:cNvSpPr txBox="1">
            <a:spLocks/>
          </p:cNvSpPr>
          <p:nvPr/>
        </p:nvSpPr>
        <p:spPr>
          <a:xfrm>
            <a:off x="-828600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Fundamentos da PBL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66775"/>
            <a:ext cx="6391275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7578058" y="6211669"/>
            <a:ext cx="1565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Extraído de</a:t>
            </a:r>
          </a:p>
          <a:p>
            <a:r>
              <a:rPr lang="pt-BR" dirty="0" smtClean="0"/>
              <a:t> (Ribeiro 2005)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/>
              <a:t>Estudos mostram a PBL como alternativa aos métodos expositivos pois contemplaria os seguintes objetivos educacionais:</a:t>
            </a:r>
            <a:endParaRPr lang="pt-BR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7578058" y="6211669"/>
            <a:ext cx="1565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Extraído de</a:t>
            </a:r>
          </a:p>
          <a:p>
            <a:r>
              <a:rPr lang="pt-BR" dirty="0" smtClean="0"/>
              <a:t> (Ribeiro 2005)</a:t>
            </a:r>
            <a:endParaRPr lang="pt-BR" dirty="0"/>
          </a:p>
        </p:txBody>
      </p:sp>
      <p:sp>
        <p:nvSpPr>
          <p:cNvPr id="10" name="Título 3"/>
          <p:cNvSpPr txBox="1">
            <a:spLocks/>
          </p:cNvSpPr>
          <p:nvPr/>
        </p:nvSpPr>
        <p:spPr>
          <a:xfrm>
            <a:off x="-828600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Fundamentos da PBL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87472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4624"/>
            <a:ext cx="8305800" cy="1173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539552" y="6453336"/>
            <a:ext cx="82089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83568" y="4941168"/>
            <a:ext cx="7632848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54592"/>
          <a:stretch/>
        </p:blipFill>
        <p:spPr bwMode="auto">
          <a:xfrm>
            <a:off x="658688" y="1412777"/>
            <a:ext cx="8305800" cy="532859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899592" y="2204864"/>
            <a:ext cx="7632848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99592" y="2564904"/>
            <a:ext cx="7632848" cy="9361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dirty="0" smtClean="0"/>
              <a:t>Combinando Métodos</a:t>
            </a:r>
            <a:endParaRPr lang="pt-BR" sz="6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-612576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Combinando Métodos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71600" y="1700808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Costa &amp; Moreira, 1997, mostram que muitos casos obtiveram êxito quando o método </a:t>
            </a:r>
            <a:r>
              <a:rPr lang="pt-BR" sz="3600" b="1" dirty="0" smtClean="0"/>
              <a:t>PBL</a:t>
            </a:r>
            <a:r>
              <a:rPr lang="pt-BR" sz="3600" dirty="0" smtClean="0"/>
              <a:t> foi combinado com aplicações de outras técnicas que incentivam o pensar objetivo, tais como </a:t>
            </a:r>
            <a:r>
              <a:rPr lang="pt-BR" sz="4000" b="1" dirty="0" err="1" smtClean="0"/>
              <a:t>Brain-Storming</a:t>
            </a:r>
            <a:r>
              <a:rPr lang="pt-BR" sz="4000" b="1" dirty="0" smtClean="0"/>
              <a:t>, Estudo de Caso e Mapas conceituais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32048" y="2823071"/>
            <a:ext cx="7772400" cy="1470025"/>
          </a:xfrm>
        </p:spPr>
        <p:txBody>
          <a:bodyPr>
            <a:normAutofit/>
          </a:bodyPr>
          <a:lstStyle/>
          <a:p>
            <a:r>
              <a:rPr lang="pt-BR" sz="5400" dirty="0" smtClean="0"/>
              <a:t>Desafio do Docente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764704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83568" y="155679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 verdadeiro objetivo da PBL está nos conhecimentos obtidos DURANTE a resolução do problema e não necessariamente no resultado obtido.</a:t>
            </a:r>
          </a:p>
          <a:p>
            <a:endParaRPr lang="pt-BR" sz="2400" dirty="0"/>
          </a:p>
          <a:p>
            <a:r>
              <a:rPr lang="pt-BR" sz="2400" dirty="0" smtClean="0"/>
              <a:t>Tanto é que muitos dos métodos aplicados hoje em dia apresentam problemas insolúveis. Nestes casos se o foco for apenas o resultado final, a frustração de não se chegar a uma solução dificulta o aprendizado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/>
              <a:t>No </a:t>
            </a:r>
            <a:r>
              <a:rPr lang="pt-BR" sz="2400" dirty="0"/>
              <a:t>final o Docente deve avaliar os alunos individualmente ou em grupo, </a:t>
            </a:r>
            <a:r>
              <a:rPr lang="pt-BR" sz="2400" dirty="0" smtClean="0"/>
              <a:t>o que pode deixá-la com caráter subjetivo.</a:t>
            </a:r>
            <a:endParaRPr lang="pt-BR" sz="3200" dirty="0"/>
          </a:p>
        </p:txBody>
      </p:sp>
      <p:sp>
        <p:nvSpPr>
          <p:cNvPr id="9" name="Título 3"/>
          <p:cNvSpPr>
            <a:spLocks noGrp="1"/>
          </p:cNvSpPr>
          <p:nvPr>
            <p:ph type="ctrTitle"/>
          </p:nvPr>
        </p:nvSpPr>
        <p:spPr>
          <a:xfrm>
            <a:off x="-828600" y="-17140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Desafio do Docente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83568" y="155679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Possíveis formas de avaliação:</a:t>
            </a:r>
          </a:p>
          <a:p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Modular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Progressiva</a:t>
            </a:r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Habilidades do aluno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Informal</a:t>
            </a:r>
            <a:endParaRPr lang="pt-BR" sz="2800" dirty="0"/>
          </a:p>
        </p:txBody>
      </p:sp>
      <p:sp>
        <p:nvSpPr>
          <p:cNvPr id="9" name="Título 3"/>
          <p:cNvSpPr>
            <a:spLocks noGrp="1"/>
          </p:cNvSpPr>
          <p:nvPr>
            <p:ph type="ctrTitle"/>
          </p:nvPr>
        </p:nvSpPr>
        <p:spPr>
          <a:xfrm>
            <a:off x="-828600" y="-17140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Desafio do Docente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0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918648" cy="1470025"/>
          </a:xfrm>
        </p:spPr>
        <p:txBody>
          <a:bodyPr>
            <a:noAutofit/>
          </a:bodyPr>
          <a:lstStyle/>
          <a:p>
            <a:r>
              <a:rPr lang="pt-BR" sz="6000" dirty="0" smtClean="0"/>
              <a:t>Desvantagens da PBL</a:t>
            </a:r>
            <a:endParaRPr lang="pt-BR" sz="6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676456" cy="302433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Aprendizagem Baseada em Problemas</a:t>
            </a:r>
            <a:br>
              <a:rPr lang="pt-BR" dirty="0" smtClean="0"/>
            </a:br>
            <a:r>
              <a:rPr lang="pt-BR" sz="5300" dirty="0" smtClean="0"/>
              <a:t/>
            </a:r>
            <a:br>
              <a:rPr lang="pt-BR" sz="5300" dirty="0" smtClean="0"/>
            </a:br>
            <a:r>
              <a:rPr lang="pt-BR" sz="5300" dirty="0" err="1" smtClean="0"/>
              <a:t>Problem-Based</a:t>
            </a:r>
            <a:r>
              <a:rPr lang="pt-BR" sz="5300" dirty="0" smtClean="0"/>
              <a:t> </a:t>
            </a:r>
            <a:r>
              <a:rPr lang="pt-BR" sz="5300" dirty="0" err="1" smtClean="0"/>
              <a:t>Learning</a:t>
            </a:r>
            <a:r>
              <a:rPr lang="pt-BR" sz="5300" dirty="0" smtClean="0"/>
              <a:t> - PBL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548680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-828600" y="0"/>
            <a:ext cx="79186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Desvantagens da PBL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1340768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PBL tem seus efeitos colaterais que devem ser levados em consideração antes de ser aplicada: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Nem todos os conteúdos podem ser trabalhados com PBL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O papel de </a:t>
            </a:r>
            <a:r>
              <a:rPr lang="pt-BR" sz="2400" dirty="0" smtClean="0"/>
              <a:t>um “Líder” </a:t>
            </a:r>
            <a:r>
              <a:rPr lang="pt-BR" sz="2400" dirty="0" smtClean="0"/>
              <a:t>pode ofuscar </a:t>
            </a:r>
            <a:r>
              <a:rPr lang="pt-BR" sz="2400" dirty="0" smtClean="0"/>
              <a:t>o dialogo, que é ferramenta de base na PBL.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Cursos de exatas, atualmente têm o “Vício” em se focar no “fim” e não nos “meios”. Portanto a PBL deve ser elaborada e apresentada de tal forma que o Aluno foque nos procedimentos e análises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O método deve ser aplicado com alunos motivados por conta própria</a:t>
            </a:r>
            <a:r>
              <a:rPr lang="pt-BR" sz="2400" dirty="0" smtClean="0"/>
              <a:t>. 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-828600" y="0"/>
            <a:ext cx="79186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Desvantagens da PBL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1340768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Professor</a:t>
            </a:r>
            <a:r>
              <a:rPr lang="pt-BR" sz="2400" dirty="0"/>
              <a:t>: pode não conseguir acompanhar o ritmo dos </a:t>
            </a:r>
            <a:r>
              <a:rPr lang="pt-BR" sz="2400" dirty="0" smtClean="0"/>
              <a:t>alunos</a:t>
            </a:r>
          </a:p>
          <a:p>
            <a:pPr>
              <a:buFont typeface="Arial" pitchFamily="34" charset="0"/>
              <a:buChar char="•"/>
            </a:pPr>
            <a:endParaRPr lang="pt-BR" sz="2400" dirty="0"/>
          </a:p>
          <a:p>
            <a:pPr>
              <a:buFont typeface="Arial" pitchFamily="34" charset="0"/>
              <a:buChar char="•"/>
            </a:pPr>
            <a:r>
              <a:rPr lang="pt-BR" sz="2400" dirty="0"/>
              <a:t>Cursos de exatas, atualmente têm o “Vício” em se focar no “fim” e não nos “meios”. Portanto a PBL deve ser elaborada e apresentada de tal forma que o Aluno foque nos procedimentos e análises.</a:t>
            </a:r>
          </a:p>
          <a:p>
            <a:endParaRPr lang="pt-BR" sz="2400" dirty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Imprecisão no conhecimento das teorias mais avançadas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175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pt-BR" sz="7200" dirty="0" smtClean="0"/>
              <a:t>Aplicações</a:t>
            </a:r>
            <a:endParaRPr lang="pt-BR" sz="7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692696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pt-BR" dirty="0" smtClean="0"/>
              <a:t>Curso de </a:t>
            </a:r>
            <a:r>
              <a:rPr lang="pt-BR" dirty="0" smtClean="0"/>
              <a:t>Medicina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683568" y="0"/>
            <a:ext cx="74843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Aplicações</a:t>
            </a:r>
          </a:p>
        </p:txBody>
      </p:sp>
      <p:sp>
        <p:nvSpPr>
          <p:cNvPr id="9" name="Subtítulo 4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208912" cy="3168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No Brasil: 33 escolas de medicina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i="1" dirty="0" smtClean="0">
                <a:solidFill>
                  <a:schemeClr val="tx1"/>
                </a:solidFill>
              </a:rPr>
              <a:t>UFSCar, UEL, FAMEMA etc.</a:t>
            </a:r>
          </a:p>
          <a:p>
            <a:pPr algn="just"/>
            <a:r>
              <a:rPr lang="pt-BR" i="1" dirty="0" smtClean="0">
                <a:solidFill>
                  <a:schemeClr val="tx1"/>
                </a:solidFill>
              </a:rPr>
              <a:t>UEL: 12 alunos por grupo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Sessão tutorial: ensino prévio de alguns conceitos sobre determinado assunto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UFSCar: preparação de agentes de saúde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Visitas em residências nos primeiros anos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pt-BR" dirty="0" smtClean="0"/>
              <a:t>Cursos </a:t>
            </a:r>
            <a:r>
              <a:rPr lang="pt-BR" dirty="0" smtClean="0"/>
              <a:t>de </a:t>
            </a:r>
            <a:r>
              <a:rPr lang="pt-BR" dirty="0" smtClean="0"/>
              <a:t>Direito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683568" y="0"/>
            <a:ext cx="74843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Aplicações</a:t>
            </a:r>
          </a:p>
        </p:txBody>
      </p:sp>
      <p:sp>
        <p:nvSpPr>
          <p:cNvPr id="9" name="Subtítulo 4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208912" cy="3168352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Aplicação: focado no estudo de casos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Discussão em sala de aula um caso completo.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Promove raciocínio diagnóstico, porém limitado.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pt-BR" dirty="0" smtClean="0"/>
              <a:t>As 3 cidades e 3 Fornecedoras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208912" cy="31683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Considere 3 cidades independentes umas das outras e 3 centros que fornecem independentemente Água, Luz e Gás.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Os dutos de alimentação e as cidades estão num mesmo plano e não podem se cruzar.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i="1" dirty="0" smtClean="0">
                <a:solidFill>
                  <a:schemeClr val="tx1"/>
                </a:solidFill>
              </a:rPr>
              <a:t>Problema: Como distribuir os dutos para que cada cidade receba Água, Luz e Gás?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683568" y="0"/>
            <a:ext cx="74843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683568" y="12687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3"/>
          <p:cNvSpPr txBox="1">
            <a:spLocks/>
          </p:cNvSpPr>
          <p:nvPr/>
        </p:nvSpPr>
        <p:spPr>
          <a:xfrm>
            <a:off x="683568" y="188640"/>
            <a:ext cx="7920880" cy="1281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pt-B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Aplicações </a:t>
            </a:r>
            <a:r>
              <a:rPr lang="pt-BR" sz="2800" dirty="0"/>
              <a:t>As 3 cidades e 3 Fornecedoras</a:t>
            </a:r>
            <a:endParaRPr lang="pt-BR" sz="48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ubtítulo 4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208912" cy="5256584"/>
          </a:xfrm>
        </p:spPr>
        <p:txBody>
          <a:bodyPr>
            <a:normAutofit/>
          </a:bodyPr>
          <a:lstStyle/>
          <a:p>
            <a:pPr algn="just"/>
            <a:r>
              <a:rPr lang="pt-BR" i="1" dirty="0" smtClean="0">
                <a:solidFill>
                  <a:schemeClr val="tx1"/>
                </a:solidFill>
              </a:rPr>
              <a:t>Problema: Como distribuir os dutos para que cada cidade receba Água, Luz e Gás?</a:t>
            </a:r>
          </a:p>
          <a:p>
            <a:pPr algn="just"/>
            <a:endParaRPr lang="pt-BR" i="1" dirty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Ao solucionar este problema desenvolve-se: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Sistemática de tentativa e erro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Metodologia de armazenamento e “não-repetição”</a:t>
            </a:r>
          </a:p>
          <a:p>
            <a:pPr algn="just">
              <a:buFont typeface="Arial" pitchFamily="34" charset="0"/>
              <a:buChar char="•"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pt-BR" sz="2400" dirty="0" smtClean="0">
                <a:solidFill>
                  <a:schemeClr val="tx1"/>
                </a:solidFill>
              </a:rPr>
              <a:t>Mas requer maturidade para não jogar tudo fora ao descobrir que o problema é insolúvel.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683568" y="12687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3"/>
          <p:cNvSpPr txBox="1">
            <a:spLocks/>
          </p:cNvSpPr>
          <p:nvPr/>
        </p:nvSpPr>
        <p:spPr>
          <a:xfrm>
            <a:off x="683568" y="188640"/>
            <a:ext cx="7920880" cy="1281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pt-B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Aplicações </a:t>
            </a:r>
            <a:r>
              <a:rPr lang="pt-BR" sz="2800" dirty="0" smtClean="0"/>
              <a:t>Sugestões</a:t>
            </a:r>
            <a:endParaRPr lang="pt-BR" sz="48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ubtítulo 4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532440" cy="52565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Sugestão de Aplicação em Ciências Atmosféricas: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Atividade inter-semestral e interdisciplinar</a:t>
            </a:r>
          </a:p>
          <a:p>
            <a:pPr algn="just"/>
            <a:r>
              <a:rPr lang="pt-BR" sz="2800" u="sng" dirty="0" smtClean="0">
                <a:solidFill>
                  <a:schemeClr val="tx1"/>
                </a:solidFill>
              </a:rPr>
              <a:t>(Agrometeorologia 8°- Meteorologia Sinótica 9°)</a:t>
            </a:r>
          </a:p>
          <a:p>
            <a:pPr algn="just"/>
            <a:r>
              <a:rPr lang="pt-BR" sz="2800" i="1" dirty="0" smtClean="0">
                <a:solidFill>
                  <a:schemeClr val="tx1"/>
                </a:solidFill>
              </a:rPr>
              <a:t>Problema: Como Reduzir perdas agrícolas devido à ocorrência de Granizo?</a:t>
            </a:r>
          </a:p>
          <a:p>
            <a:pPr algn="just"/>
            <a:endParaRPr lang="pt-BR" sz="2800" i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Sugestão de Aplicação em Astronomia:</a:t>
            </a:r>
          </a:p>
          <a:p>
            <a:pPr algn="just"/>
            <a:r>
              <a:rPr lang="pt-BR" sz="2800" u="sng" dirty="0" smtClean="0">
                <a:solidFill>
                  <a:schemeClr val="tx1"/>
                </a:solidFill>
              </a:rPr>
              <a:t>(</a:t>
            </a:r>
            <a:r>
              <a:rPr lang="pt-BR" sz="2800" u="sng" dirty="0" smtClean="0">
                <a:solidFill>
                  <a:schemeClr val="tx1"/>
                </a:solidFill>
              </a:rPr>
              <a:t>AGA0503 - Métodos </a:t>
            </a:r>
            <a:r>
              <a:rPr lang="pt-BR" sz="2800" u="sng" dirty="0">
                <a:solidFill>
                  <a:schemeClr val="tx1"/>
                </a:solidFill>
              </a:rPr>
              <a:t>Numéricos em </a:t>
            </a:r>
            <a:r>
              <a:rPr lang="pt-BR" sz="2800" u="sng" dirty="0" smtClean="0">
                <a:solidFill>
                  <a:schemeClr val="tx1"/>
                </a:solidFill>
              </a:rPr>
              <a:t>Astronomia 5°)</a:t>
            </a:r>
            <a:endParaRPr lang="pt-BR" sz="2800" u="sng" dirty="0">
              <a:solidFill>
                <a:schemeClr val="tx1"/>
              </a:solidFill>
            </a:endParaRPr>
          </a:p>
          <a:p>
            <a:pPr algn="just"/>
            <a:r>
              <a:rPr lang="pt-BR" sz="2800" i="1" dirty="0" smtClean="0">
                <a:solidFill>
                  <a:schemeClr val="tx1"/>
                </a:solidFill>
              </a:rPr>
              <a:t>Resolução de problemas encontrados na física/astronomia usando algoritmos computacionais</a:t>
            </a:r>
            <a:endParaRPr lang="pt-BR" sz="2800" i="1" dirty="0" smtClean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8800" dirty="0" smtClean="0"/>
              <a:t>Obrigado</a:t>
            </a:r>
            <a:br>
              <a:rPr lang="pt-BR" sz="8800" dirty="0" smtClean="0"/>
            </a:br>
            <a:r>
              <a:rPr lang="pt-BR" sz="8800" dirty="0" smtClean="0"/>
              <a:t>Perguntas?</a:t>
            </a:r>
            <a:endParaRPr lang="pt-BR" sz="8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8136904" cy="1752600"/>
          </a:xfrm>
        </p:spPr>
        <p:txBody>
          <a:bodyPr>
            <a:normAutofit fontScale="92500"/>
          </a:bodyPr>
          <a:lstStyle/>
          <a:p>
            <a:pPr algn="l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Contato:</a:t>
            </a:r>
          </a:p>
          <a:p>
            <a:pPr algn="l"/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Fellipy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Silva 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(fellipy@gmail.com)</a:t>
            </a:r>
          </a:p>
          <a:p>
            <a:pPr algn="l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Ivan </a:t>
            </a:r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Gregorio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Hetem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(ivanhetem@hotmail.com)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548680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32048" y="2823071"/>
            <a:ext cx="7772400" cy="1470025"/>
          </a:xfrm>
        </p:spPr>
        <p:txBody>
          <a:bodyPr>
            <a:normAutofit/>
          </a:bodyPr>
          <a:lstStyle/>
          <a:p>
            <a:r>
              <a:rPr lang="pt-BR" sz="5400" dirty="0" smtClean="0"/>
              <a:t>Primeiro Contato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764704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467544" y="1"/>
            <a:ext cx="5832648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Primeiro Contato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576" y="1953994"/>
            <a:ext cx="80283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/>
              <a:t>A primeira vista todos já conhecemos PBL quando estamos num curso de exatas.</a:t>
            </a:r>
          </a:p>
          <a:p>
            <a:pPr>
              <a:buFont typeface="Arial" pitchFamily="34" charset="0"/>
              <a:buChar char="•"/>
            </a:pPr>
            <a:endParaRPr lang="pt-BR" sz="3200" dirty="0" smtClean="0"/>
          </a:p>
          <a:p>
            <a:pPr>
              <a:buFont typeface="Arial" pitchFamily="34" charset="0"/>
              <a:buChar char="•"/>
            </a:pPr>
            <a:r>
              <a:rPr lang="pt-BR" sz="3200" dirty="0" smtClean="0"/>
              <a:t>Mentalidade : </a:t>
            </a:r>
          </a:p>
          <a:p>
            <a:r>
              <a:rPr lang="pt-BR" sz="3200" dirty="0" smtClean="0"/>
              <a:t>Solução de Problemas = Resolução de exercício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9552" y="206084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(Ribeiro 2005) A aprendizagem baseada em problemas (PBL): Uma implementação da educação em engenharia na voz dos atores. Tese UFSCAR 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(Costa &amp; Moreira, 1997) RESOLUÇÃO DE PROBLEMAS II: PROPOSTAS DE METODOLOGIAS DIDÁTICAS. Investigações em Ensino de Ciências – V2(1), pp.5-26, 1997</a:t>
            </a:r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32048" y="2823071"/>
            <a:ext cx="7772400" cy="1470025"/>
          </a:xfrm>
        </p:spPr>
        <p:txBody>
          <a:bodyPr>
            <a:normAutofit/>
          </a:bodyPr>
          <a:lstStyle/>
          <a:p>
            <a:r>
              <a:rPr lang="pt-BR" sz="5400" dirty="0" smtClean="0"/>
              <a:t>Fundamentos da PBL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764704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3"/>
          <p:cNvSpPr txBox="1">
            <a:spLocks/>
          </p:cNvSpPr>
          <p:nvPr/>
        </p:nvSpPr>
        <p:spPr>
          <a:xfrm>
            <a:off x="-828600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Fundamentos da PBL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3568" y="1700808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Apesar de ser um método com êxito recente (início da década de 80) (Costa &amp; Moreira, 1997) , a PBL combina fundamentos propostos por psicólogos e pedagogos do início do século, tais como </a:t>
            </a:r>
            <a:r>
              <a:rPr lang="pt-BR" sz="3600" b="1" dirty="0" err="1" smtClean="0"/>
              <a:t>Ausubel</a:t>
            </a:r>
            <a:r>
              <a:rPr lang="pt-BR" sz="3600" b="1" dirty="0" smtClean="0"/>
              <a:t>, </a:t>
            </a:r>
            <a:r>
              <a:rPr lang="pt-BR" sz="3600" b="1" dirty="0" err="1" smtClean="0"/>
              <a:t>Brüner</a:t>
            </a:r>
            <a:r>
              <a:rPr lang="pt-BR" sz="3600" b="1" dirty="0" smtClean="0"/>
              <a:t>, Dewey, Piaget, Freire</a:t>
            </a:r>
            <a:r>
              <a:rPr lang="pt-BR" sz="3600" dirty="0" smtClean="0"/>
              <a:t>, entre outros (Ribeiro 2005).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3"/>
          <p:cNvSpPr txBox="1">
            <a:spLocks/>
          </p:cNvSpPr>
          <p:nvPr/>
        </p:nvSpPr>
        <p:spPr>
          <a:xfrm>
            <a:off x="-828600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Fundamentos da PBL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2588711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Teoria Construtivista:</a:t>
            </a:r>
          </a:p>
          <a:p>
            <a:r>
              <a:rPr lang="pt-BR" sz="3600" dirty="0" smtClean="0"/>
              <a:t>Incentivo do Aprofundamento de Idéias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igura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8672728" cy="4536504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71600" y="558924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Extraído de (Ribeiro 2005)</a:t>
            </a:r>
            <a:endParaRPr lang="pt-BR" sz="28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5536" y="0"/>
            <a:ext cx="0" cy="7101408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252536" y="1196752"/>
            <a:ext cx="10945216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3"/>
          <p:cNvSpPr txBox="1">
            <a:spLocks/>
          </p:cNvSpPr>
          <p:nvPr/>
        </p:nvSpPr>
        <p:spPr>
          <a:xfrm>
            <a:off x="-828600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Fundamentos da PBL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776</Words>
  <Application>Microsoft Office PowerPoint</Application>
  <PresentationFormat>Apresentação na tela (4:3)</PresentationFormat>
  <Paragraphs>107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 Solução de problemas </vt:lpstr>
      <vt:lpstr> Aprendizagem Baseada em Problemas  Problem-Based Learning - PBL </vt:lpstr>
      <vt:lpstr>Primeiro Contato</vt:lpstr>
      <vt:lpstr>Apresentação do PowerPoint</vt:lpstr>
      <vt:lpstr>Apresentação do PowerPoint</vt:lpstr>
      <vt:lpstr>Fundamentos da PBL</vt:lpstr>
      <vt:lpstr>Apresentação do PowerPoint</vt:lpstr>
      <vt:lpstr>Apresentação do PowerPoint</vt:lpstr>
      <vt:lpstr>Extraído de (Ribeiro 2005)</vt:lpstr>
      <vt:lpstr>Apresentação do PowerPoint</vt:lpstr>
      <vt:lpstr>Estudos mostram a PBL como alternativa aos métodos expositivos pois contemplaria os seguintes objetivos educacionais:</vt:lpstr>
      <vt:lpstr>Apresentação do PowerPoint</vt:lpstr>
      <vt:lpstr>Apresentação do PowerPoint</vt:lpstr>
      <vt:lpstr>Combinando Métodos</vt:lpstr>
      <vt:lpstr>Apresentação do PowerPoint</vt:lpstr>
      <vt:lpstr>Desafio do Docente</vt:lpstr>
      <vt:lpstr>Desafio do Docente</vt:lpstr>
      <vt:lpstr>Desafio do Docente</vt:lpstr>
      <vt:lpstr>Desvantagens da PBL</vt:lpstr>
      <vt:lpstr>Apresentação do PowerPoint</vt:lpstr>
      <vt:lpstr>Apresentação do PowerPoint</vt:lpstr>
      <vt:lpstr>Aplicações</vt:lpstr>
      <vt:lpstr>Curso de Medicina</vt:lpstr>
      <vt:lpstr>Cursos de Direito</vt:lpstr>
      <vt:lpstr>As 3 cidades e 3 Fornecedoras</vt:lpstr>
      <vt:lpstr>Apresentação do PowerPoint</vt:lpstr>
      <vt:lpstr>Apresentação do PowerPoint</vt:lpstr>
      <vt:lpstr>Obrigado Perguntas?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</dc:creator>
  <cp:lastModifiedBy>Fellipy Dias Silva</cp:lastModifiedBy>
  <cp:revision>29</cp:revision>
  <dcterms:created xsi:type="dcterms:W3CDTF">2012-03-26T23:47:12Z</dcterms:created>
  <dcterms:modified xsi:type="dcterms:W3CDTF">2012-03-27T16:47:23Z</dcterms:modified>
</cp:coreProperties>
</file>