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2" r:id="rId19"/>
    <p:sldId id="283" r:id="rId20"/>
    <p:sldId id="284" r:id="rId21"/>
    <p:sldId id="293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64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899BA-EC41-4BC5-81C6-12B7EF8CA057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01830-0F28-4EDF-9629-5E898D4663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669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1848206-C760-4256-9CC1-92EF951ABBFD}" type="slidenum">
              <a:rPr lang="pt-BR" altLang="pt-BR" sz="1200"/>
              <a:pPr eaLnBrk="1" hangingPunct="1"/>
              <a:t>12</a:t>
            </a:fld>
            <a:endParaRPr lang="pt-BR" altLang="pt-BR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F543FC72-DECA-491F-987E-B841ED72A599}" type="slidenum">
              <a:rPr lang="pt-BR" altLang="pt-BR" sz="1200"/>
              <a:pPr eaLnBrk="1" hangingPunct="1"/>
              <a:t>25</a:t>
            </a:fld>
            <a:endParaRPr lang="pt-BR" altLang="pt-BR" sz="1200"/>
          </a:p>
        </p:txBody>
      </p:sp>
      <p:sp>
        <p:nvSpPr>
          <p:cNvPr id="29699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FA2B8724-C23A-4F08-B764-E20F4E1731A9}" type="slidenum">
              <a:rPr lang="pt-BR" altLang="pt-BR" sz="1200"/>
              <a:pPr eaLnBrk="1" hangingPunct="1"/>
              <a:t>26</a:t>
            </a:fld>
            <a:endParaRPr lang="pt-BR" altLang="pt-BR" sz="1200"/>
          </a:p>
        </p:txBody>
      </p:sp>
      <p:sp>
        <p:nvSpPr>
          <p:cNvPr id="307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69B7EF2E-6C3D-4487-A16A-ED8C8EB3A3A6}" type="slidenum">
              <a:rPr lang="pt-BR" altLang="pt-BR" sz="1200"/>
              <a:pPr eaLnBrk="1" hangingPunct="1"/>
              <a:t>27</a:t>
            </a:fld>
            <a:endParaRPr lang="pt-BR" altLang="pt-BR" sz="1200"/>
          </a:p>
        </p:txBody>
      </p:sp>
      <p:sp>
        <p:nvSpPr>
          <p:cNvPr id="31747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813053D3-B1B6-4DB4-8E4C-7548DF6C70B8}" type="slidenum">
              <a:rPr lang="pt-BR" altLang="pt-BR" sz="1200"/>
              <a:pPr eaLnBrk="1" hangingPunct="1"/>
              <a:t>28</a:t>
            </a:fld>
            <a:endParaRPr lang="pt-BR" altLang="pt-BR" sz="1200"/>
          </a:p>
        </p:txBody>
      </p:sp>
      <p:sp>
        <p:nvSpPr>
          <p:cNvPr id="327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A56B6147-659E-442C-BD9F-0163AD8195DD}" type="slidenum">
              <a:rPr lang="pt-BR" altLang="pt-BR" sz="1200"/>
              <a:pPr eaLnBrk="1" hangingPunct="1"/>
              <a:t>13</a:t>
            </a:fld>
            <a:endParaRPr lang="pt-BR" altLang="pt-BR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BD575B5F-C837-48CE-AAD4-54D496CDC89D}" type="slidenum">
              <a:rPr lang="pt-BR" altLang="pt-BR" sz="1200"/>
              <a:pPr eaLnBrk="1" hangingPunct="1"/>
              <a:t>14</a:t>
            </a:fld>
            <a:endParaRPr lang="pt-BR" altLang="pt-BR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35D2B55B-AA79-41C2-8F90-6647F22099C4}" type="slidenum">
              <a:rPr lang="pt-BR" altLang="pt-BR" sz="1200"/>
              <a:pPr eaLnBrk="1" hangingPunct="1"/>
              <a:t>15</a:t>
            </a:fld>
            <a:endParaRPr lang="pt-BR" altLang="pt-BR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808F81A7-78DB-44FC-8A53-38A8D704F60A}" type="slidenum">
              <a:rPr lang="pt-BR" altLang="pt-BR" sz="1200"/>
              <a:pPr eaLnBrk="1" hangingPunct="1"/>
              <a:t>16</a:t>
            </a:fld>
            <a:endParaRPr lang="pt-BR" altLang="pt-BR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EAAAB61F-FA40-46DF-AD48-6192A550384A}" type="slidenum">
              <a:rPr lang="pt-BR" altLang="pt-BR" sz="1200"/>
              <a:pPr eaLnBrk="1" hangingPunct="1"/>
              <a:t>17</a:t>
            </a:fld>
            <a:endParaRPr lang="pt-BR" altLang="pt-BR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3BB36BF6-9025-4F2F-B0DB-82B2800DBBFD}" type="slidenum">
              <a:rPr lang="pt-BR" altLang="pt-BR" sz="1200"/>
              <a:pPr eaLnBrk="1" hangingPunct="1"/>
              <a:t>22</a:t>
            </a:fld>
            <a:endParaRPr lang="pt-BR" altLang="pt-BR" sz="1200"/>
          </a:p>
        </p:txBody>
      </p:sp>
      <p:sp>
        <p:nvSpPr>
          <p:cNvPr id="266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FDC81BDE-D11C-45FD-AE48-8FA49F793849}" type="slidenum">
              <a:rPr lang="pt-BR" altLang="pt-BR" sz="1200"/>
              <a:pPr eaLnBrk="1" hangingPunct="1"/>
              <a:t>23</a:t>
            </a:fld>
            <a:endParaRPr lang="pt-BR" altLang="pt-BR" sz="1200"/>
          </a:p>
        </p:txBody>
      </p:sp>
      <p:sp>
        <p:nvSpPr>
          <p:cNvPr id="276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8C7299ED-8219-4513-BC03-549992DE7FC5}" type="slidenum">
              <a:rPr lang="pt-BR" altLang="pt-BR" sz="1200"/>
              <a:pPr eaLnBrk="1" hangingPunct="1"/>
              <a:t>24</a:t>
            </a:fld>
            <a:endParaRPr lang="pt-BR" altLang="pt-BR" sz="1200"/>
          </a:p>
        </p:txBody>
      </p:sp>
      <p:sp>
        <p:nvSpPr>
          <p:cNvPr id="286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4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7091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67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82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08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56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818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8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93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59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67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82B93-E9AB-4715-BFA8-398244F04CBF}" type="datetimeFigureOut">
              <a:rPr lang="pt-BR" smtClean="0"/>
              <a:t>02/06/2015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2223F-E4DB-4C84-B7CA-3187C6A4A1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3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Wladimir_K%C3%B6ppe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t.wikipedia.org/wiki/1900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wwiuma.org.br/efeito_estufa_2_onu.htm" TargetMode="Externa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Classificação Climática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894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rate_we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77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63900"/>
            <a:ext cx="5562600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339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2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ensino_meteo\distribuicao pressao\tmp2m_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811213"/>
            <a:ext cx="7704137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914400" y="6400800"/>
            <a:ext cx="7367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altLang="pt-BR"/>
              <a:t>http://geography.uoregon.edu/envchange/clim_animations/</a:t>
            </a:r>
          </a:p>
        </p:txBody>
      </p:sp>
    </p:spTree>
    <p:extLst>
      <p:ext uri="{BB962C8B-B14F-4D97-AF65-F5344CB8AC3E}">
        <p14:creationId xmlns:p14="http://schemas.microsoft.com/office/powerpoint/2010/main" val="374621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6387" name="Picture 3" descr="tmp2m_clim oregon"/>
          <p:cNvPicPr>
            <a:picLocks noChangeAspect="1" noChangeArrowheads="1" noCrop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97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0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easons_b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8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ensino_meteo\distribuicao pressao\mslpwinds_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811213"/>
            <a:ext cx="7704137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62000" y="6400800"/>
            <a:ext cx="7367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altLang="pt-BR"/>
              <a:t>http://geography.uoregon.edu/envchange/clim_animations/</a:t>
            </a:r>
          </a:p>
        </p:txBody>
      </p:sp>
    </p:spTree>
    <p:extLst>
      <p:ext uri="{BB962C8B-B14F-4D97-AF65-F5344CB8AC3E}">
        <p14:creationId xmlns:p14="http://schemas.microsoft.com/office/powerpoint/2010/main" val="48022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ensino_meteo\distribuicao pressao\two_sfcwinds_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14300"/>
            <a:ext cx="60229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4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838200" y="6400800"/>
            <a:ext cx="7485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altLang="pt-BR"/>
              <a:t>http://www.cptec.inpe.br/clima/monit/monitor_global.shtml</a:t>
            </a:r>
          </a:p>
        </p:txBody>
      </p:sp>
    </p:spTree>
    <p:extLst>
      <p:ext uri="{BB962C8B-B14F-4D97-AF65-F5344CB8AC3E}">
        <p14:creationId xmlns:p14="http://schemas.microsoft.com/office/powerpoint/2010/main" val="274973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:\Documents and Settings\mario\Desktop\meteofisii_lap\MonthlyMean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485900"/>
            <a:ext cx="62865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0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5658"/>
            <a:ext cx="8892479" cy="642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6488668"/>
            <a:ext cx="87265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http://www.dca.iag.usp.br/www/material/ambrizzi/clima1/aula4_Clima_clima1.pdf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32628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Tempo: é o estado da atmosfera num determinado tempo e local</a:t>
            </a:r>
          </a:p>
          <a:p>
            <a:r>
              <a:rPr lang="pt-BR" dirty="0" smtClean="0"/>
              <a:t>Clima: é o estado médio da atmosfera (para um determinado período e região)</a:t>
            </a:r>
          </a:p>
          <a:p>
            <a:pPr lvl="1"/>
            <a:r>
              <a:rPr lang="pt-BR" dirty="0" smtClean="0"/>
              <a:t>As informações utilizadas para a determinação do clima de uma determinada região são obtidas de estações meteorológicas e a Organização Meteorológica Mundial define como clima a média das variáveis meteorológicas para um período de 30 anos (normais climatológicas)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5583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288" y="-119063"/>
            <a:ext cx="9934576" cy="70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41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9300" cy="710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767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 eaLnBrk="1" hangingPunct="1"/>
            <a:r>
              <a:rPr lang="pt-BR" altLang="pt-BR" smtClean="0"/>
              <a:t>REGIÕES CLIMÁTICAS E TIPOS CLIMÁTICOS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ja-JP" smtClean="0">
                <a:solidFill>
                  <a:srgbClr val="000000"/>
                </a:solidFill>
                <a:ea typeface="ＭＳ Ｐゴシック" pitchFamily="34" charset="-128"/>
              </a:rPr>
              <a:t>-         Considera: iluminação solar, temperatura e precipitação.</a:t>
            </a:r>
          </a:p>
          <a:p>
            <a:pPr eaLnBrk="1" hangingPunct="1"/>
            <a:r>
              <a:rPr lang="pt-BR" altLang="ja-JP" smtClean="0">
                <a:solidFill>
                  <a:srgbClr val="000000"/>
                </a:solidFill>
                <a:ea typeface="ＭＳ Ｐゴシック" pitchFamily="34" charset="-128"/>
              </a:rPr>
              <a:t>-         Classificação de Köppen</a:t>
            </a: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28665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ja-JP" smtClean="0">
                <a:solidFill>
                  <a:srgbClr val="000000"/>
                </a:solidFill>
                <a:ea typeface="ＭＳ Ｐゴシック" pitchFamily="34" charset="-128"/>
              </a:rPr>
              <a:t>Classificação de Köppen</a:t>
            </a:r>
            <a:endParaRPr lang="pt-BR" altLang="pt-BR" smtClean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altLang="ja-JP" smtClean="0">
                <a:solidFill>
                  <a:srgbClr val="000000"/>
                </a:solidFill>
                <a:ea typeface="ＭＳ Ｐゴシック" pitchFamily="34" charset="-128"/>
              </a:rPr>
              <a:t>                 i.  Temperatura média anual</a:t>
            </a:r>
          </a:p>
          <a:p>
            <a:pPr eaLnBrk="1" hangingPunct="1">
              <a:buFontTx/>
              <a:buNone/>
            </a:pPr>
            <a:r>
              <a:rPr lang="pt-BR" altLang="ja-JP" smtClean="0">
                <a:solidFill>
                  <a:srgbClr val="000000"/>
                </a:solidFill>
                <a:ea typeface="ＭＳ Ｐゴシック" pitchFamily="34" charset="-128"/>
              </a:rPr>
              <a:t>                 ii. Temperatura média mensal</a:t>
            </a:r>
          </a:p>
          <a:p>
            <a:pPr eaLnBrk="1" hangingPunct="1">
              <a:buFontTx/>
              <a:buNone/>
            </a:pPr>
            <a:r>
              <a:rPr lang="pt-BR" altLang="ja-JP" smtClean="0">
                <a:solidFill>
                  <a:srgbClr val="000000"/>
                </a:solidFill>
                <a:ea typeface="ＭＳ Ｐゴシック" pitchFamily="34" charset="-128"/>
              </a:rPr>
              <a:t>                 iii. Precipitação</a:t>
            </a:r>
          </a:p>
          <a:p>
            <a:pPr eaLnBrk="1" hangingPunct="1">
              <a:buFontTx/>
              <a:buNone/>
            </a:pPr>
            <a:r>
              <a:rPr lang="pt-BR" altLang="ja-JP" smtClean="0">
                <a:solidFill>
                  <a:srgbClr val="000000"/>
                </a:solidFill>
                <a:ea typeface="ＭＳ Ｐゴシック" pitchFamily="34" charset="-128"/>
              </a:rPr>
              <a:t>                 iv. Considera que a vegetação nativa está intimamente relacionada ao clima, de forma que as fronteiras climáticas são selecionadas de acordo com os limites da vegetação.</a:t>
            </a:r>
          </a:p>
          <a:p>
            <a:pPr eaLnBrk="1" hangingPunct="1">
              <a:buFontTx/>
              <a:buNone/>
            </a:pP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653255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ja-JP" smtClean="0">
                <a:solidFill>
                  <a:srgbClr val="000000"/>
                </a:solidFill>
                <a:ea typeface="ＭＳ Ｐゴシック" pitchFamily="34" charset="-128"/>
              </a:rPr>
              <a:t>Classificação de Köppen</a:t>
            </a:r>
            <a:endParaRPr lang="pt-BR" altLang="pt-BR" smtClean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ja-JP" sz="2000" smtClean="0">
                <a:solidFill>
                  <a:srgbClr val="000000"/>
                </a:solidFill>
                <a:ea typeface="ＭＳ Ｐゴシック" pitchFamily="34" charset="-128"/>
              </a:rPr>
              <a:t>v. O efeito da precipitação no desenvolvimento das plantas depende não só da quantidade de chuvas, mas também da intensidade da evaporação e transpiração; ou seja, apenas o valor da precipitação não é suficiente para determinar a vegetação. Assim, combina os valores de precipitação e de temperatura (por exemplo: uma certa quantidade de precipitação num clima quente, ou concentrada numa estação quente quando a evaporação é maior, é menos efetiva para as plantas do que a mesma quantidade precipitando em um clima ou estação mais fria). </a:t>
            </a:r>
          </a:p>
          <a:p>
            <a:pPr eaLnBrk="1" hangingPunct="1"/>
            <a:r>
              <a:rPr lang="pt-BR" altLang="ja-JP" sz="2000" smtClean="0">
                <a:solidFill>
                  <a:srgbClr val="000000"/>
                </a:solidFill>
                <a:ea typeface="ＭＳ Ｐゴシック" pitchFamily="34" charset="-128"/>
              </a:rPr>
              <a:t>vi. Apesar de útil, nem sempre plenamente satisfatória; mas bastante simples e com um nível de detalhamento razoável.</a:t>
            </a:r>
          </a:p>
          <a:p>
            <a:pPr eaLnBrk="1" hangingPunct="1"/>
            <a:r>
              <a:rPr lang="pt-BR" altLang="ja-JP" sz="2000" smtClean="0">
                <a:solidFill>
                  <a:srgbClr val="000000"/>
                </a:solidFill>
                <a:ea typeface="ＭＳ Ｐゴシック" pitchFamily="34" charset="-128"/>
              </a:rPr>
              <a:t>vii. 5 grupos de clima (primeira letra: A, B, C, D e E)</a:t>
            </a:r>
          </a:p>
          <a:p>
            <a:pPr eaLnBrk="1" hangingPunct="1"/>
            <a:r>
              <a:rPr lang="pt-BR" altLang="ja-JP" sz="2000" smtClean="0">
                <a:solidFill>
                  <a:srgbClr val="000000"/>
                </a:solidFill>
                <a:ea typeface="ＭＳ Ｐゴシック" pitchFamily="34" charset="-128"/>
              </a:rPr>
              <a:t>viii.11 tipos de clima (segunda e terceira letras)</a:t>
            </a:r>
          </a:p>
          <a:p>
            <a:pPr eaLnBrk="1" hangingPunct="1"/>
            <a:endParaRPr lang="pt-BR" altLang="pt-BR" sz="2000" smtClean="0"/>
          </a:p>
        </p:txBody>
      </p:sp>
    </p:spTree>
    <p:extLst>
      <p:ext uri="{BB962C8B-B14F-4D97-AF65-F5344CB8AC3E}">
        <p14:creationId xmlns:p14="http://schemas.microsoft.com/office/powerpoint/2010/main" val="457257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altLang="pt-BR" sz="4000" b="1" smtClean="0"/>
              <a:t>Classificação do clima de Köppen</a:t>
            </a:r>
            <a:br>
              <a:rPr lang="pt-BR" altLang="pt-BR" sz="4000" b="1" smtClean="0"/>
            </a:br>
            <a:r>
              <a:rPr lang="pt-BR" altLang="ja-JP" sz="2400" smtClean="0">
                <a:solidFill>
                  <a:srgbClr val="000000"/>
                </a:solidFill>
                <a:ea typeface="ＭＳ Ｐゴシック" pitchFamily="34" charset="-128"/>
              </a:rPr>
              <a:t>Origem: Wikipédia, a enciclopédia livre (com algumas correções...)</a:t>
            </a:r>
            <a:r>
              <a:rPr lang="pt-BR" altLang="ja-JP" sz="4000" smtClean="0">
                <a:ea typeface="ＭＳ Ｐゴシック" pitchFamily="34" charset="-128"/>
              </a:rPr>
              <a:t> </a:t>
            </a:r>
            <a:endParaRPr lang="pt-BR" altLang="pt-BR" sz="400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2000" smtClean="0">
                <a:cs typeface="Times New Roman" charset="0"/>
              </a:rPr>
              <a:t>A </a:t>
            </a:r>
            <a:r>
              <a:rPr lang="pt-BR" altLang="pt-BR" sz="2000" b="1" smtClean="0">
                <a:cs typeface="Times New Roman" charset="0"/>
              </a:rPr>
              <a:t>Classificação do clima de Köppen</a:t>
            </a:r>
            <a:r>
              <a:rPr lang="pt-BR" altLang="pt-BR" sz="2000" smtClean="0">
                <a:cs typeface="Times New Roman" charset="0"/>
              </a:rPr>
              <a:t> é uma divisão do clima, feita por </a:t>
            </a:r>
            <a:r>
              <a:rPr lang="pt-BR" altLang="pt-BR" sz="2000" smtClean="0">
                <a:cs typeface="Times New Roman" charset="0"/>
                <a:hlinkClick r:id="rId3" tooltip="Wladimir Köppen"/>
              </a:rPr>
              <a:t>Wladimir Köppen</a:t>
            </a:r>
            <a:r>
              <a:rPr lang="pt-BR" altLang="pt-BR" sz="2000" smtClean="0">
                <a:cs typeface="Times New Roman" charset="0"/>
              </a:rPr>
              <a:t>, em </a:t>
            </a:r>
            <a:r>
              <a:rPr lang="pt-BR" altLang="pt-BR" sz="2000" smtClean="0">
                <a:cs typeface="Times New Roman" charset="0"/>
                <a:hlinkClick r:id="rId4" tooltip="1900"/>
              </a:rPr>
              <a:t>1900</a:t>
            </a:r>
            <a:r>
              <a:rPr lang="pt-BR" altLang="pt-BR" sz="2000" smtClean="0">
                <a:cs typeface="Times New Roman" charset="0"/>
              </a:rPr>
              <a:t>. É baseado em letras: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b="1" smtClean="0">
                <a:cs typeface="Times New Roman" charset="0"/>
              </a:rPr>
              <a:t>1ª letra – maiúscula, representa a característica geral do clima de uma região:</a:t>
            </a:r>
            <a:endParaRPr lang="pt-BR" altLang="pt-BR" sz="2000" smtClean="0"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/>
              <a:t>A: climas mesotérmicos (temperatura média do mês mais frio superior a 18ºC)/Equatorial ou Tropical úmido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/>
              <a:t>B: climas secos (chuvas anuais abaixo de 500mm)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/>
              <a:t>C: climas mesotérmicos (temperatura média do mês mais frio inferior a 18ºC e superior a -3ºC, ao menos um mês com média igual ou superior a 10ºC)/Climas de latitudes médias/Subtropical (próximo aos trópicos, até 40 graus de latitude) com invernos amenos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altLang="pt-BR" sz="2000" smtClean="0"/>
              <a:t>D: climas microtérmicos (temperatura média do mês mais frio igual ou inferior a -3ºC, ao menos um mês com média igual ou superior a 10ºC)/ Climas de latitudes médias com invernos rigorosos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smtClean="0"/>
              <a:t>E: climas polares (temperatura média de todos os meses do ano inferior a 10ºC)</a:t>
            </a:r>
          </a:p>
          <a:p>
            <a:pPr eaLnBrk="1" hangingPunct="1">
              <a:lnSpc>
                <a:spcPct val="90000"/>
              </a:lnSpc>
            </a:pPr>
            <a:endParaRPr lang="pt-BR" altLang="pt-BR" sz="2000" smtClean="0"/>
          </a:p>
        </p:txBody>
      </p:sp>
    </p:spTree>
    <p:extLst>
      <p:ext uri="{BB962C8B-B14F-4D97-AF65-F5344CB8AC3E}">
        <p14:creationId xmlns:p14="http://schemas.microsoft.com/office/powerpoint/2010/main" val="179268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b="1" smtClean="0"/>
              <a:t>Classificação do clima de Köppen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000" b="1" smtClean="0">
                <a:cs typeface="Times New Roman" charset="0"/>
              </a:rPr>
              <a:t>2ª letra – minúscula, representa as particularidades do regime de chuva (apenas valem para os casos "A", "C" e "D"):</a:t>
            </a:r>
            <a:endParaRPr lang="pt-BR" altLang="pt-BR" sz="2000" smtClean="0">
              <a:cs typeface="Times New Roman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altLang="pt-BR" sz="1800" smtClean="0"/>
              <a:t>f: sempre úmido 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1800" smtClean="0"/>
              <a:t>s: chuvas de inverno 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1800" smtClean="0"/>
              <a:t>w: chuvas de verão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b="1" smtClean="0">
                <a:cs typeface="Times New Roman" charset="0"/>
              </a:rPr>
              <a:t>2ª letra - maiúscula, apenas caso "B":</a:t>
            </a:r>
            <a:endParaRPr lang="pt-BR" altLang="pt-BR" sz="2000" smtClean="0">
              <a:cs typeface="Times New Roman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altLang="pt-BR" sz="1800" smtClean="0"/>
              <a:t>S: clima semi-árido (chuvas anuais entre 250 e 500mm)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1800" smtClean="0"/>
              <a:t>W: clima árido ou desértico (chuvas anuais menores que 250mm)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b="1" smtClean="0">
                <a:cs typeface="Times New Roman" charset="0"/>
              </a:rPr>
              <a:t>2ª letra - maiúscula, apenas caso "E":</a:t>
            </a:r>
            <a:endParaRPr lang="pt-BR" altLang="pt-BR" sz="2000" smtClean="0">
              <a:cs typeface="Times New Roman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altLang="pt-BR" sz="1800" smtClean="0"/>
              <a:t>T: clima de tundra (pelo menos um mês com temperaturas médias entre 0ºC e 10ºC)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ja-JP" sz="1800" smtClean="0">
                <a:solidFill>
                  <a:srgbClr val="000000"/>
                </a:solidFill>
                <a:ea typeface="ＭＳ Ｐゴシック" pitchFamily="34" charset="-128"/>
              </a:rPr>
              <a:t>F: clima de calota de gelo (todos os meses do ano com médias de temperatura inferiores a 0ºC)</a:t>
            </a:r>
            <a:r>
              <a:rPr lang="pt-BR" altLang="ja-JP" sz="1800" smtClean="0">
                <a:ea typeface="ＭＳ Ｐゴシック" pitchFamily="34" charset="-128"/>
              </a:rPr>
              <a:t> </a:t>
            </a:r>
            <a:endParaRPr lang="pt-BR" altLang="pt-BR" sz="1800" smtClean="0"/>
          </a:p>
        </p:txBody>
      </p:sp>
    </p:spTree>
    <p:extLst>
      <p:ext uri="{BB962C8B-B14F-4D97-AF65-F5344CB8AC3E}">
        <p14:creationId xmlns:p14="http://schemas.microsoft.com/office/powerpoint/2010/main" val="2675452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b="1" smtClean="0"/>
              <a:t>Classificação do clima de Köppen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 b="1" smtClean="0">
                <a:cs typeface="Times New Roman" charset="0"/>
              </a:rPr>
              <a:t>3ª letra - minúscula, representa a temperatura característica de uma região (apenas valem para os casos "C" e "D"):</a:t>
            </a:r>
            <a:endParaRPr lang="pt-BR" altLang="pt-BR" sz="2400" smtClean="0">
              <a:cs typeface="Times New Roman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altLang="pt-BR" sz="2000" smtClean="0"/>
              <a:t>a: verões quentes (mês mais quente com média igual ou superior a 22ºC)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000" smtClean="0"/>
              <a:t>b: verões brandos (mês mais quente com média inferior a 22ºC)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000" smtClean="0"/>
              <a:t>c: frio o ano todo (no máximo três meses com médias acima de 10ºC)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b="1" smtClean="0">
                <a:cs typeface="Times New Roman" charset="0"/>
              </a:rPr>
              <a:t>3ª letra - minúscula, apenas caso "B":</a:t>
            </a:r>
            <a:endParaRPr lang="pt-BR" altLang="pt-BR" sz="2400" smtClean="0">
              <a:cs typeface="Times New Roman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altLang="pt-BR" sz="2000" smtClean="0"/>
              <a:t>h: deserto ou semi-deserto quente (temperatura anual média igual ou superior a 18ºC)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000" smtClean="0"/>
              <a:t>k: deserto ou semi-deserto frio (temperatura anual média inferior a 18ºC)</a:t>
            </a:r>
          </a:p>
          <a:p>
            <a:pPr eaLnBrk="1" hangingPunct="1">
              <a:lnSpc>
                <a:spcPct val="90000"/>
              </a:lnSpc>
            </a:pPr>
            <a:endParaRPr lang="pt-BR" altLang="pt-BR" sz="2400" smtClean="0"/>
          </a:p>
        </p:txBody>
      </p:sp>
    </p:spTree>
    <p:extLst>
      <p:ext uri="{BB962C8B-B14F-4D97-AF65-F5344CB8AC3E}">
        <p14:creationId xmlns:p14="http://schemas.microsoft.com/office/powerpoint/2010/main" val="2185343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1766888" y="1090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2291" name="Object 2"/>
          <p:cNvGraphicFramePr>
            <a:graphicFrameLocks noChangeAspect="1"/>
          </p:cNvGraphicFramePr>
          <p:nvPr/>
        </p:nvGraphicFramePr>
        <p:xfrm>
          <a:off x="1143000" y="0"/>
          <a:ext cx="6767513" cy="564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4" imgW="6400000" imgH="5342857" progId="Paint.Picture">
                  <p:embed/>
                </p:oleObj>
              </mc:Choice>
              <mc:Fallback>
                <p:oleObj r:id="rId4" imgW="6400000" imgH="53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0"/>
                        <a:ext cx="6767513" cy="564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5791200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pt-BR" altLang="pt-BR" sz="2800">
                <a:cs typeface="Times New Roman" charset="0"/>
                <a:hlinkClick r:id="rId6"/>
              </a:rPr>
              <a:t>http://www.wwiuma.org.br/efeito_estufa_2_onu.htm</a:t>
            </a:r>
            <a:endParaRPr lang="pt-BR" altLang="pt-BR" sz="2800">
              <a:cs typeface="Times New Roman" charset="0"/>
            </a:endParaRPr>
          </a:p>
          <a:p>
            <a:endParaRPr lang="pt-BR" altLang="pt-BR" sz="4800"/>
          </a:p>
        </p:txBody>
      </p:sp>
    </p:spTree>
    <p:extLst>
      <p:ext uri="{BB962C8B-B14F-4D97-AF65-F5344CB8AC3E}">
        <p14:creationId xmlns:p14="http://schemas.microsoft.com/office/powerpoint/2010/main" val="3915605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6705600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Rectangle 1027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rgbClr val="008000"/>
                </a:solidFill>
              </a:rPr>
              <a:t>www.climabrasileiro.hpg.ig.com.br</a:t>
            </a:r>
            <a:r>
              <a:rPr lang="pt-BR" altLang="pt-B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768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Climas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Fatores ou controles climáticos: determinam o clima de uma região</a:t>
            </a:r>
          </a:p>
          <a:p>
            <a:r>
              <a:rPr lang="pt-BR" dirty="0" smtClean="0"/>
              <a:t>Elementos climáticos: observações/medidas de temperatura, umidade, vento, precipitação, etc.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4192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Fatores ou controles climáticos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i="1" dirty="0" smtClean="0"/>
              <a:t>LATITUDE</a:t>
            </a:r>
          </a:p>
          <a:p>
            <a:r>
              <a:rPr lang="pt-BR" i="1" dirty="0" smtClean="0"/>
              <a:t>CONTINENTALIDADE/MARITIMIDADE</a:t>
            </a:r>
          </a:p>
          <a:p>
            <a:r>
              <a:rPr lang="pt-BR" i="1" dirty="0" smtClean="0"/>
              <a:t>ALTITUDE</a:t>
            </a:r>
          </a:p>
          <a:p>
            <a:r>
              <a:rPr lang="pt-BR" i="1" dirty="0" smtClean="0"/>
              <a:t>TIPO DE SUPERFÍCIE</a:t>
            </a:r>
          </a:p>
          <a:p>
            <a:r>
              <a:rPr lang="pt-BR" i="1" dirty="0" smtClean="0"/>
              <a:t>SISTEMAS PREDOMINANTES DE VENTOS E PRESSÃO</a:t>
            </a:r>
          </a:p>
          <a:p>
            <a:r>
              <a:rPr lang="pt-BR" i="1" dirty="0" smtClean="0"/>
              <a:t>Correntes oceânicas e temperatura da superfície do mar (TSM)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939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Fatores ou controles climáticos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i="1" dirty="0" smtClean="0"/>
              <a:t>Latitude</a:t>
            </a:r>
            <a:r>
              <a:rPr lang="pt-BR" i="1" dirty="0"/>
              <a:t>:</a:t>
            </a:r>
            <a:r>
              <a:rPr lang="pt-BR" dirty="0"/>
              <a:t> </a:t>
            </a:r>
            <a:r>
              <a:rPr lang="pt-BR" dirty="0" smtClean="0"/>
              <a:t>quanto maior a latitude, menor a quantidade de radiação solar recebida ao longo do ano</a:t>
            </a:r>
          </a:p>
          <a:p>
            <a:r>
              <a:rPr lang="pt-BR" i="1" dirty="0" smtClean="0"/>
              <a:t>Distância </a:t>
            </a:r>
            <a:r>
              <a:rPr lang="pt-BR" i="1" dirty="0"/>
              <a:t>dos Oceanos:</a:t>
            </a:r>
            <a:r>
              <a:rPr lang="pt-BR" dirty="0"/>
              <a:t> </a:t>
            </a:r>
            <a:r>
              <a:rPr lang="pt-BR" dirty="0" smtClean="0"/>
              <a:t>capacidade </a:t>
            </a:r>
            <a:r>
              <a:rPr lang="pt-BR" dirty="0"/>
              <a:t>térmica da água </a:t>
            </a:r>
            <a:r>
              <a:rPr lang="pt-BR" dirty="0" smtClean="0"/>
              <a:t>&gt; </a:t>
            </a:r>
            <a:r>
              <a:rPr lang="pt-BR" dirty="0"/>
              <a:t>capacidade térmica da superfície </a:t>
            </a:r>
            <a:r>
              <a:rPr lang="pt-BR" dirty="0" smtClean="0"/>
              <a:t>continental, quanto mais próximo de oceanos (ou grandes corpos d´água), menor </a:t>
            </a:r>
            <a:r>
              <a:rPr lang="pt-BR" dirty="0"/>
              <a:t>as variações de temperatura ao longo do </a:t>
            </a:r>
            <a:r>
              <a:rPr lang="pt-BR" dirty="0" smtClean="0"/>
              <a:t>dia</a:t>
            </a:r>
            <a:endParaRPr lang="pt-BR" dirty="0"/>
          </a:p>
          <a:p>
            <a:r>
              <a:rPr lang="pt-BR" i="1" dirty="0" smtClean="0"/>
              <a:t>Altitude</a:t>
            </a:r>
            <a:r>
              <a:rPr lang="pt-BR" i="1" dirty="0"/>
              <a:t>:</a:t>
            </a:r>
            <a:r>
              <a:rPr lang="pt-BR" dirty="0"/>
              <a:t> </a:t>
            </a:r>
            <a:r>
              <a:rPr lang="pt-BR" dirty="0" smtClean="0"/>
              <a:t>quanto maior a altitude, menor a temperatura</a:t>
            </a:r>
            <a:endParaRPr lang="pt-BR" dirty="0"/>
          </a:p>
          <a:p>
            <a:r>
              <a:rPr lang="pt-BR" i="1" dirty="0"/>
              <a:t>Tipo de Superfície</a:t>
            </a:r>
            <a:r>
              <a:rPr lang="pt-BR" dirty="0"/>
              <a:t>: </a:t>
            </a:r>
            <a:r>
              <a:rPr lang="pt-BR" dirty="0" smtClean="0"/>
              <a:t>quanto mais “refletora” a superfície (quanto maior o albedo), menor a temperatura.</a:t>
            </a:r>
            <a:r>
              <a:rPr lang="pt-BR" b="1" dirty="0"/>
              <a:t> </a:t>
            </a:r>
            <a:endParaRPr lang="pt-BR" dirty="0"/>
          </a:p>
          <a:p>
            <a:r>
              <a:rPr lang="pt-BR" i="1" dirty="0"/>
              <a:t>Sistemas Predominantes de Ventos e Pressão</a:t>
            </a:r>
            <a:r>
              <a:rPr lang="pt-BR" dirty="0"/>
              <a:t>: a distribuição da precipitação no globo mostra uma relação muito próxima com a distribuição dos principais sistemas de ventos e pressão da </a:t>
            </a:r>
            <a:r>
              <a:rPr lang="pt-BR" dirty="0" smtClean="0"/>
              <a:t>Terra</a:t>
            </a:r>
          </a:p>
          <a:p>
            <a:r>
              <a:rPr lang="pt-BR" i="1" dirty="0" smtClean="0"/>
              <a:t>Correntes oceânicas e temperatura da superfície do mar (TSM)</a:t>
            </a:r>
          </a:p>
        </p:txBody>
      </p:sp>
    </p:spTree>
    <p:extLst>
      <p:ext uri="{BB962C8B-B14F-4D97-AF65-F5344CB8AC3E}">
        <p14:creationId xmlns:p14="http://schemas.microsoft.com/office/powerpoint/2010/main" val="3247490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04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1"/>
            <a:ext cx="9003700" cy="585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10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92899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5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Normal climatológica 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05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785</Words>
  <Application>Microsoft Office PowerPoint</Application>
  <PresentationFormat>Apresentação na tela (4:3)</PresentationFormat>
  <Paragraphs>82</Paragraphs>
  <Slides>29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1" baseType="lpstr">
      <vt:lpstr>Tema do Office</vt:lpstr>
      <vt:lpstr>Imagem de bitmap</vt:lpstr>
      <vt:lpstr>Classificação Climática</vt:lpstr>
      <vt:lpstr>Definições</vt:lpstr>
      <vt:lpstr>Climas</vt:lpstr>
      <vt:lpstr>Fatores ou controles climáticos</vt:lpstr>
      <vt:lpstr>Fatores ou controles climáticos</vt:lpstr>
      <vt:lpstr>Apresentação do PowerPoint</vt:lpstr>
      <vt:lpstr>Apresentação do PowerPoint</vt:lpstr>
      <vt:lpstr>Apresentação do PowerPoint</vt:lpstr>
      <vt:lpstr>Normal climatológica 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REGIÕES CLIMÁTICAS E TIPOS CLIMÁTICOS</vt:lpstr>
      <vt:lpstr>Classificação de Köppen</vt:lpstr>
      <vt:lpstr>Classificação de Köppen</vt:lpstr>
      <vt:lpstr>Classificação do clima de Köppen Origem: Wikipédia, a enciclopédia livre (com algumas correções...) </vt:lpstr>
      <vt:lpstr>Classificação do clima de Köppen</vt:lpstr>
      <vt:lpstr>Classificação do clima de Köppen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Classificação Climática</dc:title>
  <dc:creator>ritaynoue</dc:creator>
  <cp:lastModifiedBy>ritaynoue</cp:lastModifiedBy>
  <cp:revision>8</cp:revision>
  <dcterms:created xsi:type="dcterms:W3CDTF">2015-06-01T14:07:23Z</dcterms:created>
  <dcterms:modified xsi:type="dcterms:W3CDTF">2015-06-02T21:58:15Z</dcterms:modified>
</cp:coreProperties>
</file>