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5" r:id="rId1"/>
  </p:sldMasterIdLst>
  <p:notesMasterIdLst>
    <p:notesMasterId r:id="rId53"/>
  </p:notesMasterIdLst>
  <p:sldIdLst>
    <p:sldId id="256" r:id="rId2"/>
    <p:sldId id="347" r:id="rId3"/>
    <p:sldId id="375" r:id="rId4"/>
    <p:sldId id="390" r:id="rId5"/>
    <p:sldId id="377" r:id="rId6"/>
    <p:sldId id="343" r:id="rId7"/>
    <p:sldId id="391" r:id="rId8"/>
    <p:sldId id="348" r:id="rId9"/>
    <p:sldId id="392" r:id="rId10"/>
    <p:sldId id="378" r:id="rId11"/>
    <p:sldId id="379" r:id="rId12"/>
    <p:sldId id="380" r:id="rId13"/>
    <p:sldId id="350" r:id="rId14"/>
    <p:sldId id="393" r:id="rId15"/>
    <p:sldId id="381" r:id="rId16"/>
    <p:sldId id="394" r:id="rId17"/>
    <p:sldId id="395" r:id="rId18"/>
    <p:sldId id="351" r:id="rId19"/>
    <p:sldId id="352" r:id="rId20"/>
    <p:sldId id="382" r:id="rId21"/>
    <p:sldId id="385" r:id="rId22"/>
    <p:sldId id="396" r:id="rId23"/>
    <p:sldId id="386" r:id="rId24"/>
    <p:sldId id="355" r:id="rId25"/>
    <p:sldId id="397" r:id="rId26"/>
    <p:sldId id="387" r:id="rId27"/>
    <p:sldId id="356" r:id="rId28"/>
    <p:sldId id="398" r:id="rId29"/>
    <p:sldId id="388" r:id="rId30"/>
    <p:sldId id="357" r:id="rId31"/>
    <p:sldId id="389" r:id="rId32"/>
    <p:sldId id="358" r:id="rId33"/>
    <p:sldId id="360" r:id="rId34"/>
    <p:sldId id="399" r:id="rId35"/>
    <p:sldId id="361" r:id="rId36"/>
    <p:sldId id="362" r:id="rId37"/>
    <p:sldId id="400" r:id="rId38"/>
    <p:sldId id="401" r:id="rId39"/>
    <p:sldId id="363" r:id="rId40"/>
    <p:sldId id="364" r:id="rId41"/>
    <p:sldId id="365" r:id="rId42"/>
    <p:sldId id="403" r:id="rId43"/>
    <p:sldId id="367" r:id="rId44"/>
    <p:sldId id="404" r:id="rId45"/>
    <p:sldId id="368" r:id="rId46"/>
    <p:sldId id="369" r:id="rId47"/>
    <p:sldId id="370" r:id="rId48"/>
    <p:sldId id="371" r:id="rId49"/>
    <p:sldId id="372" r:id="rId50"/>
    <p:sldId id="373" r:id="rId51"/>
    <p:sldId id="374" r:id="rId52"/>
  </p:sldIdLst>
  <p:sldSz cx="10080625" cy="7559675"/>
  <p:notesSz cx="7556500"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517" autoAdjust="0"/>
    <p:restoredTop sz="90929"/>
  </p:normalViewPr>
  <p:slideViewPr>
    <p:cSldViewPr>
      <p:cViewPr varScale="1">
        <p:scale>
          <a:sx n="61" d="100"/>
          <a:sy n="61" d="100"/>
        </p:scale>
        <p:origin x="-1050" y="48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684"/>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1104900" y="812800"/>
            <a:ext cx="5343525" cy="4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755650" y="5078413"/>
            <a:ext cx="6042025"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t-BR" noProof="0" smtClean="0"/>
          </a:p>
        </p:txBody>
      </p:sp>
      <p:sp>
        <p:nvSpPr>
          <p:cNvPr id="2051" name="Rectangle 3"/>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102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cs typeface="Arial" charset="0"/>
              </a:defRPr>
            </a:lvl1pPr>
          </a:lstStyle>
          <a:p>
            <a:pPr>
              <a:defRPr/>
            </a:pPr>
            <a:endParaRPr lang="fi-FI"/>
          </a:p>
        </p:txBody>
      </p:sp>
      <p:sp>
        <p:nvSpPr>
          <p:cNvPr id="2052" name="Rectangle 4"/>
          <p:cNvSpPr>
            <a:spLocks noGrp="1" noChangeArrowheads="1"/>
          </p:cNvSpPr>
          <p:nvPr>
            <p:ph type="dt"/>
          </p:nvPr>
        </p:nvSpPr>
        <p:spPr bwMode="auto">
          <a:xfrm>
            <a:off x="4276725"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102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cs typeface="Arial" charset="0"/>
              </a:defRPr>
            </a:lvl1pPr>
          </a:lstStyle>
          <a:p>
            <a:pPr>
              <a:defRPr/>
            </a:pPr>
            <a:endParaRPr lang="fi-FI"/>
          </a:p>
        </p:txBody>
      </p:sp>
      <p:sp>
        <p:nvSpPr>
          <p:cNvPr id="2053" name="Rectangle 5"/>
          <p:cNvSpPr>
            <a:spLocks noGrp="1" noChangeArrowheads="1"/>
          </p:cNvSpPr>
          <p:nvPr>
            <p:ph type="ftr"/>
          </p:nvPr>
        </p:nvSpPr>
        <p:spPr bwMode="auto">
          <a:xfrm>
            <a:off x="0"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102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cs typeface="Arial" charset="0"/>
              </a:defRPr>
            </a:lvl1pPr>
          </a:lstStyle>
          <a:p>
            <a:pPr>
              <a:defRPr/>
            </a:pPr>
            <a:endParaRPr lang="fi-FI"/>
          </a:p>
        </p:txBody>
      </p:sp>
      <p:sp>
        <p:nvSpPr>
          <p:cNvPr id="2054" name="Rectangle 6"/>
          <p:cNvSpPr>
            <a:spLocks noGrp="1" noChangeArrowheads="1"/>
          </p:cNvSpPr>
          <p:nvPr>
            <p:ph type="sldNum"/>
          </p:nvPr>
        </p:nvSpPr>
        <p:spPr bwMode="auto">
          <a:xfrm>
            <a:off x="4276725"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102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panose="020B0604020202020204" pitchFamily="34" charset="0"/>
              </a:defRPr>
            </a:lvl1pPr>
          </a:lstStyle>
          <a:p>
            <a:pPr>
              <a:defRPr/>
            </a:pPr>
            <a:fld id="{878CA433-55ED-487F-9D55-7F0A94AE23BD}" type="slidenum">
              <a:rPr lang="fi-FI" altLang="pt-BR"/>
              <a:pPr>
                <a:defRPr/>
              </a:pPr>
              <a:t>‹nº›</a:t>
            </a:fld>
            <a:endParaRPr lang="fi-FI" altLang="pt-BR"/>
          </a:p>
        </p:txBody>
      </p:sp>
    </p:spTree>
    <p:extLst>
      <p:ext uri="{BB962C8B-B14F-4D97-AF65-F5344CB8AC3E}">
        <p14:creationId xmlns="" xmlns:p14="http://schemas.microsoft.com/office/powerpoint/2010/main" val="5966431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849FDD-25ED-4E28-ADA1-39DBACF52AAF}" type="slidenum">
              <a:rPr lang="fi-FI" altLang="pt-BR" sz="1400" smtClean="0">
                <a:ea typeface="msmincho" charset="0"/>
              </a:rPr>
              <a:pPr>
                <a:spcBef>
                  <a:spcPct val="0"/>
                </a:spcBef>
              </a:pPr>
              <a:t>1</a:t>
            </a:fld>
            <a:endParaRPr lang="fi-FI" altLang="pt-BR" sz="1400" smtClean="0">
              <a:ea typeface="msmincho" charset="0"/>
            </a:endParaRPr>
          </a:p>
        </p:txBody>
      </p:sp>
      <p:sp>
        <p:nvSpPr>
          <p:cNvPr id="4099" name="Rectangle 1"/>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55650" y="5078413"/>
            <a:ext cx="6043613"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29695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10</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26400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11</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08189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12</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04016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13</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30752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14</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30752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15</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84015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16</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84015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17</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84015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18</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82250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19</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85497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49C2A7A-D192-4716-9230-6FCD19BC1F47}" type="slidenum">
              <a:rPr lang="fi-FI" altLang="pt-BR" sz="1400" smtClean="0">
                <a:ea typeface="msmincho" charset="0"/>
              </a:rPr>
              <a:pPr>
                <a:spcBef>
                  <a:spcPct val="0"/>
                </a:spcBef>
              </a:pPr>
              <a:t>2</a:t>
            </a:fld>
            <a:endParaRPr lang="fi-FI" altLang="pt-BR" sz="1400" smtClean="0">
              <a:ea typeface="msmincho" charset="0"/>
            </a:endParaRPr>
          </a:p>
        </p:txBody>
      </p:sp>
      <p:sp>
        <p:nvSpPr>
          <p:cNvPr id="6147"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6148"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874458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20</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12704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21</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403422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22</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403422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23</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090805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24</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63774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25</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63774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26</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132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27</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209935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28</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209935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29</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15518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79448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30</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25196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31</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777580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32</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64157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33</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74785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34</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74785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35</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4414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36</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555626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37</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555626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38</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78045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39</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78045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794480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40</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473174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41</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246545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42</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246545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43</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81668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44</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81668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45</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165765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46</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2606422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47</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884568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48</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596281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49</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30207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5</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031147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50</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322919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51</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319208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6</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10378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7</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410378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8</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8520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C018AF-E8AE-445B-B19B-A0DD955EB5D9}" type="slidenum">
              <a:rPr lang="fi-FI" altLang="pt-BR" sz="1400" smtClean="0">
                <a:ea typeface="msmincho" charset="0"/>
              </a:rPr>
              <a:pPr>
                <a:spcBef>
                  <a:spcPct val="0"/>
                </a:spcBef>
              </a:pPr>
              <a:t>9</a:t>
            </a:fld>
            <a:endParaRPr lang="fi-FI" altLang="pt-BR" sz="1400" smtClean="0">
              <a:ea typeface="msmincho" charset="0"/>
            </a:endParaRPr>
          </a:p>
        </p:txBody>
      </p:sp>
      <p:sp>
        <p:nvSpPr>
          <p:cNvPr id="10243" name="Rectangle 1025"/>
          <p:cNvSpPr>
            <a:spLocks noGrp="1" noRot="1" noChangeAspect="1" noChangeArrowheads="1" noTextEdit="1"/>
          </p:cNvSpPr>
          <p:nvPr>
            <p:ph type="sldImg"/>
          </p:nvPr>
        </p:nvSpPr>
        <p:spPr>
          <a:xfrm>
            <a:off x="1104900" y="812800"/>
            <a:ext cx="5345113" cy="4008438"/>
          </a:xfrm>
          <a:solidFill>
            <a:srgbClr val="FFFFFF"/>
          </a:solidFill>
          <a:ln>
            <a:solidFill>
              <a:srgbClr val="000000"/>
            </a:solidFill>
            <a:miter lim="800000"/>
            <a:headEnd/>
            <a:tailEnd/>
          </a:ln>
        </p:spPr>
      </p:sp>
      <p:sp>
        <p:nvSpPr>
          <p:cNvPr id="10244" name="Rectangle 1026"/>
          <p:cNvSpPr>
            <a:spLocks noGrp="1" noChangeArrowheads="1"/>
          </p:cNvSpPr>
          <p:nvPr>
            <p:ph type="body" idx="1"/>
          </p:nvPr>
        </p:nvSpPr>
        <p:spPr>
          <a:xfrm>
            <a:off x="755650" y="5078413"/>
            <a:ext cx="6043613" cy="47212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 xmlns:p14="http://schemas.microsoft.com/office/powerpoint/2010/main" val="16852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6DE978C7-7AD0-4945-A7F7-90B8A12BE761}" type="slidenum">
              <a:rPr lang="fi-FI" altLang="pt-BR"/>
              <a:pPr>
                <a:defRPr/>
              </a:pPr>
              <a:t>‹nº›</a:t>
            </a:fld>
            <a:endParaRPr lang="fi-FI" altLang="pt-BR"/>
          </a:p>
        </p:txBody>
      </p:sp>
    </p:spTree>
    <p:extLst>
      <p:ext uri="{BB962C8B-B14F-4D97-AF65-F5344CB8AC3E}">
        <p14:creationId xmlns="" xmlns:p14="http://schemas.microsoft.com/office/powerpoint/2010/main" val="32332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D187CF68-CFD1-45BB-A6B7-66605ED7B942}" type="slidenum">
              <a:rPr lang="fi-FI" altLang="pt-BR"/>
              <a:pPr>
                <a:defRPr/>
              </a:pPr>
              <a:t>‹nº›</a:t>
            </a:fld>
            <a:endParaRPr lang="fi-FI" altLang="pt-BR"/>
          </a:p>
        </p:txBody>
      </p:sp>
    </p:spTree>
    <p:extLst>
      <p:ext uri="{BB962C8B-B14F-4D97-AF65-F5344CB8AC3E}">
        <p14:creationId xmlns="" xmlns:p14="http://schemas.microsoft.com/office/powerpoint/2010/main" val="95779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5748253D-1A37-403A-AC2D-6EC32EC71095}" type="slidenum">
              <a:rPr lang="fi-FI" altLang="pt-BR"/>
              <a:pPr>
                <a:defRPr/>
              </a:pPr>
              <a:t>‹nº›</a:t>
            </a:fld>
            <a:endParaRPr lang="fi-FI" altLang="pt-BR"/>
          </a:p>
        </p:txBody>
      </p:sp>
    </p:spTree>
    <p:extLst>
      <p:ext uri="{BB962C8B-B14F-4D97-AF65-F5344CB8AC3E}">
        <p14:creationId xmlns="" xmlns:p14="http://schemas.microsoft.com/office/powerpoint/2010/main" val="272842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986DED31-A036-474A-B864-AF4992AF07B0}" type="slidenum">
              <a:rPr lang="fi-FI" altLang="pt-BR"/>
              <a:pPr>
                <a:defRPr/>
              </a:pPr>
              <a:t>‹nº›</a:t>
            </a:fld>
            <a:endParaRPr lang="fi-FI" altLang="pt-BR"/>
          </a:p>
        </p:txBody>
      </p:sp>
    </p:spTree>
    <p:extLst>
      <p:ext uri="{BB962C8B-B14F-4D97-AF65-F5344CB8AC3E}">
        <p14:creationId xmlns="" xmlns:p14="http://schemas.microsoft.com/office/powerpoint/2010/main" val="264487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360A4627-A017-40BB-8FED-841A8616C40D}" type="slidenum">
              <a:rPr lang="fi-FI" altLang="pt-BR"/>
              <a:pPr>
                <a:defRPr/>
              </a:pPr>
              <a:t>‹nº›</a:t>
            </a:fld>
            <a:endParaRPr lang="fi-FI" altLang="pt-BR"/>
          </a:p>
        </p:txBody>
      </p:sp>
    </p:spTree>
    <p:extLst>
      <p:ext uri="{BB962C8B-B14F-4D97-AF65-F5344CB8AC3E}">
        <p14:creationId xmlns="" xmlns:p14="http://schemas.microsoft.com/office/powerpoint/2010/main" val="338980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032E1B0-AC5D-4C48-AB7B-378A6B4599FB}" type="slidenum">
              <a:rPr lang="fi-FI" altLang="pt-BR"/>
              <a:pPr>
                <a:defRPr/>
              </a:pPr>
              <a:t>‹nº›</a:t>
            </a:fld>
            <a:endParaRPr lang="fi-FI" altLang="pt-BR"/>
          </a:p>
        </p:txBody>
      </p:sp>
    </p:spTree>
    <p:extLst>
      <p:ext uri="{BB962C8B-B14F-4D97-AF65-F5344CB8AC3E}">
        <p14:creationId xmlns="" xmlns:p14="http://schemas.microsoft.com/office/powerpoint/2010/main" val="124101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Clique para editar o texto mestre</a:t>
            </a:r>
          </a:p>
        </p:txBody>
      </p:sp>
      <p:sp>
        <p:nvSpPr>
          <p:cNvPr id="4" name="Content Placeholder 3"/>
          <p:cNvSpPr>
            <a:spLocks noGrp="1"/>
          </p:cNvSpPr>
          <p:nvPr>
            <p:ph sz="half" idx="2"/>
          </p:nvPr>
        </p:nvSpPr>
        <p:spPr>
          <a:xfrm>
            <a:off x="694357" y="2761381"/>
            <a:ext cx="4264576" cy="406157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Clique para editar o texto mestre</a:t>
            </a:r>
          </a:p>
        </p:txBody>
      </p:sp>
      <p:sp>
        <p:nvSpPr>
          <p:cNvPr id="6" name="Content Placeholder 5"/>
          <p:cNvSpPr>
            <a:spLocks noGrp="1"/>
          </p:cNvSpPr>
          <p:nvPr>
            <p:ph sz="quarter" idx="4"/>
          </p:nvPr>
        </p:nvSpPr>
        <p:spPr>
          <a:xfrm>
            <a:off x="5103317" y="2761381"/>
            <a:ext cx="4285579" cy="406157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fi-FI"/>
          </a:p>
        </p:txBody>
      </p:sp>
      <p:sp>
        <p:nvSpPr>
          <p:cNvPr id="8" name="Footer Placeholder 4"/>
          <p:cNvSpPr>
            <a:spLocks noGrp="1"/>
          </p:cNvSpPr>
          <p:nvPr>
            <p:ph type="ftr" sz="quarter" idx="11"/>
          </p:nvPr>
        </p:nvSpPr>
        <p:spPr/>
        <p:txBody>
          <a:bodyPr/>
          <a:lstStyle>
            <a:lvl1pPr>
              <a:defRPr/>
            </a:lvl1pPr>
          </a:lstStyle>
          <a:p>
            <a:pPr>
              <a:defRPr/>
            </a:pPr>
            <a:endParaRPr lang="fi-FI"/>
          </a:p>
        </p:txBody>
      </p:sp>
      <p:sp>
        <p:nvSpPr>
          <p:cNvPr id="9" name="Slide Number Placeholder 5"/>
          <p:cNvSpPr>
            <a:spLocks noGrp="1"/>
          </p:cNvSpPr>
          <p:nvPr>
            <p:ph type="sldNum" sz="quarter" idx="12"/>
          </p:nvPr>
        </p:nvSpPr>
        <p:spPr/>
        <p:txBody>
          <a:bodyPr/>
          <a:lstStyle>
            <a:lvl1pPr>
              <a:defRPr/>
            </a:lvl1pPr>
          </a:lstStyle>
          <a:p>
            <a:pPr>
              <a:defRPr/>
            </a:pPr>
            <a:fld id="{B4F38DD7-25C1-496E-96D0-160A7A361F5B}" type="slidenum">
              <a:rPr lang="fi-FI" altLang="pt-BR"/>
              <a:pPr>
                <a:defRPr/>
              </a:pPr>
              <a:t>‹nº›</a:t>
            </a:fld>
            <a:endParaRPr lang="fi-FI" altLang="pt-BR"/>
          </a:p>
        </p:txBody>
      </p:sp>
    </p:spTree>
    <p:extLst>
      <p:ext uri="{BB962C8B-B14F-4D97-AF65-F5344CB8AC3E}">
        <p14:creationId xmlns="" xmlns:p14="http://schemas.microsoft.com/office/powerpoint/2010/main" val="59680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pPr>
              <a:defRPr/>
            </a:pPr>
            <a:endParaRPr lang="fi-FI"/>
          </a:p>
        </p:txBody>
      </p:sp>
      <p:sp>
        <p:nvSpPr>
          <p:cNvPr id="4" name="Footer Placeholder 4"/>
          <p:cNvSpPr>
            <a:spLocks noGrp="1"/>
          </p:cNvSpPr>
          <p:nvPr>
            <p:ph type="ftr" sz="quarter" idx="11"/>
          </p:nvPr>
        </p:nvSpPr>
        <p:spPr/>
        <p:txBody>
          <a:bodyPr/>
          <a:lstStyle>
            <a:lvl1pPr>
              <a:defRPr/>
            </a:lvl1pPr>
          </a:lstStyle>
          <a:p>
            <a:pPr>
              <a:defRPr/>
            </a:pPr>
            <a:endParaRPr lang="fi-FI"/>
          </a:p>
        </p:txBody>
      </p:sp>
      <p:sp>
        <p:nvSpPr>
          <p:cNvPr id="5" name="Slide Number Placeholder 5"/>
          <p:cNvSpPr>
            <a:spLocks noGrp="1"/>
          </p:cNvSpPr>
          <p:nvPr>
            <p:ph type="sldNum" sz="quarter" idx="12"/>
          </p:nvPr>
        </p:nvSpPr>
        <p:spPr/>
        <p:txBody>
          <a:bodyPr/>
          <a:lstStyle>
            <a:lvl1pPr>
              <a:defRPr/>
            </a:lvl1pPr>
          </a:lstStyle>
          <a:p>
            <a:pPr>
              <a:defRPr/>
            </a:pPr>
            <a:fld id="{30FB5FB4-96D8-473A-B6C9-854FB159107D}" type="slidenum">
              <a:rPr lang="fi-FI" altLang="pt-BR"/>
              <a:pPr>
                <a:defRPr/>
              </a:pPr>
              <a:t>‹nº›</a:t>
            </a:fld>
            <a:endParaRPr lang="fi-FI" altLang="pt-BR"/>
          </a:p>
        </p:txBody>
      </p:sp>
    </p:spTree>
    <p:extLst>
      <p:ext uri="{BB962C8B-B14F-4D97-AF65-F5344CB8AC3E}">
        <p14:creationId xmlns="" xmlns:p14="http://schemas.microsoft.com/office/powerpoint/2010/main" val="79188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i-FI"/>
          </a:p>
        </p:txBody>
      </p:sp>
      <p:sp>
        <p:nvSpPr>
          <p:cNvPr id="3" name="Footer Placeholder 4"/>
          <p:cNvSpPr>
            <a:spLocks noGrp="1"/>
          </p:cNvSpPr>
          <p:nvPr>
            <p:ph type="ftr" sz="quarter" idx="11"/>
          </p:nvPr>
        </p:nvSpPr>
        <p:spPr/>
        <p:txBody>
          <a:bodyPr/>
          <a:lstStyle>
            <a:lvl1pPr>
              <a:defRPr/>
            </a:lvl1pPr>
          </a:lstStyle>
          <a:p>
            <a:pPr>
              <a:defRPr/>
            </a:pPr>
            <a:endParaRPr lang="fi-FI"/>
          </a:p>
        </p:txBody>
      </p:sp>
      <p:sp>
        <p:nvSpPr>
          <p:cNvPr id="4" name="Slide Number Placeholder 5"/>
          <p:cNvSpPr>
            <a:spLocks noGrp="1"/>
          </p:cNvSpPr>
          <p:nvPr>
            <p:ph type="sldNum" sz="quarter" idx="12"/>
          </p:nvPr>
        </p:nvSpPr>
        <p:spPr/>
        <p:txBody>
          <a:bodyPr/>
          <a:lstStyle>
            <a:lvl1pPr>
              <a:defRPr/>
            </a:lvl1pPr>
          </a:lstStyle>
          <a:p>
            <a:pPr>
              <a:defRPr/>
            </a:pPr>
            <a:fld id="{8D70181F-AC35-4DD9-9492-FB3FF62A91B6}" type="slidenum">
              <a:rPr lang="fi-FI" altLang="pt-BR"/>
              <a:pPr>
                <a:defRPr/>
              </a:pPr>
              <a:t>‹nº›</a:t>
            </a:fld>
            <a:endParaRPr lang="fi-FI" altLang="pt-BR"/>
          </a:p>
        </p:txBody>
      </p:sp>
    </p:spTree>
    <p:extLst>
      <p:ext uri="{BB962C8B-B14F-4D97-AF65-F5344CB8AC3E}">
        <p14:creationId xmlns="" xmlns:p14="http://schemas.microsoft.com/office/powerpoint/2010/main" val="217681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A38ABA52-8031-498D-B6BA-A44F0928EE23}" type="slidenum">
              <a:rPr lang="fi-FI" altLang="pt-BR"/>
              <a:pPr>
                <a:defRPr/>
              </a:pPr>
              <a:t>‹nº›</a:t>
            </a:fld>
            <a:endParaRPr lang="fi-FI" altLang="pt-BR"/>
          </a:p>
        </p:txBody>
      </p:sp>
    </p:spTree>
    <p:extLst>
      <p:ext uri="{BB962C8B-B14F-4D97-AF65-F5344CB8AC3E}">
        <p14:creationId xmlns="" xmlns:p14="http://schemas.microsoft.com/office/powerpoint/2010/main" val="206760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285579" y="1088455"/>
            <a:ext cx="5103316" cy="5372269"/>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4E482BDD-662B-4FA8-969F-7906C330DA48}" type="slidenum">
              <a:rPr lang="fi-FI" altLang="pt-BR"/>
              <a:pPr>
                <a:defRPr/>
              </a:pPr>
              <a:t>‹nº›</a:t>
            </a:fld>
            <a:endParaRPr lang="fi-FI" altLang="pt-BR"/>
          </a:p>
        </p:txBody>
      </p:sp>
    </p:spTree>
    <p:extLst>
      <p:ext uri="{BB962C8B-B14F-4D97-AF65-F5344CB8AC3E}">
        <p14:creationId xmlns="" xmlns:p14="http://schemas.microsoft.com/office/powerpoint/2010/main" val="15286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3738" y="403225"/>
            <a:ext cx="869315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US" altLang="pt-BR" smtClean="0"/>
          </a:p>
        </p:txBody>
      </p:sp>
      <p:sp>
        <p:nvSpPr>
          <p:cNvPr id="1027" name="Text Placeholder 2"/>
          <p:cNvSpPr>
            <a:spLocks noGrp="1"/>
          </p:cNvSpPr>
          <p:nvPr>
            <p:ph type="body" idx="1"/>
          </p:nvPr>
        </p:nvSpPr>
        <p:spPr bwMode="auto">
          <a:xfrm>
            <a:off x="693738" y="2012950"/>
            <a:ext cx="8693150" cy="4795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Date Placeholder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eaLnBrk="1">
              <a:lnSpc>
                <a:spcPct val="104000"/>
              </a:lnSpc>
              <a:buClr>
                <a:srgbClr val="000000"/>
              </a:buClr>
              <a:buSzPct val="100000"/>
              <a:buFont typeface="Times New Roman" panose="02020603050405020304" pitchFamily="18" charset="0"/>
              <a:buNone/>
              <a:defRPr sz="1323">
                <a:solidFill>
                  <a:schemeClr val="tx1">
                    <a:tint val="75000"/>
                  </a:schemeClr>
                </a:solidFill>
              </a:defRPr>
            </a:lvl1pPr>
          </a:lstStyle>
          <a:p>
            <a:pPr>
              <a:defRPr/>
            </a:pPr>
            <a:endParaRPr lang="fi-FI"/>
          </a:p>
        </p:txBody>
      </p:sp>
      <p:sp>
        <p:nvSpPr>
          <p:cNvPr id="5" name="Footer Placeholder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eaLnBrk="1">
              <a:lnSpc>
                <a:spcPct val="104000"/>
              </a:lnSpc>
              <a:buClr>
                <a:srgbClr val="000000"/>
              </a:buClr>
              <a:buSzPct val="100000"/>
              <a:buFont typeface="Times New Roman" panose="02020603050405020304" pitchFamily="18" charset="0"/>
              <a:buNone/>
              <a:defRPr sz="1323">
                <a:solidFill>
                  <a:schemeClr val="tx1">
                    <a:tint val="75000"/>
                  </a:schemeClr>
                </a:solidFill>
              </a:defRPr>
            </a:lvl1pPr>
          </a:lstStyle>
          <a:p>
            <a:pPr>
              <a:defRPr/>
            </a:pPr>
            <a:endParaRPr lang="fi-FI"/>
          </a:p>
        </p:txBody>
      </p:sp>
      <p:sp>
        <p:nvSpPr>
          <p:cNvPr id="6" name="Slide Number Placeholder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eaLnBrk="1">
              <a:lnSpc>
                <a:spcPct val="104000"/>
              </a:lnSpc>
              <a:buClr>
                <a:srgbClr val="000000"/>
              </a:buClr>
              <a:buSzPct val="100000"/>
              <a:buFont typeface="Times New Roman" panose="02020603050405020304" pitchFamily="18" charset="0"/>
              <a:buNone/>
              <a:defRPr sz="1323">
                <a:solidFill>
                  <a:schemeClr val="tx1">
                    <a:tint val="75000"/>
                  </a:schemeClr>
                </a:solidFill>
              </a:defRPr>
            </a:lvl1pPr>
          </a:lstStyle>
          <a:p>
            <a:pPr>
              <a:defRPr/>
            </a:pPr>
            <a:fld id="{03DCCB53-C34A-4F03-9408-50D285199D93}" type="slidenum">
              <a:rPr lang="fi-FI" altLang="pt-BR"/>
              <a:pPr>
                <a:defRPr/>
              </a:pPr>
              <a:t>‹nº›</a:t>
            </a:fld>
            <a:endParaRPr lang="fi-FI" altLang="pt-BR"/>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163" y="1422383"/>
            <a:ext cx="9936162" cy="1460500"/>
          </a:xfrm>
        </p:spPr>
        <p:txBody>
          <a:bodyPr tIns="16632"/>
          <a:lstStyle/>
          <a:p>
            <a:pPr algn="ct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altLang="pt-BR" sz="4000" i="1" dirty="0" smtClean="0">
                <a:solidFill>
                  <a:srgbClr val="000000"/>
                </a:solidFill>
              </a:rPr>
              <a:t>Marés Meteorológicas</a:t>
            </a:r>
            <a:endParaRPr lang="fi-FI" altLang="pt-BR" sz="4000" dirty="0" smtClean="0">
              <a:solidFill>
                <a:srgbClr val="000000"/>
              </a:solidFill>
            </a:endParaRPr>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23963" y="2922581"/>
            <a:ext cx="7548562" cy="3897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2" name="CaixaDeTexto 11"/>
          <p:cNvSpPr txBox="1"/>
          <p:nvPr/>
        </p:nvSpPr>
        <p:spPr>
          <a:xfrm>
            <a:off x="-144463" y="7172325"/>
            <a:ext cx="10225088" cy="381000"/>
          </a:xfrm>
          <a:prstGeom prst="rect">
            <a:avLst/>
          </a:prstGeom>
          <a:noFill/>
        </p:spPr>
        <p:txBody>
          <a:bodyPr>
            <a:spAutoFit/>
          </a:bodyPr>
          <a:lstStyle/>
          <a:p>
            <a:pPr algn="r" eaLnBrk="1">
              <a:lnSpc>
                <a:spcPct val="104000"/>
              </a:lnSpc>
              <a:buClr>
                <a:srgbClr val="000000"/>
              </a:buClr>
              <a:buSzPct val="100000"/>
              <a:buFont typeface="Times New Roman" panose="02020603050405020304" pitchFamily="18" charset="0"/>
              <a:buNone/>
              <a:defRPr/>
            </a:pPr>
            <a:r>
              <a:rPr lang="pt-BR" altLang="pt-BR" i="1" dirty="0" smtClean="0">
                <a:solidFill>
                  <a:srgbClr val="000000"/>
                </a:solidFill>
                <a:latin typeface="+mn-lt"/>
              </a:rPr>
              <a:t>Aula 11 – ACA0430 – Meteorologia Sinótica </a:t>
            </a:r>
            <a:r>
              <a:rPr lang="pt-BR" altLang="pt-BR" i="1" dirty="0">
                <a:solidFill>
                  <a:srgbClr val="000000"/>
                </a:solidFill>
                <a:latin typeface="+mn-lt"/>
              </a:rPr>
              <a:t>e Aplicações à Oceanografia</a:t>
            </a:r>
          </a:p>
        </p:txBody>
      </p:sp>
      <p:pic>
        <p:nvPicPr>
          <p:cNvPr id="8" name="Shape 106"/>
          <p:cNvPicPr preferRelativeResize="0">
            <a:picLocks noChangeAspect="1" noChangeArrowheads="1"/>
          </p:cNvPicPr>
          <p:nvPr/>
        </p:nvPicPr>
        <p:blipFill>
          <a:blip r:embed="rId4"/>
          <a:srcRect/>
          <a:stretch>
            <a:fillRect/>
          </a:stretch>
        </p:blipFill>
        <p:spPr bwMode="auto">
          <a:xfrm>
            <a:off x="60325" y="109538"/>
            <a:ext cx="1285875" cy="1276350"/>
          </a:xfrm>
          <a:prstGeom prst="rect">
            <a:avLst/>
          </a:prstGeom>
          <a:noFill/>
          <a:ln w="9525">
            <a:noFill/>
            <a:miter lim="800000"/>
            <a:headEnd/>
            <a:tailEnd/>
          </a:ln>
        </p:spPr>
      </p:pic>
      <p:sp>
        <p:nvSpPr>
          <p:cNvPr id="9" name="Shape 107"/>
          <p:cNvSpPr txBox="1">
            <a:spLocks noChangeArrowheads="1"/>
          </p:cNvSpPr>
          <p:nvPr/>
        </p:nvSpPr>
        <p:spPr bwMode="auto">
          <a:xfrm>
            <a:off x="1363663" y="322263"/>
            <a:ext cx="7234237" cy="1063625"/>
          </a:xfrm>
          <a:prstGeom prst="rect">
            <a:avLst/>
          </a:prstGeom>
          <a:noFill/>
          <a:ln w="9525">
            <a:noFill/>
            <a:miter lim="800000"/>
            <a:headEnd/>
            <a:tailEnd/>
          </a:ln>
        </p:spPr>
        <p:txBody>
          <a:bodyPr lIns="91425" tIns="91425" rIns="91425" bIns="91425" anchor="ctr"/>
          <a:lstStyle/>
          <a:p>
            <a:pPr algn="ctr" eaLnBrk="1">
              <a:lnSpc>
                <a:spcPct val="104000"/>
              </a:lnSpc>
              <a:buClr>
                <a:srgbClr val="000000"/>
              </a:buClr>
              <a:buSzPct val="100000"/>
              <a:buFont typeface="Times New Roman" pitchFamily="18" charset="0"/>
              <a:buNone/>
            </a:pPr>
            <a:r>
              <a:rPr lang="en-US" altLang="pt-BR" b="1" dirty="0">
                <a:latin typeface="Trebuchet MS" pitchFamily="34" charset="0"/>
                <a:ea typeface="Trebuchet MS" pitchFamily="34" charset="0"/>
                <a:cs typeface="Trebuchet MS" pitchFamily="34" charset="0"/>
                <a:sym typeface="Trebuchet MS" pitchFamily="34" charset="0"/>
              </a:rPr>
              <a:t>INSTITUTO DE ASTRONOMIA, GEOFÍSICA E CIÊNCIAS ATMOSFÉRICAS</a:t>
            </a:r>
          </a:p>
          <a:p>
            <a:pPr algn="ctr" eaLnBrk="1">
              <a:lnSpc>
                <a:spcPct val="104000"/>
              </a:lnSpc>
              <a:buClr>
                <a:srgbClr val="000000"/>
              </a:buClr>
              <a:buSzPct val="100000"/>
              <a:buFont typeface="Times New Roman" pitchFamily="18" charset="0"/>
              <a:buNone/>
            </a:pPr>
            <a:r>
              <a:rPr lang="en-US" altLang="pt-BR" b="1" dirty="0">
                <a:latin typeface="Trebuchet MS" pitchFamily="34" charset="0"/>
                <a:ea typeface="Trebuchet MS" pitchFamily="34" charset="0"/>
                <a:cs typeface="Trebuchet MS" pitchFamily="34" charset="0"/>
                <a:sym typeface="Trebuchet MS" pitchFamily="34" charset="0"/>
              </a:rPr>
              <a:t>UNIVERSIDADE DE SÃO PAULO</a:t>
            </a:r>
          </a:p>
          <a:p>
            <a:pPr eaLnBrk="1">
              <a:lnSpc>
                <a:spcPct val="104000"/>
              </a:lnSpc>
              <a:buClr>
                <a:srgbClr val="000000"/>
              </a:buClr>
              <a:buSzPct val="100000"/>
              <a:buFont typeface="Times New Roman" pitchFamily="18" charset="0"/>
              <a:buNone/>
            </a:pPr>
            <a:endParaRPr lang="pt-BR" altLang="pt-BR" b="1" dirty="0">
              <a:solidFill>
                <a:srgbClr val="FFFFFF"/>
              </a:solidFill>
              <a:latin typeface="Trebuchet MS" pitchFamily="34" charset="0"/>
              <a:ea typeface="Trebuchet MS" pitchFamily="34" charset="0"/>
              <a:cs typeface="Trebuchet MS" pitchFamily="34" charset="0"/>
              <a:sym typeface="Trebuchet MS" pitchFamily="34" charset="0"/>
            </a:endParaRPr>
          </a:p>
        </p:txBody>
      </p:sp>
      <p:pic>
        <p:nvPicPr>
          <p:cNvPr id="10" name="Imagem 1"/>
          <p:cNvPicPr>
            <a:picLocks noChangeAspect="1"/>
          </p:cNvPicPr>
          <p:nvPr/>
        </p:nvPicPr>
        <p:blipFill>
          <a:blip r:embed="rId5"/>
          <a:srcRect/>
          <a:stretch>
            <a:fillRect/>
          </a:stretch>
        </p:blipFill>
        <p:spPr bwMode="auto">
          <a:xfrm>
            <a:off x="8620125" y="395288"/>
            <a:ext cx="1430338" cy="6080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rotWithShape="1">
          <a:blip r:embed="rId3">
            <a:extLst>
              <a:ext uri="{28A0092B-C50C-407E-A947-70E740481C1C}">
                <a14:useLocalDpi xmlns="" xmlns:a14="http://schemas.microsoft.com/office/drawing/2010/main" val="0"/>
              </a:ext>
            </a:extLst>
          </a:blip>
          <a:srcRect t="2984" b="10478"/>
          <a:stretch/>
        </p:blipFill>
        <p:spPr>
          <a:xfrm>
            <a:off x="5014788" y="982414"/>
            <a:ext cx="4943028" cy="6264696"/>
          </a:xfrm>
          <a:prstGeom prst="rect">
            <a:avLst/>
          </a:prstGeom>
        </p:spPr>
      </p:pic>
      <p:sp>
        <p:nvSpPr>
          <p:cNvPr id="9" name="Espaço Reservado para Conteúdo 5"/>
          <p:cNvSpPr>
            <a:spLocks noGrp="1"/>
          </p:cNvSpPr>
          <p:nvPr>
            <p:ph idx="1"/>
          </p:nvPr>
        </p:nvSpPr>
        <p:spPr>
          <a:xfrm>
            <a:off x="491624" y="2195661"/>
            <a:ext cx="4321050" cy="5084638"/>
          </a:xfrm>
        </p:spPr>
        <p:txBody>
          <a:bodyPr rtlCol="0">
            <a:normAutofit/>
          </a:bodyPr>
          <a:lstStyle/>
          <a:p>
            <a:pPr lvl="0" algn="just"/>
            <a:r>
              <a:rPr lang="pt-BR" sz="2800" b="1" dirty="0" smtClean="0"/>
              <a:t>Inundação do Mar do Norte (1953):</a:t>
            </a:r>
          </a:p>
          <a:p>
            <a:pPr lvl="0" algn="just"/>
            <a:endParaRPr lang="pt-BR" sz="2800" b="1" dirty="0"/>
          </a:p>
          <a:p>
            <a:pPr lvl="0" algn="just"/>
            <a:r>
              <a:rPr lang="pt-BR" sz="2800" b="1" dirty="0" smtClean="0"/>
              <a:t> </a:t>
            </a:r>
            <a:r>
              <a:rPr lang="pt-BR" sz="2800" dirty="0" smtClean="0"/>
              <a:t>cartas meteorológicas do período de 30 de Janeiro 12:00GMT a 1 de Fevereiro 00:00GMT (intervalo de contorno de 4mb) [figura retirada de Wells, N. 1986, pág. 256].</a:t>
            </a:r>
            <a:endParaRPr lang="pt-BR" sz="3200" dirty="0"/>
          </a:p>
        </p:txBody>
      </p:sp>
    </p:spTree>
    <p:extLst>
      <p:ext uri="{BB962C8B-B14F-4D97-AF65-F5344CB8AC3E}">
        <p14:creationId xmlns="" xmlns:p14="http://schemas.microsoft.com/office/powerpoint/2010/main" val="19624413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5"/>
          <p:cNvSpPr>
            <a:spLocks noGrp="1"/>
          </p:cNvSpPr>
          <p:nvPr>
            <p:ph idx="1"/>
          </p:nvPr>
        </p:nvSpPr>
        <p:spPr>
          <a:xfrm>
            <a:off x="491624" y="2195661"/>
            <a:ext cx="4321050" cy="5013200"/>
          </a:xfrm>
        </p:spPr>
        <p:txBody>
          <a:bodyPr rtlCol="0">
            <a:normAutofit/>
          </a:bodyPr>
          <a:lstStyle/>
          <a:p>
            <a:pPr lvl="0" algn="just"/>
            <a:r>
              <a:rPr lang="pt-BR" sz="2800" b="1" dirty="0" smtClean="0"/>
              <a:t>Inundação do Mar do Norte (1953):</a:t>
            </a:r>
          </a:p>
          <a:p>
            <a:pPr lvl="0" algn="just"/>
            <a:endParaRPr lang="pt-BR" sz="2800" b="1" dirty="0"/>
          </a:p>
          <a:p>
            <a:pPr lvl="0" algn="just"/>
            <a:r>
              <a:rPr lang="pt-BR" sz="2800" b="1" dirty="0" smtClean="0"/>
              <a:t> </a:t>
            </a:r>
            <a:r>
              <a:rPr lang="pt-BR" sz="2800" dirty="0" smtClean="0"/>
              <a:t>elevação da </a:t>
            </a:r>
            <a:r>
              <a:rPr lang="pt-BR" sz="2800" i="1" dirty="0" err="1" smtClean="0"/>
              <a:t>storm</a:t>
            </a:r>
            <a:r>
              <a:rPr lang="pt-BR" sz="2800" i="1" dirty="0" smtClean="0"/>
              <a:t> surge </a:t>
            </a:r>
            <a:r>
              <a:rPr lang="pt-BR" sz="2800" dirty="0" smtClean="0"/>
              <a:t>estimada através de modelo numérico para o período de 30 de Janeiro 12:00GMT a 1 de Fevereiro 00:00GMT (intervalo de contorno de 25cm) [figura retirada de Wells, N. 1986, pág. 257].</a:t>
            </a:r>
            <a:endParaRPr lang="pt-BR" sz="3200" dirty="0"/>
          </a:p>
        </p:txBody>
      </p:sp>
      <p:pic>
        <p:nvPicPr>
          <p:cNvPr id="2" name="Imagem 1"/>
          <p:cNvPicPr>
            <a:picLocks noChangeAspect="1"/>
          </p:cNvPicPr>
          <p:nvPr/>
        </p:nvPicPr>
        <p:blipFill rotWithShape="1">
          <a:blip r:embed="rId3">
            <a:clrChange>
              <a:clrFrom>
                <a:srgbClr val="FFFFFF"/>
              </a:clrFrom>
              <a:clrTo>
                <a:srgbClr val="FFFFFF">
                  <a:alpha val="0"/>
                </a:srgbClr>
              </a:clrTo>
            </a:clrChange>
            <a:lum contrast="-40000"/>
            <a:extLst>
              <a:ext uri="{28A0092B-C50C-407E-A947-70E740481C1C}">
                <a14:useLocalDpi xmlns="" xmlns:a14="http://schemas.microsoft.com/office/drawing/2010/main" val="0"/>
              </a:ext>
            </a:extLst>
          </a:blip>
          <a:srcRect b="9332"/>
          <a:stretch/>
        </p:blipFill>
        <p:spPr>
          <a:xfrm>
            <a:off x="5400352" y="899517"/>
            <a:ext cx="4485132" cy="6408712"/>
          </a:xfrm>
          <a:prstGeom prst="rect">
            <a:avLst/>
          </a:prstGeom>
        </p:spPr>
      </p:pic>
    </p:spTree>
    <p:extLst>
      <p:ext uri="{BB962C8B-B14F-4D97-AF65-F5344CB8AC3E}">
        <p14:creationId xmlns="" xmlns:p14="http://schemas.microsoft.com/office/powerpoint/2010/main" val="2512496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5"/>
          <p:cNvSpPr>
            <a:spLocks noGrp="1"/>
          </p:cNvSpPr>
          <p:nvPr>
            <p:ph idx="1"/>
          </p:nvPr>
        </p:nvSpPr>
        <p:spPr>
          <a:xfrm>
            <a:off x="5472359" y="1442642"/>
            <a:ext cx="4608265" cy="5688408"/>
          </a:xfrm>
        </p:spPr>
        <p:txBody>
          <a:bodyPr rtlCol="0">
            <a:normAutofit/>
          </a:bodyPr>
          <a:lstStyle/>
          <a:p>
            <a:pPr lvl="0" algn="just"/>
            <a:r>
              <a:rPr lang="pt-BR" sz="2000" dirty="0" smtClean="0"/>
              <a:t>Inundação em </a:t>
            </a:r>
            <a:r>
              <a:rPr lang="pt-BR" sz="2000" dirty="0" err="1" smtClean="0"/>
              <a:t>Sea</a:t>
            </a:r>
            <a:r>
              <a:rPr lang="pt-BR" sz="2000" dirty="0" smtClean="0"/>
              <a:t> </a:t>
            </a:r>
            <a:r>
              <a:rPr lang="pt-BR" sz="2000" dirty="0" err="1" smtClean="0"/>
              <a:t>Palling</a:t>
            </a:r>
            <a:r>
              <a:rPr lang="pt-BR" sz="2000" dirty="0" smtClean="0"/>
              <a:t> na costa de Norfolk durante a </a:t>
            </a:r>
            <a:r>
              <a:rPr lang="pt-BR" sz="2000" i="1" dirty="0" err="1"/>
              <a:t>s</a:t>
            </a:r>
            <a:r>
              <a:rPr lang="pt-BR" sz="2000" i="1" dirty="0" err="1" smtClean="0"/>
              <a:t>torm</a:t>
            </a:r>
            <a:r>
              <a:rPr lang="pt-BR" sz="2000" i="1" dirty="0" smtClean="0"/>
              <a:t> surge </a:t>
            </a:r>
            <a:r>
              <a:rPr lang="pt-BR" sz="2000" dirty="0" smtClean="0"/>
              <a:t>do Mar do Norte, em Fevereiro de 1953.</a:t>
            </a:r>
          </a:p>
          <a:p>
            <a:pPr lvl="0" algn="just"/>
            <a:endParaRPr lang="pt-BR" sz="2000" dirty="0" smtClean="0"/>
          </a:p>
          <a:p>
            <a:pPr lvl="0" algn="just"/>
            <a:endParaRPr lang="pt-BR" sz="2000" dirty="0"/>
          </a:p>
          <a:p>
            <a:pPr lvl="0" algn="just"/>
            <a:r>
              <a:rPr lang="pt-BR" sz="2000" dirty="0" smtClean="0"/>
              <a:t>Furacão Carol (1954) em </a:t>
            </a:r>
            <a:r>
              <a:rPr lang="pt-BR" sz="2000" dirty="0" err="1" smtClean="0"/>
              <a:t>Rhode</a:t>
            </a:r>
            <a:r>
              <a:rPr lang="pt-BR" sz="2000" dirty="0" smtClean="0"/>
              <a:t> </a:t>
            </a:r>
            <a:r>
              <a:rPr lang="pt-BR" sz="2000" dirty="0" err="1" smtClean="0"/>
              <a:t>Island</a:t>
            </a:r>
            <a:r>
              <a:rPr lang="pt-BR" sz="2000" dirty="0" smtClean="0"/>
              <a:t>.</a:t>
            </a:r>
            <a:endParaRPr lang="pt-BR" sz="2000" dirty="0"/>
          </a:p>
        </p:txBody>
      </p:sp>
      <p:pic>
        <p:nvPicPr>
          <p:cNvPr id="4" name="Imagem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4122" y="1442642"/>
            <a:ext cx="4600697" cy="3330028"/>
          </a:xfrm>
          <a:prstGeom prst="rect">
            <a:avLst/>
          </a:prstGeom>
        </p:spPr>
      </p:pic>
      <p:pic>
        <p:nvPicPr>
          <p:cNvPr id="5" name="Image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97371" y="3707829"/>
            <a:ext cx="3312368" cy="2998353"/>
          </a:xfrm>
          <a:prstGeom prst="rect">
            <a:avLst/>
          </a:prstGeom>
        </p:spPr>
      </p:pic>
      <p:pic>
        <p:nvPicPr>
          <p:cNvPr id="6" name="Imagem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04433" y="5003973"/>
            <a:ext cx="5599975" cy="2016224"/>
          </a:xfrm>
          <a:prstGeom prst="rect">
            <a:avLst/>
          </a:prstGeom>
        </p:spPr>
      </p:pic>
      <p:sp>
        <p:nvSpPr>
          <p:cNvPr id="7" name="CaixaDeTexto 6"/>
          <p:cNvSpPr txBox="1"/>
          <p:nvPr/>
        </p:nvSpPr>
        <p:spPr>
          <a:xfrm>
            <a:off x="509969" y="6930995"/>
            <a:ext cx="5044522" cy="400110"/>
          </a:xfrm>
          <a:prstGeom prst="rect">
            <a:avLst/>
          </a:prstGeom>
          <a:noFill/>
        </p:spPr>
        <p:txBody>
          <a:bodyPr wrap="none" rtlCol="0">
            <a:spAutoFit/>
          </a:bodyPr>
          <a:lstStyle/>
          <a:p>
            <a:r>
              <a:rPr lang="pt-BR" sz="2000" dirty="0" smtClean="0">
                <a:latin typeface="+mn-lt"/>
              </a:rPr>
              <a:t>Eventos de </a:t>
            </a:r>
            <a:r>
              <a:rPr lang="pt-BR" sz="2000" i="1" dirty="0" err="1" smtClean="0">
                <a:latin typeface="+mn-lt"/>
              </a:rPr>
              <a:t>Storm</a:t>
            </a:r>
            <a:r>
              <a:rPr lang="pt-BR" sz="2000" i="1" dirty="0" smtClean="0">
                <a:latin typeface="+mn-lt"/>
              </a:rPr>
              <a:t> Surge </a:t>
            </a:r>
            <a:r>
              <a:rPr lang="pt-BR" sz="2000" dirty="0" smtClean="0">
                <a:latin typeface="+mn-lt"/>
              </a:rPr>
              <a:t>históricos importantes</a:t>
            </a:r>
            <a:endParaRPr lang="pt-BR" sz="2000" dirty="0">
              <a:latin typeface="+mn-lt"/>
            </a:endParaRPr>
          </a:p>
        </p:txBody>
      </p:sp>
      <p:sp>
        <p:nvSpPr>
          <p:cNvPr id="10" name="CaixaDeTexto 9"/>
          <p:cNvSpPr txBox="1"/>
          <p:nvPr/>
        </p:nvSpPr>
        <p:spPr>
          <a:xfrm>
            <a:off x="7939104" y="6955981"/>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2561280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403573"/>
            <a:ext cx="9073578" cy="5376660"/>
          </a:xfrm>
        </p:spPr>
        <p:txBody>
          <a:bodyPr rtlCol="0">
            <a:normAutofit/>
          </a:bodyPr>
          <a:lstStyle/>
          <a:p>
            <a:pPr lvl="0" algn="just"/>
            <a:r>
              <a:rPr lang="pt-BR" sz="2800" dirty="0" smtClean="0"/>
              <a:t>o </a:t>
            </a:r>
            <a:r>
              <a:rPr lang="pt-BR" sz="2800" dirty="0"/>
              <a:t>resíduo não devido à maré astronômica pode ser obtido através da relação</a:t>
            </a:r>
            <a:r>
              <a:rPr lang="pt-BR" sz="2800" dirty="0" smtClean="0"/>
              <a:t>:</a:t>
            </a:r>
          </a:p>
          <a:p>
            <a:pPr lvl="0" algn="just"/>
            <a:endParaRPr lang="pt-BR" sz="2800" dirty="0"/>
          </a:p>
          <a:p>
            <a:pPr lvl="0" algn="just"/>
            <a:endParaRPr lang="pt-BR" sz="2800" dirty="0" smtClean="0"/>
          </a:p>
          <a:p>
            <a:pPr lvl="0" algn="just"/>
            <a:endParaRPr lang="pt-BR" sz="2800" dirty="0" smtClean="0"/>
          </a:p>
          <a:p>
            <a:pPr marL="0" indent="0" algn="just">
              <a:buNone/>
            </a:pPr>
            <a:r>
              <a:rPr lang="pt-BR" sz="2800" dirty="0" smtClean="0"/>
              <a:t>onde</a:t>
            </a:r>
          </a:p>
          <a:p>
            <a:pPr marL="0" indent="0" algn="just">
              <a:buNone/>
            </a:pPr>
            <a:r>
              <a:rPr lang="pt-BR" sz="2800" i="1" dirty="0" smtClean="0"/>
              <a:t>S(t</a:t>
            </a:r>
            <a:r>
              <a:rPr lang="pt-BR" sz="2800" i="1" dirty="0"/>
              <a:t>)</a:t>
            </a:r>
            <a:r>
              <a:rPr lang="pt-BR" sz="2800" dirty="0"/>
              <a:t> é a parcela relativa às influências </a:t>
            </a:r>
            <a:r>
              <a:rPr lang="pt-BR" sz="2800" dirty="0" smtClean="0"/>
              <a:t>meteorológicas</a:t>
            </a:r>
          </a:p>
          <a:p>
            <a:pPr marL="0" indent="0" algn="just">
              <a:buNone/>
            </a:pPr>
            <a:r>
              <a:rPr lang="pt-BR" sz="2800" i="1" dirty="0" smtClean="0"/>
              <a:t>X(t</a:t>
            </a:r>
            <a:r>
              <a:rPr lang="pt-BR" sz="2800" i="1" dirty="0"/>
              <a:t>) </a:t>
            </a:r>
            <a:r>
              <a:rPr lang="pt-BR" sz="2800" dirty="0"/>
              <a:t>são as observações propriamente </a:t>
            </a:r>
            <a:r>
              <a:rPr lang="pt-BR" sz="2800" dirty="0" smtClean="0"/>
              <a:t>ditas</a:t>
            </a:r>
          </a:p>
          <a:p>
            <a:pPr marL="0" indent="0" algn="just">
              <a:buNone/>
            </a:pPr>
            <a:r>
              <a:rPr lang="pt-BR" sz="2800" i="1" dirty="0" smtClean="0"/>
              <a:t>Z</a:t>
            </a:r>
            <a:r>
              <a:rPr lang="pt-BR" sz="2800" i="1" baseline="-25000" dirty="0" smtClean="0"/>
              <a:t>0</a:t>
            </a:r>
            <a:r>
              <a:rPr lang="pt-BR" sz="2800" i="1" dirty="0" smtClean="0"/>
              <a:t>(t</a:t>
            </a:r>
            <a:r>
              <a:rPr lang="pt-BR" sz="2800" i="1" dirty="0"/>
              <a:t>)</a:t>
            </a:r>
            <a:r>
              <a:rPr lang="pt-BR" sz="2800" dirty="0"/>
              <a:t> é o nível médio do mar (varia muito lentamente</a:t>
            </a:r>
            <a:r>
              <a:rPr lang="pt-BR" sz="2800" dirty="0" smtClean="0"/>
              <a:t>)</a:t>
            </a:r>
          </a:p>
          <a:p>
            <a:pPr marL="0" indent="0" algn="just">
              <a:buNone/>
            </a:pPr>
            <a:r>
              <a:rPr lang="pt-BR" sz="2800" i="1" dirty="0" smtClean="0"/>
              <a:t>T(t</a:t>
            </a:r>
            <a:r>
              <a:rPr lang="pt-BR" sz="2800" i="1" dirty="0"/>
              <a:t>)</a:t>
            </a:r>
            <a:r>
              <a:rPr lang="pt-BR" sz="2800" dirty="0"/>
              <a:t> é a parte referente às oscilações da maré </a:t>
            </a:r>
            <a:r>
              <a:rPr lang="pt-BR" sz="2800" dirty="0" smtClean="0"/>
              <a:t>astronômica</a:t>
            </a:r>
          </a:p>
          <a:p>
            <a:pPr lvl="0" algn="just">
              <a:buNone/>
            </a:pPr>
            <a:endParaRPr lang="pt-BR" sz="2800" dirty="0"/>
          </a:p>
          <a:p>
            <a:pPr algn="just"/>
            <a:endParaRPr lang="pt-BR" sz="2800" dirty="0"/>
          </a:p>
          <a:p>
            <a:pPr marL="0" lvl="0" indent="0" algn="just">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Objeto 11"/>
          <p:cNvGraphicFramePr>
            <a:graphicFrameLocks noChangeAspect="1"/>
          </p:cNvGraphicFramePr>
          <p:nvPr>
            <p:extLst>
              <p:ext uri="{D42A27DB-BD31-4B8C-83A1-F6EECF244321}">
                <p14:modId xmlns="" xmlns:p14="http://schemas.microsoft.com/office/powerpoint/2010/main" val="3736240295"/>
              </p:ext>
            </p:extLst>
          </p:nvPr>
        </p:nvGraphicFramePr>
        <p:xfrm>
          <a:off x="2682858" y="2708267"/>
          <a:ext cx="4912675" cy="609602"/>
        </p:xfrm>
        <a:graphic>
          <a:graphicData uri="http://schemas.openxmlformats.org/presentationml/2006/ole">
            <p:oleObj spid="_x0000_s38957" name="Equação" r:id="rId4" imgW="1625600" imgH="203200" progId="Equation.3">
              <p:embed/>
            </p:oleObj>
          </a:graphicData>
        </a:graphic>
      </p:graphicFrame>
    </p:spTree>
    <p:extLst>
      <p:ext uri="{BB962C8B-B14F-4D97-AF65-F5344CB8AC3E}">
        <p14:creationId xmlns="" xmlns:p14="http://schemas.microsoft.com/office/powerpoint/2010/main" val="3033268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403573"/>
            <a:ext cx="9073578" cy="6048672"/>
          </a:xfrm>
        </p:spPr>
        <p:txBody>
          <a:bodyPr rtlCol="0">
            <a:normAutofit/>
          </a:bodyPr>
          <a:lstStyle/>
          <a:p>
            <a:pPr lvl="0" algn="just"/>
            <a:r>
              <a:rPr lang="pt-BR" sz="2800" dirty="0" smtClean="0"/>
              <a:t>não </a:t>
            </a:r>
            <a:r>
              <a:rPr lang="pt-BR" sz="2800" dirty="0"/>
              <a:t>existem duas </a:t>
            </a:r>
            <a:r>
              <a:rPr lang="pt-BR" sz="2800" i="1" dirty="0" err="1"/>
              <a:t>storm</a:t>
            </a:r>
            <a:r>
              <a:rPr lang="pt-BR" sz="2800" i="1" dirty="0"/>
              <a:t> surges </a:t>
            </a:r>
            <a:r>
              <a:rPr lang="pt-BR" sz="2800" dirty="0"/>
              <a:t>exatamente iguais porque pequenas diferenças nas condições de tempo podem produzir distintas respostas nos corpos d’água, principalmente em locais com tendências a </a:t>
            </a:r>
            <a:r>
              <a:rPr lang="pt-BR" sz="2800" dirty="0" smtClean="0"/>
              <a:t>ressonância;</a:t>
            </a:r>
          </a:p>
          <a:p>
            <a:pPr lvl="0" algn="just"/>
            <a:endParaRPr lang="pt-BR" sz="2800" dirty="0"/>
          </a:p>
          <a:p>
            <a:pPr algn="just"/>
            <a:r>
              <a:rPr lang="pt-BR" sz="2800" dirty="0" smtClean="0"/>
              <a:t>deve ser salientado que as mudanças na pressão atmosférica atuam igualmente em toda a coluna do fluido, enquanto que os efeitos do vento dependem do seu correspondente tempo de duração e da estratificação da coluna d’água, que controla o transporte vertical de momento; em geral não é possível “separar” um efeito do outro;</a:t>
            </a:r>
          </a:p>
          <a:p>
            <a:pPr lvl="0" algn="just"/>
            <a:endParaRPr lang="pt-BR" sz="2800" dirty="0"/>
          </a:p>
          <a:p>
            <a:pPr algn="just"/>
            <a:endParaRPr lang="pt-BR" sz="2800" dirty="0"/>
          </a:p>
          <a:p>
            <a:pPr marL="0" lvl="0" indent="0" algn="just">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33268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5"/>
          <p:cNvSpPr>
            <a:spLocks noGrp="1"/>
          </p:cNvSpPr>
          <p:nvPr>
            <p:ph idx="1"/>
          </p:nvPr>
        </p:nvSpPr>
        <p:spPr>
          <a:xfrm>
            <a:off x="539718" y="1279507"/>
            <a:ext cx="8893082" cy="601040"/>
          </a:xfrm>
        </p:spPr>
        <p:txBody>
          <a:bodyPr rtlCol="0">
            <a:normAutofit/>
          </a:bodyPr>
          <a:lstStyle/>
          <a:p>
            <a:pPr lvl="0" algn="just"/>
            <a:r>
              <a:rPr lang="pt-BR" sz="2000" dirty="0" smtClean="0"/>
              <a:t>Registro de marégrafo para </a:t>
            </a:r>
            <a:r>
              <a:rPr lang="pt-BR" sz="2000" dirty="0" err="1" smtClean="0"/>
              <a:t>Gulfport</a:t>
            </a:r>
            <a:r>
              <a:rPr lang="pt-BR" sz="2000" dirty="0" smtClean="0"/>
              <a:t>, Mississippi durante o furacão Elena, 1985.</a:t>
            </a:r>
          </a:p>
          <a:p>
            <a:pPr lvl="0" algn="just"/>
            <a:endParaRPr lang="pt-BR" sz="2000" dirty="0" smtClean="0"/>
          </a:p>
        </p:txBody>
      </p:sp>
      <p:pic>
        <p:nvPicPr>
          <p:cNvPr id="11" name="Imagem 10"/>
          <p:cNvPicPr>
            <a:picLocks noChangeAspect="1"/>
          </p:cNvPicPr>
          <p:nvPr/>
        </p:nvPicPr>
        <p:blipFill rotWithShape="1">
          <a:blip r:embed="rId3">
            <a:extLst>
              <a:ext uri="{28A0092B-C50C-407E-A947-70E740481C1C}">
                <a14:useLocalDpi xmlns="" xmlns:a14="http://schemas.microsoft.com/office/drawing/2010/main" val="0"/>
              </a:ext>
            </a:extLst>
          </a:blip>
          <a:srcRect b="15844"/>
          <a:stretch/>
        </p:blipFill>
        <p:spPr>
          <a:xfrm>
            <a:off x="307789" y="1779573"/>
            <a:ext cx="8590175" cy="5500726"/>
          </a:xfrm>
          <a:prstGeom prst="rect">
            <a:avLst/>
          </a:prstGeom>
        </p:spPr>
      </p:pic>
      <p:sp>
        <p:nvSpPr>
          <p:cNvPr id="10" name="CaixaDeTexto 9"/>
          <p:cNvSpPr txBox="1"/>
          <p:nvPr/>
        </p:nvSpPr>
        <p:spPr>
          <a:xfrm>
            <a:off x="7939104" y="6955981"/>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3156528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5"/>
          <p:cNvSpPr>
            <a:spLocks noGrp="1"/>
          </p:cNvSpPr>
          <p:nvPr>
            <p:ph idx="1"/>
          </p:nvPr>
        </p:nvSpPr>
        <p:spPr>
          <a:xfrm>
            <a:off x="396842" y="1350945"/>
            <a:ext cx="9107396" cy="672478"/>
          </a:xfrm>
        </p:spPr>
        <p:txBody>
          <a:bodyPr rtlCol="0">
            <a:normAutofit/>
          </a:bodyPr>
          <a:lstStyle/>
          <a:p>
            <a:pPr lvl="0" algn="just"/>
            <a:r>
              <a:rPr lang="pt-BR" sz="2000" dirty="0" smtClean="0"/>
              <a:t>Variações </a:t>
            </a:r>
            <a:r>
              <a:rPr lang="pt-BR" sz="2000" dirty="0"/>
              <a:t>do nível do mar observadas e meteorológicas em </a:t>
            </a:r>
            <a:r>
              <a:rPr lang="pt-BR" sz="2000" dirty="0" err="1"/>
              <a:t>Cromer</a:t>
            </a:r>
            <a:r>
              <a:rPr lang="pt-BR" sz="2000" dirty="0"/>
              <a:t>, Mar do Norte, Janeiro de 1982.</a:t>
            </a:r>
          </a:p>
        </p:txBody>
      </p:sp>
      <p:pic>
        <p:nvPicPr>
          <p:cNvPr id="2" name="Image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4032" y="1993887"/>
            <a:ext cx="8001056" cy="5369452"/>
          </a:xfrm>
          <a:prstGeom prst="rect">
            <a:avLst/>
          </a:prstGeom>
        </p:spPr>
      </p:pic>
      <p:sp>
        <p:nvSpPr>
          <p:cNvPr id="10" name="CaixaDeTexto 9"/>
          <p:cNvSpPr txBox="1"/>
          <p:nvPr/>
        </p:nvSpPr>
        <p:spPr>
          <a:xfrm>
            <a:off x="7939104" y="6955981"/>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3156528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extLst>
              <a:ext uri="{28A0092B-C50C-407E-A947-70E740481C1C}">
                <a14:useLocalDpi xmlns="" xmlns:a14="http://schemas.microsoft.com/office/drawing/2010/main" val="0"/>
              </a:ext>
            </a:extLst>
          </a:blip>
          <a:srcRect t="48575"/>
          <a:stretch>
            <a:fillRect/>
          </a:stretch>
        </p:blipFill>
        <p:spPr>
          <a:xfrm>
            <a:off x="253966" y="2364543"/>
            <a:ext cx="9358378" cy="3290668"/>
          </a:xfrm>
          <a:prstGeom prst="rect">
            <a:avLst/>
          </a:prstGeom>
        </p:spPr>
      </p:pic>
      <p:pic>
        <p:nvPicPr>
          <p:cNvPr id="11" name="Imagem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b="15844"/>
          <a:stretch/>
        </p:blipFill>
        <p:spPr>
          <a:xfrm>
            <a:off x="5897568" y="1565259"/>
            <a:ext cx="2643206" cy="5715040"/>
          </a:xfrm>
          <a:prstGeom prst="rect">
            <a:avLst/>
          </a:prstGeom>
        </p:spPr>
      </p:pic>
    </p:spTree>
    <p:extLst>
      <p:ext uri="{BB962C8B-B14F-4D97-AF65-F5344CB8AC3E}">
        <p14:creationId xmlns="" xmlns:p14="http://schemas.microsoft.com/office/powerpoint/2010/main" val="3156528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Efeitos dos Ciclones Tropicais</a:t>
            </a:r>
          </a:p>
        </p:txBody>
      </p:sp>
      <p:sp>
        <p:nvSpPr>
          <p:cNvPr id="6" name="Espaço Reservado para Conteúdo 5"/>
          <p:cNvSpPr>
            <a:spLocks noGrp="1"/>
          </p:cNvSpPr>
          <p:nvPr>
            <p:ph idx="1"/>
          </p:nvPr>
        </p:nvSpPr>
        <p:spPr>
          <a:xfrm>
            <a:off x="182528" y="1118391"/>
            <a:ext cx="9644130" cy="3375826"/>
          </a:xfrm>
        </p:spPr>
        <p:txBody>
          <a:bodyPr rtlCol="0">
            <a:noAutofit/>
          </a:bodyPr>
          <a:lstStyle/>
          <a:p>
            <a:pPr lvl="0" algn="just"/>
            <a:r>
              <a:rPr lang="pt-BR" sz="2400" b="1" dirty="0" smtClean="0"/>
              <a:t>Tempestades </a:t>
            </a:r>
            <a:r>
              <a:rPr lang="pt-BR" sz="2400" b="1" dirty="0"/>
              <a:t>tropicais</a:t>
            </a:r>
            <a:r>
              <a:rPr lang="pt-BR" sz="2400" dirty="0"/>
              <a:t> são “pequenas” e </a:t>
            </a:r>
            <a:r>
              <a:rPr lang="pt-BR" sz="2400" u="sng" dirty="0"/>
              <a:t>muito </a:t>
            </a:r>
            <a:r>
              <a:rPr lang="pt-BR" sz="2400" u="sng" dirty="0" smtClean="0"/>
              <a:t>intensas</a:t>
            </a:r>
            <a:r>
              <a:rPr lang="pt-BR" sz="2400" dirty="0" smtClean="0"/>
              <a:t>, </a:t>
            </a:r>
            <a:r>
              <a:rPr lang="pt-BR" sz="2400" dirty="0"/>
              <a:t>as quais são geradas no mar, sobre o qual caminham até encontrar as regiões costeiras causando enchentes excepcionais em escalas localizadas de dezenas de </a:t>
            </a:r>
            <a:r>
              <a:rPr lang="pt-BR" sz="2400" dirty="0" smtClean="0"/>
              <a:t>km</a:t>
            </a:r>
          </a:p>
          <a:p>
            <a:pPr lvl="0" algn="just"/>
            <a:r>
              <a:rPr lang="pt-BR" sz="2400" dirty="0" smtClean="0"/>
              <a:t>são </a:t>
            </a:r>
            <a:r>
              <a:rPr lang="pt-BR" sz="2400" dirty="0"/>
              <a:t>eles os furacões nos USA, ciclones na Í</a:t>
            </a:r>
            <a:r>
              <a:rPr lang="pt-BR" sz="2400" dirty="0" smtClean="0"/>
              <a:t>ndia</a:t>
            </a:r>
            <a:r>
              <a:rPr lang="pt-BR" sz="2400" dirty="0"/>
              <a:t>, tufões no Japão, </a:t>
            </a:r>
            <a:r>
              <a:rPr lang="pt-BR" sz="2400" i="1" dirty="0" err="1"/>
              <a:t>willi-willies</a:t>
            </a:r>
            <a:r>
              <a:rPr lang="pt-BR" sz="2400" dirty="0"/>
              <a:t> na Austrália e </a:t>
            </a:r>
            <a:r>
              <a:rPr lang="pt-BR" sz="2400" i="1" dirty="0" err="1"/>
              <a:t>baguios</a:t>
            </a:r>
            <a:r>
              <a:rPr lang="pt-BR" sz="2400" i="1" dirty="0"/>
              <a:t> </a:t>
            </a:r>
            <a:r>
              <a:rPr lang="pt-BR" sz="2400" dirty="0"/>
              <a:t>nas Filipinas; por vezes, estes fenômenos não puderam ser registrados por não ocorrerem em áreas com observações (dado seu efeito localizado) ou pelo fato de terem sido extremamente </a:t>
            </a:r>
            <a:r>
              <a:rPr lang="pt-BR" sz="2400" dirty="0" smtClean="0"/>
              <a:t>devastadores;</a:t>
            </a:r>
          </a:p>
          <a:p>
            <a:pPr lvl="0"/>
            <a:endParaRPr lang="pt-BR" sz="24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4519726" y="4078889"/>
            <a:ext cx="4663990" cy="3109327"/>
          </a:xfrm>
          <a:prstGeom prst="rect">
            <a:avLst/>
          </a:prstGeom>
        </p:spPr>
      </p:pic>
    </p:spTree>
    <p:extLst>
      <p:ext uri="{BB962C8B-B14F-4D97-AF65-F5344CB8AC3E}">
        <p14:creationId xmlns="" xmlns:p14="http://schemas.microsoft.com/office/powerpoint/2010/main" val="3984963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Efeitos dos Ciclones Extratropicais</a:t>
            </a:r>
          </a:p>
        </p:txBody>
      </p:sp>
      <p:sp>
        <p:nvSpPr>
          <p:cNvPr id="6" name="Espaço Reservado para Conteúdo 5"/>
          <p:cNvSpPr>
            <a:spLocks noGrp="1"/>
          </p:cNvSpPr>
          <p:nvPr>
            <p:ph idx="1"/>
          </p:nvPr>
        </p:nvSpPr>
        <p:spPr>
          <a:xfrm>
            <a:off x="111090" y="1136631"/>
            <a:ext cx="9644130" cy="1945926"/>
          </a:xfrm>
        </p:spPr>
        <p:txBody>
          <a:bodyPr rtlCol="0">
            <a:noAutofit/>
          </a:bodyPr>
          <a:lstStyle/>
          <a:p>
            <a:pPr lvl="0" algn="just"/>
            <a:r>
              <a:rPr lang="pt-BR" sz="2600" b="1" dirty="0"/>
              <a:t>T</a:t>
            </a:r>
            <a:r>
              <a:rPr lang="pt-BR" sz="2600" b="1" dirty="0" smtClean="0"/>
              <a:t>empestades </a:t>
            </a:r>
            <a:r>
              <a:rPr lang="pt-BR" sz="2600" b="1" dirty="0"/>
              <a:t>extratropicais </a:t>
            </a:r>
            <a:r>
              <a:rPr lang="pt-BR" sz="2600" dirty="0"/>
              <a:t>se estendem por centenas de km ao redor da região central de baixa pressão que se move “lentamente”; estes sistemas afetam as regiões costeiras por períodos que podem chegar a alguns dias; sendo assim, seu efeito pode ser detectado em diversos pontos da </a:t>
            </a:r>
            <a:r>
              <a:rPr lang="pt-BR" sz="2600" dirty="0" smtClean="0"/>
              <a:t>costa;</a:t>
            </a:r>
          </a:p>
          <a:p>
            <a:pPr lvl="0"/>
            <a:endParaRPr lang="pt-BR" sz="2600" dirty="0"/>
          </a:p>
          <a:p>
            <a:pPr lvl="0" algn="just"/>
            <a:endParaRPr lang="pt-BR" sz="26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rotWithShape="1">
          <a:blip r:embed="rId3"/>
          <a:srcRect t="19844"/>
          <a:stretch/>
        </p:blipFill>
        <p:spPr>
          <a:xfrm>
            <a:off x="448320" y="2956431"/>
            <a:ext cx="4447976" cy="4320000"/>
          </a:xfrm>
          <a:prstGeom prst="rect">
            <a:avLst/>
          </a:prstGeom>
        </p:spPr>
      </p:pic>
      <p:pic>
        <p:nvPicPr>
          <p:cNvPr id="5" name="Imagem 4"/>
          <p:cNvPicPr>
            <a:picLocks noChangeAspect="1"/>
          </p:cNvPicPr>
          <p:nvPr/>
        </p:nvPicPr>
        <p:blipFill rotWithShape="1">
          <a:blip r:embed="rId4"/>
          <a:srcRect t="19844"/>
          <a:stretch/>
        </p:blipFill>
        <p:spPr>
          <a:xfrm>
            <a:off x="5128840" y="2938244"/>
            <a:ext cx="4447976" cy="4320000"/>
          </a:xfrm>
          <a:prstGeom prst="rect">
            <a:avLst/>
          </a:prstGeom>
        </p:spPr>
      </p:pic>
      <p:sp>
        <p:nvSpPr>
          <p:cNvPr id="7" name="CaixaDeTexto 6"/>
          <p:cNvSpPr txBox="1"/>
          <p:nvPr/>
        </p:nvSpPr>
        <p:spPr>
          <a:xfrm>
            <a:off x="5976416" y="7236221"/>
            <a:ext cx="3754169" cy="369332"/>
          </a:xfrm>
          <a:prstGeom prst="rect">
            <a:avLst/>
          </a:prstGeom>
          <a:noFill/>
        </p:spPr>
        <p:txBody>
          <a:bodyPr wrap="none" rtlCol="0">
            <a:spAutoFit/>
          </a:bodyPr>
          <a:lstStyle/>
          <a:p>
            <a:r>
              <a:rPr lang="pt-BR" dirty="0" smtClean="0">
                <a:latin typeface="+mn-lt"/>
              </a:rPr>
              <a:t>Fonte: http://www.metoffice.gov.uk/</a:t>
            </a:r>
            <a:endParaRPr lang="pt-BR" dirty="0">
              <a:latin typeface="+mn-lt"/>
            </a:endParaRPr>
          </a:p>
        </p:txBody>
      </p:sp>
    </p:spTree>
    <p:extLst>
      <p:ext uri="{BB962C8B-B14F-4D97-AF65-F5344CB8AC3E}">
        <p14:creationId xmlns="" xmlns:p14="http://schemas.microsoft.com/office/powerpoint/2010/main" val="2699535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23" name="Título 3"/>
          <p:cNvSpPr>
            <a:spLocks noGrp="1"/>
          </p:cNvSpPr>
          <p:nvPr>
            <p:ph type="title"/>
          </p:nvPr>
        </p:nvSpPr>
        <p:spPr>
          <a:xfrm>
            <a:off x="693738" y="107950"/>
            <a:ext cx="8955087" cy="1460500"/>
          </a:xfrm>
        </p:spPr>
        <p:txBody>
          <a:bodyPr/>
          <a:lstStyle/>
          <a:p>
            <a:pPr algn="ctr"/>
            <a:r>
              <a:rPr lang="fi-FI" altLang="pt-BR" dirty="0" smtClean="0">
                <a:solidFill>
                  <a:srgbClr val="000000"/>
                </a:solidFill>
              </a:rPr>
              <a:t>Storm Surges</a:t>
            </a:r>
            <a:endParaRPr lang="pt-BR" altLang="pt-BR" dirty="0" smtClean="0"/>
          </a:p>
        </p:txBody>
      </p:sp>
      <p:sp>
        <p:nvSpPr>
          <p:cNvPr id="5" name="Espaço Reservado para Conteúdo 4"/>
          <p:cNvSpPr>
            <a:spLocks noGrp="1"/>
          </p:cNvSpPr>
          <p:nvPr>
            <p:ph idx="1"/>
          </p:nvPr>
        </p:nvSpPr>
        <p:spPr>
          <a:xfrm>
            <a:off x="693737" y="2266950"/>
            <a:ext cx="8955087" cy="4795838"/>
          </a:xfrm>
        </p:spPr>
        <p:txBody>
          <a:bodyPr/>
          <a:lstStyle/>
          <a:p>
            <a:pPr>
              <a:defRPr/>
            </a:pPr>
            <a:r>
              <a:rPr lang="pt-BR" sz="3600" dirty="0" smtClean="0">
                <a:latin typeface="+mj-lt"/>
              </a:rPr>
              <a:t>Conceitos básicos</a:t>
            </a:r>
          </a:p>
          <a:p>
            <a:pPr>
              <a:defRPr/>
            </a:pPr>
            <a:r>
              <a:rPr lang="pt-BR" sz="3600" dirty="0" smtClean="0">
                <a:latin typeface="+mj-lt"/>
              </a:rPr>
              <a:t>Efeito dos ciclones</a:t>
            </a:r>
            <a:endParaRPr lang="pt-BR" sz="3600" dirty="0">
              <a:latin typeface="+mj-lt"/>
            </a:endParaRPr>
          </a:p>
          <a:p>
            <a:pPr>
              <a:defRPr/>
            </a:pPr>
            <a:r>
              <a:rPr lang="pt-BR" sz="3600" dirty="0" smtClean="0">
                <a:latin typeface="+mj-lt"/>
              </a:rPr>
              <a:t>Regiões mais afetadas</a:t>
            </a:r>
          </a:p>
          <a:p>
            <a:pPr>
              <a:defRPr/>
            </a:pPr>
            <a:r>
              <a:rPr lang="pt-BR" sz="3600" dirty="0" smtClean="0">
                <a:latin typeface="+mj-lt"/>
              </a:rPr>
              <a:t>Resposta às variações de pressão atmosférica</a:t>
            </a:r>
          </a:p>
          <a:p>
            <a:pPr>
              <a:defRPr/>
            </a:pPr>
            <a:r>
              <a:rPr lang="pt-BR" sz="3600" dirty="0" smtClean="0">
                <a:latin typeface="+mj-lt"/>
              </a:rPr>
              <a:t>Resposta à tensão de cisalhamento do vento</a:t>
            </a:r>
            <a:endParaRPr lang="pt-BR" sz="3200" dirty="0" smtClean="0">
              <a:latin typeface="+mj-lt"/>
            </a:endParaRPr>
          </a:p>
          <a:p>
            <a:pPr lvl="2">
              <a:defRPr/>
            </a:pPr>
            <a:endParaRPr lang="pt-BR" sz="2800" dirty="0" smtClean="0">
              <a:solidFill>
                <a:schemeClr val="bg1">
                  <a:lumMod val="50000"/>
                </a:schemeClr>
              </a:solidFill>
              <a:latin typeface="+mj-lt"/>
            </a:endParaRPr>
          </a:p>
          <a:p>
            <a:pPr lvl="2">
              <a:defRPr/>
            </a:pPr>
            <a:endParaRPr lang="pt-BR" sz="2800" dirty="0">
              <a:solidFill>
                <a:schemeClr val="bg1">
                  <a:lumMod val="50000"/>
                </a:schemeClr>
              </a:solidFill>
              <a:latin typeface="+mj-lt"/>
            </a:endParaRPr>
          </a:p>
          <a:p>
            <a:pPr lvl="1">
              <a:defRPr/>
            </a:pPr>
            <a:endParaRPr lang="pt-BR" sz="3600" dirty="0" smtClean="0">
              <a:latin typeface="+mj-lt"/>
            </a:endParaRPr>
          </a:p>
          <a:p>
            <a:pPr marL="0" indent="0">
              <a:buFont typeface="Arial" panose="020B0604020202020204" pitchFamily="34" charset="0"/>
              <a:buNone/>
              <a:defRPr/>
            </a:pPr>
            <a:endParaRPr lang="pt-BR" sz="3600" dirty="0" smtClean="0">
              <a:latin typeface="+mj-lt"/>
            </a:endParaRPr>
          </a:p>
        </p:txBody>
      </p:sp>
      <p:cxnSp>
        <p:nvCxnSpPr>
          <p:cNvPr id="9" name="Conector reto 8"/>
          <p:cNvCxnSpPr/>
          <p:nvPr/>
        </p:nvCxnSpPr>
        <p:spPr>
          <a:xfrm>
            <a:off x="503238" y="151606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1368425" y="1233488"/>
            <a:ext cx="8712200" cy="15875"/>
          </a:xfrm>
          <a:prstGeom prst="line">
            <a:avLst/>
          </a:prstGeom>
          <a:ln w="666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1865" y="1835621"/>
            <a:ext cx="9686999" cy="5193746"/>
          </a:xfrm>
          <a:prstGeom prst="rect">
            <a:avLst/>
          </a:prstGeom>
        </p:spPr>
      </p:pic>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Efeitos dos Ciclones Extratropicais</a:t>
            </a:r>
          </a:p>
        </p:txBody>
      </p:sp>
      <p:sp>
        <p:nvSpPr>
          <p:cNvPr id="6" name="Espaço Reservado para Conteúdo 5"/>
          <p:cNvSpPr>
            <a:spLocks noGrp="1"/>
          </p:cNvSpPr>
          <p:nvPr>
            <p:ph idx="1"/>
          </p:nvPr>
        </p:nvSpPr>
        <p:spPr>
          <a:xfrm>
            <a:off x="503238" y="1619597"/>
            <a:ext cx="9073578" cy="6048672"/>
          </a:xfrm>
        </p:spPr>
        <p:txBody>
          <a:bodyPr rtlCol="0">
            <a:normAutofit/>
          </a:bodyPr>
          <a:lstStyle/>
          <a:p>
            <a:pPr lvl="0" algn="just"/>
            <a:r>
              <a:rPr lang="pt-BR" sz="2000" b="1" dirty="0" smtClean="0"/>
              <a:t>Registros UK (Celtic </a:t>
            </a:r>
            <a:r>
              <a:rPr lang="pt-BR" sz="2000" b="1" dirty="0" err="1" smtClean="0"/>
              <a:t>Sea</a:t>
            </a:r>
            <a:r>
              <a:rPr lang="pt-BR" sz="2000" b="1" dirty="0" smtClean="0"/>
              <a:t>)</a:t>
            </a:r>
            <a:endParaRPr lang="pt-BR" sz="2000" dirty="0" smtClean="0"/>
          </a:p>
          <a:p>
            <a:pPr lvl="0"/>
            <a:endParaRPr lang="pt-BR" sz="2000" dirty="0"/>
          </a:p>
          <a:p>
            <a:pPr lvl="0" algn="just"/>
            <a:endParaRPr lang="pt-BR" sz="20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939104" y="6955981"/>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1245776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Irish Sea &amp; North Sea</a:t>
            </a:r>
          </a:p>
        </p:txBody>
      </p:sp>
      <p:sp>
        <p:nvSpPr>
          <p:cNvPr id="6" name="Espaço Reservado para Conteúdo 5"/>
          <p:cNvSpPr>
            <a:spLocks noGrp="1"/>
          </p:cNvSpPr>
          <p:nvPr>
            <p:ph idx="1"/>
          </p:nvPr>
        </p:nvSpPr>
        <p:spPr>
          <a:xfrm>
            <a:off x="478710" y="1907629"/>
            <a:ext cx="9289032" cy="4586852"/>
          </a:xfrm>
        </p:spPr>
        <p:txBody>
          <a:bodyPr rtlCol="0">
            <a:noAutofit/>
          </a:bodyPr>
          <a:lstStyle/>
          <a:p>
            <a:pPr lvl="0"/>
            <a:r>
              <a:rPr lang="pt-BR" sz="2800" dirty="0"/>
              <a:t>no UK, as </a:t>
            </a:r>
            <a:r>
              <a:rPr lang="pt-BR" sz="2800" i="1" dirty="0" err="1"/>
              <a:t>storm</a:t>
            </a:r>
            <a:r>
              <a:rPr lang="pt-BR" sz="2800" i="1" dirty="0"/>
              <a:t> surges</a:t>
            </a:r>
            <a:r>
              <a:rPr lang="pt-BR" sz="2800" dirty="0"/>
              <a:t> são bastante diferentes do lado do </a:t>
            </a:r>
            <a:r>
              <a:rPr lang="pt-BR" sz="2800" i="1" dirty="0" err="1"/>
              <a:t>Irish</a:t>
            </a:r>
            <a:r>
              <a:rPr lang="pt-BR" sz="2800" i="1" dirty="0"/>
              <a:t> </a:t>
            </a:r>
            <a:r>
              <a:rPr lang="pt-BR" sz="2800" i="1" dirty="0" err="1"/>
              <a:t>Sea</a:t>
            </a:r>
            <a:r>
              <a:rPr lang="pt-BR" sz="2800" i="1" dirty="0"/>
              <a:t> </a:t>
            </a:r>
            <a:r>
              <a:rPr lang="pt-BR" sz="2800" dirty="0"/>
              <a:t>(estreito) em relação ao Mar do Norte (largo e semi-fechado), basicamente porque duram menos e não tendem a se propagar; isso evidencia as distintas respostas dinâmicas das bacias </a:t>
            </a:r>
            <a:r>
              <a:rPr lang="pt-BR" sz="2800" dirty="0" smtClean="0"/>
              <a:t>oceânicas</a:t>
            </a:r>
          </a:p>
          <a:p>
            <a:pPr lvl="0"/>
            <a:endParaRPr lang="pt-BR" sz="2800" dirty="0"/>
          </a:p>
          <a:p>
            <a:pPr lvl="0"/>
            <a:r>
              <a:rPr lang="pt-BR" sz="2800" dirty="0"/>
              <a:t>outro fato curioso do Mar do Norte é que as</a:t>
            </a:r>
            <a:r>
              <a:rPr lang="pt-BR" sz="2800" i="1" dirty="0"/>
              <a:t> surges </a:t>
            </a:r>
            <a:r>
              <a:rPr lang="pt-BR" sz="2800" dirty="0"/>
              <a:t>positivas mais intensas são precedidas de </a:t>
            </a:r>
            <a:r>
              <a:rPr lang="pt-BR" sz="2800" i="1" dirty="0"/>
              <a:t>surges</a:t>
            </a:r>
            <a:r>
              <a:rPr lang="pt-BR" sz="2800" dirty="0"/>
              <a:t> negativas aproximadamente um dia antes, dada a distinta atuação do mesma tempestade em diferentes estágios de seu desenvolvimento</a:t>
            </a:r>
          </a:p>
          <a:p>
            <a:pPr lvl="0">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39662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Irish Sea &amp; North Sea</a:t>
            </a:r>
          </a:p>
        </p:txBody>
      </p:sp>
      <p:sp>
        <p:nvSpPr>
          <p:cNvPr id="6" name="Espaço Reservado para Conteúdo 5"/>
          <p:cNvSpPr>
            <a:spLocks noGrp="1"/>
          </p:cNvSpPr>
          <p:nvPr>
            <p:ph idx="1"/>
          </p:nvPr>
        </p:nvSpPr>
        <p:spPr>
          <a:xfrm>
            <a:off x="478710" y="1907629"/>
            <a:ext cx="9289032" cy="5158356"/>
          </a:xfrm>
        </p:spPr>
        <p:txBody>
          <a:bodyPr rtlCol="0">
            <a:normAutofit/>
          </a:bodyPr>
          <a:lstStyle/>
          <a:p>
            <a:pPr lvl="0"/>
            <a:r>
              <a:rPr lang="pt-BR" sz="2800" dirty="0" smtClean="0"/>
              <a:t>para </a:t>
            </a:r>
            <a:r>
              <a:rPr lang="pt-BR" sz="2800" dirty="0" err="1" smtClean="0"/>
              <a:t>Newlyn</a:t>
            </a:r>
            <a:r>
              <a:rPr lang="pt-BR" sz="2800" dirty="0" smtClean="0"/>
              <a:t>, </a:t>
            </a:r>
            <a:r>
              <a:rPr lang="pt-BR" sz="2800" i="1" dirty="0"/>
              <a:t>surges</a:t>
            </a:r>
            <a:r>
              <a:rPr lang="pt-BR" sz="2800" dirty="0"/>
              <a:t> positivas que excedem 5 vezes o desvio padrão ocorrem uma vez por ano ou menos, enquanto que </a:t>
            </a:r>
            <a:r>
              <a:rPr lang="pt-BR" sz="2800" i="1" dirty="0"/>
              <a:t>surges</a:t>
            </a:r>
            <a:r>
              <a:rPr lang="pt-BR" sz="2800" dirty="0"/>
              <a:t> negativas que excedem 4 desvios-padrão ocorrem menos do que uma vez em dois </a:t>
            </a:r>
            <a:r>
              <a:rPr lang="pt-BR" sz="2800" dirty="0" smtClean="0"/>
              <a:t>anos</a:t>
            </a:r>
          </a:p>
          <a:p>
            <a:pPr lvl="0"/>
            <a:endParaRPr lang="pt-BR" sz="2800" dirty="0"/>
          </a:p>
          <a:p>
            <a:pPr lvl="0"/>
            <a:r>
              <a:rPr lang="pt-BR" sz="2800" dirty="0"/>
              <a:t>outro fato marcante no UK é a sazonalidade média deste </a:t>
            </a:r>
            <a:r>
              <a:rPr lang="pt-BR" sz="2800" dirty="0" smtClean="0"/>
              <a:t>fenômeno</a:t>
            </a:r>
          </a:p>
          <a:p>
            <a:pPr lvl="0"/>
            <a:endParaRPr lang="pt-BR" sz="2800" dirty="0" smtClean="0"/>
          </a:p>
          <a:p>
            <a:r>
              <a:rPr lang="pt-BR" sz="2800" dirty="0"/>
              <a:t>no entanto, não se deve deixar de mencionar que condições atmosféricas transientes podem ocorrer em qualquer época do ano</a:t>
            </a:r>
          </a:p>
          <a:p>
            <a:pPr lvl="0"/>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39662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5470" y="1565259"/>
            <a:ext cx="8928276" cy="5551018"/>
          </a:xfrm>
          <a:prstGeom prst="rect">
            <a:avLst/>
          </a:prstGeom>
        </p:spPr>
      </p:pic>
      <p:sp>
        <p:nvSpPr>
          <p:cNvPr id="9" name="CaixaDeTexto 8"/>
          <p:cNvSpPr txBox="1"/>
          <p:nvPr/>
        </p:nvSpPr>
        <p:spPr>
          <a:xfrm>
            <a:off x="7826394" y="6994547"/>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
        <p:nvSpPr>
          <p:cNvPr id="11" name="Rectangle 1"/>
          <p:cNvSpPr txBox="1">
            <a:spLocks noChangeArrowheads="1"/>
          </p:cNvSpPr>
          <p:nvPr/>
        </p:nvSpPr>
        <p:spPr bwMode="auto">
          <a:xfrm>
            <a:off x="693738" y="14288"/>
            <a:ext cx="869315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rmAutofit/>
          </a:bodyPr>
          <a:lstStyle/>
          <a:p>
            <a:pPr marL="0" marR="0" lvl="0" indent="0" algn="l" defTabSz="1007943" rtl="0" eaLnBrk="1" fontAlgn="auto" latinLnBrk="0" hangingPunct="1">
              <a:lnSpc>
                <a:spcPct val="98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i-FI" altLang="pt-BR" sz="4850" b="0" i="0" u="none" strike="noStrike" kern="1200" cap="none" spc="0" normalizeH="0" baseline="0" noProof="0" smtClean="0">
                <a:ln>
                  <a:noFill/>
                </a:ln>
                <a:solidFill>
                  <a:srgbClr val="000000"/>
                </a:solidFill>
                <a:effectLst/>
                <a:uLnTx/>
                <a:uFillTx/>
                <a:latin typeface="+mj-lt"/>
                <a:ea typeface="+mj-ea"/>
                <a:cs typeface="+mj-cs"/>
              </a:rPr>
              <a:t>Irish Sea &amp; North Sea</a:t>
            </a:r>
            <a:endParaRPr kumimoji="0" lang="fi-FI" altLang="pt-BR" sz="4850" b="0" i="0" u="none" strike="noStrike" kern="1200" cap="none" spc="0" normalizeH="0" baseline="0" noProof="0" dirty="0" smtClean="0">
              <a:ln>
                <a:noFill/>
              </a:ln>
              <a:solidFill>
                <a:srgbClr val="000000"/>
              </a:solidFill>
              <a:effectLst/>
              <a:uLnTx/>
              <a:uFillTx/>
              <a:latin typeface="+mj-lt"/>
              <a:ea typeface="+mj-ea"/>
              <a:cs typeface="+mj-cs"/>
            </a:endParaRPr>
          </a:p>
        </p:txBody>
      </p:sp>
    </p:spTree>
    <p:extLst>
      <p:ext uri="{BB962C8B-B14F-4D97-AF65-F5344CB8AC3E}">
        <p14:creationId xmlns="" xmlns:p14="http://schemas.microsoft.com/office/powerpoint/2010/main" val="3539014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North Sea</a:t>
            </a:r>
          </a:p>
        </p:txBody>
      </p:sp>
      <p:sp>
        <p:nvSpPr>
          <p:cNvPr id="6" name="Espaço Reservado para Conteúdo 5"/>
          <p:cNvSpPr>
            <a:spLocks noGrp="1"/>
          </p:cNvSpPr>
          <p:nvPr>
            <p:ph idx="1"/>
          </p:nvPr>
        </p:nvSpPr>
        <p:spPr>
          <a:xfrm>
            <a:off x="359792" y="1407859"/>
            <a:ext cx="5185146" cy="6048672"/>
          </a:xfrm>
        </p:spPr>
        <p:txBody>
          <a:bodyPr rtlCol="0">
            <a:normAutofit/>
          </a:bodyPr>
          <a:lstStyle/>
          <a:p>
            <a:pPr lvl="0" algn="just"/>
            <a:r>
              <a:rPr lang="pt-BR" sz="2400" dirty="0" smtClean="0"/>
              <a:t>Local propício para </a:t>
            </a:r>
            <a:r>
              <a:rPr lang="pt-BR" sz="2400" dirty="0"/>
              <a:t>as </a:t>
            </a:r>
            <a:r>
              <a:rPr lang="pt-BR" sz="2400" i="1" dirty="0" err="1"/>
              <a:t>storm</a:t>
            </a:r>
            <a:r>
              <a:rPr lang="pt-BR" sz="2400" i="1" dirty="0"/>
              <a:t> surges</a:t>
            </a:r>
            <a:r>
              <a:rPr lang="pt-BR" sz="2400" dirty="0"/>
              <a:t>, por ser aberto para o Atlântico Norte pela porção ao norte, de modo a permitir que as </a:t>
            </a:r>
            <a:r>
              <a:rPr lang="pt-BR" sz="2400" b="1" dirty="0"/>
              <a:t>tempestades extratropicais</a:t>
            </a:r>
            <a:r>
              <a:rPr lang="pt-BR" sz="2400" dirty="0"/>
              <a:t> adentrem e sejam capazes de movimentar a </a:t>
            </a:r>
            <a:r>
              <a:rPr lang="pt-BR" sz="2400" dirty="0" smtClean="0"/>
              <a:t>água;</a:t>
            </a:r>
            <a:endParaRPr lang="pt-BR" sz="2400" dirty="0"/>
          </a:p>
          <a:p>
            <a:pPr lvl="0" algn="just"/>
            <a:r>
              <a:rPr lang="pt-BR" sz="2400" dirty="0"/>
              <a:t>distingue-se dois tipos básicos de surges: as </a:t>
            </a:r>
            <a:r>
              <a:rPr lang="pt-BR" sz="2400" u="sng" dirty="0"/>
              <a:t>externas</a:t>
            </a:r>
            <a:r>
              <a:rPr lang="pt-BR" sz="2400" dirty="0"/>
              <a:t> que são geradas ao norte da Escócia e que se propagam para o Mar do Norte, passando a ser mais afetadas pelos efeitos de atrito com o fundo e da rotação da Terra e as </a:t>
            </a:r>
            <a:r>
              <a:rPr lang="pt-BR" sz="2400" u="sng" dirty="0"/>
              <a:t>internas</a:t>
            </a:r>
            <a:r>
              <a:rPr lang="pt-BR" sz="2400" dirty="0"/>
              <a:t>, geradas pela ação do vento dentro do Mar do Norte; ambos os tipos podem se apresentar extremamente </a:t>
            </a:r>
            <a:r>
              <a:rPr lang="pt-BR" sz="2400" dirty="0" smtClean="0"/>
              <a:t>energéticos</a:t>
            </a:r>
            <a:endParaRPr lang="pt-BR" sz="24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5723036" y="1536268"/>
            <a:ext cx="3997796" cy="5339913"/>
          </a:xfrm>
          <a:prstGeom prst="rect">
            <a:avLst/>
          </a:prstGeom>
        </p:spPr>
      </p:pic>
      <p:cxnSp>
        <p:nvCxnSpPr>
          <p:cNvPr id="5" name="Conector de seta reta 4"/>
          <p:cNvCxnSpPr/>
          <p:nvPr/>
        </p:nvCxnSpPr>
        <p:spPr>
          <a:xfrm flipH="1">
            <a:off x="5904730" y="5147989"/>
            <a:ext cx="127493" cy="18722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328344" y="7020197"/>
            <a:ext cx="1407758" cy="338554"/>
          </a:xfrm>
          <a:prstGeom prst="rect">
            <a:avLst/>
          </a:prstGeom>
          <a:noFill/>
        </p:spPr>
        <p:txBody>
          <a:bodyPr wrap="none" rtlCol="0">
            <a:spAutoFit/>
          </a:bodyPr>
          <a:lstStyle/>
          <a:p>
            <a:r>
              <a:rPr lang="pt-BR" sz="1600" dirty="0" smtClean="0">
                <a:solidFill>
                  <a:srgbClr val="C00000"/>
                </a:solidFill>
                <a:latin typeface="+mn-lt"/>
              </a:rPr>
              <a:t>Mar da Irlanda</a:t>
            </a:r>
            <a:endParaRPr lang="pt-BR" sz="1600" dirty="0">
              <a:solidFill>
                <a:srgbClr val="C00000"/>
              </a:solidFill>
              <a:latin typeface="+mn-lt"/>
            </a:endParaRPr>
          </a:p>
        </p:txBody>
      </p:sp>
      <p:cxnSp>
        <p:nvCxnSpPr>
          <p:cNvPr id="10" name="Conector de seta reta 9"/>
          <p:cNvCxnSpPr/>
          <p:nvPr/>
        </p:nvCxnSpPr>
        <p:spPr>
          <a:xfrm>
            <a:off x="6104677" y="5672949"/>
            <a:ext cx="1124163" cy="13424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7018055" y="7020197"/>
            <a:ext cx="1477199" cy="338554"/>
          </a:xfrm>
          <a:prstGeom prst="rect">
            <a:avLst/>
          </a:prstGeom>
          <a:noFill/>
        </p:spPr>
        <p:txBody>
          <a:bodyPr wrap="none" rtlCol="0">
            <a:spAutoFit/>
          </a:bodyPr>
          <a:lstStyle/>
          <a:p>
            <a:r>
              <a:rPr lang="pt-BR" sz="1600" dirty="0" smtClean="0">
                <a:solidFill>
                  <a:srgbClr val="C00000"/>
                </a:solidFill>
                <a:latin typeface="+mn-lt"/>
              </a:rPr>
              <a:t>Canal de Bristol</a:t>
            </a:r>
            <a:endParaRPr lang="pt-BR" sz="1600" dirty="0">
              <a:solidFill>
                <a:srgbClr val="C00000"/>
              </a:solidFill>
              <a:latin typeface="+mn-lt"/>
            </a:endParaRPr>
          </a:p>
        </p:txBody>
      </p:sp>
    </p:spTree>
    <p:extLst>
      <p:ext uri="{BB962C8B-B14F-4D97-AF65-F5344CB8AC3E}">
        <p14:creationId xmlns="" xmlns:p14="http://schemas.microsoft.com/office/powerpoint/2010/main" val="2187809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North Sea</a:t>
            </a:r>
          </a:p>
        </p:txBody>
      </p:sp>
      <p:sp>
        <p:nvSpPr>
          <p:cNvPr id="6" name="Espaço Reservado para Conteúdo 5"/>
          <p:cNvSpPr>
            <a:spLocks noGrp="1"/>
          </p:cNvSpPr>
          <p:nvPr>
            <p:ph idx="1"/>
          </p:nvPr>
        </p:nvSpPr>
        <p:spPr>
          <a:xfrm>
            <a:off x="359792" y="1407859"/>
            <a:ext cx="5185146" cy="6048672"/>
          </a:xfrm>
        </p:spPr>
        <p:txBody>
          <a:bodyPr rtlCol="0">
            <a:normAutofit/>
          </a:bodyPr>
          <a:lstStyle/>
          <a:p>
            <a:pPr lvl="0" algn="just"/>
            <a:r>
              <a:rPr lang="pt-BR" sz="2400" dirty="0" smtClean="0"/>
              <a:t>Mar da Irlanda apresenta </a:t>
            </a:r>
            <a:r>
              <a:rPr lang="pt-BR" sz="2400" dirty="0"/>
              <a:t>uma resposta muito mais relacionada às variações de pressão atmosférica, embora os efeitos do vento também sejam importantes; já o Mar do Norte tem uma resposta dinâmica mais relacionada aos efeitos do campo de vento, seja diretamente pelo </a:t>
            </a:r>
            <a:r>
              <a:rPr lang="pt-BR" sz="2400" i="1" dirty="0" err="1"/>
              <a:t>wind</a:t>
            </a:r>
            <a:r>
              <a:rPr lang="pt-BR" sz="2400" i="1" dirty="0"/>
              <a:t> </a:t>
            </a:r>
            <a:r>
              <a:rPr lang="pt-BR" sz="2400" i="1" dirty="0" err="1"/>
              <a:t>set-up</a:t>
            </a:r>
            <a:r>
              <a:rPr lang="pt-BR" sz="2400" dirty="0"/>
              <a:t> ou pelo transporte de </a:t>
            </a:r>
            <a:r>
              <a:rPr lang="pt-BR" sz="2400" dirty="0" err="1"/>
              <a:t>Ekman</a:t>
            </a:r>
            <a:endParaRPr lang="pt-BR" sz="2400" dirty="0"/>
          </a:p>
          <a:p>
            <a:pPr algn="just"/>
            <a:r>
              <a:rPr lang="pt-BR" sz="2400" dirty="0"/>
              <a:t>outra diferença é a resposta quase ressonante do </a:t>
            </a:r>
            <a:r>
              <a:rPr lang="pt-BR" sz="2400" dirty="0" smtClean="0"/>
              <a:t>Mar da Irlanda e </a:t>
            </a:r>
            <a:r>
              <a:rPr lang="pt-BR" sz="2400" dirty="0"/>
              <a:t>do </a:t>
            </a:r>
            <a:r>
              <a:rPr lang="pt-BR" sz="2400" dirty="0" smtClean="0"/>
              <a:t>Canal de Bristol; </a:t>
            </a:r>
            <a:r>
              <a:rPr lang="pt-BR" sz="2400" dirty="0"/>
              <a:t>as surges que lá ocorrem são intensas e rápidas, podendo estabelecer e decair em apenas um ciclo de maré </a:t>
            </a:r>
            <a:r>
              <a:rPr lang="pt-BR" sz="2400" dirty="0" err="1"/>
              <a:t>semi-diurna</a:t>
            </a:r>
            <a:endParaRPr lang="pt-BR" sz="20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5723036" y="1536268"/>
            <a:ext cx="3997796" cy="5339913"/>
          </a:xfrm>
          <a:prstGeom prst="rect">
            <a:avLst/>
          </a:prstGeom>
        </p:spPr>
      </p:pic>
      <p:cxnSp>
        <p:nvCxnSpPr>
          <p:cNvPr id="5" name="Conector de seta reta 4"/>
          <p:cNvCxnSpPr/>
          <p:nvPr/>
        </p:nvCxnSpPr>
        <p:spPr>
          <a:xfrm flipH="1">
            <a:off x="5904730" y="5147989"/>
            <a:ext cx="127493" cy="18722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328344" y="7020197"/>
            <a:ext cx="1407758" cy="338554"/>
          </a:xfrm>
          <a:prstGeom prst="rect">
            <a:avLst/>
          </a:prstGeom>
          <a:noFill/>
        </p:spPr>
        <p:txBody>
          <a:bodyPr wrap="none" rtlCol="0">
            <a:spAutoFit/>
          </a:bodyPr>
          <a:lstStyle/>
          <a:p>
            <a:r>
              <a:rPr lang="pt-BR" sz="1600" dirty="0" smtClean="0">
                <a:solidFill>
                  <a:srgbClr val="C00000"/>
                </a:solidFill>
                <a:latin typeface="+mn-lt"/>
              </a:rPr>
              <a:t>Mar da Irlanda</a:t>
            </a:r>
            <a:endParaRPr lang="pt-BR" sz="1600" dirty="0">
              <a:solidFill>
                <a:srgbClr val="C00000"/>
              </a:solidFill>
              <a:latin typeface="+mn-lt"/>
            </a:endParaRPr>
          </a:p>
        </p:txBody>
      </p:sp>
      <p:cxnSp>
        <p:nvCxnSpPr>
          <p:cNvPr id="10" name="Conector de seta reta 9"/>
          <p:cNvCxnSpPr/>
          <p:nvPr/>
        </p:nvCxnSpPr>
        <p:spPr>
          <a:xfrm>
            <a:off x="6104677" y="5672949"/>
            <a:ext cx="1124163" cy="13424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7018055" y="7020197"/>
            <a:ext cx="1477199" cy="338554"/>
          </a:xfrm>
          <a:prstGeom prst="rect">
            <a:avLst/>
          </a:prstGeom>
          <a:noFill/>
        </p:spPr>
        <p:txBody>
          <a:bodyPr wrap="none" rtlCol="0">
            <a:spAutoFit/>
          </a:bodyPr>
          <a:lstStyle/>
          <a:p>
            <a:r>
              <a:rPr lang="pt-BR" sz="1600" dirty="0" smtClean="0">
                <a:solidFill>
                  <a:srgbClr val="C00000"/>
                </a:solidFill>
                <a:latin typeface="+mn-lt"/>
              </a:rPr>
              <a:t>Canal de Bristol</a:t>
            </a:r>
            <a:endParaRPr lang="pt-BR" sz="1600" dirty="0">
              <a:solidFill>
                <a:srgbClr val="C00000"/>
              </a:solidFill>
              <a:latin typeface="+mn-lt"/>
            </a:endParaRPr>
          </a:p>
        </p:txBody>
      </p:sp>
    </p:spTree>
    <p:extLst>
      <p:ext uri="{BB962C8B-B14F-4D97-AF65-F5344CB8AC3E}">
        <p14:creationId xmlns="" xmlns:p14="http://schemas.microsoft.com/office/powerpoint/2010/main" val="2187809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North Sea</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rotWithShape="1">
          <a:blip r:embed="rId3">
            <a:extLst>
              <a:ext uri="{28A0092B-C50C-407E-A947-70E740481C1C}">
                <a14:useLocalDpi xmlns="" xmlns:a14="http://schemas.microsoft.com/office/drawing/2010/main" val="0"/>
              </a:ext>
            </a:extLst>
          </a:blip>
          <a:srcRect l="5451" r="5733" b="9249"/>
          <a:stretch/>
        </p:blipFill>
        <p:spPr>
          <a:xfrm>
            <a:off x="4111618" y="1136631"/>
            <a:ext cx="5739996" cy="6000792"/>
          </a:xfrm>
          <a:prstGeom prst="rect">
            <a:avLst/>
          </a:prstGeom>
        </p:spPr>
      </p:pic>
      <p:sp>
        <p:nvSpPr>
          <p:cNvPr id="15" name="Espaço Reservado para Conteúdo 5"/>
          <p:cNvSpPr txBox="1">
            <a:spLocks/>
          </p:cNvSpPr>
          <p:nvPr/>
        </p:nvSpPr>
        <p:spPr bwMode="auto">
          <a:xfrm>
            <a:off x="253966" y="1619597"/>
            <a:ext cx="3672408" cy="4172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just"/>
            <a:r>
              <a:rPr lang="pt-BR" sz="2400" dirty="0" smtClean="0"/>
              <a:t>Carta sinótica de 1 de Fevereiro de 1953, no horário que foi registrado o maior nível de inundação no estuário do </a:t>
            </a:r>
            <a:r>
              <a:rPr lang="pt-BR" sz="2400" dirty="0" err="1" smtClean="0"/>
              <a:t>Thames</a:t>
            </a:r>
            <a:r>
              <a:rPr lang="pt-BR" sz="2400" dirty="0" smtClean="0"/>
              <a:t>. A trajetória do centro de baixa pressão é marcado pela linha tracejada (</a:t>
            </a:r>
            <a:r>
              <a:rPr lang="pt-BR" sz="2400" dirty="0" err="1" smtClean="0"/>
              <a:t>Pugh</a:t>
            </a:r>
            <a:r>
              <a:rPr lang="pt-BR" sz="2400" dirty="0" smtClean="0"/>
              <a:t>, D. T., 1987).</a:t>
            </a:r>
            <a:endParaRPr lang="pt-BR" sz="2000" dirty="0"/>
          </a:p>
        </p:txBody>
      </p:sp>
    </p:spTree>
    <p:extLst>
      <p:ext uri="{BB962C8B-B14F-4D97-AF65-F5344CB8AC3E}">
        <p14:creationId xmlns="" xmlns:p14="http://schemas.microsoft.com/office/powerpoint/2010/main" val="4238923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Costa Leste dos EUA (Atlântico)</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cstate="print"/>
          <a:stretch>
            <a:fillRect/>
          </a:stretch>
        </p:blipFill>
        <p:spPr>
          <a:xfrm>
            <a:off x="1357322" y="1216397"/>
            <a:ext cx="7969270" cy="6158071"/>
          </a:xfrm>
          <a:prstGeom prst="rect">
            <a:avLst/>
          </a:prstGeom>
        </p:spPr>
      </p:pic>
    </p:spTree>
    <p:extLst>
      <p:ext uri="{BB962C8B-B14F-4D97-AF65-F5344CB8AC3E}">
        <p14:creationId xmlns="" xmlns:p14="http://schemas.microsoft.com/office/powerpoint/2010/main" val="3618627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Costa Leste dos EUA (Atlântico)</a:t>
            </a:r>
          </a:p>
        </p:txBody>
      </p:sp>
      <p:sp>
        <p:nvSpPr>
          <p:cNvPr id="6" name="Espaço Reservado para Conteúdo 5"/>
          <p:cNvSpPr>
            <a:spLocks noGrp="1"/>
          </p:cNvSpPr>
          <p:nvPr>
            <p:ph idx="1"/>
          </p:nvPr>
        </p:nvSpPr>
        <p:spPr>
          <a:xfrm>
            <a:off x="325404" y="1493821"/>
            <a:ext cx="9110816" cy="4214842"/>
          </a:xfrm>
        </p:spPr>
        <p:txBody>
          <a:bodyPr rtlCol="0">
            <a:noAutofit/>
          </a:bodyPr>
          <a:lstStyle/>
          <a:p>
            <a:pPr lvl="0" algn="just"/>
            <a:r>
              <a:rPr lang="pt-BR" sz="2800" dirty="0" smtClean="0"/>
              <a:t>os </a:t>
            </a:r>
            <a:r>
              <a:rPr lang="pt-BR" sz="2800" dirty="0"/>
              <a:t>furacões na parte tropical podem causar efeitos desastrosos confinados em escalas da ordem de dezenas de km, enquanto que os ciclones extratropicais com centenas de km de extensão, atuam com mais eficiência nas porções mais ao </a:t>
            </a:r>
            <a:r>
              <a:rPr lang="pt-BR" sz="2800" dirty="0" smtClean="0"/>
              <a:t>norte</a:t>
            </a:r>
          </a:p>
          <a:p>
            <a:pPr lvl="0" algn="just"/>
            <a:r>
              <a:rPr lang="pt-BR" sz="2800" dirty="0" smtClean="0"/>
              <a:t>para </a:t>
            </a:r>
            <a:r>
              <a:rPr lang="pt-BR" sz="2800" dirty="0"/>
              <a:t>estes, o efeito combinado de </a:t>
            </a:r>
            <a:r>
              <a:rPr lang="pt-BR" sz="2800" i="1" dirty="0" err="1"/>
              <a:t>wind</a:t>
            </a:r>
            <a:r>
              <a:rPr lang="pt-BR" sz="2800" i="1" dirty="0"/>
              <a:t> </a:t>
            </a:r>
            <a:r>
              <a:rPr lang="pt-BR" sz="2800" i="1" dirty="0" err="1"/>
              <a:t>set-up</a:t>
            </a:r>
            <a:r>
              <a:rPr lang="pt-BR" sz="2800" i="1" dirty="0"/>
              <a:t> </a:t>
            </a:r>
            <a:r>
              <a:rPr lang="pt-BR" sz="2800" dirty="0"/>
              <a:t>do vento contra a costa com transporte de </a:t>
            </a:r>
            <a:r>
              <a:rPr lang="pt-BR" sz="2800" dirty="0" err="1"/>
              <a:t>Ekman</a:t>
            </a:r>
            <a:r>
              <a:rPr lang="pt-BR" sz="2800" dirty="0"/>
              <a:t> em direção à costa causado pelo vento paralelo à costa pode resultar em terríveis e persistentes inundações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18627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Costa Leste dos EUA (Atlântico)</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3">
            <a:clrChange>
              <a:clrFrom>
                <a:srgbClr val="FFFFFF"/>
              </a:clrFrom>
              <a:clrTo>
                <a:srgbClr val="FFFFFF">
                  <a:alpha val="0"/>
                </a:srgbClr>
              </a:clrTo>
            </a:clrChange>
            <a:lum contrast="-40000"/>
            <a:extLst>
              <a:ext uri="{28A0092B-C50C-407E-A947-70E740481C1C}">
                <a14:useLocalDpi xmlns="" xmlns:a14="http://schemas.microsoft.com/office/drawing/2010/main" val="0"/>
              </a:ext>
            </a:extLst>
          </a:blip>
          <a:stretch>
            <a:fillRect/>
          </a:stretch>
        </p:blipFill>
        <p:spPr>
          <a:xfrm>
            <a:off x="2448024" y="1332768"/>
            <a:ext cx="4697567" cy="5832648"/>
          </a:xfrm>
          <a:prstGeom prst="rect">
            <a:avLst/>
          </a:prstGeom>
        </p:spPr>
      </p:pic>
      <p:sp>
        <p:nvSpPr>
          <p:cNvPr id="9" name="CaixaDeTexto 8"/>
          <p:cNvSpPr txBox="1"/>
          <p:nvPr/>
        </p:nvSpPr>
        <p:spPr>
          <a:xfrm>
            <a:off x="7848624" y="6829778"/>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212074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Introdução</a:t>
            </a:r>
          </a:p>
        </p:txBody>
      </p:sp>
      <p:sp>
        <p:nvSpPr>
          <p:cNvPr id="6" name="Espaço Reservado para Conteúdo 5"/>
          <p:cNvSpPr>
            <a:spLocks noGrp="1"/>
          </p:cNvSpPr>
          <p:nvPr>
            <p:ph idx="1"/>
          </p:nvPr>
        </p:nvSpPr>
        <p:spPr>
          <a:xfrm>
            <a:off x="503238" y="1547813"/>
            <a:ext cx="9073578" cy="4732354"/>
          </a:xfrm>
        </p:spPr>
        <p:txBody>
          <a:bodyPr rtlCol="0">
            <a:noAutofit/>
          </a:bodyPr>
          <a:lstStyle/>
          <a:p>
            <a:pPr algn="just"/>
            <a:r>
              <a:rPr lang="en-US" sz="2800" i="1" dirty="0" smtClean="0"/>
              <a:t>Storm </a:t>
            </a:r>
            <a:r>
              <a:rPr lang="en-US" sz="2800" i="1" dirty="0"/>
              <a:t>s</a:t>
            </a:r>
            <a:r>
              <a:rPr lang="en-US" sz="2800" i="1" dirty="0" smtClean="0"/>
              <a:t>urge </a:t>
            </a:r>
            <a:r>
              <a:rPr lang="en-US" sz="2800" dirty="0" smtClean="0"/>
              <a:t>é um </a:t>
            </a:r>
            <a:r>
              <a:rPr lang="en-US" sz="2800" dirty="0" err="1" smtClean="0"/>
              <a:t>aumento</a:t>
            </a:r>
            <a:r>
              <a:rPr lang="en-US" sz="2800" dirty="0" smtClean="0"/>
              <a:t> do </a:t>
            </a:r>
            <a:r>
              <a:rPr lang="en-US" sz="2800" dirty="0" err="1" smtClean="0"/>
              <a:t>nível</a:t>
            </a:r>
            <a:r>
              <a:rPr lang="en-US" sz="2800" dirty="0" smtClean="0"/>
              <a:t> do mar </a:t>
            </a:r>
            <a:r>
              <a:rPr lang="en-US" sz="2800" dirty="0" err="1" smtClean="0"/>
              <a:t>anômalo</a:t>
            </a:r>
            <a:r>
              <a:rPr lang="en-US" sz="2800" dirty="0" smtClean="0"/>
              <a:t> </a:t>
            </a:r>
            <a:r>
              <a:rPr lang="en-US" sz="2800" dirty="0" err="1" smtClean="0"/>
              <a:t>produzido</a:t>
            </a:r>
            <a:r>
              <a:rPr lang="en-US" sz="2800" dirty="0" smtClean="0"/>
              <a:t> </a:t>
            </a:r>
            <a:r>
              <a:rPr lang="en-US" sz="2800" dirty="0" err="1" smtClean="0"/>
              <a:t>por</a:t>
            </a:r>
            <a:r>
              <a:rPr lang="en-US" sz="2800" dirty="0" smtClean="0"/>
              <a:t> </a:t>
            </a:r>
            <a:r>
              <a:rPr lang="en-US" sz="2800" dirty="0" err="1" smtClean="0"/>
              <a:t>condições</a:t>
            </a:r>
            <a:r>
              <a:rPr lang="en-US" sz="2800" dirty="0" smtClean="0"/>
              <a:t> </a:t>
            </a:r>
            <a:r>
              <a:rPr lang="en-US" sz="2800" dirty="0" err="1" smtClean="0"/>
              <a:t>atmosféricas</a:t>
            </a:r>
            <a:r>
              <a:rPr lang="en-US" sz="2800" dirty="0" smtClean="0"/>
              <a:t> </a:t>
            </a:r>
            <a:r>
              <a:rPr lang="en-US" sz="2800" dirty="0" err="1" smtClean="0"/>
              <a:t>severas</a:t>
            </a:r>
            <a:r>
              <a:rPr lang="en-US" sz="2800" dirty="0" smtClean="0"/>
              <a:t>, </a:t>
            </a:r>
            <a:r>
              <a:rPr lang="en-US" sz="2800" dirty="0" err="1" smtClean="0"/>
              <a:t>podendo</a:t>
            </a:r>
            <a:r>
              <a:rPr lang="en-US" sz="2800" dirty="0" smtClean="0"/>
              <a:t> </a:t>
            </a:r>
            <a:r>
              <a:rPr lang="en-US" sz="2800" dirty="0" err="1" smtClean="0"/>
              <a:t>durar</a:t>
            </a:r>
            <a:r>
              <a:rPr lang="en-US" sz="2800" dirty="0" smtClean="0"/>
              <a:t> de </a:t>
            </a:r>
            <a:r>
              <a:rPr lang="en-US" sz="2800" dirty="0" err="1" smtClean="0"/>
              <a:t>poucas</a:t>
            </a:r>
            <a:r>
              <a:rPr lang="en-US" sz="2800" dirty="0" smtClean="0"/>
              <a:t> </a:t>
            </a:r>
            <a:r>
              <a:rPr lang="en-US" sz="2800" dirty="0" err="1" smtClean="0"/>
              <a:t>horas</a:t>
            </a:r>
            <a:r>
              <a:rPr lang="en-US" sz="2800" dirty="0" smtClean="0"/>
              <a:t> a </a:t>
            </a:r>
            <a:r>
              <a:rPr lang="en-US" sz="2800" dirty="0" err="1" smtClean="0"/>
              <a:t>alguns</a:t>
            </a:r>
            <a:r>
              <a:rPr lang="en-US" sz="2800" dirty="0" smtClean="0"/>
              <a:t> </a:t>
            </a:r>
            <a:r>
              <a:rPr lang="en-US" sz="2800" dirty="0" err="1" smtClean="0"/>
              <a:t>dias</a:t>
            </a:r>
            <a:endParaRPr lang="en-US" sz="2800" dirty="0" smtClean="0"/>
          </a:p>
          <a:p>
            <a:pPr algn="just"/>
            <a:endParaRPr lang="en-US" sz="2800" dirty="0"/>
          </a:p>
          <a:p>
            <a:pPr algn="just"/>
            <a:r>
              <a:rPr lang="en-US" sz="2800" i="1" dirty="0" smtClean="0"/>
              <a:t>Storm </a:t>
            </a:r>
            <a:r>
              <a:rPr lang="en-US" sz="2800" i="1" dirty="0"/>
              <a:t>surges </a:t>
            </a:r>
            <a:r>
              <a:rPr lang="en-US" sz="2800" dirty="0" err="1" smtClean="0"/>
              <a:t>estão</a:t>
            </a:r>
            <a:r>
              <a:rPr lang="en-US" sz="2800" dirty="0" smtClean="0"/>
              <a:t> </a:t>
            </a:r>
            <a:r>
              <a:rPr lang="en-US" sz="2800" dirty="0" err="1" smtClean="0"/>
              <a:t>particularmente</a:t>
            </a:r>
            <a:r>
              <a:rPr lang="en-US" sz="2800" dirty="0" smtClean="0"/>
              <a:t> </a:t>
            </a:r>
            <a:r>
              <a:rPr lang="en-US" sz="2800" dirty="0" err="1" smtClean="0"/>
              <a:t>associadas</a:t>
            </a:r>
            <a:r>
              <a:rPr lang="en-US" sz="2800" dirty="0" smtClean="0"/>
              <a:t> com </a:t>
            </a:r>
            <a:r>
              <a:rPr lang="en-US" sz="2800" dirty="0" err="1" smtClean="0"/>
              <a:t>sistemas</a:t>
            </a:r>
            <a:r>
              <a:rPr lang="en-US" sz="2800" dirty="0" smtClean="0"/>
              <a:t> de </a:t>
            </a:r>
            <a:r>
              <a:rPr lang="en-US" sz="2800" dirty="0" err="1" smtClean="0"/>
              <a:t>baixa</a:t>
            </a:r>
            <a:r>
              <a:rPr lang="en-US" sz="2800" dirty="0" smtClean="0"/>
              <a:t> </a:t>
            </a:r>
            <a:r>
              <a:rPr lang="en-US" sz="2800" dirty="0" err="1" smtClean="0"/>
              <a:t>pressão</a:t>
            </a:r>
            <a:r>
              <a:rPr lang="en-US" sz="2800" dirty="0" smtClean="0"/>
              <a:t> </a:t>
            </a:r>
            <a:r>
              <a:rPr lang="en-US" sz="2800" dirty="0" err="1" smtClean="0"/>
              <a:t>atmosférica</a:t>
            </a:r>
            <a:r>
              <a:rPr lang="en-US" sz="2800" dirty="0" smtClean="0"/>
              <a:t> </a:t>
            </a:r>
            <a:r>
              <a:rPr lang="en-US" sz="2800" dirty="0" smtClean="0"/>
              <a:t>(</a:t>
            </a:r>
            <a:r>
              <a:rPr lang="en-US" sz="2800" dirty="0" err="1" smtClean="0"/>
              <a:t>como</a:t>
            </a:r>
            <a:r>
              <a:rPr lang="en-US" sz="2800" dirty="0" smtClean="0"/>
              <a:t> </a:t>
            </a:r>
            <a:r>
              <a:rPr lang="en-US" sz="2800" dirty="0" err="1" smtClean="0"/>
              <a:t>ciclones</a:t>
            </a:r>
            <a:r>
              <a:rPr lang="en-US" sz="2800" dirty="0" smtClean="0"/>
              <a:t> </a:t>
            </a:r>
            <a:r>
              <a:rPr lang="en-US" sz="2800" dirty="0" err="1" smtClean="0"/>
              <a:t>tropicais</a:t>
            </a:r>
            <a:r>
              <a:rPr lang="en-US" sz="2800" dirty="0" smtClean="0"/>
              <a:t> </a:t>
            </a:r>
            <a:r>
              <a:rPr lang="en-US" sz="2800" dirty="0" smtClean="0"/>
              <a:t>e </a:t>
            </a:r>
            <a:r>
              <a:rPr lang="en-US" sz="2800" dirty="0" err="1" smtClean="0"/>
              <a:t>extratropicais</a:t>
            </a:r>
            <a:r>
              <a:rPr lang="en-US" sz="2800" dirty="0" smtClean="0"/>
              <a:t>) </a:t>
            </a:r>
            <a:r>
              <a:rPr lang="en-US" sz="2800" dirty="0" err="1" smtClean="0"/>
              <a:t>associados</a:t>
            </a:r>
            <a:r>
              <a:rPr lang="en-US" sz="2800" dirty="0" smtClean="0"/>
              <a:t> a </a:t>
            </a:r>
            <a:r>
              <a:rPr lang="en-US" sz="2800" dirty="0" err="1" smtClean="0"/>
              <a:t>ventos</a:t>
            </a:r>
            <a:r>
              <a:rPr lang="en-US" sz="2800" dirty="0" smtClean="0"/>
              <a:t> </a:t>
            </a:r>
            <a:r>
              <a:rPr lang="en-US" sz="2800" dirty="0" err="1" smtClean="0"/>
              <a:t>intensos</a:t>
            </a:r>
            <a:r>
              <a:rPr lang="en-US" sz="2800" dirty="0" smtClean="0"/>
              <a:t> que </a:t>
            </a:r>
            <a:r>
              <a:rPr lang="en-US" sz="2800" dirty="0" err="1" smtClean="0"/>
              <a:t>deslocam</a:t>
            </a:r>
            <a:r>
              <a:rPr lang="en-US" sz="2800" dirty="0" smtClean="0"/>
              <a:t> a </a:t>
            </a:r>
            <a:r>
              <a:rPr lang="en-US" sz="2800" dirty="0" err="1" smtClean="0"/>
              <a:t>água</a:t>
            </a:r>
            <a:r>
              <a:rPr lang="en-US" sz="2800" dirty="0" smtClean="0"/>
              <a:t> para a </a:t>
            </a:r>
            <a:r>
              <a:rPr lang="en-US" sz="2800" dirty="0" err="1" smtClean="0"/>
              <a:t>costa</a:t>
            </a:r>
            <a:r>
              <a:rPr lang="en-US" sz="2800" dirty="0" smtClean="0"/>
              <a:t> </a:t>
            </a:r>
          </a:p>
          <a:p>
            <a:pPr algn="just">
              <a:buNone/>
            </a:pPr>
            <a:endParaRPr lang="en-US" sz="2800" dirty="0" smtClean="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88900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Baia de Bengala</a:t>
            </a:r>
          </a:p>
        </p:txBody>
      </p:sp>
      <p:sp>
        <p:nvSpPr>
          <p:cNvPr id="6" name="Espaço Reservado para Conteúdo 5"/>
          <p:cNvSpPr>
            <a:spLocks noGrp="1"/>
          </p:cNvSpPr>
          <p:nvPr>
            <p:ph idx="1"/>
          </p:nvPr>
        </p:nvSpPr>
        <p:spPr>
          <a:xfrm>
            <a:off x="39652" y="1208069"/>
            <a:ext cx="5072098" cy="6048672"/>
          </a:xfrm>
        </p:spPr>
        <p:txBody>
          <a:bodyPr rtlCol="0">
            <a:noAutofit/>
          </a:bodyPr>
          <a:lstStyle/>
          <a:p>
            <a:pPr lvl="0" algn="just"/>
            <a:r>
              <a:rPr lang="pt-BR" sz="2400" dirty="0"/>
              <a:t>os ciclones tropicais que adentram na </a:t>
            </a:r>
            <a:r>
              <a:rPr lang="pt-BR" sz="2400" dirty="0" smtClean="0"/>
              <a:t>Baia de Bengala literalmente </a:t>
            </a:r>
            <a:r>
              <a:rPr lang="pt-BR" sz="2400" dirty="0"/>
              <a:t>destroem a região costeira da Í</a:t>
            </a:r>
            <a:r>
              <a:rPr lang="pt-BR" sz="2400" dirty="0" smtClean="0"/>
              <a:t>ndia </a:t>
            </a:r>
            <a:r>
              <a:rPr lang="pt-BR" sz="2400" dirty="0"/>
              <a:t>e de </a:t>
            </a:r>
            <a:r>
              <a:rPr lang="pt-BR" sz="2400" dirty="0" smtClean="0"/>
              <a:t>Bangladesh;</a:t>
            </a:r>
            <a:endParaRPr lang="pt-BR" sz="2400" dirty="0"/>
          </a:p>
          <a:p>
            <a:pPr lvl="0" algn="just"/>
            <a:r>
              <a:rPr lang="pt-BR" sz="2400" dirty="0"/>
              <a:t>é curioso notar que apesar de serem gerados por tempestades tropicais, os efeitos predominantes são de pressão atmosférica e de vento, dado que a plataforma continental é relativamente extensa (300km</a:t>
            </a:r>
            <a:r>
              <a:rPr lang="pt-BR" sz="2400" dirty="0" smtClean="0"/>
              <a:t>);</a:t>
            </a:r>
            <a:endParaRPr lang="pt-BR" sz="2400" dirty="0"/>
          </a:p>
          <a:p>
            <a:pPr lvl="0" algn="just"/>
            <a:r>
              <a:rPr lang="pt-BR" sz="2400" dirty="0"/>
              <a:t>além disso, a geomorfologia da curvatura da linha de costa apresenta uma curvatura quase em ângulo reto próximo a Chittagong, o que faz com que as alturas das</a:t>
            </a:r>
            <a:r>
              <a:rPr lang="pt-BR" sz="2400" i="1" dirty="0"/>
              <a:t> surges </a:t>
            </a:r>
            <a:r>
              <a:rPr lang="pt-BR" sz="2400" dirty="0"/>
              <a:t>sejam ainda </a:t>
            </a:r>
            <a:r>
              <a:rPr lang="pt-BR" sz="2400" dirty="0" smtClean="0"/>
              <a:t>maiores.</a:t>
            </a:r>
            <a:endParaRPr lang="pt-BR" sz="24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a:blip r:embed="rId3"/>
          <a:stretch>
            <a:fillRect/>
          </a:stretch>
        </p:blipFill>
        <p:spPr>
          <a:xfrm>
            <a:off x="5183187" y="1708135"/>
            <a:ext cx="4897437" cy="4873892"/>
          </a:xfrm>
          <a:prstGeom prst="rect">
            <a:avLst/>
          </a:prstGeom>
        </p:spPr>
      </p:pic>
    </p:spTree>
    <p:extLst>
      <p:ext uri="{BB962C8B-B14F-4D97-AF65-F5344CB8AC3E}">
        <p14:creationId xmlns="" xmlns:p14="http://schemas.microsoft.com/office/powerpoint/2010/main" val="4107719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Baia de Bengala</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67904" y="1547589"/>
            <a:ext cx="7068215" cy="5256584"/>
          </a:xfrm>
          <a:prstGeom prst="rect">
            <a:avLst/>
          </a:prstGeom>
        </p:spPr>
      </p:pic>
      <p:sp>
        <p:nvSpPr>
          <p:cNvPr id="9" name="CaixaDeTexto 8"/>
          <p:cNvSpPr txBox="1"/>
          <p:nvPr/>
        </p:nvSpPr>
        <p:spPr>
          <a:xfrm>
            <a:off x="8107492" y="6995138"/>
            <a:ext cx="1740156" cy="369332"/>
          </a:xfrm>
          <a:prstGeom prst="rect">
            <a:avLst/>
          </a:prstGeom>
          <a:noFill/>
        </p:spPr>
        <p:txBody>
          <a:bodyPr wrap="none" rtlCol="0">
            <a:spAutoFit/>
          </a:bodyPr>
          <a:lstStyle/>
          <a:p>
            <a:r>
              <a:rPr lang="pt-BR" dirty="0" err="1">
                <a:latin typeface="+mn-lt"/>
              </a:rPr>
              <a:t>Pugh</a:t>
            </a:r>
            <a:r>
              <a:rPr lang="pt-BR" dirty="0">
                <a:latin typeface="+mn-lt"/>
              </a:rPr>
              <a:t>, D. T., 1987</a:t>
            </a:r>
          </a:p>
        </p:txBody>
      </p:sp>
    </p:spTree>
    <p:extLst>
      <p:ext uri="{BB962C8B-B14F-4D97-AF65-F5344CB8AC3E}">
        <p14:creationId xmlns="" xmlns:p14="http://schemas.microsoft.com/office/powerpoint/2010/main" val="850420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25404" y="2065325"/>
            <a:ext cx="9519298" cy="4854462"/>
          </a:xfrm>
          <a:prstGeom prst="rect">
            <a:avLst/>
          </a:prstGeom>
        </p:spPr>
      </p:pic>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Outras regiões...</a:t>
            </a:r>
          </a:p>
        </p:txBody>
      </p:sp>
      <p:sp>
        <p:nvSpPr>
          <p:cNvPr id="6" name="Espaço Reservado para Conteúdo 5"/>
          <p:cNvSpPr>
            <a:spLocks noGrp="1"/>
          </p:cNvSpPr>
          <p:nvPr>
            <p:ph idx="1"/>
          </p:nvPr>
        </p:nvSpPr>
        <p:spPr>
          <a:xfrm>
            <a:off x="253966" y="1475581"/>
            <a:ext cx="9755221" cy="804058"/>
          </a:xfrm>
        </p:spPr>
        <p:txBody>
          <a:bodyPr rtlCol="0">
            <a:normAutofit/>
          </a:bodyPr>
          <a:lstStyle/>
          <a:p>
            <a:pPr lvl="0">
              <a:buNone/>
            </a:pPr>
            <a:r>
              <a:rPr lang="pt-BR" sz="2600" dirty="0" smtClean="0"/>
              <a:t>Sudeste da Ásia; Adriático Norte; Mar Báltico; Atlântico Sudoeste, ...</a:t>
            </a:r>
            <a:endParaRPr lang="pt-BR" sz="26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212970" y="6945591"/>
            <a:ext cx="3867084" cy="369332"/>
          </a:xfrm>
          <a:prstGeom prst="rect">
            <a:avLst/>
          </a:prstGeom>
          <a:noFill/>
        </p:spPr>
        <p:txBody>
          <a:bodyPr wrap="none" rtlCol="0">
            <a:spAutoFit/>
          </a:bodyPr>
          <a:lstStyle/>
          <a:p>
            <a:r>
              <a:rPr lang="pt-BR" dirty="0" smtClean="0">
                <a:latin typeface="+mn-lt"/>
              </a:rPr>
              <a:t>Fonte: http://www.air-worldwide.com/</a:t>
            </a:r>
            <a:endParaRPr lang="pt-BR" dirty="0">
              <a:latin typeface="+mn-lt"/>
            </a:endParaRPr>
          </a:p>
        </p:txBody>
      </p:sp>
    </p:spTree>
    <p:extLst>
      <p:ext uri="{BB962C8B-B14F-4D97-AF65-F5344CB8AC3E}">
        <p14:creationId xmlns="" xmlns:p14="http://schemas.microsoft.com/office/powerpoint/2010/main" val="25400397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15776" y="14288"/>
            <a:ext cx="9721080" cy="1460500"/>
          </a:xfrm>
        </p:spPr>
        <p:txBody>
          <a:bodyPr tIns="16632" rtlCol="0">
            <a:no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a:solidFill>
                  <a:srgbClr val="000000"/>
                </a:solidFill>
              </a:rPr>
              <a:t>Resposta às variações da pressão atmosférica</a:t>
            </a:r>
            <a:endParaRPr lang="fi-FI" altLang="pt-BR" sz="3200" dirty="0" smtClean="0">
              <a:solidFill>
                <a:srgbClr val="000000"/>
              </a:solidFill>
            </a:endParaRPr>
          </a:p>
        </p:txBody>
      </p:sp>
      <p:sp>
        <p:nvSpPr>
          <p:cNvPr id="6" name="Espaço Reservado para Conteúdo 5"/>
          <p:cNvSpPr>
            <a:spLocks noGrp="1"/>
          </p:cNvSpPr>
          <p:nvPr>
            <p:ph idx="1"/>
          </p:nvPr>
        </p:nvSpPr>
        <p:spPr>
          <a:xfrm>
            <a:off x="503238" y="1403573"/>
            <a:ext cx="9073578" cy="4519404"/>
          </a:xfrm>
        </p:spPr>
        <p:txBody>
          <a:bodyPr rtlCol="0">
            <a:noAutofit/>
          </a:bodyPr>
          <a:lstStyle/>
          <a:p>
            <a:pPr lvl="0" algn="just"/>
            <a:r>
              <a:rPr lang="pt-BR" sz="2800" dirty="0"/>
              <a:t>a relação inversa entre pressão atmosférica e nível do mar, vista </a:t>
            </a:r>
            <a:r>
              <a:rPr lang="pt-BR" sz="2800" dirty="0" smtClean="0"/>
              <a:t>para os portos do Sudoeste da Inglaterra nas </a:t>
            </a:r>
            <a:r>
              <a:rPr lang="pt-BR" sz="2800" dirty="0"/>
              <a:t>figuras anteriores, pode ser modelada </a:t>
            </a:r>
            <a:r>
              <a:rPr lang="pt-BR" sz="2800" dirty="0" smtClean="0"/>
              <a:t>teoricamente</a:t>
            </a:r>
          </a:p>
          <a:p>
            <a:pPr lvl="0" algn="just"/>
            <a:endParaRPr lang="pt-BR" sz="2800" dirty="0"/>
          </a:p>
          <a:p>
            <a:pPr lvl="0" algn="just"/>
            <a:r>
              <a:rPr lang="pt-BR" sz="2800" dirty="0"/>
              <a:t>suponha que o oceano atingiu um nível de equilíbrio em termos da resposta a uma campo de pressão atmosférica, de modo que não existem correntes; assim, os gradientes de pressão com relação os eixos </a:t>
            </a:r>
            <a:r>
              <a:rPr lang="pt-BR" sz="2800" i="1" dirty="0"/>
              <a:t>x</a:t>
            </a:r>
            <a:r>
              <a:rPr lang="pt-BR" sz="2800" dirty="0"/>
              <a:t> e </a:t>
            </a:r>
            <a:r>
              <a:rPr lang="pt-BR" sz="2800" i="1" dirty="0"/>
              <a:t>y</a:t>
            </a:r>
            <a:r>
              <a:rPr lang="pt-BR" sz="2800" dirty="0"/>
              <a:t> serão nulos, e a pressão para um dado ponto é a soma da pressão da água e mais a pressão </a:t>
            </a:r>
            <a:r>
              <a:rPr lang="pt-BR" sz="2800" dirty="0" smtClean="0"/>
              <a:t>atmosférica</a:t>
            </a:r>
            <a:endParaRPr lang="pt-BR" sz="2800" dirty="0"/>
          </a:p>
          <a:p>
            <a:pPr marL="0" lvl="0" indent="0" algn="just">
              <a:buNone/>
            </a:pPr>
            <a:endParaRPr lang="pt-BR" sz="2800" dirty="0" smtClean="0"/>
          </a:p>
          <a:p>
            <a:pPr lvl="0" algn="just"/>
            <a:endParaRPr lang="pt-BR" sz="2800" dirty="0" smtClean="0"/>
          </a:p>
          <a:p>
            <a:pPr marL="0" indent="0" algn="just">
              <a:buNone/>
            </a:pPr>
            <a:endParaRPr lang="pt-BR" sz="2800" dirty="0"/>
          </a:p>
          <a:p>
            <a:pPr marL="0" lvl="0" indent="0" algn="just">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3672160" y="3860912"/>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 name="Objeto 3"/>
          <p:cNvGraphicFramePr>
            <a:graphicFrameLocks noChangeAspect="1"/>
          </p:cNvGraphicFramePr>
          <p:nvPr>
            <p:extLst>
              <p:ext uri="{D42A27DB-BD31-4B8C-83A1-F6EECF244321}">
                <p14:modId xmlns="" xmlns:p14="http://schemas.microsoft.com/office/powerpoint/2010/main" val="3926474743"/>
              </p:ext>
            </p:extLst>
          </p:nvPr>
        </p:nvGraphicFramePr>
        <p:xfrm>
          <a:off x="2968610" y="5994415"/>
          <a:ext cx="4429156" cy="767763"/>
        </p:xfrm>
        <a:graphic>
          <a:graphicData uri="http://schemas.openxmlformats.org/presentationml/2006/ole">
            <p:oleObj spid="_x0000_s41072" name="Equação" r:id="rId4" imgW="1231366" imgH="228501" progId="Equation.3">
              <p:embed/>
            </p:oleObj>
          </a:graphicData>
        </a:graphic>
      </p:graphicFrame>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 xmlns:p14="http://schemas.microsoft.com/office/powerpoint/2010/main" val="4188780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15776" y="14288"/>
            <a:ext cx="9721080" cy="1460500"/>
          </a:xfrm>
        </p:spPr>
        <p:txBody>
          <a:bodyPr tIns="16632" rtlCol="0">
            <a:no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a:solidFill>
                  <a:srgbClr val="000000"/>
                </a:solidFill>
              </a:rPr>
              <a:t>Resposta às variações da pressão atmosférica</a:t>
            </a:r>
            <a:endParaRPr lang="fi-FI" altLang="pt-BR" sz="3200" dirty="0" smtClean="0">
              <a:solidFill>
                <a:srgbClr val="000000"/>
              </a:solidFill>
            </a:endParaRPr>
          </a:p>
        </p:txBody>
      </p:sp>
      <p:sp>
        <p:nvSpPr>
          <p:cNvPr id="6" name="Espaço Reservado para Conteúdo 5"/>
          <p:cNvSpPr>
            <a:spLocks noGrp="1"/>
          </p:cNvSpPr>
          <p:nvPr>
            <p:ph idx="1"/>
          </p:nvPr>
        </p:nvSpPr>
        <p:spPr>
          <a:xfrm>
            <a:off x="468280" y="1422383"/>
            <a:ext cx="9429816" cy="5715040"/>
          </a:xfrm>
        </p:spPr>
        <p:txBody>
          <a:bodyPr rtlCol="0">
            <a:normAutofit lnSpcReduction="10000"/>
          </a:bodyPr>
          <a:lstStyle/>
          <a:p>
            <a:pPr marL="357188" indent="-357188"/>
            <a:r>
              <a:rPr lang="pt-BR" sz="2800" dirty="0" smtClean="0"/>
              <a:t>diferenciando </a:t>
            </a:r>
            <a:r>
              <a:rPr lang="pt-BR" sz="2800" dirty="0"/>
              <a:t>com respeito a </a:t>
            </a:r>
            <a:r>
              <a:rPr lang="pt-BR" sz="2800" i="1" dirty="0"/>
              <a:t>x</a:t>
            </a:r>
            <a:r>
              <a:rPr lang="pt-BR" sz="2800" dirty="0" smtClean="0"/>
              <a:t>:</a:t>
            </a:r>
          </a:p>
          <a:p>
            <a:pPr marL="0" indent="0">
              <a:buNone/>
            </a:pPr>
            <a:endParaRPr lang="pt-BR" sz="2800" dirty="0" smtClean="0"/>
          </a:p>
          <a:p>
            <a:pPr marL="0" indent="0">
              <a:buNone/>
            </a:pPr>
            <a:endParaRPr lang="pt-BR" sz="2800" dirty="0"/>
          </a:p>
          <a:p>
            <a:pPr marL="0" indent="0">
              <a:buNone/>
            </a:pPr>
            <a:endParaRPr lang="pt-BR" sz="2800" dirty="0"/>
          </a:p>
          <a:p>
            <a:pPr marL="0" indent="0">
              <a:buNone/>
            </a:pPr>
            <a:r>
              <a:rPr lang="pt-BR" sz="2800" dirty="0" smtClean="0"/>
              <a:t>da qual segue que:</a:t>
            </a:r>
            <a:endParaRPr lang="pt-BR" sz="2800" dirty="0"/>
          </a:p>
          <a:p>
            <a:pPr marL="0" indent="0" algn="just">
              <a:buNone/>
            </a:pPr>
            <a:endParaRPr lang="pt-BR" sz="2800" dirty="0" smtClean="0"/>
          </a:p>
          <a:p>
            <a:pPr lvl="0"/>
            <a:r>
              <a:rPr lang="pt-BR" sz="2800" dirty="0" smtClean="0"/>
              <a:t>assim, para variações locais </a:t>
            </a:r>
            <a:r>
              <a:rPr lang="pt-BR" sz="2800" i="1" dirty="0" err="1" smtClean="0"/>
              <a:t>ΔPa</a:t>
            </a:r>
            <a:r>
              <a:rPr lang="pt-BR" sz="2800" dirty="0" smtClean="0"/>
              <a:t> ao redor da pressão atmosférica média sobre os oceanos, o nível da água alterar-se-á do nível médio de acordo com:</a:t>
            </a:r>
          </a:p>
          <a:p>
            <a:pPr lvl="0" algn="just"/>
            <a:endParaRPr lang="pt-BR" sz="2800" dirty="0" smtClean="0"/>
          </a:p>
          <a:p>
            <a:pPr lvl="0" algn="just"/>
            <a:endParaRPr lang="pt-BR" sz="2800" dirty="0" smtClean="0"/>
          </a:p>
          <a:p>
            <a:pPr marL="0" indent="0">
              <a:buNone/>
            </a:pPr>
            <a:r>
              <a:rPr lang="pt-BR" sz="2800" dirty="0" smtClean="0"/>
              <a:t>cujos valores numéricos, fornece:</a:t>
            </a:r>
          </a:p>
          <a:p>
            <a:pPr marL="0" indent="0" algn="just">
              <a:buNone/>
            </a:pPr>
            <a:endParaRPr lang="pt-BR" sz="2800" dirty="0"/>
          </a:p>
          <a:p>
            <a:pPr marL="0" lvl="0" indent="0" algn="just">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3672160" y="3860912"/>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 xmlns:p14="http://schemas.microsoft.com/office/powerpoint/2010/main" val="3559533274"/>
              </p:ext>
            </p:extLst>
          </p:nvPr>
        </p:nvGraphicFramePr>
        <p:xfrm>
          <a:off x="3111486" y="1993887"/>
          <a:ext cx="3027103" cy="1285884"/>
        </p:xfrm>
        <a:graphic>
          <a:graphicData uri="http://schemas.openxmlformats.org/presentationml/2006/ole">
            <p:oleObj spid="_x0000_s143363" name="Equação" r:id="rId4" imgW="1168400" imgH="469900" progId="Equation.3">
              <p:embed/>
            </p:oleObj>
          </a:graphicData>
        </a:graphic>
      </p:graphicFrame>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 xmlns:p14="http://schemas.microsoft.com/office/powerpoint/2010/main" val="1055048468"/>
              </p:ext>
            </p:extLst>
          </p:nvPr>
        </p:nvGraphicFramePr>
        <p:xfrm>
          <a:off x="3754428" y="3422647"/>
          <a:ext cx="3187131" cy="695906"/>
        </p:xfrm>
        <a:graphic>
          <a:graphicData uri="http://schemas.openxmlformats.org/presentationml/2006/ole">
            <p:oleObj spid="_x0000_s143364" name="Equação" r:id="rId5" imgW="977900" imgH="228600" progId="Equation.3">
              <p:embed/>
            </p:oleObj>
          </a:graphicData>
        </a:graphic>
      </p:graphicFrame>
      <p:graphicFrame>
        <p:nvGraphicFramePr>
          <p:cNvPr id="143365" name="Object 5"/>
          <p:cNvGraphicFramePr>
            <a:graphicFrameLocks noChangeAspect="1"/>
          </p:cNvGraphicFramePr>
          <p:nvPr/>
        </p:nvGraphicFramePr>
        <p:xfrm>
          <a:off x="6254758" y="5065721"/>
          <a:ext cx="2000264" cy="1143008"/>
        </p:xfrm>
        <a:graphic>
          <a:graphicData uri="http://schemas.openxmlformats.org/presentationml/2006/ole">
            <p:oleObj spid="_x0000_s143365" name="Equação" r:id="rId6" imgW="774364" imgH="444307" progId="Equation.3">
              <p:embed/>
            </p:oleObj>
          </a:graphicData>
        </a:graphic>
      </p:graphicFrame>
      <p:graphicFrame>
        <p:nvGraphicFramePr>
          <p:cNvPr id="143366" name="Object 6"/>
          <p:cNvGraphicFramePr>
            <a:graphicFrameLocks noChangeAspect="1"/>
          </p:cNvGraphicFramePr>
          <p:nvPr/>
        </p:nvGraphicFramePr>
        <p:xfrm>
          <a:off x="5683254" y="6351605"/>
          <a:ext cx="2786082" cy="546291"/>
        </p:xfrm>
        <a:graphic>
          <a:graphicData uri="http://schemas.openxmlformats.org/presentationml/2006/ole">
            <p:oleObj spid="_x0000_s143366" name="Equação" r:id="rId7" imgW="1040948" imgH="203112" progId="Equation.3">
              <p:embed/>
            </p:oleObj>
          </a:graphicData>
        </a:graphic>
      </p:graphicFrame>
    </p:spTree>
    <p:extLst>
      <p:ext uri="{BB962C8B-B14F-4D97-AF65-F5344CB8AC3E}">
        <p14:creationId xmlns="" xmlns:p14="http://schemas.microsoft.com/office/powerpoint/2010/main" val="4188780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403573"/>
            <a:ext cx="9323420" cy="5876726"/>
          </a:xfrm>
        </p:spPr>
        <p:txBody>
          <a:bodyPr rtlCol="0">
            <a:normAutofit/>
          </a:bodyPr>
          <a:lstStyle/>
          <a:p>
            <a:pPr marL="263525" indent="-263525"/>
            <a:r>
              <a:rPr lang="pt-BR" sz="2800" dirty="0" smtClean="0"/>
              <a:t>Isso significa </a:t>
            </a:r>
            <a:r>
              <a:rPr lang="pt-BR" sz="2800" dirty="0"/>
              <a:t>que um aumento de 1hPa na pressão atmosférica irá produzir um decréscimo no nível do mar de 1cm =&gt; efeito do barômetro </a:t>
            </a:r>
            <a:r>
              <a:rPr lang="pt-BR" sz="2800" dirty="0" smtClean="0"/>
              <a:t>invertido</a:t>
            </a:r>
          </a:p>
          <a:p>
            <a:pPr marL="0" indent="0">
              <a:buNone/>
            </a:pPr>
            <a:endParaRPr lang="pt-BR" sz="2800" dirty="0"/>
          </a:p>
          <a:p>
            <a:pPr lvl="0"/>
            <a:r>
              <a:rPr lang="pt-BR" sz="2800" dirty="0"/>
              <a:t>se o nível do mar se ajustar perfeitamente à pressão, isso quer dizer que as pressões no fundo do oceano não são afetadas por variações na pressão </a:t>
            </a:r>
            <a:r>
              <a:rPr lang="pt-BR" sz="2800" dirty="0" smtClean="0"/>
              <a:t>atmosférica</a:t>
            </a:r>
          </a:p>
          <a:p>
            <a:pPr lvl="0"/>
            <a:endParaRPr lang="pt-BR" sz="2800" dirty="0"/>
          </a:p>
          <a:p>
            <a:pPr lvl="0"/>
            <a:r>
              <a:rPr lang="pt-BR" sz="2800" dirty="0"/>
              <a:t>a resposta exata pelo efeito do barômetro invertido é raramente </a:t>
            </a:r>
            <a:r>
              <a:rPr lang="pt-BR" sz="2800" dirty="0" smtClean="0"/>
              <a:t>achada </a:t>
            </a:r>
            <a:r>
              <a:rPr lang="pt-BR" sz="2800" dirty="0"/>
              <a:t>na prática, pela simples razão de haver um ajuste dinâmico dos locais de águas rasas das plataformas continentais aos movimentos dos campos de pressão </a:t>
            </a:r>
            <a:r>
              <a:rPr lang="pt-BR" sz="2800" dirty="0" smtClean="0"/>
              <a:t>atmosférica</a:t>
            </a:r>
            <a:endParaRPr lang="pt-BR" sz="2800" dirty="0"/>
          </a:p>
          <a:p>
            <a:endParaRPr lang="pt-BR" sz="2800" dirty="0"/>
          </a:p>
          <a:p>
            <a:pPr marL="0" indent="0" algn="just">
              <a:buNone/>
            </a:pPr>
            <a:endParaRPr lang="pt-BR" sz="2800" dirty="0"/>
          </a:p>
          <a:p>
            <a:pPr marL="0" lvl="0" indent="0" algn="just">
              <a:buNone/>
            </a:pP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Tree>
    <p:extLst>
      <p:ext uri="{BB962C8B-B14F-4D97-AF65-F5344CB8AC3E}">
        <p14:creationId xmlns="" xmlns:p14="http://schemas.microsoft.com/office/powerpoint/2010/main" val="1865069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 name="Objeto 3"/>
          <p:cNvGraphicFramePr>
            <a:graphicFrameLocks noChangeAspect="1"/>
          </p:cNvGraphicFramePr>
          <p:nvPr>
            <p:extLst>
              <p:ext uri="{D42A27DB-BD31-4B8C-83A1-F6EECF244321}">
                <p14:modId xmlns="" xmlns:p14="http://schemas.microsoft.com/office/powerpoint/2010/main" val="149356501"/>
              </p:ext>
            </p:extLst>
          </p:nvPr>
        </p:nvGraphicFramePr>
        <p:xfrm>
          <a:off x="4111618" y="3136895"/>
          <a:ext cx="2786082" cy="1360714"/>
        </p:xfrm>
        <a:graphic>
          <a:graphicData uri="http://schemas.openxmlformats.org/presentationml/2006/ole">
            <p:oleObj spid="_x0000_s62579" name="Equação" r:id="rId4" imgW="1091726" imgH="533169" progId="Equation.3">
              <p:embed/>
            </p:oleObj>
          </a:graphicData>
        </a:graphic>
      </p:graphicFrame>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 xmlns:p14="http://schemas.microsoft.com/office/powerpoint/2010/main" val="1047446337"/>
              </p:ext>
            </p:extLst>
          </p:nvPr>
        </p:nvGraphicFramePr>
        <p:xfrm>
          <a:off x="3325800" y="5565787"/>
          <a:ext cx="3714774" cy="1214446"/>
        </p:xfrm>
        <a:graphic>
          <a:graphicData uri="http://schemas.openxmlformats.org/presentationml/2006/ole">
            <p:oleObj spid="_x0000_s62580" name="Equação" r:id="rId5" imgW="1435100" imgH="469900" progId="Equation.3">
              <p:embed/>
            </p:oleObj>
          </a:graphicData>
        </a:graphic>
      </p:graphicFrame>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às variações da pressão atmosférica</a:t>
            </a:r>
            <a:endParaRPr lang="fi-FI" altLang="pt-BR" sz="3200" dirty="0" smtClean="0">
              <a:solidFill>
                <a:srgbClr val="000000"/>
              </a:solidFill>
            </a:endParaRPr>
          </a:p>
        </p:txBody>
      </p:sp>
      <p:sp>
        <p:nvSpPr>
          <p:cNvPr id="13" name="Espaço Reservado para Conteúdo 5"/>
          <p:cNvSpPr txBox="1">
            <a:spLocks/>
          </p:cNvSpPr>
          <p:nvPr/>
        </p:nvSpPr>
        <p:spPr bwMode="auto">
          <a:xfrm>
            <a:off x="325404" y="1279507"/>
            <a:ext cx="9429816" cy="58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50825" marR="0" lvl="0" indent="-250825" algn="l" defTabSz="1006475" rtl="0" eaLnBrk="0" fontAlgn="base" latinLnBrk="0" hangingPunct="0">
              <a:lnSpc>
                <a:spcPct val="90000"/>
              </a:lnSpc>
              <a:spcBef>
                <a:spcPts val="1100"/>
              </a:spcBef>
              <a:spcAft>
                <a:spcPct val="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um modelo teórico simples porém elegante pode ser derivado a partir das equações</a:t>
            </a:r>
            <a:r>
              <a:rPr kumimoji="0" lang="pt-BR" sz="2800" b="0" i="0" u="none" strike="noStrike" kern="1200" cap="none" spc="0" normalizeH="0" noProof="0" dirty="0" smtClean="0">
                <a:ln>
                  <a:noFill/>
                </a:ln>
                <a:solidFill>
                  <a:schemeClr val="tx1"/>
                </a:solidFill>
                <a:effectLst/>
                <a:uLnTx/>
                <a:uFillTx/>
                <a:latin typeface="+mn-lt"/>
                <a:ea typeface="+mn-ea"/>
                <a:cs typeface="+mn-cs"/>
              </a:rPr>
              <a:t> de águas rasas com profundidade constante (</a:t>
            </a:r>
            <a:r>
              <a:rPr kumimoji="0" lang="pt-BR" sz="2800" b="0" i="0" u="none" strike="noStrike" kern="1200" cap="none" spc="0" normalizeH="0" noProof="0" dirty="0" err="1" smtClean="0">
                <a:ln>
                  <a:noFill/>
                </a:ln>
                <a:solidFill>
                  <a:schemeClr val="tx1"/>
                </a:solidFill>
                <a:effectLst/>
                <a:uLnTx/>
                <a:uFillTx/>
                <a:latin typeface="+mn-lt"/>
                <a:ea typeface="+mn-ea"/>
                <a:cs typeface="+mn-cs"/>
              </a:rPr>
              <a:t>Proudman</a:t>
            </a:r>
            <a:r>
              <a:rPr kumimoji="0" lang="pt-BR" sz="2800" b="0" i="0" u="none" strike="noStrike" kern="1200" cap="none" spc="0" normalizeH="0" noProof="0" dirty="0" smtClean="0">
                <a:ln>
                  <a:noFill/>
                </a:ln>
                <a:solidFill>
                  <a:schemeClr val="tx1"/>
                </a:solidFill>
                <a:effectLst/>
                <a:uLnTx/>
                <a:uFillTx/>
                <a:latin typeface="+mn-lt"/>
                <a:ea typeface="+mn-ea"/>
                <a:cs typeface="+mn-cs"/>
              </a:rPr>
              <a:t>, 1953), para um distúrbio propagando na direção x, omitindo os termos </a:t>
            </a:r>
            <a:r>
              <a:rPr kumimoji="0" lang="pt-BR" sz="2800" b="0" i="0" u="none" strike="noStrike" kern="1200" cap="none" spc="0" normalizeH="0" noProof="0" dirty="0" err="1" smtClean="0">
                <a:ln>
                  <a:noFill/>
                </a:ln>
                <a:solidFill>
                  <a:schemeClr val="tx1"/>
                </a:solidFill>
                <a:effectLst/>
                <a:uLnTx/>
                <a:uFillTx/>
                <a:latin typeface="+mn-lt"/>
                <a:ea typeface="+mn-ea"/>
                <a:cs typeface="+mn-cs"/>
              </a:rPr>
              <a:t>advectivos</a:t>
            </a:r>
            <a:r>
              <a:rPr kumimoji="0" lang="pt-BR" sz="2800" b="0" i="0" u="none" strike="noStrike" kern="1200" cap="none" spc="0" normalizeH="0" noProof="0" dirty="0" smtClean="0">
                <a:ln>
                  <a:noFill/>
                </a:ln>
                <a:solidFill>
                  <a:schemeClr val="tx1"/>
                </a:solidFill>
                <a:effectLst/>
                <a:uLnTx/>
                <a:uFillTx/>
                <a:latin typeface="+mn-lt"/>
                <a:ea typeface="+mn-ea"/>
                <a:cs typeface="+mn-cs"/>
              </a:rPr>
              <a:t>, de </a:t>
            </a:r>
            <a:r>
              <a:rPr kumimoji="0" lang="pt-BR" sz="2800" b="0" i="0" u="none" strike="noStrike" kern="1200" cap="none" spc="0" normalizeH="0" noProof="0" dirty="0" err="1" smtClean="0">
                <a:ln>
                  <a:noFill/>
                </a:ln>
                <a:solidFill>
                  <a:schemeClr val="tx1"/>
                </a:solidFill>
                <a:effectLst/>
                <a:uLnTx/>
                <a:uFillTx/>
                <a:latin typeface="+mn-lt"/>
                <a:ea typeface="+mn-ea"/>
                <a:cs typeface="+mn-cs"/>
              </a:rPr>
              <a:t>Coriolis</a:t>
            </a:r>
            <a:r>
              <a:rPr kumimoji="0" lang="pt-BR" sz="2800" b="0" i="0" u="none" strike="noStrike" kern="1200" cap="none" spc="0" normalizeH="0" noProof="0" dirty="0" smtClean="0">
                <a:ln>
                  <a:noFill/>
                </a:ln>
                <a:solidFill>
                  <a:schemeClr val="tx1"/>
                </a:solidFill>
                <a:effectLst/>
                <a:uLnTx/>
                <a:uFillTx/>
                <a:latin typeface="+mn-lt"/>
                <a:ea typeface="+mn-ea"/>
                <a:cs typeface="+mn-cs"/>
              </a:rPr>
              <a:t> e atritos com a superfície e com o fundo</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1006475" rtl="0" eaLnBrk="0" fontAlgn="base" latinLnBrk="0" hangingPunct="0">
              <a:lnSpc>
                <a:spcPct val="90000"/>
              </a:lnSpc>
              <a:spcBef>
                <a:spcPts val="1100"/>
              </a:spcBef>
              <a:spcAft>
                <a:spcPct val="0"/>
              </a:spcAft>
              <a:buClrTx/>
              <a:buSzTx/>
              <a:buFont typeface="Arial" panose="020B0604020202020204" pitchFamily="34" charset="0"/>
              <a:buNone/>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1006475" rtl="0" eaLnBrk="0" fontAlgn="base" latinLnBrk="0" hangingPunct="0">
              <a:lnSpc>
                <a:spcPct val="90000"/>
              </a:lnSpc>
              <a:spcBef>
                <a:spcPts val="1100"/>
              </a:spcBef>
              <a:spcAft>
                <a:spcPct val="0"/>
              </a:spcAft>
              <a:buClrTx/>
              <a:buSzTx/>
              <a:buFont typeface="Arial" panose="020B0604020202020204" pitchFamily="34" charset="0"/>
              <a:buNone/>
              <a:tabLst/>
              <a:defRPr/>
            </a:pPr>
            <a:endParaRPr lang="pt-BR" sz="2800" dirty="0" smtClean="0">
              <a:latin typeface="+mn-lt"/>
            </a:endParaRPr>
          </a:p>
          <a:p>
            <a:pPr marL="0" marR="0" lvl="0" indent="0" algn="just" defTabSz="1006475" rtl="0" eaLnBrk="0" fontAlgn="base" latinLnBrk="0" hangingPunct="0">
              <a:lnSpc>
                <a:spcPct val="90000"/>
              </a:lnSpc>
              <a:spcBef>
                <a:spcPts val="1100"/>
              </a:spcBef>
              <a:spcAft>
                <a:spcPct val="0"/>
              </a:spcAft>
              <a:buClrTx/>
              <a:buSzTx/>
              <a:buFont typeface="Arial" panose="020B0604020202020204"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usando</a:t>
            </a:r>
          </a:p>
          <a:p>
            <a:pPr marL="0" marR="0" lvl="0" indent="0" algn="just" defTabSz="1006475" rtl="0" eaLnBrk="0" fontAlgn="base" latinLnBrk="0" hangingPunct="0">
              <a:lnSpc>
                <a:spcPct val="90000"/>
              </a:lnSpc>
              <a:spcBef>
                <a:spcPts val="1100"/>
              </a:spcBef>
              <a:spcAft>
                <a:spcPct val="0"/>
              </a:spcAft>
              <a:buClrTx/>
              <a:buSzTx/>
              <a:buFont typeface="Arial" panose="020B0604020202020204" pitchFamily="34" charset="0"/>
              <a:buNone/>
              <a:tabLst/>
              <a:defRPr/>
            </a:pPr>
            <a:endParaRPr lang="pt-BR" sz="2800" dirty="0" smtClean="0">
              <a:latin typeface="+mn-lt"/>
            </a:endParaRPr>
          </a:p>
          <a:p>
            <a:pPr marL="0" marR="0" lvl="0" indent="0" algn="just" defTabSz="1006475" rtl="0" eaLnBrk="0" fontAlgn="base" latinLnBrk="0" hangingPunct="0">
              <a:lnSpc>
                <a:spcPct val="90000"/>
              </a:lnSpc>
              <a:spcBef>
                <a:spcPts val="1100"/>
              </a:spcBef>
              <a:spcAft>
                <a:spcPct val="0"/>
              </a:spcAft>
              <a:buClrTx/>
              <a:buSzTx/>
              <a:buFont typeface="Arial" panose="020B0604020202020204" pitchFamily="34" charset="0"/>
              <a:buNone/>
              <a:tabLst/>
              <a:defRPr/>
            </a:pPr>
            <a:r>
              <a:rPr lang="pt-BR" sz="2800" dirty="0" smtClean="0">
                <a:latin typeface="+mn-lt"/>
              </a:rPr>
              <a:t>e derivando em x:</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2582" name="Object 118"/>
          <p:cNvGraphicFramePr>
            <a:graphicFrameLocks noChangeAspect="1"/>
          </p:cNvGraphicFramePr>
          <p:nvPr/>
        </p:nvGraphicFramePr>
        <p:xfrm>
          <a:off x="1682726" y="4708531"/>
          <a:ext cx="3143272" cy="545284"/>
        </p:xfrm>
        <a:graphic>
          <a:graphicData uri="http://schemas.openxmlformats.org/presentationml/2006/ole">
            <p:oleObj spid="_x0000_s62582" name="Equação" r:id="rId6" imgW="1231366" imgH="228501" progId="Equation.3">
              <p:embed/>
            </p:oleObj>
          </a:graphicData>
        </a:graphic>
      </p:graphicFrame>
    </p:spTree>
    <p:extLst>
      <p:ext uri="{BB962C8B-B14F-4D97-AF65-F5344CB8AC3E}">
        <p14:creationId xmlns="" xmlns:p14="http://schemas.microsoft.com/office/powerpoint/2010/main" val="3755347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 name="Objeto 13"/>
          <p:cNvGraphicFramePr>
            <a:graphicFrameLocks noChangeAspect="1"/>
          </p:cNvGraphicFramePr>
          <p:nvPr>
            <p:extLst>
              <p:ext uri="{D42A27DB-BD31-4B8C-83A1-F6EECF244321}">
                <p14:modId xmlns="" xmlns:p14="http://schemas.microsoft.com/office/powerpoint/2010/main" val="600831974"/>
              </p:ext>
            </p:extLst>
          </p:nvPr>
        </p:nvGraphicFramePr>
        <p:xfrm>
          <a:off x="2754296" y="2208201"/>
          <a:ext cx="3618377" cy="898504"/>
        </p:xfrm>
        <a:graphic>
          <a:graphicData uri="http://schemas.openxmlformats.org/presentationml/2006/ole">
            <p:oleObj spid="_x0000_s144388" name="Equação" r:id="rId4" imgW="1053643" imgH="266584" progId="Equation.3">
              <p:embed/>
            </p:oleObj>
          </a:graphicData>
        </a:graphic>
      </p:graphicFrame>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
        <p:nvSpPr>
          <p:cNvPr id="13" name="Espaço Reservado para Conteúdo 5"/>
          <p:cNvSpPr txBox="1">
            <a:spLocks/>
          </p:cNvSpPr>
          <p:nvPr/>
        </p:nvSpPr>
        <p:spPr bwMode="auto">
          <a:xfrm>
            <a:off x="325404" y="1279507"/>
            <a:ext cx="9429816" cy="58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50825" marR="0" lvl="0" indent="-250825" algn="l" defTabSz="1006475" rtl="0" eaLnBrk="0" fontAlgn="base" latinLnBrk="0" hangingPunct="0">
              <a:lnSpc>
                <a:spcPct val="90000"/>
              </a:lnSpc>
              <a:spcBef>
                <a:spcPts val="1100"/>
              </a:spcBef>
              <a:spcAft>
                <a:spcPct val="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Escrevendo um distúrbio atmosférico propagando na direção </a:t>
            </a:r>
            <a:r>
              <a:rPr kumimoji="0" lang="pt-BR" sz="2800" b="0" i="1" u="none" strike="noStrike" kern="1200" cap="none" spc="0" normalizeH="0" baseline="0" noProof="0" dirty="0" smtClean="0">
                <a:ln>
                  <a:noFill/>
                </a:ln>
                <a:solidFill>
                  <a:schemeClr val="tx1"/>
                </a:solidFill>
                <a:effectLst/>
                <a:uLnTx/>
                <a:uFillTx/>
                <a:latin typeface="+mn-lt"/>
                <a:ea typeface="+mn-ea"/>
                <a:cs typeface="+mn-cs"/>
              </a:rPr>
              <a:t>x</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positiva, da forma mais genérica:</a:t>
            </a:r>
          </a:p>
          <a:p>
            <a:pPr marL="250825" marR="0" lvl="0" indent="-250825" algn="l" defTabSz="1006475" rtl="0" eaLnBrk="0" fontAlgn="base" latinLnBrk="0" hangingPunct="0">
              <a:lnSpc>
                <a:spcPct val="90000"/>
              </a:lnSpc>
              <a:spcBef>
                <a:spcPts val="1100"/>
              </a:spcBef>
              <a:spcAft>
                <a:spcPct val="0"/>
              </a:spcAft>
              <a:buClrTx/>
              <a:buSzTx/>
              <a:buFont typeface="Arial" panose="020B0604020202020204" pitchFamily="34" charset="0"/>
              <a:buChar char="•"/>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1006475" rtl="0" eaLnBrk="0" fontAlgn="base" latinLnBrk="0" hangingPunct="0">
              <a:lnSpc>
                <a:spcPct val="90000"/>
              </a:lnSpc>
              <a:spcBef>
                <a:spcPts val="1100"/>
              </a:spcBef>
              <a:spcAft>
                <a:spcPct val="0"/>
              </a:spcAft>
              <a:buClrTx/>
              <a:buSzTx/>
              <a:tabLst/>
              <a:defRPr/>
            </a:pPr>
            <a:r>
              <a:rPr lang="pt-BR" sz="2800" dirty="0" smtClean="0">
                <a:latin typeface="+mn-lt"/>
              </a:rPr>
              <a:t>onde </a:t>
            </a:r>
            <a:r>
              <a:rPr lang="pt-BR" sz="2800" i="1" dirty="0" smtClean="0">
                <a:latin typeface="+mn-lt"/>
              </a:rPr>
              <a:t>A</a:t>
            </a:r>
            <a:r>
              <a:rPr lang="pt-BR" sz="2800" dirty="0" smtClean="0">
                <a:latin typeface="+mn-lt"/>
              </a:rPr>
              <a:t> é uma função fisicamente possível e C</a:t>
            </a:r>
            <a:r>
              <a:rPr lang="pt-BR" sz="2800" baseline="-25000" dirty="0" smtClean="0">
                <a:latin typeface="+mn-lt"/>
              </a:rPr>
              <a:t>A</a:t>
            </a:r>
            <a:r>
              <a:rPr lang="pt-BR" sz="2800" dirty="0" smtClean="0">
                <a:latin typeface="+mn-lt"/>
              </a:rPr>
              <a:t> é a velocidade de propagação do distúrbio.</a:t>
            </a:r>
          </a:p>
          <a:p>
            <a:pPr marR="0" lvl="0" algn="l" defTabSz="1006475" rtl="0" eaLnBrk="0" fontAlgn="base" latinLnBrk="0" hangingPunct="0">
              <a:lnSpc>
                <a:spcPct val="90000"/>
              </a:lnSpc>
              <a:spcBef>
                <a:spcPts val="1100"/>
              </a:spcBef>
              <a:spcAft>
                <a:spcPct val="0"/>
              </a:spcAft>
              <a:buClrTx/>
              <a:buSzTx/>
              <a:tabLst/>
              <a:defRPr/>
            </a:pPr>
            <a:endParaRPr lang="pt-BR" sz="2400" dirty="0" smtClean="0">
              <a:latin typeface="+mn-lt"/>
            </a:endParaRPr>
          </a:p>
          <a:p>
            <a:pPr marL="263525" marR="0" lvl="0" indent="-263525" algn="l" defTabSz="1006475" rtl="0" eaLnBrk="0" fontAlgn="base" latinLnBrk="0" hangingPunct="0">
              <a:lnSpc>
                <a:spcPct val="90000"/>
              </a:lnSpc>
              <a:spcBef>
                <a:spcPts val="1100"/>
              </a:spcBef>
              <a:spcAft>
                <a:spcPct val="0"/>
              </a:spcAft>
              <a:buClrTx/>
              <a:buSzTx/>
              <a:buFont typeface="Arial"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Estamos procurando soluções da forma:</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4389" name="Object 5"/>
          <p:cNvGraphicFramePr>
            <a:graphicFrameLocks noChangeAspect="1"/>
          </p:cNvGraphicFramePr>
          <p:nvPr/>
        </p:nvGraphicFramePr>
        <p:xfrm>
          <a:off x="2468544" y="5280035"/>
          <a:ext cx="4286279" cy="1011668"/>
        </p:xfrm>
        <a:graphic>
          <a:graphicData uri="http://schemas.openxmlformats.org/presentationml/2006/ole">
            <p:oleObj spid="_x0000_s144389" name="Equação" r:id="rId5" imgW="1143000" imgH="279400" progId="Equation.3">
              <p:embed/>
            </p:oleObj>
          </a:graphicData>
        </a:graphic>
      </p:graphicFrame>
    </p:spTree>
    <p:extLst>
      <p:ext uri="{BB962C8B-B14F-4D97-AF65-F5344CB8AC3E}">
        <p14:creationId xmlns="" xmlns:p14="http://schemas.microsoft.com/office/powerpoint/2010/main" val="3755347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224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 name="Objeto 14"/>
          <p:cNvGraphicFramePr>
            <a:graphicFrameLocks noChangeAspect="1"/>
          </p:cNvGraphicFramePr>
          <p:nvPr>
            <p:extLst>
              <p:ext uri="{D42A27DB-BD31-4B8C-83A1-F6EECF244321}">
                <p14:modId xmlns="" xmlns:p14="http://schemas.microsoft.com/office/powerpoint/2010/main" val="649396604"/>
              </p:ext>
            </p:extLst>
          </p:nvPr>
        </p:nvGraphicFramePr>
        <p:xfrm>
          <a:off x="4540246" y="1993887"/>
          <a:ext cx="2885368" cy="1353058"/>
        </p:xfrm>
        <a:graphic>
          <a:graphicData uri="http://schemas.openxmlformats.org/presentationml/2006/ole">
            <p:oleObj spid="_x0000_s145410" name="Equação" r:id="rId4" imgW="1028254" imgH="482391" progId="Equation.3">
              <p:embed/>
            </p:oleObj>
          </a:graphicData>
        </a:graphic>
      </p:graphicFrame>
      <p:graphicFrame>
        <p:nvGraphicFramePr>
          <p:cNvPr id="17" name="Objeto 16"/>
          <p:cNvGraphicFramePr>
            <a:graphicFrameLocks noChangeAspect="1"/>
          </p:cNvGraphicFramePr>
          <p:nvPr>
            <p:extLst>
              <p:ext uri="{D42A27DB-BD31-4B8C-83A1-F6EECF244321}">
                <p14:modId xmlns="" xmlns:p14="http://schemas.microsoft.com/office/powerpoint/2010/main" val="3928857202"/>
              </p:ext>
            </p:extLst>
          </p:nvPr>
        </p:nvGraphicFramePr>
        <p:xfrm>
          <a:off x="3609463" y="4453159"/>
          <a:ext cx="3778670" cy="1255504"/>
        </p:xfrm>
        <a:graphic>
          <a:graphicData uri="http://schemas.openxmlformats.org/presentationml/2006/ole">
            <p:oleObj spid="_x0000_s145411" name="Equação" r:id="rId5" imgW="1409700" imgH="469900" progId="Equation.3">
              <p:embed/>
            </p:oleObj>
          </a:graphicData>
        </a:graphic>
      </p:graphicFrame>
      <p:sp>
        <p:nvSpPr>
          <p:cNvPr id="22"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
        <p:nvSpPr>
          <p:cNvPr id="13" name="Espaço Reservado para Conteúdo 5"/>
          <p:cNvSpPr txBox="1">
            <a:spLocks/>
          </p:cNvSpPr>
          <p:nvPr/>
        </p:nvSpPr>
        <p:spPr bwMode="auto">
          <a:xfrm>
            <a:off x="325404" y="1350945"/>
            <a:ext cx="9429816" cy="58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50825" marR="0" lvl="0" indent="-250825" algn="l" defTabSz="1006475" rtl="0" eaLnBrk="0" fontAlgn="base" latinLnBrk="0" hangingPunct="0">
              <a:lnSpc>
                <a:spcPct val="90000"/>
              </a:lnSpc>
              <a:spcBef>
                <a:spcPts val="1100"/>
              </a:spcBef>
              <a:spcAft>
                <a:spcPct val="0"/>
              </a:spcAft>
              <a:buClrTx/>
              <a:buSzTx/>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 qual deve satisfazer a equação da continuidade:</a:t>
            </a: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onde D é a profundidade constante</a:t>
            </a:r>
          </a:p>
          <a:p>
            <a:pPr marL="250825" marR="0" lvl="0" indent="-250825" algn="l" defTabSz="1006475" rtl="0" eaLnBrk="0" fontAlgn="base" latinLnBrk="0" hangingPunct="0">
              <a:lnSpc>
                <a:spcPct val="90000"/>
              </a:lnSpc>
              <a:spcBef>
                <a:spcPts val="1100"/>
              </a:spcBef>
              <a:spcAft>
                <a:spcPct val="0"/>
              </a:spcAft>
              <a:buClrTx/>
              <a:buSzTx/>
              <a:buFont typeface="Arial"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rearranjando</a:t>
            </a:r>
            <a:r>
              <a:rPr kumimoji="0" lang="pt-BR" sz="2800" b="0" i="0" u="none" strike="noStrike" kern="1200" cap="none" spc="0" normalizeH="0" noProof="0" dirty="0" smtClean="0">
                <a:ln>
                  <a:noFill/>
                </a:ln>
                <a:solidFill>
                  <a:schemeClr val="tx1"/>
                </a:solidFill>
                <a:effectLst/>
                <a:uLnTx/>
                <a:uFillTx/>
                <a:latin typeface="+mn-lt"/>
                <a:ea typeface="+mn-ea"/>
                <a:cs typeface="+mn-cs"/>
              </a:rPr>
              <a:t> as duas últimas equações:</a:t>
            </a: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baseline="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endParaRPr kumimoji="0" lang="pt-BR" sz="2800" b="0" i="0" u="none" strike="noStrike" kern="1200" cap="none" spc="0" normalizeH="0" noProof="0" dirty="0" smtClean="0">
              <a:ln>
                <a:noFill/>
              </a:ln>
              <a:solidFill>
                <a:schemeClr val="tx1"/>
              </a:solidFill>
              <a:effectLst/>
              <a:uLnTx/>
              <a:uFillTx/>
              <a:latin typeface="+mn-lt"/>
              <a:ea typeface="+mn-ea"/>
              <a:cs typeface="+mn-cs"/>
            </a:endParaRP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r>
              <a:rPr lang="pt-BR" sz="2800" baseline="0" dirty="0" smtClean="0">
                <a:latin typeface="+mn-lt"/>
              </a:rPr>
              <a:t>onde</a:t>
            </a:r>
            <a:r>
              <a:rPr lang="pt-BR" sz="2800" dirty="0" smtClean="0">
                <a:latin typeface="+mn-lt"/>
              </a:rPr>
              <a:t> </a:t>
            </a:r>
            <a:r>
              <a:rPr lang="pt-BR" sz="2800" i="1" dirty="0" smtClean="0">
                <a:latin typeface="+mn-lt"/>
              </a:rPr>
              <a:t>A’</a:t>
            </a:r>
            <a:r>
              <a:rPr lang="pt-BR" sz="2800" dirty="0" smtClean="0">
                <a:latin typeface="+mn-lt"/>
              </a:rPr>
              <a:t> é a derivada da função </a:t>
            </a:r>
            <a:r>
              <a:rPr lang="pt-BR" sz="2800" i="1" dirty="0" smtClean="0">
                <a:latin typeface="+mn-lt"/>
              </a:rPr>
              <a:t>A</a:t>
            </a:r>
            <a:r>
              <a:rPr lang="pt-BR" sz="2800" dirty="0" smtClean="0">
                <a:latin typeface="+mn-lt"/>
              </a:rPr>
              <a:t> com respeito ao argumento </a:t>
            </a:r>
            <a:r>
              <a:rPr lang="pt-BR" sz="2800" i="1" dirty="0" smtClean="0">
                <a:latin typeface="+mn-lt"/>
              </a:rPr>
              <a:t>(</a:t>
            </a:r>
            <a:r>
              <a:rPr lang="pt-BR" sz="2800" i="1" dirty="0" err="1" smtClean="0">
                <a:latin typeface="+mn-lt"/>
              </a:rPr>
              <a:t>x-c</a:t>
            </a:r>
            <a:r>
              <a:rPr lang="pt-BR" sz="2800" i="1" baseline="-25000" dirty="0" err="1" smtClean="0">
                <a:latin typeface="+mn-lt"/>
              </a:rPr>
              <a:t>A</a:t>
            </a:r>
            <a:r>
              <a:rPr lang="pt-BR" sz="2800" i="1" dirty="0" err="1" smtClean="0">
                <a:latin typeface="+mn-lt"/>
              </a:rPr>
              <a:t>t</a:t>
            </a:r>
            <a:r>
              <a:rPr lang="pt-BR" sz="2800" i="1" dirty="0" smtClean="0">
                <a:latin typeface="+mn-lt"/>
              </a:rPr>
              <a:t>)</a:t>
            </a:r>
            <a:endParaRPr kumimoji="0" lang="pt-BR" sz="28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393316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224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 name="Objeto 18"/>
          <p:cNvGraphicFramePr>
            <a:graphicFrameLocks noChangeAspect="1"/>
          </p:cNvGraphicFramePr>
          <p:nvPr>
            <p:extLst>
              <p:ext uri="{D42A27DB-BD31-4B8C-83A1-F6EECF244321}">
                <p14:modId xmlns="" xmlns:p14="http://schemas.microsoft.com/office/powerpoint/2010/main" val="1466616231"/>
              </p:ext>
            </p:extLst>
          </p:nvPr>
        </p:nvGraphicFramePr>
        <p:xfrm>
          <a:off x="3397238" y="1851011"/>
          <a:ext cx="4143404" cy="1426101"/>
        </p:xfrm>
        <a:graphic>
          <a:graphicData uri="http://schemas.openxmlformats.org/presentationml/2006/ole">
            <p:oleObj spid="_x0000_s65687" name="Equação" r:id="rId4" imgW="1219200" imgH="419100" progId="Equation.3">
              <p:embed/>
            </p:oleObj>
          </a:graphicData>
        </a:graphic>
      </p:graphicFrame>
      <p:sp>
        <p:nvSpPr>
          <p:cNvPr id="22"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
        <p:nvSpPr>
          <p:cNvPr id="13" name="Espaço Reservado para Conteúdo 5"/>
          <p:cNvSpPr txBox="1">
            <a:spLocks/>
          </p:cNvSpPr>
          <p:nvPr/>
        </p:nvSpPr>
        <p:spPr bwMode="auto">
          <a:xfrm>
            <a:off x="253966" y="1350945"/>
            <a:ext cx="9429816" cy="58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50825" marR="0" lvl="0" indent="-250825" algn="l" defTabSz="1006475" rtl="0" eaLnBrk="0" fontAlgn="base" latinLnBrk="0" hangingPunct="0">
              <a:lnSpc>
                <a:spcPct val="90000"/>
              </a:lnSpc>
              <a:spcBef>
                <a:spcPts val="1100"/>
              </a:spcBef>
              <a:spcAft>
                <a:spcPct val="0"/>
              </a:spcAft>
              <a:buClrTx/>
              <a:buSzTx/>
              <a:buFont typeface="Arial"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Ao ser integrada, esta equação fornece:</a:t>
            </a: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250825" marR="0" lvl="0" indent="-250825" algn="l" defTabSz="1006475" rtl="0" eaLnBrk="0" fontAlgn="base" latinLnBrk="0" hangingPunct="0">
              <a:lnSpc>
                <a:spcPct val="90000"/>
              </a:lnSpc>
              <a:spcBef>
                <a:spcPts val="1100"/>
              </a:spcBef>
              <a:spcAft>
                <a:spcPct val="0"/>
              </a:spcAft>
              <a:buClrTx/>
              <a:buSzTx/>
              <a:tabLst/>
              <a:defRPr/>
            </a:pPr>
            <a:endParaRPr lang="pt-BR" sz="2800" dirty="0" smtClean="0">
              <a:latin typeface="+mn-lt"/>
            </a:endParaRPr>
          </a:p>
          <a:p>
            <a:pPr marR="0" lvl="0" algn="l" defTabSz="1006475" rtl="0" eaLnBrk="0" fontAlgn="base" latinLnBrk="0" hangingPunct="0">
              <a:lnSpc>
                <a:spcPct val="90000"/>
              </a:lnSpc>
              <a:spcBef>
                <a:spcPts val="1100"/>
              </a:spcBef>
              <a:spcAft>
                <a:spcPct val="0"/>
              </a:spcAft>
              <a:buClrTx/>
              <a:buSzTx/>
              <a:tabLst/>
              <a:defRPr/>
            </a:pPr>
            <a:r>
              <a:rPr lang="pt-BR" sz="2800" dirty="0" smtClean="0">
                <a:latin typeface="+mn-lt"/>
              </a:rPr>
              <a:t>s</a:t>
            </a:r>
            <a:r>
              <a:rPr kumimoji="0" lang="pt-BR" sz="2800" b="0" i="0" u="none" strike="noStrike" kern="1200" cap="none" spc="0" normalizeH="0" baseline="0" noProof="0" dirty="0" err="1" smtClean="0">
                <a:ln>
                  <a:noFill/>
                </a:ln>
                <a:solidFill>
                  <a:schemeClr val="tx1"/>
                </a:solidFill>
                <a:effectLst/>
                <a:uLnTx/>
                <a:uFillTx/>
                <a:latin typeface="+mn-lt"/>
                <a:ea typeface="+mn-ea"/>
                <a:cs typeface="+mn-cs"/>
              </a:rPr>
              <a:t>endo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que</a:t>
            </a:r>
            <a:r>
              <a:rPr kumimoji="0" lang="pt-BR" sz="2800" b="0" i="0" u="none" strike="noStrike" kern="1200" cap="none" spc="0" normalizeH="0" noProof="0" dirty="0" smtClean="0">
                <a:ln>
                  <a:noFill/>
                </a:ln>
                <a:solidFill>
                  <a:schemeClr val="tx1"/>
                </a:solidFill>
                <a:effectLst/>
                <a:uLnTx/>
                <a:uFillTx/>
                <a:latin typeface="+mn-lt"/>
                <a:ea typeface="+mn-ea"/>
                <a:cs typeface="+mn-cs"/>
              </a:rPr>
              <a:t> o último termo foi assumido igual a zero para satisfazer a condição de fluxo nulo longe do distúrbio, onde </a:t>
            </a:r>
            <a:r>
              <a:rPr kumimoji="0" lang="pt-BR" sz="2800" b="0" i="0" u="none" strike="noStrike" kern="1200" cap="none" spc="0" normalizeH="0" noProof="0" dirty="0" smtClean="0">
                <a:ln>
                  <a:noFill/>
                </a:ln>
                <a:solidFill>
                  <a:schemeClr val="tx1"/>
                </a:solidFill>
                <a:effectLst/>
                <a:uLnTx/>
                <a:uFillTx/>
                <a:latin typeface="+mn-lt"/>
                <a:ea typeface="+mn-ea"/>
                <a:cs typeface="+mn-cs"/>
                <a:sym typeface="Symbol"/>
              </a:rPr>
              <a:t></a:t>
            </a:r>
            <a:r>
              <a:rPr kumimoji="0" lang="pt-BR" sz="2800" b="0" i="0" u="none" strike="noStrike" kern="1200" cap="none" spc="0" normalizeH="0" noProof="0" dirty="0" err="1" smtClean="0">
                <a:ln>
                  <a:noFill/>
                </a:ln>
                <a:solidFill>
                  <a:schemeClr val="tx1"/>
                </a:solidFill>
                <a:effectLst/>
                <a:uLnTx/>
                <a:uFillTx/>
                <a:latin typeface="+mn-lt"/>
                <a:ea typeface="+mn-ea"/>
                <a:cs typeface="+mn-cs"/>
                <a:sym typeface="Symbol"/>
              </a:rPr>
              <a:t>Pa</a:t>
            </a:r>
            <a:r>
              <a:rPr kumimoji="0" lang="pt-BR" sz="2800" b="0" i="0" u="none" strike="noStrike" kern="1200" cap="none" spc="0" normalizeH="0" noProof="0" dirty="0" smtClean="0">
                <a:ln>
                  <a:noFill/>
                </a:ln>
                <a:solidFill>
                  <a:schemeClr val="tx1"/>
                </a:solidFill>
                <a:effectLst/>
                <a:uLnTx/>
                <a:uFillTx/>
                <a:latin typeface="+mn-lt"/>
                <a:ea typeface="+mn-ea"/>
                <a:cs typeface="+mn-cs"/>
                <a:sym typeface="Symbol"/>
              </a:rPr>
              <a:t> é zero.</a:t>
            </a:r>
          </a:p>
          <a:p>
            <a:pPr marL="263525" marR="0" lvl="0" indent="-263525" algn="l" defTabSz="1006475" rtl="0" eaLnBrk="0" fontAlgn="base" latinLnBrk="0" hangingPunct="0">
              <a:lnSpc>
                <a:spcPct val="90000"/>
              </a:lnSpc>
              <a:spcBef>
                <a:spcPts val="1100"/>
              </a:spcBef>
              <a:spcAft>
                <a:spcPct val="0"/>
              </a:spcAft>
              <a:buClrTx/>
              <a:buSzTx/>
              <a:buFont typeface="Arial" pitchFamily="34" charset="0"/>
              <a:buChar char="•"/>
              <a:tabLst/>
              <a:defRPr/>
            </a:pPr>
            <a:r>
              <a:rPr lang="pt-BR" sz="2800" baseline="0" dirty="0" smtClean="0">
                <a:latin typeface="+mn-lt"/>
                <a:sym typeface="Symbol"/>
              </a:rPr>
              <a:t>O valor de  é obtido manipulando as equações para se chegar a:</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5688" name="Object 152"/>
          <p:cNvGraphicFramePr>
            <a:graphicFrameLocks noChangeAspect="1"/>
          </p:cNvGraphicFramePr>
          <p:nvPr/>
        </p:nvGraphicFramePr>
        <p:xfrm>
          <a:off x="3040048" y="5637225"/>
          <a:ext cx="3547266" cy="1428760"/>
        </p:xfrm>
        <a:graphic>
          <a:graphicData uri="http://schemas.openxmlformats.org/presentationml/2006/ole">
            <p:oleObj spid="_x0000_s65688" name="Equação" r:id="rId5" imgW="1384300" imgH="558800" progId="Equation.3">
              <p:embed/>
            </p:oleObj>
          </a:graphicData>
        </a:graphic>
      </p:graphicFrame>
    </p:spTree>
    <p:extLst>
      <p:ext uri="{BB962C8B-B14F-4D97-AF65-F5344CB8AC3E}">
        <p14:creationId xmlns="" xmlns:p14="http://schemas.microsoft.com/office/powerpoint/2010/main" val="3393316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Introdução</a:t>
            </a:r>
          </a:p>
        </p:txBody>
      </p:sp>
      <p:sp>
        <p:nvSpPr>
          <p:cNvPr id="6" name="Espaço Reservado para Conteúdo 5"/>
          <p:cNvSpPr>
            <a:spLocks noGrp="1"/>
          </p:cNvSpPr>
          <p:nvPr>
            <p:ph idx="1"/>
          </p:nvPr>
        </p:nvSpPr>
        <p:spPr>
          <a:xfrm>
            <a:off x="503238" y="1547813"/>
            <a:ext cx="9073578" cy="5661048"/>
          </a:xfrm>
        </p:spPr>
        <p:txBody>
          <a:bodyPr rtlCol="0">
            <a:noAutofit/>
          </a:bodyPr>
          <a:lstStyle/>
          <a:p>
            <a:pPr algn="just"/>
            <a:r>
              <a:rPr lang="en-US" sz="2800" dirty="0" smtClean="0"/>
              <a:t>O </a:t>
            </a:r>
            <a:r>
              <a:rPr lang="en-US" sz="2800" dirty="0" err="1" smtClean="0"/>
              <a:t>nível</a:t>
            </a:r>
            <a:r>
              <a:rPr lang="en-US" sz="2800" dirty="0" smtClean="0"/>
              <a:t> de </a:t>
            </a:r>
            <a:r>
              <a:rPr lang="en-US" sz="2800" dirty="0" err="1" smtClean="0"/>
              <a:t>água</a:t>
            </a:r>
            <a:r>
              <a:rPr lang="en-US" sz="2800" dirty="0" smtClean="0"/>
              <a:t> </a:t>
            </a:r>
            <a:r>
              <a:rPr lang="en-US" sz="2800" dirty="0" err="1" smtClean="0"/>
              <a:t>produzido</a:t>
            </a:r>
            <a:r>
              <a:rPr lang="en-US" sz="2800" dirty="0" smtClean="0"/>
              <a:t> </a:t>
            </a:r>
            <a:r>
              <a:rPr lang="en-US" sz="2800" dirty="0" err="1" smtClean="0"/>
              <a:t>em</a:t>
            </a:r>
            <a:r>
              <a:rPr lang="en-US" sz="2800" dirty="0" smtClean="0"/>
              <a:t> </a:t>
            </a:r>
            <a:r>
              <a:rPr lang="en-US" sz="2800" dirty="0" err="1" smtClean="0"/>
              <a:t>uma</a:t>
            </a:r>
            <a:r>
              <a:rPr lang="en-US" sz="2800" dirty="0" smtClean="0"/>
              <a:t> </a:t>
            </a:r>
            <a:r>
              <a:rPr lang="en-US" sz="2800" i="1" dirty="0"/>
              <a:t>s</a:t>
            </a:r>
            <a:r>
              <a:rPr lang="en-US" sz="2800" i="1" dirty="0" smtClean="0"/>
              <a:t>torm </a:t>
            </a:r>
            <a:r>
              <a:rPr lang="en-US" sz="2800" i="1" dirty="0"/>
              <a:t>s</a:t>
            </a:r>
            <a:r>
              <a:rPr lang="en-US" sz="2800" i="1" dirty="0" smtClean="0"/>
              <a:t>urge </a:t>
            </a:r>
            <a:r>
              <a:rPr lang="en-US" sz="2800" dirty="0" smtClean="0"/>
              <a:t>é o </a:t>
            </a:r>
            <a:r>
              <a:rPr lang="en-US" sz="2800" dirty="0" err="1" smtClean="0"/>
              <a:t>resultado</a:t>
            </a:r>
            <a:r>
              <a:rPr lang="en-US" sz="2800" dirty="0" smtClean="0"/>
              <a:t> de um </a:t>
            </a:r>
            <a:r>
              <a:rPr lang="en-US" sz="2800" dirty="0" err="1" smtClean="0"/>
              <a:t>conjunto</a:t>
            </a:r>
            <a:r>
              <a:rPr lang="en-US" sz="2800" dirty="0" smtClean="0"/>
              <a:t> </a:t>
            </a:r>
            <a:r>
              <a:rPr lang="en-US" sz="2800" dirty="0" err="1" smtClean="0"/>
              <a:t>complexo</a:t>
            </a:r>
            <a:r>
              <a:rPr lang="en-US" sz="2800" dirty="0" smtClean="0"/>
              <a:t> de </a:t>
            </a:r>
            <a:r>
              <a:rPr lang="en-US" sz="2800" dirty="0" err="1" smtClean="0"/>
              <a:t>interações</a:t>
            </a:r>
            <a:r>
              <a:rPr lang="en-US" sz="2800" dirty="0" smtClean="0"/>
              <a:t> entre a </a:t>
            </a:r>
            <a:r>
              <a:rPr lang="en-US" sz="2800" dirty="0" err="1" smtClean="0"/>
              <a:t>própria</a:t>
            </a:r>
            <a:r>
              <a:rPr lang="en-US" sz="2800" dirty="0" smtClean="0"/>
              <a:t> </a:t>
            </a:r>
            <a:r>
              <a:rPr lang="en-US" sz="2800" i="1" dirty="0" smtClean="0"/>
              <a:t>storm surge</a:t>
            </a:r>
            <a:r>
              <a:rPr lang="en-US" sz="2800" dirty="0" smtClean="0"/>
              <a:t>, a </a:t>
            </a:r>
            <a:r>
              <a:rPr lang="en-US" sz="2800" dirty="0" err="1" smtClean="0"/>
              <a:t>característica</a:t>
            </a:r>
            <a:r>
              <a:rPr lang="en-US" sz="2800" dirty="0" smtClean="0"/>
              <a:t> da </a:t>
            </a:r>
            <a:r>
              <a:rPr lang="en-US" sz="2800" dirty="0" err="1" smtClean="0"/>
              <a:t>maré</a:t>
            </a:r>
            <a:r>
              <a:rPr lang="en-US" sz="2800" dirty="0" smtClean="0"/>
              <a:t> local, </a:t>
            </a:r>
            <a:r>
              <a:rPr lang="en-US" sz="2800" dirty="0" err="1" smtClean="0"/>
              <a:t>ventos</a:t>
            </a:r>
            <a:r>
              <a:rPr lang="en-US" sz="2800" dirty="0" smtClean="0"/>
              <a:t>, </a:t>
            </a:r>
            <a:r>
              <a:rPr lang="en-US" sz="2800" dirty="0" err="1" smtClean="0"/>
              <a:t>ondas</a:t>
            </a:r>
            <a:r>
              <a:rPr lang="en-US" sz="2800" dirty="0" smtClean="0"/>
              <a:t>, </a:t>
            </a:r>
            <a:r>
              <a:rPr lang="en-US" sz="2800" dirty="0" err="1" smtClean="0"/>
              <a:t>correntes</a:t>
            </a:r>
            <a:r>
              <a:rPr lang="en-US" sz="2800" dirty="0" smtClean="0"/>
              <a:t> e </a:t>
            </a:r>
            <a:r>
              <a:rPr lang="en-US" sz="2800" dirty="0" err="1" smtClean="0"/>
              <a:t>fluxo</a:t>
            </a:r>
            <a:r>
              <a:rPr lang="en-US" sz="2800" dirty="0" smtClean="0"/>
              <a:t> de </a:t>
            </a:r>
            <a:r>
              <a:rPr lang="en-US" sz="2800" dirty="0" err="1" smtClean="0"/>
              <a:t>água</a:t>
            </a:r>
            <a:r>
              <a:rPr lang="en-US" sz="2800" dirty="0" smtClean="0"/>
              <a:t> </a:t>
            </a:r>
            <a:r>
              <a:rPr lang="en-US" sz="2800" dirty="0" err="1" smtClean="0"/>
              <a:t>doce</a:t>
            </a:r>
            <a:r>
              <a:rPr lang="en-US" sz="2800" dirty="0" smtClean="0"/>
              <a:t> local</a:t>
            </a:r>
            <a:endParaRPr lang="en-US" sz="2800" dirty="0" smtClean="0"/>
          </a:p>
          <a:p>
            <a:pPr algn="just"/>
            <a:endParaRPr lang="en-US" sz="2800" dirty="0" smtClean="0"/>
          </a:p>
          <a:p>
            <a:pPr algn="just"/>
            <a:r>
              <a:rPr lang="en-US" sz="2800" dirty="0" smtClean="0"/>
              <a:t>O </a:t>
            </a:r>
            <a:r>
              <a:rPr lang="en-US" sz="2800" dirty="0" err="1" smtClean="0"/>
              <a:t>fator</a:t>
            </a:r>
            <a:r>
              <a:rPr lang="en-US" sz="2800" dirty="0" smtClean="0"/>
              <a:t> principal é o </a:t>
            </a:r>
            <a:r>
              <a:rPr lang="en-US" sz="2800" dirty="0" err="1" smtClean="0"/>
              <a:t>estado</a:t>
            </a:r>
            <a:r>
              <a:rPr lang="en-US" sz="2800" dirty="0" smtClean="0"/>
              <a:t> da </a:t>
            </a:r>
            <a:r>
              <a:rPr lang="en-US" sz="2800" dirty="0" err="1" smtClean="0"/>
              <a:t>maré</a:t>
            </a:r>
            <a:r>
              <a:rPr lang="en-US" sz="2800" dirty="0" smtClean="0"/>
              <a:t> no </a:t>
            </a:r>
            <a:r>
              <a:rPr lang="en-US" sz="2800" dirty="0" err="1" smtClean="0"/>
              <a:t>momento</a:t>
            </a:r>
            <a:r>
              <a:rPr lang="en-US" sz="2800" dirty="0" smtClean="0"/>
              <a:t> que a </a:t>
            </a:r>
            <a:r>
              <a:rPr lang="en-US" sz="2800" dirty="0" err="1" smtClean="0"/>
              <a:t>tempestade</a:t>
            </a:r>
            <a:r>
              <a:rPr lang="en-US" sz="2800" dirty="0" smtClean="0"/>
              <a:t> </a:t>
            </a:r>
            <a:r>
              <a:rPr lang="en-US" sz="2800" dirty="0" err="1" smtClean="0"/>
              <a:t>atinge</a:t>
            </a:r>
            <a:r>
              <a:rPr lang="en-US" sz="2800" dirty="0" smtClean="0"/>
              <a:t> a </a:t>
            </a:r>
            <a:r>
              <a:rPr lang="en-US" sz="2800" dirty="0" err="1" smtClean="0"/>
              <a:t>costa</a:t>
            </a:r>
            <a:r>
              <a:rPr lang="en-US" sz="2800" dirty="0" smtClean="0"/>
              <a:t>: </a:t>
            </a:r>
            <a:r>
              <a:rPr lang="en-US" sz="2800" dirty="0" err="1" smtClean="0"/>
              <a:t>quando</a:t>
            </a:r>
            <a:r>
              <a:rPr lang="en-US" sz="2800" dirty="0" smtClean="0"/>
              <a:t> </a:t>
            </a:r>
            <a:r>
              <a:rPr lang="en-US" sz="2800" dirty="0" err="1" smtClean="0"/>
              <a:t>uma</a:t>
            </a:r>
            <a:r>
              <a:rPr lang="en-US" sz="2800" dirty="0" smtClean="0"/>
              <a:t> </a:t>
            </a:r>
            <a:r>
              <a:rPr lang="en-US" sz="2800" dirty="0" err="1" smtClean="0"/>
              <a:t>tempestade</a:t>
            </a:r>
            <a:r>
              <a:rPr lang="en-US" sz="2800" dirty="0" smtClean="0"/>
              <a:t> </a:t>
            </a:r>
            <a:r>
              <a:rPr lang="en-US" sz="2800" dirty="0" err="1" smtClean="0"/>
              <a:t>atinge</a:t>
            </a:r>
            <a:r>
              <a:rPr lang="en-US" sz="2800" dirty="0" smtClean="0"/>
              <a:t> a costa no </a:t>
            </a:r>
            <a:r>
              <a:rPr lang="en-US" sz="2800" dirty="0" err="1" smtClean="0"/>
              <a:t>momento</a:t>
            </a:r>
            <a:r>
              <a:rPr lang="en-US" sz="2800" dirty="0" smtClean="0"/>
              <a:t> de </a:t>
            </a:r>
            <a:r>
              <a:rPr lang="en-US" sz="2800" dirty="0" err="1" smtClean="0"/>
              <a:t>maré</a:t>
            </a:r>
            <a:r>
              <a:rPr lang="en-US" sz="2800" dirty="0" smtClean="0"/>
              <a:t> </a:t>
            </a:r>
            <a:r>
              <a:rPr lang="en-US" sz="2800" dirty="0" err="1" smtClean="0"/>
              <a:t>alta</a:t>
            </a:r>
            <a:r>
              <a:rPr lang="en-US" sz="2800" dirty="0" smtClean="0"/>
              <a:t>, o </a:t>
            </a:r>
            <a:r>
              <a:rPr lang="en-US" sz="2800" dirty="0" err="1" smtClean="0"/>
              <a:t>nível</a:t>
            </a:r>
            <a:r>
              <a:rPr lang="en-US" sz="2800" dirty="0" smtClean="0"/>
              <a:t> da </a:t>
            </a:r>
            <a:r>
              <a:rPr lang="en-US" sz="2800" dirty="0" err="1" smtClean="0"/>
              <a:t>água</a:t>
            </a:r>
            <a:r>
              <a:rPr lang="en-US" sz="2800" dirty="0" smtClean="0"/>
              <a:t> </a:t>
            </a:r>
            <a:r>
              <a:rPr lang="en-US" sz="2800" dirty="0" err="1" smtClean="0"/>
              <a:t>pode</a:t>
            </a:r>
            <a:r>
              <a:rPr lang="en-US" sz="2800" dirty="0" smtClean="0"/>
              <a:t> </a:t>
            </a:r>
            <a:r>
              <a:rPr lang="en-US" sz="2800" dirty="0" err="1" smtClean="0"/>
              <a:t>subir</a:t>
            </a:r>
            <a:r>
              <a:rPr lang="en-US" sz="2800" dirty="0" smtClean="0"/>
              <a:t> </a:t>
            </a:r>
            <a:r>
              <a:rPr lang="en-US" sz="2800" dirty="0" err="1" smtClean="0"/>
              <a:t>consideravemente</a:t>
            </a:r>
            <a:r>
              <a:rPr lang="en-US" sz="2800" dirty="0" smtClean="0"/>
              <a:t> </a:t>
            </a:r>
            <a:r>
              <a:rPr lang="en-US" sz="2800" dirty="0" err="1" smtClean="0"/>
              <a:t>acima</a:t>
            </a:r>
            <a:r>
              <a:rPr lang="en-US" sz="2800" dirty="0" smtClean="0"/>
              <a:t> do </a:t>
            </a:r>
            <a:r>
              <a:rPr lang="en-US" sz="2800" dirty="0" err="1" smtClean="0"/>
              <a:t>seu</a:t>
            </a:r>
            <a:r>
              <a:rPr lang="en-US" sz="2800" dirty="0" smtClean="0"/>
              <a:t> </a:t>
            </a:r>
            <a:r>
              <a:rPr lang="en-US" sz="2800" dirty="0" err="1" smtClean="0"/>
              <a:t>nível</a:t>
            </a:r>
            <a:r>
              <a:rPr lang="en-US" sz="2800" dirty="0" smtClean="0"/>
              <a:t> normal</a:t>
            </a:r>
          </a:p>
          <a:p>
            <a:pPr algn="just"/>
            <a:endParaRPr lang="en-US" sz="2800" dirty="0" smtClean="0"/>
          </a:p>
          <a:p>
            <a:pPr algn="just"/>
            <a:r>
              <a:rPr lang="en-US" sz="2800" dirty="0" smtClean="0"/>
              <a:t>Entre </a:t>
            </a:r>
            <a:r>
              <a:rPr lang="en-US" sz="2800" dirty="0" err="1" smtClean="0"/>
              <a:t>os</a:t>
            </a:r>
            <a:r>
              <a:rPr lang="en-US" sz="2800" dirty="0" smtClean="0"/>
              <a:t> </a:t>
            </a:r>
            <a:r>
              <a:rPr lang="en-US" sz="2800" dirty="0" err="1" smtClean="0"/>
              <a:t>eventos</a:t>
            </a:r>
            <a:r>
              <a:rPr lang="en-US" sz="2800" dirty="0" smtClean="0"/>
              <a:t> de </a:t>
            </a:r>
            <a:r>
              <a:rPr lang="en-US" sz="2800" i="1" dirty="0" smtClean="0"/>
              <a:t>storm surges </a:t>
            </a:r>
            <a:r>
              <a:rPr lang="en-US" sz="2800" dirty="0" err="1" smtClean="0"/>
              <a:t>mais</a:t>
            </a:r>
            <a:r>
              <a:rPr lang="en-US" sz="2800" dirty="0" smtClean="0"/>
              <a:t> </a:t>
            </a:r>
            <a:r>
              <a:rPr lang="en-US" sz="2800" dirty="0" err="1" smtClean="0"/>
              <a:t>famosos</a:t>
            </a:r>
            <a:r>
              <a:rPr lang="en-US" sz="2800" dirty="0" smtClean="0"/>
              <a:t> do </a:t>
            </a:r>
            <a:r>
              <a:rPr lang="en-US" sz="2800" dirty="0" err="1" smtClean="0"/>
              <a:t>mundo</a:t>
            </a:r>
            <a:r>
              <a:rPr lang="en-US" sz="2800" dirty="0" smtClean="0"/>
              <a:t> </a:t>
            </a:r>
            <a:r>
              <a:rPr lang="en-US" sz="2800" dirty="0" err="1" smtClean="0"/>
              <a:t>pode</a:t>
            </a:r>
            <a:r>
              <a:rPr lang="en-US" sz="2800" dirty="0" smtClean="0"/>
              <a:t>-se </a:t>
            </a:r>
            <a:r>
              <a:rPr lang="en-US" sz="2800" dirty="0" err="1" smtClean="0"/>
              <a:t>citar</a:t>
            </a:r>
            <a:r>
              <a:rPr lang="en-US" sz="2800" dirty="0" smtClean="0"/>
              <a:t>: Mar do Norte, </a:t>
            </a:r>
            <a:r>
              <a:rPr lang="en-US" sz="2800" dirty="0" err="1" smtClean="0"/>
              <a:t>em</a:t>
            </a:r>
            <a:r>
              <a:rPr lang="en-US" sz="2800" dirty="0" smtClean="0"/>
              <a:t> 1953; </a:t>
            </a:r>
            <a:r>
              <a:rPr lang="en-US" sz="2800" dirty="0" err="1" smtClean="0"/>
              <a:t>Blangadesh</a:t>
            </a:r>
            <a:r>
              <a:rPr lang="en-US" sz="2800" dirty="0" smtClean="0"/>
              <a:t>, </a:t>
            </a:r>
            <a:r>
              <a:rPr lang="en-US" sz="2800" dirty="0" err="1" smtClean="0"/>
              <a:t>em</a:t>
            </a:r>
            <a:r>
              <a:rPr lang="en-US" sz="2800" dirty="0" smtClean="0"/>
              <a:t> 1970; e a o </a:t>
            </a:r>
            <a:r>
              <a:rPr lang="en-US" sz="2800" dirty="0" err="1" smtClean="0"/>
              <a:t>Furacão</a:t>
            </a:r>
            <a:r>
              <a:rPr lang="en-US" sz="2800" dirty="0" smtClean="0"/>
              <a:t> Katrina, </a:t>
            </a:r>
            <a:r>
              <a:rPr lang="en-US" sz="2800" dirty="0" err="1" smtClean="0"/>
              <a:t>em</a:t>
            </a:r>
            <a:r>
              <a:rPr lang="en-US" sz="2800" dirty="0" smtClean="0"/>
              <a:t> New Orleans, EUA (2005)</a:t>
            </a:r>
          </a:p>
          <a:p>
            <a:pPr algn="just"/>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88900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224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Objeto 12"/>
          <p:cNvGraphicFramePr>
            <a:graphicFrameLocks noChangeAspect="1"/>
          </p:cNvGraphicFramePr>
          <p:nvPr>
            <p:extLst>
              <p:ext uri="{D42A27DB-BD31-4B8C-83A1-F6EECF244321}">
                <p14:modId xmlns="" xmlns:p14="http://schemas.microsoft.com/office/powerpoint/2010/main" val="1451190676"/>
              </p:ext>
            </p:extLst>
          </p:nvPr>
        </p:nvGraphicFramePr>
        <p:xfrm>
          <a:off x="3182924" y="1922449"/>
          <a:ext cx="4850997" cy="1345532"/>
        </p:xfrm>
        <a:graphic>
          <a:graphicData uri="http://schemas.openxmlformats.org/presentationml/2006/ole">
            <p:oleObj spid="_x0000_s67656" name="Equação" r:id="rId4" imgW="1968500" imgH="546100" progId="Equation.3">
              <p:embed/>
            </p:oleObj>
          </a:graphicData>
        </a:graphic>
      </p:graphicFrame>
      <p:sp>
        <p:nvSpPr>
          <p:cNvPr id="20"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
        <p:nvSpPr>
          <p:cNvPr id="12" name="Espaço Reservado para Conteúdo 5"/>
          <p:cNvSpPr txBox="1">
            <a:spLocks/>
          </p:cNvSpPr>
          <p:nvPr/>
        </p:nvSpPr>
        <p:spPr bwMode="auto">
          <a:xfrm>
            <a:off x="325404" y="1350945"/>
            <a:ext cx="9429816" cy="58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50825" marR="0" lvl="0" indent="-250825" algn="l" defTabSz="1006475" rtl="0" eaLnBrk="0" fontAlgn="base" latinLnBrk="0" hangingPunct="0">
              <a:lnSpc>
                <a:spcPct val="90000"/>
              </a:lnSpc>
              <a:spcBef>
                <a:spcPts val="1100"/>
              </a:spcBef>
              <a:spcAft>
                <a:spcPct val="0"/>
              </a:spcAft>
              <a:buClrTx/>
              <a:buSzTx/>
              <a:buFont typeface="Arial" pitchFamily="34" charset="0"/>
              <a:buChar char="•"/>
              <a:tabLst/>
              <a:defRPr/>
            </a:pPr>
            <a:r>
              <a:rPr lang="pt-BR" sz="2800" dirty="0" smtClean="0">
                <a:latin typeface="+mn-lt"/>
              </a:rPr>
              <a:t>A solução para o nível do mar obtém a forma:</a:t>
            </a:r>
          </a:p>
          <a:p>
            <a:pPr marL="250825" marR="0" lvl="0" indent="-250825" algn="l" defTabSz="1006475" rtl="0" eaLnBrk="0" fontAlgn="base" latinLnBrk="0" hangingPunct="0">
              <a:lnSpc>
                <a:spcPct val="90000"/>
              </a:lnSpc>
              <a:spcBef>
                <a:spcPts val="1100"/>
              </a:spcBef>
              <a:spcAft>
                <a:spcPct val="0"/>
              </a:spcAft>
              <a:buClrTx/>
              <a:buSzTx/>
              <a:buFont typeface="Arial"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250825" marR="0" lvl="0" indent="-250825" algn="l" defTabSz="1006475" rtl="0" eaLnBrk="0" fontAlgn="base" latinLnBrk="0" hangingPunct="0">
              <a:lnSpc>
                <a:spcPct val="90000"/>
              </a:lnSpc>
              <a:spcBef>
                <a:spcPts val="1100"/>
              </a:spcBef>
              <a:spcAft>
                <a:spcPct val="0"/>
              </a:spcAft>
              <a:buClrTx/>
              <a:buSzTx/>
              <a:buFont typeface="Arial" pitchFamily="34" charset="0"/>
              <a:buChar char="•"/>
              <a:tabLst/>
              <a:defRPr/>
            </a:pPr>
            <a:endParaRPr lang="pt-BR" sz="2800" dirty="0" smtClean="0">
              <a:latin typeface="+mn-lt"/>
            </a:endParaRPr>
          </a:p>
          <a:p>
            <a:pPr marL="250825" marR="0" lvl="0" indent="-250825" algn="l" defTabSz="1006475" rtl="0" eaLnBrk="0" fontAlgn="base" latinLnBrk="0" hangingPunct="0">
              <a:lnSpc>
                <a:spcPct val="90000"/>
              </a:lnSpc>
              <a:spcBef>
                <a:spcPts val="1100"/>
              </a:spcBef>
              <a:spcAft>
                <a:spcPct val="0"/>
              </a:spcAft>
              <a:buClrTx/>
              <a:buSzTx/>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250825" marR="0" lvl="0" indent="-250825" algn="l" defTabSz="1006475" rtl="0" eaLnBrk="0" fontAlgn="base" latinLnBrk="0" hangingPunct="0">
              <a:lnSpc>
                <a:spcPct val="90000"/>
              </a:lnSpc>
              <a:spcBef>
                <a:spcPts val="1100"/>
              </a:spcBef>
              <a:spcAft>
                <a:spcPct val="0"/>
              </a:spcAft>
              <a:buClrTx/>
              <a:buSzTx/>
              <a:tabLst/>
              <a:defRPr/>
            </a:pPr>
            <a:r>
              <a:rPr lang="pt-BR" sz="2800" dirty="0" smtClean="0">
                <a:latin typeface="+mn-lt"/>
              </a:rPr>
              <a:t>c</a:t>
            </a:r>
            <a:r>
              <a:rPr kumimoji="0" lang="pt-BR" sz="2800" b="0" i="0" u="none" strike="noStrike" kern="1200" cap="none" spc="0" normalizeH="0" baseline="0" noProof="0" dirty="0" err="1" smtClean="0">
                <a:ln>
                  <a:noFill/>
                </a:ln>
                <a:solidFill>
                  <a:schemeClr val="tx1"/>
                </a:solidFill>
                <a:effectLst/>
                <a:uLnTx/>
                <a:uFillTx/>
                <a:latin typeface="+mn-lt"/>
                <a:ea typeface="+mn-ea"/>
                <a:cs typeface="+mn-cs"/>
              </a:rPr>
              <a:t>ujo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sinal negativo expressa o efeito do barômetro invertido, o qual é enaltecido pelo fator </a:t>
            </a:r>
            <a:r>
              <a:rPr kumimoji="0" lang="pt-BR" sz="2800" b="0" i="0" u="none" strike="noStrike" kern="1200" cap="none" spc="0" normalizeH="0" baseline="0" noProof="0" dirty="0" smtClean="0">
                <a:ln>
                  <a:noFill/>
                </a:ln>
                <a:solidFill>
                  <a:schemeClr val="tx1"/>
                </a:solidFill>
                <a:effectLst/>
                <a:uLnTx/>
                <a:uFillTx/>
                <a:latin typeface="+mn-lt"/>
                <a:ea typeface="+mn-ea"/>
                <a:cs typeface="+mn-cs"/>
                <a:sym typeface="Symbol"/>
              </a:rPr>
              <a:t></a:t>
            </a:r>
          </a:p>
          <a:p>
            <a:pPr marL="250825" marR="0" lvl="0" indent="-250825" algn="l" defTabSz="1006475" rtl="0" eaLnBrk="0" fontAlgn="base" latinLnBrk="0" hangingPunct="0">
              <a:lnSpc>
                <a:spcPct val="90000"/>
              </a:lnSpc>
              <a:spcBef>
                <a:spcPts val="1100"/>
              </a:spcBef>
              <a:spcAft>
                <a:spcPct val="0"/>
              </a:spcAft>
              <a:buClrTx/>
              <a:buSzTx/>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sym typeface="Symbol"/>
            </a:endParaRPr>
          </a:p>
          <a:p>
            <a:pPr marL="250825" lvl="0" indent="-250825" defTabSz="1006475">
              <a:lnSpc>
                <a:spcPct val="90000"/>
              </a:lnSpc>
              <a:spcBef>
                <a:spcPts val="1100"/>
              </a:spcBef>
              <a:buFont typeface="Arial" pitchFamily="34" charset="0"/>
              <a:buChar char="•"/>
            </a:pPr>
            <a:r>
              <a:rPr lang="pt-BR" sz="2800" dirty="0" smtClean="0">
                <a:latin typeface="+mn-lt"/>
                <a:sym typeface="Symbol"/>
              </a:rPr>
              <a:t>Isso significa que a resposta dinâmica é idêntica à resposta estática dividida por </a:t>
            </a:r>
          </a:p>
          <a:p>
            <a:pPr marL="250825" lvl="0" indent="-250825" defTabSz="1006475">
              <a:lnSpc>
                <a:spcPct val="90000"/>
              </a:lnSpc>
              <a:spcBef>
                <a:spcPts val="1100"/>
              </a:spcBef>
            </a:pPr>
            <a:r>
              <a:rPr lang="pt-BR" sz="2800" dirty="0" smtClean="0">
                <a:latin typeface="+mn-lt"/>
                <a:sym typeface="Symbol"/>
              </a:rPr>
              <a:t>note que se </a:t>
            </a:r>
            <a:r>
              <a:rPr lang="pt-BR" sz="2800" i="1" dirty="0" err="1" smtClean="0">
                <a:latin typeface="+mn-lt"/>
                <a:sym typeface="Symbol"/>
              </a:rPr>
              <a:t>c</a:t>
            </a:r>
            <a:r>
              <a:rPr lang="pt-BR" sz="2800" i="1" baseline="-25000" dirty="0" err="1" smtClean="0">
                <a:latin typeface="+mn-lt"/>
                <a:sym typeface="Symbol"/>
              </a:rPr>
              <a:t>A</a:t>
            </a:r>
            <a:r>
              <a:rPr lang="pt-BR" sz="2800" i="1" dirty="0" smtClean="0">
                <a:latin typeface="+mn-lt"/>
                <a:sym typeface="Symbol"/>
              </a:rPr>
              <a:t>=0</a:t>
            </a:r>
            <a:r>
              <a:rPr lang="pt-BR" sz="2800" dirty="0" smtClean="0">
                <a:latin typeface="+mn-lt"/>
                <a:sym typeface="Symbol"/>
              </a:rPr>
              <a:t>, recupera-se a resposta estática</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3160544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467328" y="1279507"/>
            <a:ext cx="9073578" cy="5786478"/>
          </a:xfrm>
        </p:spPr>
        <p:txBody>
          <a:bodyPr rtlCol="0">
            <a:normAutofit fontScale="92500" lnSpcReduction="10000"/>
          </a:bodyPr>
          <a:lstStyle/>
          <a:p>
            <a:r>
              <a:rPr lang="pt-BR" sz="2800" dirty="0" smtClean="0"/>
              <a:t>Note que o termo</a:t>
            </a:r>
          </a:p>
          <a:p>
            <a:endParaRPr lang="pt-BR" sz="2800" dirty="0" smtClean="0"/>
          </a:p>
          <a:p>
            <a:pPr marL="0" indent="0">
              <a:buNone/>
            </a:pPr>
            <a:endParaRPr lang="pt-BR" sz="2800" dirty="0" smtClean="0"/>
          </a:p>
          <a:p>
            <a:pPr marL="0" indent="0">
              <a:buNone/>
            </a:pPr>
            <a:r>
              <a:rPr lang="pt-BR" sz="2800" dirty="0" smtClean="0"/>
              <a:t>representa o quadrado da razão entre a velocidade do distúrbio e a velocidade de propagação de uma onda livre </a:t>
            </a:r>
          </a:p>
          <a:p>
            <a:pPr marL="0" indent="0">
              <a:buNone/>
            </a:pPr>
            <a:endParaRPr lang="pt-BR" sz="2800" dirty="0" smtClean="0"/>
          </a:p>
          <a:p>
            <a:pPr marL="0" indent="0">
              <a:buNone/>
            </a:pPr>
            <a:endParaRPr lang="pt-BR" sz="2800" dirty="0" smtClean="0"/>
          </a:p>
          <a:p>
            <a:r>
              <a:rPr lang="pt-BR" sz="2800" dirty="0" smtClean="0"/>
              <a:t>Se ambos forem iguais, há uma resposta ressonante e infinita; no entanto, efeitos de atrito não permitem essa solução irrealista</a:t>
            </a:r>
          </a:p>
          <a:p>
            <a:endParaRPr lang="pt-BR" sz="2800" dirty="0" smtClean="0"/>
          </a:p>
          <a:p>
            <a:r>
              <a:rPr lang="pt-BR" sz="2800" dirty="0" smtClean="0"/>
              <a:t>o </a:t>
            </a:r>
            <a:r>
              <a:rPr lang="pt-BR" sz="2800" dirty="0"/>
              <a:t>fator de amplificação para um distúrbio de 20 km/h sobre uma lâmina d’água de 50m é </a:t>
            </a:r>
            <a:r>
              <a:rPr lang="pt-BR" sz="2800" dirty="0" smtClean="0"/>
              <a:t>1,07</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224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graphicFrame>
        <p:nvGraphicFramePr>
          <p:cNvPr id="128001" name="Object 1"/>
          <p:cNvGraphicFramePr>
            <a:graphicFrameLocks noChangeAspect="1"/>
          </p:cNvGraphicFramePr>
          <p:nvPr/>
        </p:nvGraphicFramePr>
        <p:xfrm>
          <a:off x="3182924" y="1422383"/>
          <a:ext cx="798513" cy="1141145"/>
        </p:xfrm>
        <a:graphic>
          <a:graphicData uri="http://schemas.openxmlformats.org/presentationml/2006/ole">
            <p:oleObj spid="_x0000_s128001" name="Equação" r:id="rId4" imgW="330120" imgH="469800" progId="Equation.3">
              <p:embed/>
            </p:oleObj>
          </a:graphicData>
        </a:graphic>
      </p:graphicFrame>
      <p:graphicFrame>
        <p:nvGraphicFramePr>
          <p:cNvPr id="128002" name="Object 2"/>
          <p:cNvGraphicFramePr>
            <a:graphicFrameLocks noChangeAspect="1"/>
          </p:cNvGraphicFramePr>
          <p:nvPr/>
        </p:nvGraphicFramePr>
        <p:xfrm>
          <a:off x="3254362" y="3422647"/>
          <a:ext cx="860425" cy="615950"/>
        </p:xfrm>
        <a:graphic>
          <a:graphicData uri="http://schemas.openxmlformats.org/presentationml/2006/ole">
            <p:oleObj spid="_x0000_s128002" name="Equação" r:id="rId5" imgW="355320" imgH="253800" progId="Equation.3">
              <p:embed/>
            </p:oleObj>
          </a:graphicData>
        </a:graphic>
      </p:graphicFrame>
    </p:spTree>
    <p:extLst>
      <p:ext uri="{BB962C8B-B14F-4D97-AF65-F5344CB8AC3E}">
        <p14:creationId xmlns="" xmlns:p14="http://schemas.microsoft.com/office/powerpoint/2010/main" val="714336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835621"/>
            <a:ext cx="9073578" cy="4801736"/>
          </a:xfrm>
        </p:spPr>
        <p:txBody>
          <a:bodyPr rtlCol="0">
            <a:normAutofit/>
          </a:bodyPr>
          <a:lstStyle/>
          <a:p>
            <a:r>
              <a:rPr lang="pt-BR" sz="2800" dirty="0" smtClean="0"/>
              <a:t>se </a:t>
            </a:r>
            <a:r>
              <a:rPr lang="pt-BR" sz="2800" dirty="0"/>
              <a:t>a profundidade for 25m, o fator eleva-se para 1,14; </a:t>
            </a:r>
            <a:endParaRPr lang="pt-BR" sz="2800" dirty="0" smtClean="0"/>
          </a:p>
          <a:p>
            <a:endParaRPr lang="pt-BR" sz="2800" dirty="0"/>
          </a:p>
          <a:p>
            <a:r>
              <a:rPr lang="pt-BR" sz="2800" dirty="0" smtClean="0"/>
              <a:t>a </a:t>
            </a:r>
            <a:r>
              <a:rPr lang="pt-BR" sz="2800" dirty="0"/>
              <a:t>condição ressonante para o distúrbio de 20km/h requer uma lâmina d’água bem </a:t>
            </a:r>
            <a:r>
              <a:rPr lang="pt-BR" sz="2800" dirty="0" smtClean="0"/>
              <a:t>rasa, </a:t>
            </a:r>
            <a:r>
              <a:rPr lang="pt-BR" sz="2800" dirty="0"/>
              <a:t>de apenas </a:t>
            </a:r>
            <a:r>
              <a:rPr lang="pt-BR" sz="2800" dirty="0" smtClean="0"/>
              <a:t>3m;</a:t>
            </a:r>
          </a:p>
          <a:p>
            <a:endParaRPr lang="pt-BR" sz="2800" dirty="0"/>
          </a:p>
          <a:p>
            <a:r>
              <a:rPr lang="pt-BR" sz="2800" dirty="0"/>
              <a:t>novamente vale a pena mencionar que é difícil separar os efeitos da tensão de cisalhamento do vento, uma vez que eles estão associados a distúrbios do campo de pressão </a:t>
            </a:r>
            <a:r>
              <a:rPr lang="pt-BR" sz="2800" dirty="0" smtClean="0"/>
              <a:t>atmosférica.</a:t>
            </a:r>
            <a:endParaRPr lang="pt-BR" sz="28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224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7"/>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smtClean="0">
                <a:solidFill>
                  <a:srgbClr val="000000"/>
                </a:solidFill>
              </a:rPr>
              <a:t>Resposta às variações da pressão atmosférica</a:t>
            </a:r>
            <a:endParaRPr lang="fi-FI" altLang="pt-BR" sz="3200" dirty="0" smtClean="0">
              <a:solidFill>
                <a:srgbClr val="000000"/>
              </a:solidFill>
            </a:endParaRPr>
          </a:p>
        </p:txBody>
      </p:sp>
    </p:spTree>
    <p:extLst>
      <p:ext uri="{BB962C8B-B14F-4D97-AF65-F5344CB8AC3E}">
        <p14:creationId xmlns="" xmlns:p14="http://schemas.microsoft.com/office/powerpoint/2010/main" val="714336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 name="Objeto 3"/>
          <p:cNvGraphicFramePr>
            <a:graphicFrameLocks noChangeAspect="1"/>
          </p:cNvGraphicFramePr>
          <p:nvPr>
            <p:extLst>
              <p:ext uri="{D42A27DB-BD31-4B8C-83A1-F6EECF244321}">
                <p14:modId xmlns="" xmlns:p14="http://schemas.microsoft.com/office/powerpoint/2010/main" val="11910138"/>
              </p:ext>
            </p:extLst>
          </p:nvPr>
        </p:nvGraphicFramePr>
        <p:xfrm>
          <a:off x="3754428" y="6494481"/>
          <a:ext cx="3183119" cy="800453"/>
        </p:xfrm>
        <a:graphic>
          <a:graphicData uri="http://schemas.openxmlformats.org/presentationml/2006/ole">
            <p:oleObj spid="_x0000_s69732" name="Equação" r:id="rId4" imgW="889000" imgH="228600" progId="Equation.3">
              <p:embed/>
            </p:oleObj>
          </a:graphicData>
        </a:graphic>
      </p:graphicFrame>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Espaço Reservado para Conteúdo 5"/>
          <p:cNvSpPr>
            <a:spLocks noGrp="1"/>
          </p:cNvSpPr>
          <p:nvPr>
            <p:ph idx="1"/>
          </p:nvPr>
        </p:nvSpPr>
        <p:spPr>
          <a:xfrm>
            <a:off x="325404" y="1279507"/>
            <a:ext cx="9358378" cy="5072098"/>
          </a:xfrm>
        </p:spPr>
        <p:txBody>
          <a:bodyPr rtlCol="0">
            <a:normAutofit/>
          </a:bodyPr>
          <a:lstStyle/>
          <a:p>
            <a:r>
              <a:rPr lang="pt-BR" sz="2800" dirty="0" smtClean="0"/>
              <a:t>Quando duas camadas de fluido em movimento estão em contacto, existe transferência de energia e momento do mais veloz para o mais lento</a:t>
            </a:r>
          </a:p>
          <a:p>
            <a:endParaRPr lang="pt-BR" sz="2800" dirty="0" smtClean="0"/>
          </a:p>
          <a:p>
            <a:r>
              <a:rPr lang="pt-BR" sz="2800" dirty="0" smtClean="0"/>
              <a:t>Este processo tem descrição física complicada, mas relações funcionais básicas podem ser combinadas com constantes empíricas para fornecer formulações úteis</a:t>
            </a:r>
          </a:p>
          <a:p>
            <a:endParaRPr lang="pt-BR" sz="2800" dirty="0" smtClean="0"/>
          </a:p>
          <a:p>
            <a:r>
              <a:rPr lang="pt-BR" sz="2800" dirty="0" smtClean="0"/>
              <a:t>O atrito ou tensão do vento na superfície, medido como uma como uma força horizontal por unidade de área, deve depender da intensidade do vento e da densidade do ar</a:t>
            </a:r>
            <a:endParaRPr lang="pt-BR" sz="2800" dirty="0"/>
          </a:p>
        </p:txBody>
      </p:sp>
    </p:spTree>
    <p:extLst>
      <p:ext uri="{BB962C8B-B14F-4D97-AF65-F5344CB8AC3E}">
        <p14:creationId xmlns="" xmlns:p14="http://schemas.microsoft.com/office/powerpoint/2010/main" val="4001754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 xmlns:p14="http://schemas.microsoft.com/office/powerpoint/2010/main" val="1619992338"/>
              </p:ext>
            </p:extLst>
          </p:nvPr>
        </p:nvGraphicFramePr>
        <p:xfrm>
          <a:off x="4254494" y="2565391"/>
          <a:ext cx="2683053" cy="704336"/>
        </p:xfrm>
        <a:graphic>
          <a:graphicData uri="http://schemas.openxmlformats.org/presentationml/2006/ole">
            <p:oleObj spid="_x0000_s147459" name="Equação" r:id="rId4" imgW="850900" imgH="228600" progId="Equation.3">
              <p:embed/>
            </p:oleObj>
          </a:graphicData>
        </a:graphic>
      </p:graphicFrame>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 name="Objeto 13"/>
          <p:cNvGraphicFramePr>
            <a:graphicFrameLocks noChangeAspect="1"/>
          </p:cNvGraphicFramePr>
          <p:nvPr>
            <p:extLst>
              <p:ext uri="{D42A27DB-BD31-4B8C-83A1-F6EECF244321}">
                <p14:modId xmlns="" xmlns:p14="http://schemas.microsoft.com/office/powerpoint/2010/main" val="3195229712"/>
              </p:ext>
            </p:extLst>
          </p:nvPr>
        </p:nvGraphicFramePr>
        <p:xfrm>
          <a:off x="2825734" y="6351605"/>
          <a:ext cx="4718510" cy="714380"/>
        </p:xfrm>
        <a:graphic>
          <a:graphicData uri="http://schemas.openxmlformats.org/presentationml/2006/ole">
            <p:oleObj spid="_x0000_s147460" name="Equação" r:id="rId5" imgW="1663700" imgH="254000" progId="Equation.3">
              <p:embed/>
            </p:oleObj>
          </a:graphicData>
        </a:graphic>
      </p:graphicFrame>
      <p:sp>
        <p:nvSpPr>
          <p:cNvPr id="17" name="Espaço Reservado para Conteúdo 5"/>
          <p:cNvSpPr>
            <a:spLocks noGrp="1"/>
          </p:cNvSpPr>
          <p:nvPr>
            <p:ph idx="1"/>
          </p:nvPr>
        </p:nvSpPr>
        <p:spPr>
          <a:xfrm>
            <a:off x="325404" y="1350945"/>
            <a:ext cx="9501254" cy="5143536"/>
          </a:xfrm>
        </p:spPr>
        <p:txBody>
          <a:bodyPr rtlCol="0">
            <a:normAutofit lnSpcReduction="10000"/>
          </a:bodyPr>
          <a:lstStyle/>
          <a:p>
            <a:pPr marL="0" indent="0">
              <a:buNone/>
            </a:pPr>
            <a:r>
              <a:rPr lang="pt-BR" sz="2800" dirty="0" smtClean="0"/>
              <a:t>onde C</a:t>
            </a:r>
            <a:r>
              <a:rPr lang="pt-BR" sz="2800" baseline="-25000" dirty="0" smtClean="0"/>
              <a:t>D</a:t>
            </a:r>
            <a:r>
              <a:rPr lang="pt-BR" sz="2800" dirty="0" smtClean="0"/>
              <a:t> é um coeficiente de arrasto adimensional e i e j são as potencias da regra esperada; usando o método de análise dimensional, chega-se a i=1 e j=2</a:t>
            </a:r>
          </a:p>
          <a:p>
            <a:pPr marL="0" indent="0">
              <a:buNone/>
            </a:pPr>
            <a:endParaRPr lang="pt-BR" sz="2800" dirty="0" smtClean="0"/>
          </a:p>
          <a:p>
            <a:pPr marL="0" indent="0">
              <a:buNone/>
            </a:pPr>
            <a:endParaRPr lang="pt-BR" sz="2800" dirty="0" smtClean="0"/>
          </a:p>
          <a:p>
            <a:pPr marL="263525" indent="-263525"/>
            <a:r>
              <a:rPr lang="pt-BR" sz="2800" dirty="0" smtClean="0"/>
              <a:t>O valor do coeficiente de arrasto depende do nível no qual o vento é medido acima da superfície e, convencionalmente, o nível de 10m é utilizado</a:t>
            </a:r>
          </a:p>
          <a:p>
            <a:pPr marL="263525" indent="-263525"/>
            <a:endParaRPr lang="pt-BR" sz="2800" dirty="0" smtClean="0"/>
          </a:p>
          <a:p>
            <a:pPr marL="263525" indent="-263525"/>
            <a:r>
              <a:rPr lang="pt-BR" sz="2800" dirty="0" smtClean="0"/>
              <a:t>C</a:t>
            </a:r>
            <a:r>
              <a:rPr lang="pt-BR" sz="2800" baseline="-25000" dirty="0" smtClean="0"/>
              <a:t>D</a:t>
            </a:r>
            <a:r>
              <a:rPr lang="pt-BR" sz="2800" dirty="0" smtClean="0"/>
              <a:t> depende também da intensidade do vento; uma formulação é a de Smith &amp; </a:t>
            </a:r>
            <a:r>
              <a:rPr lang="pt-BR" sz="2800" dirty="0" err="1" smtClean="0"/>
              <a:t>Banke</a:t>
            </a:r>
            <a:r>
              <a:rPr lang="pt-BR" sz="2800" dirty="0" smtClean="0"/>
              <a:t> (1975), para ventos variando entre 2,5 e 21 m/s)</a:t>
            </a:r>
            <a:endParaRPr lang="pt-BR" sz="2800" dirty="0"/>
          </a:p>
        </p:txBody>
      </p:sp>
    </p:spTree>
    <p:extLst>
      <p:ext uri="{BB962C8B-B14F-4D97-AF65-F5344CB8AC3E}">
        <p14:creationId xmlns="" xmlns:p14="http://schemas.microsoft.com/office/powerpoint/2010/main" val="4001754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396842" y="1208069"/>
            <a:ext cx="9073578" cy="6048672"/>
          </a:xfrm>
        </p:spPr>
        <p:txBody>
          <a:bodyPr rtlCol="0">
            <a:normAutofit/>
          </a:bodyPr>
          <a:lstStyle/>
          <a:p>
            <a:pPr lvl="0" algn="just">
              <a:buFont typeface="Wingdings" panose="05000000000000000000" pitchFamily="2" charset="2"/>
              <a:buChar char="Ø"/>
            </a:pPr>
            <a:r>
              <a:rPr lang="pt-BR" sz="2400" b="1" u="sng" dirty="0" smtClean="0"/>
              <a:t> Levantamento pelo vento (</a:t>
            </a:r>
            <a:r>
              <a:rPr lang="pt-BR" sz="2400" b="1" i="1" u="sng" dirty="0" smtClean="0"/>
              <a:t>Wind </a:t>
            </a:r>
            <a:r>
              <a:rPr lang="pt-BR" sz="2400" b="1" i="1" u="sng" dirty="0" err="1" smtClean="0"/>
              <a:t>set-up</a:t>
            </a:r>
            <a:r>
              <a:rPr lang="pt-BR" sz="2400" b="1" u="sng" dirty="0" smtClean="0"/>
              <a:t>)</a:t>
            </a:r>
          </a:p>
          <a:p>
            <a:pPr lvl="0" algn="just"/>
            <a:r>
              <a:rPr lang="pt-BR" sz="2400" dirty="0" smtClean="0"/>
              <a:t>o </a:t>
            </a:r>
            <a:r>
              <a:rPr lang="pt-BR" sz="2400" dirty="0"/>
              <a:t>estado estacionário do efeito do vento em um canal estreito e de profundidade constante é dado </a:t>
            </a:r>
            <a:r>
              <a:rPr lang="pt-BR" sz="2400" dirty="0" smtClean="0"/>
              <a:t>pelo </a:t>
            </a:r>
            <a:r>
              <a:rPr lang="pt-BR" sz="2400" dirty="0"/>
              <a:t>balanço entre o gradiente de pressão e a tensão do </a:t>
            </a:r>
            <a:r>
              <a:rPr lang="pt-BR" sz="2400" dirty="0" smtClean="0"/>
              <a:t>vento</a:t>
            </a:r>
          </a:p>
          <a:p>
            <a:pPr lvl="0" algn="just"/>
            <a:endParaRPr lang="pt-BR" sz="2400" dirty="0"/>
          </a:p>
          <a:p>
            <a:pPr lvl="0" algn="just"/>
            <a:endParaRPr lang="pt-BR" sz="2400" dirty="0" smtClean="0"/>
          </a:p>
          <a:p>
            <a:pPr marL="0" lvl="0" indent="0" algn="just">
              <a:buNone/>
            </a:pPr>
            <a:r>
              <a:rPr lang="pt-BR" sz="2400" dirty="0"/>
              <a:t>considerando uma tensão integrada na </a:t>
            </a:r>
            <a:r>
              <a:rPr lang="pt-BR" sz="2400" dirty="0" smtClean="0"/>
              <a:t>coluna</a:t>
            </a:r>
          </a:p>
          <a:p>
            <a:pPr marL="0" lvl="0" indent="0" algn="just">
              <a:buNone/>
            </a:pPr>
            <a:endParaRPr lang="pt-BR" sz="2400" dirty="0"/>
          </a:p>
          <a:p>
            <a:pPr marL="0" lvl="0" indent="0" algn="just">
              <a:buNone/>
            </a:pPr>
            <a:endParaRPr lang="pt-BR" sz="2400" dirty="0" smtClean="0"/>
          </a:p>
          <a:p>
            <a:pPr marL="0" lvl="0" indent="0" algn="just">
              <a:buNone/>
            </a:pPr>
            <a:r>
              <a:rPr lang="pt-BR" sz="2400" dirty="0"/>
              <a:t>na qual </a:t>
            </a:r>
            <a:r>
              <a:rPr lang="pt-BR" sz="2400" i="1" dirty="0" err="1"/>
              <a:t>Fs</a:t>
            </a:r>
            <a:r>
              <a:rPr lang="pt-BR" sz="2400" dirty="0"/>
              <a:t> a </a:t>
            </a:r>
            <a:r>
              <a:rPr lang="pt-BR" sz="2400" i="1" dirty="0"/>
              <a:t>FB</a:t>
            </a:r>
            <a:r>
              <a:rPr lang="pt-BR" sz="2400" dirty="0"/>
              <a:t> são as tensões de superfície e de fundo - e usando a equação que relaciona pressão com elevação, chega-se a uma relação entre o gradiente de elevação e os atritos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Objeto 12"/>
          <p:cNvGraphicFramePr>
            <a:graphicFrameLocks noChangeAspect="1"/>
          </p:cNvGraphicFramePr>
          <p:nvPr>
            <p:extLst>
              <p:ext uri="{D42A27DB-BD31-4B8C-83A1-F6EECF244321}">
                <p14:modId xmlns="" xmlns:p14="http://schemas.microsoft.com/office/powerpoint/2010/main" val="3613012696"/>
              </p:ext>
            </p:extLst>
          </p:nvPr>
        </p:nvGraphicFramePr>
        <p:xfrm>
          <a:off x="5969006" y="5994415"/>
          <a:ext cx="2438489" cy="1252282"/>
        </p:xfrm>
        <a:graphic>
          <a:graphicData uri="http://schemas.openxmlformats.org/presentationml/2006/ole">
            <p:oleObj spid="_x0000_s75873" name="Equação" r:id="rId4" imgW="927100" imgH="482600" progId="Equation.3">
              <p:embed/>
            </p:oleObj>
          </a:graphicData>
        </a:graphic>
      </p:graphicFrame>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 name="Objeto 15"/>
          <p:cNvGraphicFramePr>
            <a:graphicFrameLocks noChangeAspect="1"/>
          </p:cNvGraphicFramePr>
          <p:nvPr>
            <p:extLst>
              <p:ext uri="{D42A27DB-BD31-4B8C-83A1-F6EECF244321}">
                <p14:modId xmlns="" xmlns:p14="http://schemas.microsoft.com/office/powerpoint/2010/main" val="22231083"/>
              </p:ext>
            </p:extLst>
          </p:nvPr>
        </p:nvGraphicFramePr>
        <p:xfrm>
          <a:off x="5925388" y="3986644"/>
          <a:ext cx="4044146" cy="1150515"/>
        </p:xfrm>
        <a:graphic>
          <a:graphicData uri="http://schemas.openxmlformats.org/presentationml/2006/ole">
            <p:oleObj spid="_x0000_s75874" name="Equação" r:id="rId5" imgW="1688367" imgH="482391" progId="Equation.3">
              <p:embed/>
            </p:oleObj>
          </a:graphicData>
        </a:graphic>
      </p:graphicFrame>
      <p:graphicFrame>
        <p:nvGraphicFramePr>
          <p:cNvPr id="75876" name="Object 100"/>
          <p:cNvGraphicFramePr>
            <a:graphicFrameLocks noChangeAspect="1"/>
          </p:cNvGraphicFramePr>
          <p:nvPr/>
        </p:nvGraphicFramePr>
        <p:xfrm>
          <a:off x="4540246" y="2493953"/>
          <a:ext cx="1693880" cy="1112315"/>
        </p:xfrm>
        <a:graphic>
          <a:graphicData uri="http://schemas.openxmlformats.org/presentationml/2006/ole">
            <p:oleObj spid="_x0000_s75876" name="Equação" r:id="rId6" imgW="596880" imgH="393480" progId="Equation.3">
              <p:embed/>
            </p:oleObj>
          </a:graphicData>
        </a:graphic>
      </p:graphicFrame>
    </p:spTree>
    <p:extLst>
      <p:ext uri="{BB962C8B-B14F-4D97-AF65-F5344CB8AC3E}">
        <p14:creationId xmlns="" xmlns:p14="http://schemas.microsoft.com/office/powerpoint/2010/main" val="2607971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464751"/>
            <a:ext cx="9073578" cy="6172738"/>
          </a:xfrm>
        </p:spPr>
        <p:txBody>
          <a:bodyPr rtlCol="0">
            <a:normAutofit/>
          </a:bodyPr>
          <a:lstStyle/>
          <a:p>
            <a:pPr algn="just"/>
            <a:r>
              <a:rPr lang="pt-BR" sz="2400" dirty="0" smtClean="0"/>
              <a:t>E para o efeito do vento exclusivamente, usando a equação derivada anteriormente</a:t>
            </a:r>
          </a:p>
          <a:p>
            <a:pPr lvl="0" algn="just"/>
            <a:endParaRPr lang="pt-BR" sz="2400" dirty="0" smtClean="0"/>
          </a:p>
          <a:p>
            <a:pPr lvl="0" algn="just"/>
            <a:endParaRPr lang="pt-BR" sz="2400" dirty="0" smtClean="0"/>
          </a:p>
          <a:p>
            <a:pPr lvl="0" algn="just"/>
            <a:endParaRPr lang="pt-BR" sz="2400" dirty="0" smtClean="0"/>
          </a:p>
          <a:p>
            <a:pPr lvl="0" algn="just"/>
            <a:r>
              <a:rPr lang="pt-BR" sz="2400" dirty="0" smtClean="0"/>
              <a:t>é </a:t>
            </a:r>
            <a:r>
              <a:rPr lang="pt-BR" sz="2400" dirty="0"/>
              <a:t>importante frisar desta solução que o efeito do vento é inversamente proporcional à profundidade local, e obviamente será mais intenso quanto maior for a área rasa sobre a qual ele atua</a:t>
            </a:r>
            <a:r>
              <a:rPr lang="pt-BR" sz="2400" dirty="0" smtClean="0"/>
              <a:t>;</a:t>
            </a:r>
          </a:p>
          <a:p>
            <a:pPr lvl="0" algn="just">
              <a:buNone/>
            </a:pPr>
            <a:r>
              <a:rPr lang="pt-BR" sz="2400" u="sng" dirty="0" smtClean="0"/>
              <a:t>Exemplos:</a:t>
            </a:r>
          </a:p>
          <a:p>
            <a:pPr lvl="1" algn="just"/>
            <a:r>
              <a:rPr lang="pt-BR" sz="2400" dirty="0" smtClean="0"/>
              <a:t>para </a:t>
            </a:r>
            <a:r>
              <a:rPr lang="pt-BR" sz="2400" dirty="0"/>
              <a:t>um vento forte de aproximadamente 22m/s soprando sobre 200km de água com 30m de profundidade, a elevação seria de 0,85m; </a:t>
            </a:r>
            <a:endParaRPr lang="pt-BR" sz="2400" dirty="0" smtClean="0"/>
          </a:p>
          <a:p>
            <a:pPr lvl="1" algn="just"/>
            <a:r>
              <a:rPr lang="pt-BR" sz="2400" dirty="0" smtClean="0"/>
              <a:t>se </a:t>
            </a:r>
            <a:r>
              <a:rPr lang="pt-BR" sz="2400" dirty="0"/>
              <a:t>o vento fosse de 30m/s, a elevação subiria para 1,6m</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7937" name="Object 1"/>
          <p:cNvGraphicFramePr>
            <a:graphicFrameLocks noChangeAspect="1"/>
          </p:cNvGraphicFramePr>
          <p:nvPr/>
        </p:nvGraphicFramePr>
        <p:xfrm>
          <a:off x="3111486" y="2250569"/>
          <a:ext cx="2957515" cy="1349597"/>
        </p:xfrm>
        <a:graphic>
          <a:graphicData uri="http://schemas.openxmlformats.org/presentationml/2006/ole">
            <p:oleObj spid="_x0000_s167937" name="Equação" r:id="rId4" imgW="1015920" imgH="469800" progId="Equation.3">
              <p:embed/>
            </p:oleObj>
          </a:graphicData>
        </a:graphic>
      </p:graphicFrame>
    </p:spTree>
    <p:extLst>
      <p:ext uri="{BB962C8B-B14F-4D97-AF65-F5344CB8AC3E}">
        <p14:creationId xmlns="" xmlns:p14="http://schemas.microsoft.com/office/powerpoint/2010/main" val="3154470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160189"/>
            <a:ext cx="9073578" cy="6048672"/>
          </a:xfrm>
        </p:spPr>
        <p:txBody>
          <a:bodyPr rtlCol="0">
            <a:noAutofit/>
          </a:bodyPr>
          <a:lstStyle/>
          <a:p>
            <a:pPr lvl="0" algn="just">
              <a:buFont typeface="Wingdings" panose="05000000000000000000" pitchFamily="2" charset="2"/>
              <a:buChar char="Ø"/>
            </a:pPr>
            <a:r>
              <a:rPr lang="pt-BR" sz="2800" b="1" dirty="0"/>
              <a:t> </a:t>
            </a:r>
            <a:r>
              <a:rPr lang="pt-BR" sz="2800" b="1" u="sng" dirty="0" smtClean="0"/>
              <a:t>Transporte de </a:t>
            </a:r>
            <a:r>
              <a:rPr lang="pt-BR" sz="2800" b="1" u="sng" dirty="0" err="1" smtClean="0"/>
              <a:t>Ekman</a:t>
            </a:r>
            <a:endParaRPr lang="pt-BR" sz="2800" b="1" u="sng" dirty="0" smtClean="0"/>
          </a:p>
          <a:p>
            <a:pPr marL="0" lvl="0" indent="0" algn="just">
              <a:buNone/>
            </a:pPr>
            <a:endParaRPr lang="pt-BR" sz="2400" dirty="0"/>
          </a:p>
          <a:p>
            <a:pPr lvl="0" algn="just"/>
            <a:r>
              <a:rPr lang="pt-BR" sz="2400" dirty="0"/>
              <a:t>a solução de </a:t>
            </a:r>
            <a:r>
              <a:rPr lang="pt-BR" sz="2400" dirty="0" err="1"/>
              <a:t>Ekman</a:t>
            </a:r>
            <a:r>
              <a:rPr lang="pt-BR" sz="2400" dirty="0"/>
              <a:t> baseia-se em hipóteses tão restringentes (gradientes de pressão nulos, atrito nulo, homogêneo, estado estacionário) que sua aplicabilidade direta restringe-se bastante; por exemplo, para atingir o estado estacionário do tipo equilíbrio dinâmico, seria necessário que o vento se mantivesse por vários dias, enquanto que na realidade ele dura algumas </a:t>
            </a:r>
            <a:r>
              <a:rPr lang="pt-BR" sz="2400" dirty="0" smtClean="0"/>
              <a:t>horas;</a:t>
            </a:r>
          </a:p>
          <a:p>
            <a:pPr lvl="0" algn="just"/>
            <a:endParaRPr lang="pt-BR" sz="1800" dirty="0"/>
          </a:p>
          <a:p>
            <a:pPr lvl="0" algn="just"/>
            <a:r>
              <a:rPr lang="pt-BR" sz="2400" dirty="0"/>
              <a:t>para plataformas continentais, assumir que os efeitos da costa e do fundo sejam desprezíveis é muito limitante; de qualquer modo, é importante ter uma idéia da profundidade atingida pelos efeitos do vento, cuja expressão é</a:t>
            </a:r>
            <a:r>
              <a:rPr lang="pt-BR" sz="2400" dirty="0" smtClean="0"/>
              <a:t>:</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 xmlns:p14="http://schemas.microsoft.com/office/powerpoint/2010/main" val="1973787478"/>
              </p:ext>
            </p:extLst>
          </p:nvPr>
        </p:nvGraphicFramePr>
        <p:xfrm>
          <a:off x="5326064" y="5851539"/>
          <a:ext cx="2636467" cy="1446919"/>
        </p:xfrm>
        <a:graphic>
          <a:graphicData uri="http://schemas.openxmlformats.org/presentationml/2006/ole">
            <p:oleObj spid="_x0000_s76836" name="Equação" r:id="rId4" imgW="952087" imgH="520474" progId="Equation.3">
              <p:embed/>
            </p:oleObj>
          </a:graphicData>
        </a:graphic>
      </p:graphicFrame>
    </p:spTree>
    <p:extLst>
      <p:ext uri="{BB962C8B-B14F-4D97-AF65-F5344CB8AC3E}">
        <p14:creationId xmlns="" xmlns:p14="http://schemas.microsoft.com/office/powerpoint/2010/main" val="4243704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403573"/>
            <a:ext cx="9073578" cy="6048672"/>
          </a:xfrm>
        </p:spPr>
        <p:txBody>
          <a:bodyPr rtlCol="0">
            <a:normAutofit/>
          </a:bodyPr>
          <a:lstStyle/>
          <a:p>
            <a:pPr marL="0" indent="0" algn="just">
              <a:buNone/>
            </a:pPr>
            <a:r>
              <a:rPr lang="pt-BR" sz="2400" dirty="0" smtClean="0"/>
              <a:t>onde </a:t>
            </a:r>
            <a:r>
              <a:rPr lang="pt-BR" sz="2400" i="1" dirty="0" smtClean="0"/>
              <a:t>f</a:t>
            </a:r>
            <a:r>
              <a:rPr lang="pt-BR" sz="2400" dirty="0" smtClean="0"/>
              <a:t> é o parâmetro de </a:t>
            </a:r>
            <a:r>
              <a:rPr lang="pt-BR" sz="2400" dirty="0" err="1" smtClean="0"/>
              <a:t>Coriolis</a:t>
            </a:r>
            <a:r>
              <a:rPr lang="pt-BR" sz="2400" dirty="0" smtClean="0"/>
              <a:t>, </a:t>
            </a:r>
            <a:r>
              <a:rPr lang="pt-BR" sz="2400" i="1" dirty="0" smtClean="0">
                <a:sym typeface="Symbol"/>
              </a:rPr>
              <a:t></a:t>
            </a:r>
            <a:r>
              <a:rPr lang="pt-BR" sz="2400" dirty="0" smtClean="0"/>
              <a:t> é a densidade da água do mar e </a:t>
            </a:r>
            <a:r>
              <a:rPr lang="pt-BR" sz="2400" i="1" dirty="0" smtClean="0"/>
              <a:t>Az</a:t>
            </a:r>
            <a:r>
              <a:rPr lang="pt-BR" sz="2400" dirty="0" smtClean="0"/>
              <a:t> é uma quantidade chamada coeficiente de viscosidade vertical turbulenta, que representa a eficiência com a qual o momento é transferido verticalmente de camada para camada</a:t>
            </a:r>
          </a:p>
          <a:p>
            <a:pPr lvl="0"/>
            <a:endParaRPr lang="pt-BR" sz="1800" dirty="0" smtClean="0"/>
          </a:p>
          <a:p>
            <a:pPr lvl="0" algn="just"/>
            <a:r>
              <a:rPr lang="pt-BR" sz="2400" dirty="0" smtClean="0"/>
              <a:t>para </a:t>
            </a:r>
            <a:r>
              <a:rPr lang="pt-BR" sz="2400" dirty="0"/>
              <a:t>a latitude de 45°, a profundidade da camada de </a:t>
            </a:r>
            <a:r>
              <a:rPr lang="pt-BR" sz="2400" dirty="0" err="1"/>
              <a:t>Ekman</a:t>
            </a:r>
            <a:r>
              <a:rPr lang="pt-BR" sz="2400" dirty="0"/>
              <a:t> para ventos moderados atinge 87m enquanto que para ventos fortes (~20m/s) atinge </a:t>
            </a:r>
            <a:r>
              <a:rPr lang="pt-BR" sz="2400" dirty="0" smtClean="0"/>
              <a:t>270m</a:t>
            </a:r>
          </a:p>
          <a:p>
            <a:pPr lvl="0" algn="just"/>
            <a:endParaRPr lang="pt-BR" sz="1800" dirty="0"/>
          </a:p>
          <a:p>
            <a:pPr lvl="0" algn="just"/>
            <a:r>
              <a:rPr lang="pt-BR" sz="2400" dirty="0"/>
              <a:t>se a lâmina d’água for </a:t>
            </a:r>
            <a:r>
              <a:rPr lang="pt-BR" sz="2400" dirty="0" smtClean="0"/>
              <a:t>demasiadamente </a:t>
            </a:r>
            <a:r>
              <a:rPr lang="pt-BR" sz="2400" dirty="0"/>
              <a:t>rasa para a espiral de </a:t>
            </a:r>
            <a:r>
              <a:rPr lang="pt-BR" sz="2400" dirty="0" err="1"/>
              <a:t>Ekman</a:t>
            </a:r>
            <a:r>
              <a:rPr lang="pt-BR" sz="2400" dirty="0"/>
              <a:t> se desenvolver, o transporte integrado na camada estará defletido menos do que 90° à esquerda (direita) do vento no HS (HN); outro ponto a ser considerado nestas circunstâncias é que a turbulência do atrito com o fundo vai acarretar em aumento no valor de </a:t>
            </a:r>
            <a:r>
              <a:rPr lang="pt-BR" sz="2400" i="1" dirty="0"/>
              <a:t>Az</a:t>
            </a:r>
            <a:r>
              <a:rPr lang="pt-BR" sz="2400" dirty="0"/>
              <a:t> e consequentemente em diminuição do ângulo entre o vento e o transporte integrado de massa</a:t>
            </a:r>
          </a:p>
          <a:p>
            <a:pPr lvl="0" algn="just"/>
            <a:endParaRPr lang="pt-BR" sz="24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p:cNvSpPr>
            <a:spLocks noChangeArrowheads="1"/>
          </p:cNvSpPr>
          <p:nvPr/>
        </p:nvSpPr>
        <p:spPr bwMode="auto">
          <a:xfrm>
            <a:off x="3875957" y="2099358"/>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 xmlns:p14="http://schemas.microsoft.com/office/powerpoint/2010/main" val="355653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208069"/>
            <a:ext cx="9073578" cy="6048672"/>
          </a:xfrm>
        </p:spPr>
        <p:txBody>
          <a:bodyPr rtlCol="0">
            <a:normAutofit/>
          </a:bodyPr>
          <a:lstStyle/>
          <a:p>
            <a:pPr lvl="0" algn="just">
              <a:buFont typeface="Wingdings" panose="05000000000000000000" pitchFamily="2" charset="2"/>
              <a:buChar char="Ø"/>
            </a:pPr>
            <a:r>
              <a:rPr lang="pt-BR" sz="2400" b="1" dirty="0"/>
              <a:t> </a:t>
            </a:r>
            <a:r>
              <a:rPr lang="pt-BR" sz="2400" b="1" u="sng" dirty="0" smtClean="0"/>
              <a:t>Vento paralelo à costa</a:t>
            </a:r>
          </a:p>
          <a:p>
            <a:pPr lvl="0" algn="just"/>
            <a:endParaRPr lang="pt-BR" sz="1600" dirty="0" smtClean="0"/>
          </a:p>
          <a:p>
            <a:pPr lvl="0" algn="just"/>
            <a:r>
              <a:rPr lang="pt-BR" sz="2400" dirty="0" smtClean="0"/>
              <a:t>Quando </a:t>
            </a:r>
            <a:r>
              <a:rPr lang="pt-BR" sz="2400" dirty="0"/>
              <a:t>existe uma componente do vento paralela à costa, o estabelecimento do transporte de </a:t>
            </a:r>
            <a:r>
              <a:rPr lang="pt-BR" sz="2400" dirty="0" err="1"/>
              <a:t>Ekman</a:t>
            </a:r>
            <a:r>
              <a:rPr lang="pt-BR" sz="2400" dirty="0"/>
              <a:t> é seguido pelo desenvolvimento de diferenças nos níveis d’água que terão suas próprias </a:t>
            </a:r>
            <a:r>
              <a:rPr lang="pt-BR" sz="2400" dirty="0" err="1" smtClean="0"/>
              <a:t>consequências</a:t>
            </a:r>
            <a:r>
              <a:rPr lang="pt-BR" sz="2400" dirty="0" smtClean="0"/>
              <a:t> </a:t>
            </a:r>
            <a:r>
              <a:rPr lang="pt-BR" sz="2400" dirty="0"/>
              <a:t>nos movimentos d’água, distorcendo portanto a dinâmica do transporte de </a:t>
            </a:r>
            <a:r>
              <a:rPr lang="pt-BR" sz="2400" dirty="0" err="1" smtClean="0"/>
              <a:t>Ekman</a:t>
            </a:r>
            <a:endParaRPr lang="pt-BR" sz="2400" dirty="0" smtClean="0"/>
          </a:p>
          <a:p>
            <a:pPr lvl="0" algn="just"/>
            <a:endParaRPr lang="pt-BR" sz="1800" dirty="0"/>
          </a:p>
          <a:p>
            <a:pPr lvl="0" algn="just"/>
            <a:r>
              <a:rPr lang="pt-BR" sz="2400" dirty="0"/>
              <a:t>considere um oceano </a:t>
            </a:r>
            <a:r>
              <a:rPr lang="pt-BR" sz="2400" dirty="0" err="1"/>
              <a:t>semi-infinito</a:t>
            </a:r>
            <a:r>
              <a:rPr lang="pt-BR" sz="2400" dirty="0"/>
              <a:t> de profundidade </a:t>
            </a:r>
            <a:r>
              <a:rPr lang="pt-BR" sz="2400" i="1" dirty="0"/>
              <a:t>D</a:t>
            </a:r>
            <a:r>
              <a:rPr lang="pt-BR" sz="2400" dirty="0"/>
              <a:t> para todos os valores de </a:t>
            </a:r>
            <a:r>
              <a:rPr lang="pt-BR" sz="2400" i="1" dirty="0"/>
              <a:t>y&gt;0</a:t>
            </a:r>
            <a:r>
              <a:rPr lang="pt-BR" sz="2400" dirty="0"/>
              <a:t>, em repouso em </a:t>
            </a:r>
            <a:r>
              <a:rPr lang="pt-BR" sz="2400" i="1" dirty="0"/>
              <a:t>t=0</a:t>
            </a:r>
            <a:r>
              <a:rPr lang="pt-BR" sz="2400" dirty="0"/>
              <a:t>, instante no qual começa a soprar um vento uniforme paralelo à costa; a condição de contorno é fluxo normal à costa nulo na costa e na ausência de variações em x:</a:t>
            </a:r>
          </a:p>
          <a:p>
            <a:pPr lvl="0" algn="just"/>
            <a:endParaRPr lang="pt-BR" sz="2000" dirty="0"/>
          </a:p>
          <a:p>
            <a:pPr marL="0" lvl="0" indent="0" algn="just">
              <a:buNone/>
            </a:pPr>
            <a:endParaRPr lang="pt-BR" sz="2000" dirty="0" smtClean="0"/>
          </a:p>
          <a:p>
            <a:pPr lvl="0"/>
            <a:endParaRPr lang="pt-BR" sz="20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Objeto 12"/>
          <p:cNvGraphicFramePr>
            <a:graphicFrameLocks noChangeAspect="1"/>
          </p:cNvGraphicFramePr>
          <p:nvPr>
            <p:extLst>
              <p:ext uri="{D42A27DB-BD31-4B8C-83A1-F6EECF244321}">
                <p14:modId xmlns="" xmlns:p14="http://schemas.microsoft.com/office/powerpoint/2010/main" val="3329914225"/>
              </p:ext>
            </p:extLst>
          </p:nvPr>
        </p:nvGraphicFramePr>
        <p:xfrm>
          <a:off x="2203450" y="5815013"/>
          <a:ext cx="6061075" cy="1368425"/>
        </p:xfrm>
        <a:graphic>
          <a:graphicData uri="http://schemas.openxmlformats.org/presentationml/2006/ole">
            <p:oleObj spid="_x0000_s81952" name="Equação" r:id="rId4" imgW="2260440" imgH="507960" progId="Equation.3">
              <p:embed/>
            </p:oleObj>
          </a:graphicData>
        </a:graphic>
      </p:graphicFrame>
    </p:spTree>
    <p:extLst>
      <p:ext uri="{BB962C8B-B14F-4D97-AF65-F5344CB8AC3E}">
        <p14:creationId xmlns="" xmlns:p14="http://schemas.microsoft.com/office/powerpoint/2010/main" val="1286984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3"/>
          <a:stretch>
            <a:fillRect/>
          </a:stretch>
        </p:blipFill>
        <p:spPr>
          <a:xfrm>
            <a:off x="182527" y="1350945"/>
            <a:ext cx="9801293" cy="4000528"/>
          </a:xfrm>
          <a:prstGeom prst="rect">
            <a:avLst/>
          </a:prstGeom>
        </p:spPr>
      </p:pic>
      <p:sp>
        <p:nvSpPr>
          <p:cNvPr id="13" name="CaixaDeTexto 12"/>
          <p:cNvSpPr txBox="1"/>
          <p:nvPr/>
        </p:nvSpPr>
        <p:spPr>
          <a:xfrm>
            <a:off x="1714915" y="6280167"/>
            <a:ext cx="6645537" cy="461665"/>
          </a:xfrm>
          <a:prstGeom prst="rect">
            <a:avLst/>
          </a:prstGeom>
          <a:noFill/>
        </p:spPr>
        <p:txBody>
          <a:bodyPr wrap="none" rtlCol="0">
            <a:spAutoFit/>
          </a:bodyPr>
          <a:lstStyle/>
          <a:p>
            <a:r>
              <a:rPr lang="pt-BR" sz="2400" dirty="0" smtClean="0">
                <a:latin typeface="+mn-lt"/>
              </a:rPr>
              <a:t>Maré Astronômica + </a:t>
            </a:r>
            <a:r>
              <a:rPr lang="pt-BR" sz="2400" i="1" dirty="0" err="1" smtClean="0">
                <a:latin typeface="+mn-lt"/>
              </a:rPr>
              <a:t>Storm</a:t>
            </a:r>
            <a:r>
              <a:rPr lang="pt-BR" sz="2400" i="1" dirty="0" smtClean="0">
                <a:latin typeface="+mn-lt"/>
              </a:rPr>
              <a:t> Surge </a:t>
            </a:r>
            <a:r>
              <a:rPr lang="pt-BR" sz="2400" dirty="0" smtClean="0">
                <a:latin typeface="+mn-lt"/>
              </a:rPr>
              <a:t>= </a:t>
            </a:r>
            <a:r>
              <a:rPr lang="pt-BR" sz="2400" dirty="0" smtClean="0">
                <a:solidFill>
                  <a:srgbClr val="C00000"/>
                </a:solidFill>
                <a:latin typeface="+mn-lt"/>
              </a:rPr>
              <a:t>Nível Observado</a:t>
            </a:r>
            <a:endParaRPr lang="pt-BR" sz="2400" dirty="0">
              <a:solidFill>
                <a:srgbClr val="C00000"/>
              </a:solidFill>
              <a:latin typeface="+mn-lt"/>
            </a:endParaRPr>
          </a:p>
        </p:txBody>
      </p:sp>
    </p:spTree>
    <p:extLst>
      <p:ext uri="{BB962C8B-B14F-4D97-AF65-F5344CB8AC3E}">
        <p14:creationId xmlns="" xmlns:p14="http://schemas.microsoft.com/office/powerpoint/2010/main" val="2743804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279507"/>
            <a:ext cx="9073578" cy="6048672"/>
          </a:xfrm>
        </p:spPr>
        <p:txBody>
          <a:bodyPr rtlCol="0">
            <a:normAutofit/>
          </a:bodyPr>
          <a:lstStyle/>
          <a:p>
            <a:r>
              <a:rPr lang="pt-BR" sz="2400" dirty="0" smtClean="0"/>
              <a:t>verticalmente </a:t>
            </a:r>
            <a:r>
              <a:rPr lang="pt-BR" sz="2400" dirty="0"/>
              <a:t>integrada de </a:t>
            </a:r>
            <a:r>
              <a:rPr lang="pt-BR" sz="2400" i="1" dirty="0"/>
              <a:t>-D</a:t>
            </a:r>
            <a:r>
              <a:rPr lang="pt-BR" sz="2400" dirty="0"/>
              <a:t> até a superfície, assumindo </a:t>
            </a:r>
            <a:r>
              <a:rPr lang="pt-BR" sz="2400" i="1" dirty="0"/>
              <a:t>u</a:t>
            </a:r>
            <a:r>
              <a:rPr lang="pt-BR" sz="2400" dirty="0"/>
              <a:t> constante com a profundidade e usando a relação entre pressão e elevação:</a:t>
            </a:r>
          </a:p>
          <a:p>
            <a:pPr lvl="0" algn="just"/>
            <a:endParaRPr lang="pt-BR" sz="2400" dirty="0" smtClean="0"/>
          </a:p>
          <a:p>
            <a:pPr lvl="0" algn="just"/>
            <a:endParaRPr lang="pt-BR" sz="2400" dirty="0"/>
          </a:p>
          <a:p>
            <a:pPr marL="0" indent="0">
              <a:buNone/>
            </a:pPr>
            <a:endParaRPr lang="pt-BR" sz="2400" dirty="0" smtClean="0"/>
          </a:p>
          <a:p>
            <a:pPr marL="0" indent="0">
              <a:buNone/>
            </a:pPr>
            <a:endParaRPr lang="pt-BR" sz="2400" dirty="0" smtClean="0"/>
          </a:p>
          <a:p>
            <a:pPr marL="0" indent="0">
              <a:buNone/>
            </a:pPr>
            <a:r>
              <a:rPr lang="pt-BR" sz="2400" dirty="0" smtClean="0"/>
              <a:t>que </a:t>
            </a:r>
            <a:r>
              <a:rPr lang="pt-BR" sz="2400" dirty="0"/>
              <a:t>leva diretamente a:</a:t>
            </a:r>
          </a:p>
          <a:p>
            <a:pPr lvl="0" algn="just"/>
            <a:endParaRPr lang="pt-BR" sz="2400" dirty="0"/>
          </a:p>
          <a:p>
            <a:pPr marL="0" lvl="0" indent="0" algn="just">
              <a:buNone/>
            </a:pPr>
            <a:r>
              <a:rPr lang="pt-BR" sz="2400" dirty="0" smtClean="0"/>
              <a:t>                                                                    e</a:t>
            </a:r>
          </a:p>
          <a:p>
            <a:pPr lvl="0"/>
            <a:endParaRPr lang="pt-BR" sz="24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 name="Objeto 11"/>
          <p:cNvGraphicFramePr>
            <a:graphicFrameLocks noChangeAspect="1"/>
          </p:cNvGraphicFramePr>
          <p:nvPr>
            <p:extLst>
              <p:ext uri="{D42A27DB-BD31-4B8C-83A1-F6EECF244321}">
                <p14:modId xmlns="" xmlns:p14="http://schemas.microsoft.com/office/powerpoint/2010/main" val="4078457973"/>
              </p:ext>
            </p:extLst>
          </p:nvPr>
        </p:nvGraphicFramePr>
        <p:xfrm>
          <a:off x="2254230" y="2208201"/>
          <a:ext cx="4831915" cy="1435030"/>
        </p:xfrm>
        <a:graphic>
          <a:graphicData uri="http://schemas.openxmlformats.org/presentationml/2006/ole">
            <p:oleObj spid="_x0000_s86139" name="Equação" r:id="rId4" imgW="1790700" imgH="533400" progId="Equation.3">
              <p:embed/>
            </p:oleObj>
          </a:graphicData>
        </a:graphic>
      </p:graphicFrame>
      <p:graphicFrame>
        <p:nvGraphicFramePr>
          <p:cNvPr id="17" name="Objeto 16"/>
          <p:cNvGraphicFramePr>
            <a:graphicFrameLocks noChangeAspect="1"/>
          </p:cNvGraphicFramePr>
          <p:nvPr>
            <p:extLst>
              <p:ext uri="{D42A27DB-BD31-4B8C-83A1-F6EECF244321}">
                <p14:modId xmlns="" xmlns:p14="http://schemas.microsoft.com/office/powerpoint/2010/main" val="3112713924"/>
              </p:ext>
            </p:extLst>
          </p:nvPr>
        </p:nvGraphicFramePr>
        <p:xfrm>
          <a:off x="2968610" y="4957278"/>
          <a:ext cx="1662454" cy="1322889"/>
        </p:xfrm>
        <a:graphic>
          <a:graphicData uri="http://schemas.openxmlformats.org/presentationml/2006/ole">
            <p:oleObj spid="_x0000_s86141" name="Equação" r:id="rId5" imgW="558558" imgH="444307" progId="Equation.3">
              <p:embed/>
            </p:oleObj>
          </a:graphicData>
        </a:graphic>
      </p:graphicFrame>
      <p:graphicFrame>
        <p:nvGraphicFramePr>
          <p:cNvPr id="20" name="Objeto 19"/>
          <p:cNvGraphicFramePr>
            <a:graphicFrameLocks noChangeAspect="1"/>
          </p:cNvGraphicFramePr>
          <p:nvPr>
            <p:extLst>
              <p:ext uri="{D42A27DB-BD31-4B8C-83A1-F6EECF244321}">
                <p14:modId xmlns="" xmlns:p14="http://schemas.microsoft.com/office/powerpoint/2010/main" val="3733074326"/>
              </p:ext>
            </p:extLst>
          </p:nvPr>
        </p:nvGraphicFramePr>
        <p:xfrm>
          <a:off x="6397634" y="4885840"/>
          <a:ext cx="1903311" cy="1249841"/>
        </p:xfrm>
        <a:graphic>
          <a:graphicData uri="http://schemas.openxmlformats.org/presentationml/2006/ole">
            <p:oleObj spid="_x0000_s86142" name="Equação" r:id="rId6" imgW="710891" imgH="469696" progId="Equation.3">
              <p:embed/>
            </p:oleObj>
          </a:graphicData>
        </a:graphic>
      </p:graphicFrame>
    </p:spTree>
    <p:extLst>
      <p:ext uri="{BB962C8B-B14F-4D97-AF65-F5344CB8AC3E}">
        <p14:creationId xmlns="" xmlns:p14="http://schemas.microsoft.com/office/powerpoint/2010/main" val="904510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503238" y="1403573"/>
            <a:ext cx="9073578" cy="5805288"/>
          </a:xfrm>
        </p:spPr>
        <p:txBody>
          <a:bodyPr rtlCol="0">
            <a:noAutofit/>
          </a:bodyPr>
          <a:lstStyle/>
          <a:p>
            <a:pPr lvl="0" algn="just">
              <a:buFont typeface="Wingdings" panose="05000000000000000000" pitchFamily="2" charset="2"/>
              <a:buChar char="Ø"/>
            </a:pPr>
            <a:r>
              <a:rPr lang="pt-BR" sz="2400" b="1" dirty="0"/>
              <a:t> </a:t>
            </a:r>
            <a:r>
              <a:rPr lang="pt-BR" sz="2400" b="1" u="sng" dirty="0" smtClean="0"/>
              <a:t>Vento paralelo à costa</a:t>
            </a:r>
          </a:p>
          <a:p>
            <a:pPr marL="0" lvl="0" indent="0" algn="just">
              <a:buNone/>
            </a:pPr>
            <a:endParaRPr lang="pt-BR" sz="2000" dirty="0" smtClean="0"/>
          </a:p>
          <a:p>
            <a:pPr lvl="0"/>
            <a:r>
              <a:rPr lang="pt-BR" sz="2400" dirty="0"/>
              <a:t>a primeira equação mostra que a velocidade paralela à costa </a:t>
            </a:r>
            <a:r>
              <a:rPr lang="pt-BR" sz="2400" dirty="0" smtClean="0"/>
              <a:t>tem </a:t>
            </a:r>
            <a:r>
              <a:rPr lang="pt-BR" sz="2400" dirty="0"/>
              <a:t>dependência linear com </a:t>
            </a:r>
            <a:r>
              <a:rPr lang="pt-BR" sz="2400" i="1" dirty="0"/>
              <a:t>t</a:t>
            </a:r>
            <a:r>
              <a:rPr lang="pt-BR" sz="2400" dirty="0"/>
              <a:t>; na prática, os efeitos de atrito com o fundo limitam a solução </a:t>
            </a:r>
            <a:r>
              <a:rPr lang="pt-BR" sz="2400" dirty="0" smtClean="0"/>
              <a:t>infinita;</a:t>
            </a:r>
          </a:p>
          <a:p>
            <a:pPr lvl="0"/>
            <a:endParaRPr lang="pt-BR" sz="2400" dirty="0"/>
          </a:p>
          <a:p>
            <a:pPr lvl="0"/>
            <a:r>
              <a:rPr lang="pt-BR" sz="2400" dirty="0"/>
              <a:t>a segunda equação mostra um gradiente do nível do mar perpendicular à costa que encontra-se em equilíbrio </a:t>
            </a:r>
            <a:r>
              <a:rPr lang="pt-BR" sz="2400" dirty="0" err="1"/>
              <a:t>geostrófico</a:t>
            </a:r>
            <a:r>
              <a:rPr lang="pt-BR" sz="2400" dirty="0"/>
              <a:t> com a corrente </a:t>
            </a:r>
            <a:r>
              <a:rPr lang="pt-BR" sz="2400" i="1" dirty="0"/>
              <a:t>u</a:t>
            </a:r>
            <a:r>
              <a:rPr lang="pt-BR" sz="2400" dirty="0"/>
              <a:t> em todos os </a:t>
            </a:r>
            <a:r>
              <a:rPr lang="pt-BR" sz="2400" dirty="0" smtClean="0"/>
              <a:t>instantes;</a:t>
            </a:r>
          </a:p>
          <a:p>
            <a:pPr lvl="0"/>
            <a:endParaRPr lang="pt-BR" sz="2400" dirty="0"/>
          </a:p>
          <a:p>
            <a:pPr lvl="0"/>
            <a:r>
              <a:rPr lang="pt-BR" sz="2400" dirty="0"/>
              <a:t>o efeito resultante do vento aplicado é um fluxo na direção do vento, mas agora podemos ver que esta estrutura é na realidade mais complicada do que parece</a:t>
            </a:r>
          </a:p>
          <a:p>
            <a:pPr marL="0" lvl="0" indent="0" algn="just">
              <a:buNone/>
            </a:pPr>
            <a:endParaRPr lang="pt-BR" sz="2800" dirty="0"/>
          </a:p>
          <a:p>
            <a:pPr marL="0" lvl="0" indent="0" algn="just">
              <a:buNone/>
            </a:pPr>
            <a:endParaRPr lang="pt-BR" sz="2000" dirty="0"/>
          </a:p>
          <a:p>
            <a:pPr lvl="0" algn="just"/>
            <a:endParaRPr lang="pt-BR" sz="2000" dirty="0"/>
          </a:p>
          <a:p>
            <a:pPr marL="0" lvl="0" indent="0" algn="just">
              <a:buNone/>
            </a:pPr>
            <a:r>
              <a:rPr lang="pt-BR" sz="2000" dirty="0" smtClean="0"/>
              <a:t>                                                                </a:t>
            </a:r>
          </a:p>
          <a:p>
            <a:pPr lvl="0"/>
            <a:endParaRPr lang="pt-BR" sz="20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6"/>
          <p:cNvSpPr>
            <a:spLocks noChangeArrowheads="1"/>
          </p:cNvSpPr>
          <p:nvPr/>
        </p:nvSpPr>
        <p:spPr bwMode="auto">
          <a:xfrm>
            <a:off x="3875957" y="6546847"/>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
          <p:cNvSpPr txBox="1">
            <a:spLocks noChangeArrowheads="1"/>
          </p:cNvSpPr>
          <p:nvPr/>
        </p:nvSpPr>
        <p:spPr bwMode="auto">
          <a:xfrm>
            <a:off x="215776" y="14288"/>
            <a:ext cx="972108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6632" rIns="91440" bIns="45720" numCol="1" rtlCol="0" anchor="ctr" anchorCtr="0" compatLnSpc="1">
            <a:prstTxWarp prst="textNoShape">
              <a:avLst/>
            </a:prstTxWarp>
            <a:noAutofit/>
          </a:bodyP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000" dirty="0" smtClean="0">
                <a:solidFill>
                  <a:srgbClr val="000000"/>
                </a:solidFill>
              </a:rPr>
              <a:t>Resposta à tensão de cisalhamento do vento</a:t>
            </a:r>
            <a:endParaRPr lang="fi-FI" altLang="pt-BR" sz="3200" dirty="0" smtClean="0">
              <a:solidFill>
                <a:srgbClr val="000000"/>
              </a:solidFill>
            </a:endParaRPr>
          </a:p>
        </p:txBody>
      </p:sp>
      <p:sp>
        <p:nvSpPr>
          <p:cNvPr id="2"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6"/>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4"/>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10080625"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 xmlns:p14="http://schemas.microsoft.com/office/powerpoint/2010/main" val="716674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547813"/>
            <a:ext cx="9073578" cy="5688408"/>
          </a:xfrm>
        </p:spPr>
        <p:txBody>
          <a:bodyPr rtlCol="0">
            <a:normAutofit/>
          </a:bodyPr>
          <a:lstStyle/>
          <a:p>
            <a:pPr lvl="0" algn="just"/>
            <a:r>
              <a:rPr lang="pt-BR" sz="2800" dirty="0"/>
              <a:t>a teoria harmônica das </a:t>
            </a:r>
            <a:r>
              <a:rPr lang="pt-BR" sz="2800" dirty="0" smtClean="0"/>
              <a:t>marés permite </a:t>
            </a:r>
            <a:r>
              <a:rPr lang="pt-BR" sz="2800" dirty="0"/>
              <a:t>a elaboração de tábuas de maré com precisão da ordem de </a:t>
            </a:r>
            <a:r>
              <a:rPr lang="pt-BR" sz="2800" dirty="0" smtClean="0"/>
              <a:t>centímetros</a:t>
            </a:r>
          </a:p>
          <a:p>
            <a:pPr lvl="0" algn="just"/>
            <a:endParaRPr lang="pt-BR" sz="2800" dirty="0"/>
          </a:p>
          <a:p>
            <a:pPr lvl="0" algn="just"/>
            <a:r>
              <a:rPr lang="pt-BR" sz="2800" dirty="0"/>
              <a:t>no entanto, desvios sistemáticos em relação à previsão harmônica ocorrem frequentemente, principalmente devidos à influência meteorológica de campos variáveis de pressão atmosférica e de vento sobre a superfície do oceano, principalmente nas regiões costeiras </a:t>
            </a:r>
            <a:r>
              <a:rPr lang="pt-BR" sz="2800" dirty="0" smtClean="0"/>
              <a:t>rasas</a:t>
            </a:r>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547813"/>
            <a:ext cx="9073578" cy="5688408"/>
          </a:xfrm>
        </p:spPr>
        <p:txBody>
          <a:bodyPr rtlCol="0">
            <a:normAutofit/>
          </a:bodyPr>
          <a:lstStyle/>
          <a:p>
            <a:pPr lvl="0" algn="just"/>
            <a:r>
              <a:rPr lang="pt-BR" sz="2800" dirty="0" smtClean="0"/>
              <a:t>geralmente </a:t>
            </a:r>
            <a:r>
              <a:rPr lang="pt-BR" sz="2800" dirty="0"/>
              <a:t>estes desvios são da ordem de alguns centímetros, positivos ou negativos, e nem são reportados; porém, ocasionalmente, os desvios podem atingir </a:t>
            </a:r>
            <a:r>
              <a:rPr lang="pt-BR" sz="2800" dirty="0" smtClean="0"/>
              <a:t>1 m </a:t>
            </a:r>
            <a:r>
              <a:rPr lang="pt-BR" sz="2800" dirty="0"/>
              <a:t>ou mais, e se houver conjunção de um grande desvio positivo com marés de sizígia, grandes inundações nas regiões costeiras podem </a:t>
            </a:r>
            <a:r>
              <a:rPr lang="pt-BR" sz="2800" dirty="0" smtClean="0"/>
              <a:t>ocorrer</a:t>
            </a:r>
          </a:p>
          <a:p>
            <a:pPr lvl="0" algn="just"/>
            <a:endParaRPr lang="pt-BR" sz="2800" dirty="0"/>
          </a:p>
          <a:p>
            <a:pPr lvl="0" algn="just"/>
            <a:r>
              <a:rPr lang="pt-BR" sz="2800" dirty="0"/>
              <a:t>esses efeitos não estão necessariamente relacionados às estações do ano, pelo fato de que os sistemas transientes intensos podem ocorrer em qualquer época; de qualquer forma, deve ser ressaltado que os sistemas meteorológicos são, em geral, mais intensos durante o </a:t>
            </a:r>
            <a:r>
              <a:rPr lang="pt-BR" sz="2800" dirty="0" smtClean="0"/>
              <a:t>inverno</a:t>
            </a:r>
            <a:endParaRPr lang="pt-BR" sz="2800" dirty="0"/>
          </a:p>
          <a:p>
            <a:pPr marL="503971" lvl="1" indent="0" defTabSz="1007943" eaLnBrk="1" fontAlgn="auto" hangingPunct="1">
              <a:spcBef>
                <a:spcPts val="551"/>
              </a:spcBef>
              <a:spcAft>
                <a:spcPts val="0"/>
              </a:spcAft>
              <a:buFont typeface="Arial" panose="020B0604020202020204" pitchFamily="34" charset="0"/>
              <a:buNone/>
              <a:defRPr/>
            </a:pPr>
            <a:endParaRPr lang="pt-BR" sz="32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547589"/>
            <a:ext cx="9073578" cy="5688408"/>
          </a:xfrm>
        </p:spPr>
        <p:txBody>
          <a:bodyPr rtlCol="0">
            <a:normAutofit/>
          </a:bodyPr>
          <a:lstStyle/>
          <a:p>
            <a:pPr lvl="0" algn="just"/>
            <a:r>
              <a:rPr lang="pt-BR" sz="2800" dirty="0"/>
              <a:t>embora seja dada importância maior para os distúrbios positivos mais relevantes, os casos de desvios negativos podem representar sérios riscos à navegação de grande porte, seja no que diz respeito aos canais de acesso aos portos ou mesmo no tocante de encalhamento em bancos de areia ou choque com o fundo </a:t>
            </a:r>
            <a:r>
              <a:rPr lang="pt-BR" sz="2800" dirty="0" smtClean="0"/>
              <a:t>rochoso</a:t>
            </a:r>
          </a:p>
          <a:p>
            <a:pPr lvl="0" algn="just"/>
            <a:endParaRPr lang="pt-BR" sz="2800" dirty="0"/>
          </a:p>
          <a:p>
            <a:pPr lvl="0" algn="just"/>
            <a:r>
              <a:rPr lang="pt-BR" sz="2800" dirty="0" smtClean="0"/>
              <a:t>O Mar do Norte, o Adriático Norte e </a:t>
            </a:r>
            <a:r>
              <a:rPr lang="pt-BR" sz="2800" dirty="0"/>
              <a:t>a </a:t>
            </a:r>
            <a:r>
              <a:rPr lang="pt-BR" sz="2800" dirty="0" smtClean="0"/>
              <a:t>Baia de Bengala são </a:t>
            </a:r>
            <a:r>
              <a:rPr lang="pt-BR" sz="2800" dirty="0"/>
              <a:t>exemplos típicos de regiões frequentemente afetadas por distúrbios desta natureza; alguns casos específicos serão abordados nesta </a:t>
            </a:r>
            <a:r>
              <a:rPr lang="pt-BR" sz="2800" dirty="0" smtClean="0"/>
              <a:t>seção</a:t>
            </a:r>
          </a:p>
          <a:p>
            <a:pPr lvl="0" algn="just">
              <a:buNone/>
            </a:pPr>
            <a:endParaRPr lang="pt-BR" sz="2800" dirty="0"/>
          </a:p>
          <a:p>
            <a:pPr marL="503971" lvl="1" indent="0" defTabSz="1007943" eaLnBrk="1" fontAlgn="auto" hangingPunct="1">
              <a:spcBef>
                <a:spcPts val="551"/>
              </a:spcBef>
              <a:spcAft>
                <a:spcPts val="0"/>
              </a:spcAft>
              <a:buFont typeface="Arial" panose="020B0604020202020204" pitchFamily="34" charset="0"/>
              <a:buNone/>
              <a:defRPr/>
            </a:pPr>
            <a:endParaRPr lang="pt-BR" sz="32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90699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93738" y="14288"/>
            <a:ext cx="8693150" cy="1460500"/>
          </a:xfrm>
        </p:spPr>
        <p:txBody>
          <a:bodyPr tIns="16632" rtlCol="0">
            <a:normAutofit/>
          </a:bodyPr>
          <a:lstStyle/>
          <a:p>
            <a:pPr defTabSz="1007943" eaLnBrk="1" fontAlgn="auto" hangingPunct="1">
              <a:lnSpc>
                <a:spcPct val="98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altLang="pt-BR" sz="4850" dirty="0" smtClean="0">
                <a:solidFill>
                  <a:srgbClr val="000000"/>
                </a:solidFill>
              </a:rPr>
              <a:t>Conceitos Básicos</a:t>
            </a:r>
          </a:p>
        </p:txBody>
      </p:sp>
      <p:sp>
        <p:nvSpPr>
          <p:cNvPr id="6" name="Espaço Reservado para Conteúdo 5"/>
          <p:cNvSpPr>
            <a:spLocks noGrp="1"/>
          </p:cNvSpPr>
          <p:nvPr>
            <p:ph idx="1"/>
          </p:nvPr>
        </p:nvSpPr>
        <p:spPr>
          <a:xfrm>
            <a:off x="503238" y="1547589"/>
            <a:ext cx="9073578" cy="5688408"/>
          </a:xfrm>
        </p:spPr>
        <p:txBody>
          <a:bodyPr rtlCol="0">
            <a:normAutofit/>
          </a:bodyPr>
          <a:lstStyle/>
          <a:p>
            <a:pPr lvl="0" algn="just"/>
            <a:r>
              <a:rPr lang="pt-BR" sz="2800" dirty="0" smtClean="0"/>
              <a:t>é </a:t>
            </a:r>
            <a:r>
              <a:rPr lang="pt-BR" sz="2800" dirty="0"/>
              <a:t>óbvio que as perdas humanas são maiores em áreas mais densamente </a:t>
            </a:r>
            <a:r>
              <a:rPr lang="pt-BR" sz="2800" dirty="0" smtClean="0"/>
              <a:t>povoadas </a:t>
            </a:r>
            <a:r>
              <a:rPr lang="pt-BR" sz="2800" dirty="0"/>
              <a:t>da </a:t>
            </a:r>
            <a:r>
              <a:rPr lang="pt-BR" sz="2800" dirty="0" smtClean="0"/>
              <a:t>costa; </a:t>
            </a:r>
            <a:r>
              <a:rPr lang="pt-BR" sz="2800" dirty="0"/>
              <a:t>de qualquer modo, os prejuízos materiais são enormes, principalmente em regiões agrícolas e em </a:t>
            </a:r>
            <a:r>
              <a:rPr lang="pt-BR" sz="2800" dirty="0" smtClean="0"/>
              <a:t>polos </a:t>
            </a:r>
            <a:r>
              <a:rPr lang="pt-BR" sz="2800" dirty="0"/>
              <a:t>industriais, dada a invasão da água do mar em locais </a:t>
            </a:r>
            <a:r>
              <a:rPr lang="pt-BR" sz="2800" dirty="0" smtClean="0"/>
              <a:t>desprotegidos</a:t>
            </a:r>
          </a:p>
          <a:p>
            <a:pPr lvl="0" algn="just"/>
            <a:endParaRPr lang="pt-BR" sz="2800" dirty="0"/>
          </a:p>
          <a:p>
            <a:pPr algn="just"/>
            <a:r>
              <a:rPr lang="pt-BR" sz="2800" dirty="0" smtClean="0"/>
              <a:t>os termos onda de tormenta, maré de tempestade e mais comumente ressaca </a:t>
            </a:r>
            <a:r>
              <a:rPr lang="pt-BR" sz="2800" dirty="0" smtClean="0"/>
              <a:t>são </a:t>
            </a:r>
            <a:r>
              <a:rPr lang="pt-BR" sz="2800" dirty="0" smtClean="0"/>
              <a:t>normalmente </a:t>
            </a:r>
            <a:r>
              <a:rPr lang="pt-BR" sz="2800" dirty="0" smtClean="0"/>
              <a:t>reservados </a:t>
            </a:r>
            <a:r>
              <a:rPr lang="pt-BR" sz="2800" dirty="0" smtClean="0"/>
              <a:t>para excedentes no nível do mar gerados por tempestades severas sobre o mar</a:t>
            </a:r>
          </a:p>
          <a:p>
            <a:pPr lvl="0" algn="just"/>
            <a:endParaRPr lang="pt-BR" sz="2800" dirty="0"/>
          </a:p>
          <a:p>
            <a:pPr marL="503971" lvl="1" indent="0" defTabSz="1007943" eaLnBrk="1" fontAlgn="auto" hangingPunct="1">
              <a:spcBef>
                <a:spcPts val="551"/>
              </a:spcBef>
              <a:spcAft>
                <a:spcPts val="0"/>
              </a:spcAft>
              <a:buFont typeface="Arial" panose="020B0604020202020204" pitchFamily="34" charset="0"/>
              <a:buNone/>
              <a:defRPr/>
            </a:pPr>
            <a:endParaRPr lang="pt-BR" sz="3200" dirty="0"/>
          </a:p>
        </p:txBody>
      </p:sp>
      <p:cxnSp>
        <p:nvCxnSpPr>
          <p:cNvPr id="3" name="Conector reto 2"/>
          <p:cNvCxnSpPr/>
          <p:nvPr/>
        </p:nvCxnSpPr>
        <p:spPr>
          <a:xfrm>
            <a:off x="503238" y="1116013"/>
            <a:ext cx="9577387" cy="381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7451725"/>
            <a:ext cx="10080625" cy="0"/>
          </a:xfrm>
          <a:prstGeom prst="line">
            <a:avLst/>
          </a:prstGeom>
          <a:ln w="2063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90699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4483</TotalTime>
  <Words>3295</Words>
  <Application>Microsoft Office PowerPoint</Application>
  <PresentationFormat>Personalizar</PresentationFormat>
  <Paragraphs>329</Paragraphs>
  <Slides>51</Slides>
  <Notes>51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51</vt:i4>
      </vt:variant>
    </vt:vector>
  </HeadingPairs>
  <TitlesOfParts>
    <vt:vector size="53" baseType="lpstr">
      <vt:lpstr>Office Theme</vt:lpstr>
      <vt:lpstr>Equação</vt:lpstr>
      <vt:lpstr>Marés Meteorológicas</vt:lpstr>
      <vt:lpstr>Storm Surges</vt:lpstr>
      <vt:lpstr>Introdução</vt:lpstr>
      <vt:lpstr>Introdução</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Efeitos dos Ciclones Tropicais</vt:lpstr>
      <vt:lpstr>Efeitos dos Ciclones Extratropicais</vt:lpstr>
      <vt:lpstr>Efeitos dos Ciclones Extratropicais</vt:lpstr>
      <vt:lpstr>Irish Sea &amp; North Sea</vt:lpstr>
      <vt:lpstr>Irish Sea &amp; North Sea</vt:lpstr>
      <vt:lpstr>Slide 23</vt:lpstr>
      <vt:lpstr>North Sea</vt:lpstr>
      <vt:lpstr>North Sea</vt:lpstr>
      <vt:lpstr>North Sea</vt:lpstr>
      <vt:lpstr>Costa Leste dos EUA (Atlântico)</vt:lpstr>
      <vt:lpstr>Costa Leste dos EUA (Atlântico)</vt:lpstr>
      <vt:lpstr>Costa Leste dos EUA (Atlântico)</vt:lpstr>
      <vt:lpstr>Baia de Bengala</vt:lpstr>
      <vt:lpstr>Baia de Bengala</vt:lpstr>
      <vt:lpstr>Outras regiões...</vt:lpstr>
      <vt:lpstr>Resposta às variações da pressão atmosférica</vt:lpstr>
      <vt:lpstr>Resposta às variações da pressão atmosférica</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Meteorologia - Oceanografia</dc:title>
  <dc:creator>Carolina Barnez Gramcianinov</dc:creator>
  <cp:lastModifiedBy>Tank1</cp:lastModifiedBy>
  <cp:revision>177</cp:revision>
  <cp:lastPrinted>1601-01-01T00:00:00Z</cp:lastPrinted>
  <dcterms:created xsi:type="dcterms:W3CDTF">2010-05-18T21:48:00Z</dcterms:created>
  <dcterms:modified xsi:type="dcterms:W3CDTF">2023-08-09T18:16:47Z</dcterms:modified>
</cp:coreProperties>
</file>