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Merriweather Light"/>
      <p:regular r:id="rId44"/>
      <p:bold r:id="rId45"/>
      <p:italic r:id="rId46"/>
      <p:boldItalic r:id="rId47"/>
    </p:embeddedFont>
    <p:embeddedFont>
      <p:font typeface="Lobster"/>
      <p:regular r:id="rId48"/>
    </p:embeddedFont>
    <p:embeddedFont>
      <p:font typeface="Quicksand"/>
      <p:regular r:id="rId49"/>
      <p:bold r:id="rId50"/>
    </p:embeddedFont>
    <p:embeddedFont>
      <p:font typeface="Merriweather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5" roundtripDataSignature="AMtx7miA3x3seV+J61EzQlr9IOQSOK4U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MerriweatherLight-regular.fntdata"/><Relationship Id="rId43" Type="http://schemas.openxmlformats.org/officeDocument/2006/relationships/slide" Target="slides/slide38.xml"/><Relationship Id="rId46" Type="http://schemas.openxmlformats.org/officeDocument/2006/relationships/font" Target="fonts/MerriweatherLight-italic.fntdata"/><Relationship Id="rId45" Type="http://schemas.openxmlformats.org/officeDocument/2006/relationships/font" Target="fonts/Merriweather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obster-regular.fntdata"/><Relationship Id="rId47" Type="http://schemas.openxmlformats.org/officeDocument/2006/relationships/font" Target="fonts/MerriweatherLight-boldItalic.fntdata"/><Relationship Id="rId49" Type="http://schemas.openxmlformats.org/officeDocument/2006/relationships/font" Target="fonts/Quicksan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erriweather-regular.fntdata"/><Relationship Id="rId50" Type="http://schemas.openxmlformats.org/officeDocument/2006/relationships/font" Target="fonts/Quicksand-bold.fntdata"/><Relationship Id="rId53" Type="http://schemas.openxmlformats.org/officeDocument/2006/relationships/font" Target="fonts/Merriweather-italic.fntdata"/><Relationship Id="rId52" Type="http://schemas.openxmlformats.org/officeDocument/2006/relationships/font" Target="fonts/Merriweather-bold.fntdata"/><Relationship Id="rId11" Type="http://schemas.openxmlformats.org/officeDocument/2006/relationships/slide" Target="slides/slide6.xml"/><Relationship Id="rId55" Type="http://customschemas.google.com/relationships/presentationmetadata" Target="metadata"/><Relationship Id="rId10" Type="http://schemas.openxmlformats.org/officeDocument/2006/relationships/slide" Target="slides/slide5.xml"/><Relationship Id="rId54" Type="http://schemas.openxmlformats.org/officeDocument/2006/relationships/font" Target="fonts/Merriweather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37b2fbe4f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137b2fbe4f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37b2fbe4fd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137b2fbe4fd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4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4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4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4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0.pn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7.jpg"/><Relationship Id="rId5" Type="http://schemas.openxmlformats.org/officeDocument/2006/relationships/image" Target="../media/image1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78000" y="2702200"/>
            <a:ext cx="8988000" cy="2441400"/>
          </a:xfrm>
          <a:prstGeom prst="rect">
            <a:avLst/>
          </a:prstGeom>
          <a:solidFill>
            <a:srgbClr val="FFFFFF">
              <a:alpha val="38431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latin typeface="Merriweather"/>
                <a:ea typeface="Merriweather"/>
                <a:cs typeface="Merriweather"/>
                <a:sym typeface="Merriweather"/>
              </a:rPr>
              <a:t>Evaluation of trends in intensity and speed of extratropical cyclones associated to extreme wave events in the Atlantic Ocean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Ricardo de Camargo &amp; </a:t>
            </a:r>
            <a:r>
              <a:rPr b="0" i="0" lang="pt-BR" sz="1800" cap="none" strike="noStrike">
                <a:solidFill>
                  <a:srgbClr val="000000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Carolina B. Gramcianinov</a:t>
            </a:r>
            <a:r>
              <a:rPr b="0" i="0" lang="pt-BR" sz="1800" u="none" cap="none" strike="noStrike">
                <a:solidFill>
                  <a:srgbClr val="000000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	    </a:t>
            </a:r>
            <a:endParaRPr b="0" i="0" sz="1800" u="none" cap="none" strike="noStrike">
              <a:solidFill>
                <a:srgbClr val="000000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0" lvl="0" marL="4114800" marR="0" rtl="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IWMO</a:t>
            </a:r>
            <a:r>
              <a:rPr b="1" i="1" lang="pt-BR" sz="1800">
                <a:latin typeface="Merriweather"/>
                <a:ea typeface="Merriweather"/>
                <a:cs typeface="Merriweather"/>
                <a:sym typeface="Merriweather"/>
              </a:rPr>
              <a:t>2022</a:t>
            </a:r>
            <a:r>
              <a:rPr b="1" i="1" lang="pt-BR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- </a:t>
            </a:r>
            <a:r>
              <a:rPr b="1" i="1" lang="pt-BR" sz="1800">
                <a:latin typeface="Merriweather"/>
                <a:ea typeface="Merriweather"/>
                <a:cs typeface="Merriweather"/>
                <a:sym typeface="Merriweather"/>
              </a:rPr>
              <a:t>June 28 to July 01 - Ann Arbor</a:t>
            </a:r>
            <a:endParaRPr b="1" i="1" sz="10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52400"/>
            <a:ext cx="1466700" cy="68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/>
          <p:nvPr>
            <p:ph idx="4294967295" type="body"/>
          </p:nvPr>
        </p:nvSpPr>
        <p:spPr>
          <a:xfrm>
            <a:off x="0" y="521625"/>
            <a:ext cx="50235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Extreme event: 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percentiles </a:t>
            </a: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(75th, 90th, 95th, 99th) in each grid point;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percentiles calculated for independent events (window = 96h) and </a:t>
            </a: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for each season (important for summer)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grouping points above percentile in “extreme regions” to association with the cyclones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only points with shww &gt; 50% of the swh (to exclude swell)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1" name="Google Shape;151;p1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METHODS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52" name="Google Shape;152;p11"/>
          <p:cNvPicPr preferRelativeResize="0"/>
          <p:nvPr/>
        </p:nvPicPr>
        <p:blipFill rotWithShape="1">
          <a:blip r:embed="rId3">
            <a:alphaModFix/>
          </a:blip>
          <a:srcRect b="0" l="0" r="0" t="50808"/>
          <a:stretch/>
        </p:blipFill>
        <p:spPr>
          <a:xfrm>
            <a:off x="5023425" y="711825"/>
            <a:ext cx="4137349" cy="157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 rotWithShape="1">
          <a:blip r:embed="rId4">
            <a:alphaModFix/>
          </a:blip>
          <a:srcRect b="76015" l="0" r="-4133" t="2672"/>
          <a:stretch/>
        </p:blipFill>
        <p:spPr>
          <a:xfrm>
            <a:off x="5192500" y="2846451"/>
            <a:ext cx="3992201" cy="105021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1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5" name="Google Shape;155;p11"/>
          <p:cNvSpPr txBox="1"/>
          <p:nvPr/>
        </p:nvSpPr>
        <p:spPr>
          <a:xfrm>
            <a:off x="6632525" y="3958950"/>
            <a:ext cx="233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2020a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1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METHODS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Z:\home\carolbg\Projetos\EXWAV\Documentos\MARTECH2020\figuras\track_extreme_NAt_201810.000001.png" id="162" name="Google Shape;16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9850" y="566700"/>
            <a:ext cx="3094400" cy="3335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 txBox="1"/>
          <p:nvPr/>
        </p:nvSpPr>
        <p:spPr>
          <a:xfrm rot="-5400000">
            <a:off x="7593511" y="2142911"/>
            <a:ext cx="2691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(2021b)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12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5" name="Google Shape;165;p12"/>
          <p:cNvPicPr preferRelativeResize="0"/>
          <p:nvPr/>
        </p:nvPicPr>
        <p:blipFill rotWithShape="1">
          <a:blip r:embed="rId4">
            <a:alphaModFix/>
          </a:blip>
          <a:srcRect b="76013" l="68002" r="-4132" t="2672"/>
          <a:stretch/>
        </p:blipFill>
        <p:spPr>
          <a:xfrm>
            <a:off x="3875200" y="625038"/>
            <a:ext cx="1625501" cy="1232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2"/>
          <p:cNvSpPr txBox="1"/>
          <p:nvPr/>
        </p:nvSpPr>
        <p:spPr>
          <a:xfrm>
            <a:off x="349738" y="721075"/>
            <a:ext cx="2899200" cy="400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(I) grid points above percentile</a:t>
            </a:r>
            <a:endParaRPr b="1" i="0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7" name="Google Shape;167;p12"/>
          <p:cNvSpPr txBox="1"/>
          <p:nvPr/>
        </p:nvSpPr>
        <p:spPr>
          <a:xfrm>
            <a:off x="224175" y="1549550"/>
            <a:ext cx="3150300" cy="4002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(II) grouping in “extreme regions”</a:t>
            </a:r>
            <a:endParaRPr b="1" i="0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68" name="Google Shape;168;p12"/>
          <p:cNvCxnSpPr>
            <a:stCxn id="166" idx="2"/>
            <a:endCxn id="167" idx="0"/>
          </p:cNvCxnSpPr>
          <p:nvPr/>
        </p:nvCxnSpPr>
        <p:spPr>
          <a:xfrm>
            <a:off x="1799338" y="1121275"/>
            <a:ext cx="0" cy="428400"/>
          </a:xfrm>
          <a:prstGeom prst="straightConnector1">
            <a:avLst/>
          </a:prstGeom>
          <a:noFill/>
          <a:ln cap="flat" cmpd="sng" w="28575">
            <a:solidFill>
              <a:srgbClr val="002F4A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69" name="Google Shape;169;p12"/>
          <p:cNvSpPr/>
          <p:nvPr/>
        </p:nvSpPr>
        <p:spPr>
          <a:xfrm>
            <a:off x="4367250" y="625050"/>
            <a:ext cx="641400" cy="725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p12"/>
          <p:cNvCxnSpPr>
            <a:stCxn id="165" idx="1"/>
            <a:endCxn id="167" idx="3"/>
          </p:cNvCxnSpPr>
          <p:nvPr/>
        </p:nvCxnSpPr>
        <p:spPr>
          <a:xfrm flipH="1">
            <a:off x="3374500" y="1241276"/>
            <a:ext cx="500700" cy="508500"/>
          </a:xfrm>
          <a:prstGeom prst="bentConnector3">
            <a:avLst>
              <a:gd fmla="val 5000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12"/>
          <p:cNvSpPr txBox="1"/>
          <p:nvPr/>
        </p:nvSpPr>
        <p:spPr>
          <a:xfrm>
            <a:off x="224175" y="2387750"/>
            <a:ext cx="3150300" cy="400200"/>
          </a:xfrm>
          <a:prstGeom prst="rect">
            <a:avLst/>
          </a:prstGeom>
          <a:solidFill>
            <a:srgbClr val="A4C2F4"/>
          </a:solidFill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(III) association to the cyclones</a:t>
            </a:r>
            <a:endParaRPr b="1" i="0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72" name="Google Shape;172;p12"/>
          <p:cNvCxnSpPr>
            <a:endCxn id="171" idx="0"/>
          </p:cNvCxnSpPr>
          <p:nvPr/>
        </p:nvCxnSpPr>
        <p:spPr>
          <a:xfrm>
            <a:off x="1799325" y="1936550"/>
            <a:ext cx="0" cy="451200"/>
          </a:xfrm>
          <a:prstGeom prst="straightConnector1">
            <a:avLst/>
          </a:prstGeom>
          <a:noFill/>
          <a:ln cap="flat" cmpd="sng" w="28575">
            <a:solidFill>
              <a:srgbClr val="002F4A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3" name="Google Shape;173;p12"/>
          <p:cNvCxnSpPr>
            <a:stCxn id="171" idx="3"/>
            <a:endCxn id="162" idx="1"/>
          </p:cNvCxnSpPr>
          <p:nvPr/>
        </p:nvCxnSpPr>
        <p:spPr>
          <a:xfrm flipH="1" rot="10800000">
            <a:off x="3374475" y="2234450"/>
            <a:ext cx="2305500" cy="353400"/>
          </a:xfrm>
          <a:prstGeom prst="bentConnector3">
            <a:avLst>
              <a:gd fmla="val 49997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12"/>
          <p:cNvSpPr/>
          <p:nvPr/>
        </p:nvSpPr>
        <p:spPr>
          <a:xfrm>
            <a:off x="224175" y="3841725"/>
            <a:ext cx="5692200" cy="835500"/>
          </a:xfrm>
          <a:prstGeom prst="round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500">
                <a:latin typeface="Courier New"/>
                <a:ea typeface="Courier New"/>
                <a:cs typeface="Courier New"/>
                <a:sym typeface="Courier New"/>
              </a:rPr>
              <a:t>if</a:t>
            </a:r>
            <a:r>
              <a:rPr b="0" i="0" lang="pt-BR" sz="15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endParaRPr b="0" i="0" sz="1500" u="none" cap="none" strike="noStrik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dist &lt;= 1500 km</a:t>
            </a:r>
            <a:r>
              <a:rPr lang="pt-BR" sz="1500">
                <a:latin typeface="Courier New"/>
                <a:ea typeface="Courier New"/>
                <a:cs typeface="Courier New"/>
                <a:sym typeface="Courier New"/>
              </a:rPr>
              <a:t>  AND</a:t>
            </a:r>
            <a:r>
              <a:rPr b="0" i="0" lang="pt-BR" sz="15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cyclone exists 24h before</a:t>
            </a:r>
            <a:endParaRPr b="0" i="0" sz="1500" u="none" cap="none" strike="noStrik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5" name="Google Shape;175;p12"/>
          <p:cNvSpPr txBox="1"/>
          <p:nvPr/>
        </p:nvSpPr>
        <p:spPr>
          <a:xfrm>
            <a:off x="0" y="2862850"/>
            <a:ext cx="58473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90500" lvl="0" marL="26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icksand"/>
              <a:buChar char="●"/>
            </a:pPr>
            <a:r>
              <a:rPr lang="pt-BR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baroclinic disturbances </a:t>
            </a:r>
            <a:r>
              <a:rPr b="0" i="0" lang="pt-BR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(2000 - 3000 km)</a:t>
            </a:r>
            <a:endParaRPr sz="15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190500" lvl="0" marL="26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icksand"/>
              <a:buChar char="●"/>
            </a:pPr>
            <a:r>
              <a:rPr lang="pt-BR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time for developing most energetic waves </a:t>
            </a:r>
            <a:r>
              <a:rPr b="0" i="0" lang="pt-BR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(Hasselmann et al, 1973; Ardhuin and Orfila, 2018)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p12"/>
          <p:cNvCxnSpPr>
            <a:stCxn id="174" idx="3"/>
            <a:endCxn id="177" idx="1"/>
          </p:cNvCxnSpPr>
          <p:nvPr/>
        </p:nvCxnSpPr>
        <p:spPr>
          <a:xfrm flipH="1" rot="10800000">
            <a:off x="5916375" y="4243575"/>
            <a:ext cx="669600" cy="15900"/>
          </a:xfrm>
          <a:prstGeom prst="bentConnector3">
            <a:avLst>
              <a:gd fmla="val 49998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8" name="Google Shape;178;p12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7" name="Google Shape;177;p12"/>
          <p:cNvSpPr/>
          <p:nvPr/>
        </p:nvSpPr>
        <p:spPr>
          <a:xfrm>
            <a:off x="6585950" y="3825825"/>
            <a:ext cx="2390100" cy="835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extreme region and cyclone are associa</a:t>
            </a:r>
            <a:r>
              <a:rPr lang="pt-BR" sz="1500">
                <a:latin typeface="Courier New"/>
                <a:ea typeface="Courier New"/>
                <a:cs typeface="Courier New"/>
                <a:sym typeface="Courier New"/>
              </a:rPr>
              <a:t>ted</a:t>
            </a:r>
            <a:endParaRPr b="0" i="0" sz="1500" u="none" cap="none" strike="noStrik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METHODS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Z:\home\carolbg\Projetos\EXWAV\Documentos\MARTECH2020\figuras\track_extreme_NAt_201810.000001.png" id="184" name="Google Shape;1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0825" y="1136674"/>
            <a:ext cx="3563451" cy="356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3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6" name="Google Shape;186;p13"/>
          <p:cNvSpPr/>
          <p:nvPr/>
        </p:nvSpPr>
        <p:spPr>
          <a:xfrm>
            <a:off x="6020475" y="726925"/>
            <a:ext cx="2665800" cy="13659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9049" lvl="0" marL="269999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icksand"/>
              <a:buChar char="-"/>
            </a:pPr>
            <a:r>
              <a:rPr b="1" i="0" lang="pt-BR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Hs mean and max</a:t>
            </a:r>
            <a:r>
              <a:rPr lang="pt-BR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;</a:t>
            </a:r>
            <a:endParaRPr b="0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9049" lvl="0" marL="269999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icksand"/>
              <a:buChar char="-"/>
            </a:pPr>
            <a:r>
              <a:rPr b="1" lang="pt-BR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mean wave period</a:t>
            </a:r>
            <a:endParaRPr b="0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9049" lvl="0" marL="269999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icksand"/>
              <a:buChar char="-"/>
            </a:pPr>
            <a:r>
              <a:rPr b="1" lang="pt-BR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mean wind direction</a:t>
            </a:r>
            <a:r>
              <a:rPr b="0" i="0" lang="pt-BR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3"/>
          <p:cNvSpPr/>
          <p:nvPr/>
        </p:nvSpPr>
        <p:spPr>
          <a:xfrm>
            <a:off x="0" y="2692600"/>
            <a:ext cx="2309400" cy="1365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5399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-"/>
            </a:pPr>
            <a:r>
              <a:rPr b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cyclone sector </a:t>
            </a:r>
            <a:r>
              <a:rPr b="1" i="0" lang="pt-BR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where the extremes occurs</a:t>
            </a:r>
            <a:endParaRPr b="1" i="0" sz="1600" u="none" cap="none" strike="noStrike">
              <a:solidFill>
                <a:srgbClr val="000000"/>
              </a:solidFill>
            </a:endParaRPr>
          </a:p>
        </p:txBody>
      </p:sp>
      <p:sp>
        <p:nvSpPr>
          <p:cNvPr id="188" name="Google Shape;188;p13"/>
          <p:cNvSpPr txBox="1"/>
          <p:nvPr/>
        </p:nvSpPr>
        <p:spPr>
          <a:xfrm>
            <a:off x="95025" y="652125"/>
            <a:ext cx="422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Additional p</a:t>
            </a:r>
            <a:r>
              <a:rPr b="1" i="0" lang="pt-BR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arameters</a:t>
            </a:r>
            <a:r>
              <a:rPr b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to the</a:t>
            </a:r>
            <a:r>
              <a:rPr b="1" i="0" lang="pt-BR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events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" name="Google Shape;189;p13"/>
          <p:cNvCxnSpPr>
            <a:endCxn id="186" idx="2"/>
          </p:cNvCxnSpPr>
          <p:nvPr/>
        </p:nvCxnSpPr>
        <p:spPr>
          <a:xfrm flipH="1" rot="10800000">
            <a:off x="4266375" y="2092825"/>
            <a:ext cx="3087000" cy="2802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p13"/>
          <p:cNvCxnSpPr>
            <a:endCxn id="191" idx="1"/>
          </p:cNvCxnSpPr>
          <p:nvPr/>
        </p:nvCxnSpPr>
        <p:spPr>
          <a:xfrm>
            <a:off x="4503550" y="2839225"/>
            <a:ext cx="1707900" cy="7035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p13"/>
          <p:cNvCxnSpPr>
            <a:endCxn id="187" idx="3"/>
          </p:cNvCxnSpPr>
          <p:nvPr/>
        </p:nvCxnSpPr>
        <p:spPr>
          <a:xfrm flipH="1">
            <a:off x="2309400" y="2554450"/>
            <a:ext cx="1598700" cy="8211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13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6211450" y="2769925"/>
            <a:ext cx="2840100" cy="15456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99049" lvl="0" marL="17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icksand"/>
              <a:buChar char="-"/>
            </a:pPr>
            <a:r>
              <a:rPr b="1" i="0" lang="pt-BR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intensity (vorticity, 10m wind speed);</a:t>
            </a:r>
            <a:endParaRPr b="1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199049" lvl="0" marL="17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icksand"/>
              <a:buChar char="-"/>
            </a:pPr>
            <a:r>
              <a:rPr b="1" lang="pt-BR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speed of cyclone propagation</a:t>
            </a:r>
            <a:r>
              <a:rPr b="1" i="0" lang="pt-BR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;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/>
          <p:nvPr/>
        </p:nvSpPr>
        <p:spPr>
          <a:xfrm>
            <a:off x="76200" y="3834100"/>
            <a:ext cx="8988000" cy="657000"/>
          </a:xfrm>
          <a:prstGeom prst="rect">
            <a:avLst/>
          </a:prstGeom>
          <a:solidFill>
            <a:srgbClr val="FFFFFF">
              <a:alpha val="38431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Results and Discussion</a:t>
            </a:r>
            <a:endParaRPr b="1" i="1" sz="10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04" name="Google Shape;20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0" y="521625"/>
            <a:ext cx="4174726" cy="41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5"/>
          <p:cNvSpPr txBox="1"/>
          <p:nvPr>
            <p:ph idx="4294967295" type="body"/>
          </p:nvPr>
        </p:nvSpPr>
        <p:spPr>
          <a:xfrm>
            <a:off x="18825" y="1512225"/>
            <a:ext cx="4646400" cy="24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Map of the occurrence of wave extremes: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center of mass of the extreme region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considers all time steps: there is no temporal relationship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b="1"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high densities indicate high density of events or longer events</a:t>
            </a:r>
            <a:endParaRPr b="1"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6" name="Google Shape;206;p15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7" name="Google Shape;207;p15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13" name="Google Shape;2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0" y="521625"/>
            <a:ext cx="4174726" cy="41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idx="4294967295" type="body"/>
          </p:nvPr>
        </p:nvSpPr>
        <p:spPr>
          <a:xfrm>
            <a:off x="95025" y="597825"/>
            <a:ext cx="4857900" cy="40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b="1"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high densities indicate high density of events or longer events</a:t>
            </a:r>
            <a:endParaRPr b="1"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3 important regions that stand out more or less depending on season and percentile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east coast of the USA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Greenland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Northern British Isles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Reproduction of the pattern of more cases at high latitudes as reported in the literature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 lot of difference in the occurrence of cases between summer (JJA) and winter (DJF)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6" name="Google Shape;216;p16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7" name="Google Shape;217;p1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4" name="Google Shape;224;p17"/>
          <p:cNvSpPr txBox="1"/>
          <p:nvPr>
            <p:ph idx="4294967295" type="body"/>
          </p:nvPr>
        </p:nvSpPr>
        <p:spPr>
          <a:xfrm>
            <a:off x="0" y="521625"/>
            <a:ext cx="4999200" cy="41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b="1"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high densities indicate high density of events or longer events</a:t>
            </a:r>
            <a:endParaRPr b="1"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3 important regions that stand out more or less depending on season and percentile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71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east of Drake Passage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71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Along the coast of South America (45ºS-25ºS)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71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Central-East range between 55ºS and 40ºS.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Reproduction of the pattern of more cases at high latitudes as reported in the literature (55ºS and 45ºS range)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71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highlight to the coast of South America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</a:pPr>
            <a:r>
              <a:rPr i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Little difference between summer and winter</a:t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25" name="Google Shape;22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3825" y="521625"/>
            <a:ext cx="4069452" cy="40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7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7" name="Google Shape;227;p17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8" name="Google Shape;228;p17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5" name="Google Shape;235;p18"/>
          <p:cNvSpPr txBox="1"/>
          <p:nvPr>
            <p:ph idx="4294967295" type="body"/>
          </p:nvPr>
        </p:nvSpPr>
        <p:spPr>
          <a:xfrm>
            <a:off x="0" y="521625"/>
            <a:ext cx="5579700" cy="42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Density of genesis (contour) and cyclone trajectories associated with wave extremes.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preferred range of trajectories follows a similar pattern to the climatological one (e.g. Hoskins &amp; Hodges 2002):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northeast orientation crossing the basin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two branches appear: the main one, which leaves the US coast, and a secondary one in the North North Atlantic (NNA) region.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secondary branch loses importance in the higher percentiles → most of the cyclones associated with wave extremes in the domain are generated at the western edge.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36" name="Google Shape;23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7225" y="597825"/>
            <a:ext cx="4157699" cy="415080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8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6" name="Google Shape;246;p19"/>
          <p:cNvSpPr txBox="1"/>
          <p:nvPr>
            <p:ph idx="4294967295" type="body"/>
          </p:nvPr>
        </p:nvSpPr>
        <p:spPr>
          <a:xfrm>
            <a:off x="0" y="521625"/>
            <a:ext cx="5484900" cy="41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Extreme events in the NNA are not just swell (e.g., Young et al. 1999) but are heavily influenced by local systems: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cyclones generated at the western edge, probably intensified by flows from the warm waters of the Gulf Stream (e.g., Grise et al. 2013).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269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This region of generation and intensification of cyclones is also important in the local wave extreme, affecting the entire east coast;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however, developing cyclones are weaker and smaller compared to mature cyclones arriving in the NNA;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45000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 not yet have a long runway and directional persistence of winds to generate very energetic waves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47" name="Google Shape;24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7225" y="597825"/>
            <a:ext cx="4157699" cy="415080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9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0" name="Google Shape;250;p19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1" name="Google Shape;251;p19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57" name="Google Shape;257;p20"/>
          <p:cNvPicPr preferRelativeResize="0"/>
          <p:nvPr/>
        </p:nvPicPr>
        <p:blipFill rotWithShape="1">
          <a:blip r:embed="rId3">
            <a:alphaModFix/>
          </a:blip>
          <a:srcRect b="0" l="0" r="49524" t="0"/>
          <a:stretch/>
        </p:blipFill>
        <p:spPr>
          <a:xfrm>
            <a:off x="5420575" y="530875"/>
            <a:ext cx="3760425" cy="342802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/>
          <p:nvPr/>
        </p:nvSpPr>
        <p:spPr>
          <a:xfrm>
            <a:off x="446225" y="2953125"/>
            <a:ext cx="4822500" cy="1495800"/>
          </a:xfrm>
          <a:prstGeom prst="rect">
            <a:avLst/>
          </a:prstGeom>
          <a:noFill/>
          <a:ln cap="flat" cmpd="sng" w="1905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20"/>
          <p:cNvCxnSpPr>
            <a:stCxn id="258" idx="3"/>
            <a:endCxn id="257" idx="2"/>
          </p:cNvCxnSpPr>
          <p:nvPr/>
        </p:nvCxnSpPr>
        <p:spPr>
          <a:xfrm>
            <a:off x="5268725" y="3701025"/>
            <a:ext cx="2032200" cy="258000"/>
          </a:xfrm>
          <a:prstGeom prst="bentConnector4">
            <a:avLst>
              <a:gd fmla="val 3736" name="adj1"/>
              <a:gd fmla="val 192248" name="adj2"/>
            </a:avLst>
          </a:prstGeom>
          <a:noFill/>
          <a:ln cap="flat" cmpd="sng" w="1905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0" name="Google Shape;260;p20"/>
          <p:cNvSpPr txBox="1"/>
          <p:nvPr/>
        </p:nvSpPr>
        <p:spPr>
          <a:xfrm>
            <a:off x="5572975" y="4290175"/>
            <a:ext cx="347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 sz="1200">
                <a:solidFill>
                  <a:srgbClr val="CC4125"/>
                </a:solidFill>
                <a:latin typeface="Quicksand"/>
                <a:ea typeface="Quicksand"/>
                <a:cs typeface="Quicksand"/>
                <a:sym typeface="Quicksand"/>
              </a:rPr>
              <a:t>direct impact on the mean Hs of the cases</a:t>
            </a:r>
            <a:endParaRPr b="1" i="0" sz="1200" u="none" cap="none" strike="noStrike">
              <a:solidFill>
                <a:srgbClr val="CC412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1" name="Google Shape;261;p20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2" name="Google Shape;262;p20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3" name="Google Shape;263;p20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4" name="Google Shape;264;p20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5" name="Google Shape;265;p20"/>
          <p:cNvSpPr txBox="1"/>
          <p:nvPr>
            <p:ph idx="4294967295" type="body"/>
          </p:nvPr>
        </p:nvSpPr>
        <p:spPr>
          <a:xfrm>
            <a:off x="0" y="521625"/>
            <a:ext cx="5484900" cy="41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Extreme events in the NNA are not just swell (e.g., Young et al. 1999) but are heavily influenced by local systems: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cyclones generated at the western edge, probably intensified by flows from the warm waters of the Gulf Stream (e.g., Grise et al. 2013).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269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This region of generation and intensification of cyclones is also important in the local wave extreme, affecting the entire east coast;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however, developing cyclones are weaker and smaller compared to mature cyclones arriving in the NNA;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45000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 not yet have a long runway and directional persistence of winds to generate very energetic waves 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CONTEXTUALIZA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TION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Project EXWAVE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2" name="Google Shape;62;p2"/>
          <p:cNvSpPr txBox="1"/>
          <p:nvPr>
            <p:ph idx="4294967295" type="body"/>
          </p:nvPr>
        </p:nvSpPr>
        <p:spPr>
          <a:xfrm>
            <a:off x="95025" y="597825"/>
            <a:ext cx="8826000" cy="32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EXWAVE: “Extreme wind and wave modeling and statistics in the Atlantic Ocean”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Joint call FCT (Portugal) / FAPESP (Brasil) [2017]: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highlight>
                  <a:srgbClr val="FFFFFF"/>
                </a:highlight>
                <a:latin typeface="Quicksand"/>
                <a:ea typeface="Quicksand"/>
                <a:cs typeface="Quicksand"/>
                <a:sym typeface="Quicksand"/>
              </a:rPr>
              <a:t>Centre for Marine Technology and Ocean Engineering</a:t>
            </a: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Instituto Superior Técnico, Universidade de Lisboa (CENTEC/IST/UL) – Nov/2018 – 3 years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2" marL="13716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■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Dr. Carlos Guedes Soares and Dr. Ricardo M. Campos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Institute for Astronomy, Geophysics and Atmospheric Sciences, Universidade de São Paulo (IAG/USP) </a:t>
            </a: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–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Mar/2019 – 3 years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2" marL="13716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■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Dr. Pedro L. da Silva Dias and Dr. Ricardo de Camargo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8022" y="3804385"/>
            <a:ext cx="940550" cy="94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7749" y="3983552"/>
            <a:ext cx="1756443" cy="55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625" y="4035575"/>
            <a:ext cx="1648216" cy="552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tenticabandeiras.com.br/halluc/wp-content/upl..." id="66" name="Google Shape;6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12778" y="3956549"/>
            <a:ext cx="828862" cy="55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70250" y="3956550"/>
            <a:ext cx="794271" cy="552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:\home\carolbg\Downloads\marca_IAG\iagcompasso_H.png" id="68" name="Google Shape;68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23025" y="3998650"/>
            <a:ext cx="1182425" cy="55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"/>
          <p:cNvSpPr txBox="1"/>
          <p:nvPr>
            <p:ph idx="4294967295" type="body"/>
          </p:nvPr>
        </p:nvSpPr>
        <p:spPr>
          <a:xfrm>
            <a:off x="0" y="445425"/>
            <a:ext cx="57996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Density of genesis (contour) and cyclone trajectories associated with wave extremes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preferential range of trajectories follows a pattern similar to the climatological one (e.g. Hoskins &amp; Hodges 2005), with a more curved orientation towards the south in winter.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Cyclogenetic regions: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54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 Plata (LPB) important in both seasons, but predominant in winter (Gramcianinov et al., 2020a, 2021)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54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Southeast Brasil (SBR) relevant in summer, 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especially in the highest percentile (99th)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2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■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Subtropical cyclones (e.g., Gozzo et al., 2014; da Rocha et al., 2019)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east-central genesis regions of NA (Dacre &amp; Gray, 2009) and SA (Gramcianinov et al., 2019) are not relevant to the wave extremes in the domains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28600" lvl="0" marL="269999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1" name="Google Shape;271;p2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72" name="Google Shape;27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3897" y="597825"/>
            <a:ext cx="4222103" cy="421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1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4" name="Google Shape;274;p21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5" name="Google Shape;275;p2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6" name="Google Shape;276;p2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82" name="Google Shape;282;p22"/>
          <p:cNvPicPr preferRelativeResize="0"/>
          <p:nvPr/>
        </p:nvPicPr>
        <p:blipFill rotWithShape="1">
          <a:blip r:embed="rId3">
            <a:alphaModFix/>
          </a:blip>
          <a:srcRect b="0" l="0" r="50046" t="0"/>
          <a:stretch/>
        </p:blipFill>
        <p:spPr>
          <a:xfrm>
            <a:off x="5411873" y="694175"/>
            <a:ext cx="3388103" cy="312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2"/>
          <p:cNvSpPr txBox="1"/>
          <p:nvPr>
            <p:ph idx="4294967295" type="body"/>
          </p:nvPr>
        </p:nvSpPr>
        <p:spPr>
          <a:xfrm>
            <a:off x="-57375" y="1283625"/>
            <a:ext cx="5397900" cy="2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As in the NA, the highest average Hs in the cases occur in the east-pole portion, at the exit of the maximum trajectories zone (storm track):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mature cyclones, more intense and with a longer and more persistent track.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84" name="Google Shape;284;p22"/>
          <p:cNvSpPr txBox="1"/>
          <p:nvPr/>
        </p:nvSpPr>
        <p:spPr>
          <a:xfrm>
            <a:off x="5663200" y="3929525"/>
            <a:ext cx="3388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Spatial distribution of the mean Hs of the cases in the extreme percentiles</a:t>
            </a:r>
            <a:endParaRPr b="0" i="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85" name="Google Shape;285;p22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86" name="Google Shape;286;p22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87" name="Google Shape;287;p22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88" name="Google Shape;288;p22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4" name="Google Shape;294;p23"/>
          <p:cNvSpPr txBox="1"/>
          <p:nvPr>
            <p:ph idx="4294967295" type="body"/>
          </p:nvPr>
        </p:nvSpPr>
        <p:spPr>
          <a:xfrm>
            <a:off x="95025" y="445425"/>
            <a:ext cx="89565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East Central Domains: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mature cyclones, more intense and with a longer and more persistent track.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600"/>
              <a:buFont typeface="Quicksand"/>
              <a:buChar char="○"/>
            </a:pPr>
            <a:r>
              <a:rPr b="1" lang="pt-BR" sz="1600">
                <a:solidFill>
                  <a:srgbClr val="A61C00"/>
                </a:solidFill>
                <a:latin typeface="Quicksand"/>
                <a:ea typeface="Quicksand"/>
                <a:cs typeface="Quicksand"/>
                <a:sym typeface="Quicksand"/>
              </a:rPr>
              <a:t>structure of fronts allows for more stable winds in the rear of the cold front</a:t>
            </a:r>
            <a:endParaRPr b="1" sz="1600">
              <a:solidFill>
                <a:srgbClr val="A61C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b="1" sz="1600">
              <a:solidFill>
                <a:srgbClr val="A61C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95" name="Google Shape;29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875" y="1340450"/>
            <a:ext cx="7717373" cy="301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3"/>
          <p:cNvSpPr txBox="1"/>
          <p:nvPr/>
        </p:nvSpPr>
        <p:spPr>
          <a:xfrm>
            <a:off x="94875" y="4229650"/>
            <a:ext cx="895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Spatial distribution of (a-d) mean wave direction of the cases and (e-h) sector of the cyclone where the extreme occurs (relative to the center of the cyclone), from Gramcianinov et al. (2022).</a:t>
            </a:r>
            <a:endParaRPr b="0" i="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7" name="Google Shape;297;p23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8" name="Google Shape;298;p23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9" name="Google Shape;299;p23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0" name="Google Shape;300;p23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7b2fbe4fd_0_7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06" name="Google Shape;306;g137b2fbe4fd_0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875" y="1340450"/>
            <a:ext cx="7717373" cy="3012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137b2fbe4fd_0_76"/>
          <p:cNvSpPr txBox="1"/>
          <p:nvPr/>
        </p:nvSpPr>
        <p:spPr>
          <a:xfrm>
            <a:off x="94875" y="4229650"/>
            <a:ext cx="895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Spatial distribution of (a-d) mean wave direction of the cases and (e-h) sector of the cyclone where the extreme occurs (relative to the center of the cyclone), from Gramcianinov et al. (2022).</a:t>
            </a:r>
            <a:endParaRPr b="0" i="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8" name="Google Shape;308;g137b2fbe4fd_0_76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9" name="Google Shape;309;g137b2fbe4fd_0_76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0" name="Google Shape;310;g137b2fbe4fd_0_7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1" name="Google Shape;311;g137b2fbe4fd_0_7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2" name="Google Shape;312;g137b2fbe4fd_0_76"/>
          <p:cNvSpPr txBox="1"/>
          <p:nvPr/>
        </p:nvSpPr>
        <p:spPr>
          <a:xfrm>
            <a:off x="0" y="417375"/>
            <a:ext cx="9051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icksand"/>
              <a:buChar char="●"/>
            </a:pPr>
            <a:r>
              <a:rPr lang="pt-BR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Western edge</a:t>
            </a:r>
            <a:r>
              <a:rPr b="0" i="0" lang="pt-BR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:</a:t>
            </a:r>
            <a:endParaRPr b="0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icksand"/>
              <a:buChar char="○"/>
            </a:pPr>
            <a:r>
              <a:rPr lang="pt-BR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developing cyclones are weaker and smaller</a:t>
            </a:r>
            <a:endParaRPr b="0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500"/>
              <a:buFont typeface="Quicksand"/>
              <a:buChar char="○"/>
            </a:pPr>
            <a:r>
              <a:rPr b="1" lang="pt-BR" sz="1500">
                <a:solidFill>
                  <a:srgbClr val="A61C00"/>
                </a:solidFill>
                <a:latin typeface="Quicksand"/>
                <a:ea typeface="Quicksand"/>
                <a:cs typeface="Quicksand"/>
                <a:sym typeface="Quicksand"/>
              </a:rPr>
              <a:t>warm conveyor belt relevance</a:t>
            </a:r>
            <a:r>
              <a:rPr b="1" i="0" lang="pt-BR" sz="1500" u="none" cap="none" strike="noStrike">
                <a:solidFill>
                  <a:srgbClr val="A61C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b="0" i="0" lang="pt-BR" sz="1500" u="none" cap="none" strike="noStrike">
                <a:solidFill>
                  <a:srgbClr val="A61C00"/>
                </a:solidFill>
                <a:latin typeface="Quicksand"/>
                <a:ea typeface="Quicksand"/>
                <a:cs typeface="Quicksand"/>
                <a:sym typeface="Quicksand"/>
              </a:rPr>
              <a:t>(e.g., Gramcianinov et al., 2020a)</a:t>
            </a:r>
            <a:endParaRPr b="0" i="0" sz="1500" u="none" cap="none" strike="noStrike">
              <a:solidFill>
                <a:srgbClr val="A61C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500"/>
              <a:buFont typeface="Quicksand"/>
              <a:buChar char="○"/>
            </a:pPr>
            <a:r>
              <a:rPr b="1" lang="pt-BR" sz="1500">
                <a:solidFill>
                  <a:srgbClr val="A61C00"/>
                </a:solidFill>
                <a:latin typeface="Quicksand"/>
                <a:ea typeface="Quicksand"/>
                <a:cs typeface="Quicksand"/>
                <a:sym typeface="Quicksand"/>
              </a:rPr>
              <a:t>greater movement of the fronts during development and intensification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4"/>
          <p:cNvPicPr preferRelativeResize="0"/>
          <p:nvPr/>
        </p:nvPicPr>
        <p:blipFill rotWithShape="1">
          <a:blip r:embed="rId3">
            <a:alphaModFix/>
          </a:blip>
          <a:srcRect b="56946" l="0" r="0" t="0"/>
          <a:stretch/>
        </p:blipFill>
        <p:spPr>
          <a:xfrm>
            <a:off x="95025" y="1412650"/>
            <a:ext cx="4508726" cy="19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4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9" name="Google Shape;319;p24"/>
          <p:cNvSpPr txBox="1"/>
          <p:nvPr>
            <p:ph idx="4294967295" type="body"/>
          </p:nvPr>
        </p:nvSpPr>
        <p:spPr>
          <a:xfrm>
            <a:off x="4378050" y="630625"/>
            <a:ext cx="464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Changes in the occurrence of wave extremes in 42 years</a:t>
            </a: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: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b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signal may indicate increased/decreased event density or longer/short events</a:t>
            </a:r>
            <a:r>
              <a:rPr b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b="1"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4 regions selected for analysis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: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East coast of the USA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Greenland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Northern British Isles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West coast of Europe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0" name="Google Shape;320;p24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2" name="Google Shape;322;p24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4" name="Google Shape;324;p24"/>
          <p:cNvSpPr txBox="1"/>
          <p:nvPr>
            <p:ph idx="4294967295" type="body"/>
          </p:nvPr>
        </p:nvSpPr>
        <p:spPr>
          <a:xfrm>
            <a:off x="18825" y="902625"/>
            <a:ext cx="464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25" name="Google Shape;325;p24"/>
          <p:cNvPicPr preferRelativeResize="0"/>
          <p:nvPr/>
        </p:nvPicPr>
        <p:blipFill rotWithShape="1">
          <a:blip r:embed="rId3">
            <a:alphaModFix/>
          </a:blip>
          <a:srcRect b="56946" l="0" r="0" t="0"/>
          <a:stretch/>
        </p:blipFill>
        <p:spPr>
          <a:xfrm>
            <a:off x="36300" y="1468825"/>
            <a:ext cx="4508726" cy="19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4"/>
          <p:cNvSpPr txBox="1"/>
          <p:nvPr>
            <p:ph idx="4294967295" type="body"/>
          </p:nvPr>
        </p:nvSpPr>
        <p:spPr>
          <a:xfrm>
            <a:off x="18825" y="902625"/>
            <a:ext cx="464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5"/>
          <p:cNvPicPr preferRelativeResize="0"/>
          <p:nvPr/>
        </p:nvPicPr>
        <p:blipFill rotWithShape="1">
          <a:blip r:embed="rId3">
            <a:alphaModFix/>
          </a:blip>
          <a:srcRect b="56946" l="0" r="0" t="0"/>
          <a:stretch/>
        </p:blipFill>
        <p:spPr>
          <a:xfrm>
            <a:off x="36300" y="1468825"/>
            <a:ext cx="4508726" cy="19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 txBox="1"/>
          <p:nvPr>
            <p:ph idx="4294967295" type="body"/>
          </p:nvPr>
        </p:nvSpPr>
        <p:spPr>
          <a:xfrm>
            <a:off x="18825" y="902625"/>
            <a:ext cx="464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3" name="Google Shape;333;p25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34" name="Google Shape;33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625" y="597825"/>
            <a:ext cx="3392159" cy="40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5"/>
          <p:cNvSpPr/>
          <p:nvPr/>
        </p:nvSpPr>
        <p:spPr>
          <a:xfrm>
            <a:off x="4448750" y="8583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storm track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6" name="Google Shape;336;p25"/>
          <p:cNvSpPr/>
          <p:nvPr/>
        </p:nvSpPr>
        <p:spPr>
          <a:xfrm>
            <a:off x="4448750" y="22299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intensity</a:t>
            </a:r>
            <a:endParaRPr b="1"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(vorticity)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7" name="Google Shape;337;p25"/>
          <p:cNvSpPr/>
          <p:nvPr/>
        </p:nvSpPr>
        <p:spPr>
          <a:xfrm>
            <a:off x="4448750" y="36015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cyclone</a:t>
            </a:r>
            <a:endParaRPr b="1"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speed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8" name="Google Shape;338;p25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9" name="Google Shape;339;p25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0" name="Google Shape;340;p25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1" name="Google Shape;341;p25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00" y="630625"/>
            <a:ext cx="4508726" cy="450872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8" name="Google Shape;348;p26"/>
          <p:cNvSpPr txBox="1"/>
          <p:nvPr>
            <p:ph idx="4294967295" type="body"/>
          </p:nvPr>
        </p:nvSpPr>
        <p:spPr>
          <a:xfrm>
            <a:off x="18825" y="521625"/>
            <a:ext cx="464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49" name="Google Shape;34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625" y="597825"/>
            <a:ext cx="3392159" cy="40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/>
          <p:nvPr/>
        </p:nvSpPr>
        <p:spPr>
          <a:xfrm>
            <a:off x="4448750" y="8583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storm track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51" name="Google Shape;351;p26"/>
          <p:cNvSpPr/>
          <p:nvPr/>
        </p:nvSpPr>
        <p:spPr>
          <a:xfrm>
            <a:off x="4448750" y="22299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intensidade(vort.)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52" name="Google Shape;352;p26"/>
          <p:cNvSpPr/>
          <p:nvPr/>
        </p:nvSpPr>
        <p:spPr>
          <a:xfrm>
            <a:off x="4448750" y="36015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velocidade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53" name="Google Shape;353;p26"/>
          <p:cNvSpPr/>
          <p:nvPr/>
        </p:nvSpPr>
        <p:spPr>
          <a:xfrm>
            <a:off x="560675" y="1560125"/>
            <a:ext cx="524100" cy="4311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6"/>
          <p:cNvSpPr/>
          <p:nvPr/>
        </p:nvSpPr>
        <p:spPr>
          <a:xfrm>
            <a:off x="2480375" y="1615025"/>
            <a:ext cx="524100" cy="4311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6"/>
          <p:cNvSpPr/>
          <p:nvPr/>
        </p:nvSpPr>
        <p:spPr>
          <a:xfrm>
            <a:off x="5890050" y="2468200"/>
            <a:ext cx="402300" cy="3387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6"/>
          <p:cNvSpPr/>
          <p:nvPr/>
        </p:nvSpPr>
        <p:spPr>
          <a:xfrm>
            <a:off x="5813850" y="3839800"/>
            <a:ext cx="402300" cy="3387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7" name="Google Shape;357;p26"/>
          <p:cNvCxnSpPr/>
          <p:nvPr/>
        </p:nvCxnSpPr>
        <p:spPr>
          <a:xfrm rot="10800000">
            <a:off x="5705750" y="2171400"/>
            <a:ext cx="4500" cy="1908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8" name="Google Shape;358;p26"/>
          <p:cNvCxnSpPr/>
          <p:nvPr/>
        </p:nvCxnSpPr>
        <p:spPr>
          <a:xfrm rot="10800000">
            <a:off x="5705750" y="3543000"/>
            <a:ext cx="4500" cy="1908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9" name="Google Shape;359;p26"/>
          <p:cNvSpPr/>
          <p:nvPr/>
        </p:nvSpPr>
        <p:spPr>
          <a:xfrm>
            <a:off x="7713575" y="2444261"/>
            <a:ext cx="402300" cy="3387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0" name="Google Shape;360;p26"/>
          <p:cNvCxnSpPr/>
          <p:nvPr/>
        </p:nvCxnSpPr>
        <p:spPr>
          <a:xfrm flipH="1">
            <a:off x="7458050" y="2209800"/>
            <a:ext cx="4800" cy="2382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1" name="Google Shape;361;p26"/>
          <p:cNvSpPr/>
          <p:nvPr/>
        </p:nvSpPr>
        <p:spPr>
          <a:xfrm>
            <a:off x="7723100" y="3793811"/>
            <a:ext cx="402300" cy="3387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6"/>
          <p:cNvSpPr/>
          <p:nvPr/>
        </p:nvSpPr>
        <p:spPr>
          <a:xfrm>
            <a:off x="7419975" y="3562350"/>
            <a:ext cx="85800" cy="95400"/>
          </a:xfrm>
          <a:prstGeom prst="ellipse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6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4" name="Google Shape;364;p26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5" name="Google Shape;365;p2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6" name="Google Shape;366;p2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7" name="Google Shape;367;p26"/>
          <p:cNvSpPr/>
          <p:nvPr/>
        </p:nvSpPr>
        <p:spPr>
          <a:xfrm>
            <a:off x="4448750" y="8583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storm track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8" name="Google Shape;368;p26"/>
          <p:cNvSpPr/>
          <p:nvPr/>
        </p:nvSpPr>
        <p:spPr>
          <a:xfrm>
            <a:off x="4448750" y="22299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intensity</a:t>
            </a:r>
            <a:endParaRPr b="1"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(vorticity)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9" name="Google Shape;369;p26"/>
          <p:cNvSpPr/>
          <p:nvPr/>
        </p:nvSpPr>
        <p:spPr>
          <a:xfrm>
            <a:off x="4448750" y="36015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cyclone</a:t>
            </a:r>
            <a:endParaRPr b="1"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speed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7"/>
          <p:cNvPicPr preferRelativeResize="0"/>
          <p:nvPr/>
        </p:nvPicPr>
        <p:blipFill rotWithShape="1">
          <a:blip r:embed="rId3">
            <a:alphaModFix/>
          </a:blip>
          <a:srcRect b="56946" l="0" r="0" t="0"/>
          <a:stretch/>
        </p:blipFill>
        <p:spPr>
          <a:xfrm>
            <a:off x="36300" y="630625"/>
            <a:ext cx="4508726" cy="19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7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76" name="Google Shape;376;p27"/>
          <p:cNvSpPr txBox="1"/>
          <p:nvPr>
            <p:ph idx="4294967295" type="body"/>
          </p:nvPr>
        </p:nvSpPr>
        <p:spPr>
          <a:xfrm>
            <a:off x="18825" y="521625"/>
            <a:ext cx="464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77" name="Google Shape;37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625" y="597825"/>
            <a:ext cx="3392159" cy="40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7"/>
          <p:cNvSpPr/>
          <p:nvPr/>
        </p:nvSpPr>
        <p:spPr>
          <a:xfrm>
            <a:off x="4448750" y="8583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storm track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79" name="Google Shape;379;p27"/>
          <p:cNvSpPr/>
          <p:nvPr/>
        </p:nvSpPr>
        <p:spPr>
          <a:xfrm>
            <a:off x="4448750" y="22299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intensidade(vort.)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80" name="Google Shape;380;p27"/>
          <p:cNvSpPr/>
          <p:nvPr/>
        </p:nvSpPr>
        <p:spPr>
          <a:xfrm>
            <a:off x="4448750" y="36015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velocidade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81" name="Google Shape;381;p27"/>
          <p:cNvSpPr/>
          <p:nvPr/>
        </p:nvSpPr>
        <p:spPr>
          <a:xfrm>
            <a:off x="6434138" y="2124000"/>
            <a:ext cx="205800" cy="2382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2" name="Google Shape;382;p27"/>
          <p:cNvCxnSpPr/>
          <p:nvPr/>
        </p:nvCxnSpPr>
        <p:spPr>
          <a:xfrm>
            <a:off x="7500925" y="3538350"/>
            <a:ext cx="0" cy="2001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3" name="Google Shape;383;p27"/>
          <p:cNvSpPr/>
          <p:nvPr/>
        </p:nvSpPr>
        <p:spPr>
          <a:xfrm>
            <a:off x="3485138" y="1090500"/>
            <a:ext cx="304800" cy="3387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7"/>
          <p:cNvSpPr/>
          <p:nvPr/>
        </p:nvSpPr>
        <p:spPr>
          <a:xfrm>
            <a:off x="8280938" y="2124000"/>
            <a:ext cx="205800" cy="2382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7"/>
          <p:cNvSpPr/>
          <p:nvPr/>
        </p:nvSpPr>
        <p:spPr>
          <a:xfrm>
            <a:off x="8280938" y="3500250"/>
            <a:ext cx="205800" cy="2382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7"/>
          <p:cNvSpPr/>
          <p:nvPr/>
        </p:nvSpPr>
        <p:spPr>
          <a:xfrm>
            <a:off x="1390650" y="1090500"/>
            <a:ext cx="304800" cy="3387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7" name="Google Shape;387;p27"/>
          <p:cNvCxnSpPr/>
          <p:nvPr/>
        </p:nvCxnSpPr>
        <p:spPr>
          <a:xfrm flipH="1">
            <a:off x="5746250" y="2124000"/>
            <a:ext cx="4800" cy="2382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8" name="Google Shape;388;p27"/>
          <p:cNvSpPr/>
          <p:nvPr/>
        </p:nvSpPr>
        <p:spPr>
          <a:xfrm>
            <a:off x="7477400" y="2195400"/>
            <a:ext cx="85800" cy="954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7"/>
          <p:cNvSpPr/>
          <p:nvPr/>
        </p:nvSpPr>
        <p:spPr>
          <a:xfrm>
            <a:off x="6431125" y="3519300"/>
            <a:ext cx="205800" cy="2382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7"/>
          <p:cNvSpPr/>
          <p:nvPr/>
        </p:nvSpPr>
        <p:spPr>
          <a:xfrm>
            <a:off x="5705750" y="3590700"/>
            <a:ext cx="85800" cy="95400"/>
          </a:xfrm>
          <a:prstGeom prst="ellipse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7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2" name="Google Shape;392;p27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3" name="Google Shape;393;p27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4" name="Google Shape;394;p27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5" name="Google Shape;395;p27"/>
          <p:cNvSpPr/>
          <p:nvPr/>
        </p:nvSpPr>
        <p:spPr>
          <a:xfrm>
            <a:off x="4448750" y="8583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storm track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6" name="Google Shape;396;p27"/>
          <p:cNvSpPr/>
          <p:nvPr/>
        </p:nvSpPr>
        <p:spPr>
          <a:xfrm>
            <a:off x="4448750" y="22299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intensity</a:t>
            </a:r>
            <a:endParaRPr b="1"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(vorticity)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7" name="Google Shape;397;p27"/>
          <p:cNvSpPr/>
          <p:nvPr/>
        </p:nvSpPr>
        <p:spPr>
          <a:xfrm>
            <a:off x="4448750" y="36015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cyclone</a:t>
            </a:r>
            <a:endParaRPr b="1"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speed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8"/>
          <p:cNvSpPr txBox="1"/>
          <p:nvPr>
            <p:ph idx="4294967295" type="body"/>
          </p:nvPr>
        </p:nvSpPr>
        <p:spPr>
          <a:xfrm>
            <a:off x="4428050" y="630625"/>
            <a:ext cx="464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Changes in the occurrence of wave extremes in 42 years: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71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b="1"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signal may indicate increased/decreased event density or longer/short events.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5 regions selected for analysis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: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723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eastern Drake passage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723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along the coast of South America (45ºS-25ºS)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199" lvl="2" marL="990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JJA: split in two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723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Central-East range between 55ºS and 40ºS.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723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coast of Namibia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3" name="Google Shape;403;p28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4" name="Google Shape;404;p28"/>
          <p:cNvSpPr txBox="1"/>
          <p:nvPr>
            <p:ph idx="4294967295" type="body"/>
          </p:nvPr>
        </p:nvSpPr>
        <p:spPr>
          <a:xfrm>
            <a:off x="95025" y="521625"/>
            <a:ext cx="464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3">
            <a:alphaModFix/>
          </a:blip>
          <a:srcRect b="57003" l="0" r="0" t="0"/>
          <a:stretch/>
        </p:blipFill>
        <p:spPr>
          <a:xfrm>
            <a:off x="76200" y="898825"/>
            <a:ext cx="4441199" cy="19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8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7" name="Google Shape;407;p28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8" name="Google Shape;408;p28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9" name="Google Shape;409;p28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5" name="Google Shape;415;p29"/>
          <p:cNvSpPr txBox="1"/>
          <p:nvPr>
            <p:ph idx="4294967295" type="body"/>
          </p:nvPr>
        </p:nvSpPr>
        <p:spPr>
          <a:xfrm>
            <a:off x="95025" y="521625"/>
            <a:ext cx="464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16" name="Google Shape;416;p29"/>
          <p:cNvPicPr preferRelativeResize="0"/>
          <p:nvPr/>
        </p:nvPicPr>
        <p:blipFill rotWithShape="1">
          <a:blip r:embed="rId3">
            <a:alphaModFix/>
          </a:blip>
          <a:srcRect b="57103" l="0" r="0" t="0"/>
          <a:stretch/>
        </p:blipFill>
        <p:spPr>
          <a:xfrm>
            <a:off x="76200" y="898825"/>
            <a:ext cx="4441199" cy="19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9"/>
          <p:cNvSpPr/>
          <p:nvPr/>
        </p:nvSpPr>
        <p:spPr>
          <a:xfrm>
            <a:off x="4448750" y="8583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storm track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8" name="Google Shape;418;p29"/>
          <p:cNvSpPr/>
          <p:nvPr/>
        </p:nvSpPr>
        <p:spPr>
          <a:xfrm>
            <a:off x="4448750" y="22299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intensidade(vort.)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9" name="Google Shape;419;p29"/>
          <p:cNvSpPr/>
          <p:nvPr/>
        </p:nvSpPr>
        <p:spPr>
          <a:xfrm>
            <a:off x="4448750" y="36015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velocidade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20" name="Google Shape;42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9550" y="490500"/>
            <a:ext cx="3289876" cy="42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9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2" name="Google Shape;422;p29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3" name="Google Shape;423;p29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4" name="Google Shape;424;p29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CONTEXTUALIZATION: Motivation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4" name="Google Shape;74;p3"/>
          <p:cNvSpPr txBox="1"/>
          <p:nvPr>
            <p:ph idx="4294967295" type="body"/>
          </p:nvPr>
        </p:nvSpPr>
        <p:spPr>
          <a:xfrm>
            <a:off x="95025" y="597825"/>
            <a:ext cx="8589000" cy="20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Extreme wave events: big impacts in various aspects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Destruction of coastal and offshore structures;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Risk in naval operations (oil exploration, maintenance/constructions, cargo transport/ship routes)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Port activities;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Coastal erosion.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7505072" y="2390925"/>
            <a:ext cx="15819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pt-BR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Saltcoats, Scotland</a:t>
            </a:r>
            <a:endParaRPr b="0" i="1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3"/>
          <p:cNvPicPr preferRelativeResize="0"/>
          <p:nvPr/>
        </p:nvPicPr>
        <p:blipFill rotWithShape="1">
          <a:blip r:embed="rId3">
            <a:alphaModFix/>
          </a:blip>
          <a:srcRect b="0" l="7812" r="7805" t="0"/>
          <a:stretch/>
        </p:blipFill>
        <p:spPr>
          <a:xfrm>
            <a:off x="100000" y="2762281"/>
            <a:ext cx="2114062" cy="176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4096" y="2762254"/>
            <a:ext cx="2114063" cy="176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/>
          <p:cNvPicPr preferRelativeResize="0"/>
          <p:nvPr/>
        </p:nvPicPr>
        <p:blipFill rotWithShape="1">
          <a:blip r:embed="rId5">
            <a:alphaModFix/>
          </a:blip>
          <a:srcRect b="0" l="0" r="0" t="7337"/>
          <a:stretch/>
        </p:blipFill>
        <p:spPr>
          <a:xfrm>
            <a:off x="6942436" y="2769667"/>
            <a:ext cx="2114063" cy="176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6">
            <a:alphaModFix/>
          </a:blip>
          <a:srcRect b="18249" l="0" r="15626" t="14310"/>
          <a:stretch/>
        </p:blipFill>
        <p:spPr>
          <a:xfrm>
            <a:off x="2391907" y="2769683"/>
            <a:ext cx="2114064" cy="176165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0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0" name="Google Shape;430;p30"/>
          <p:cNvSpPr txBox="1"/>
          <p:nvPr>
            <p:ph idx="4294967295" type="body"/>
          </p:nvPr>
        </p:nvSpPr>
        <p:spPr>
          <a:xfrm>
            <a:off x="95025" y="521625"/>
            <a:ext cx="464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31" name="Google Shape;431;p30"/>
          <p:cNvPicPr preferRelativeResize="0"/>
          <p:nvPr/>
        </p:nvPicPr>
        <p:blipFill rotWithShape="1">
          <a:blip r:embed="rId3">
            <a:alphaModFix/>
          </a:blip>
          <a:srcRect b="57103" l="0" r="0" t="0"/>
          <a:stretch/>
        </p:blipFill>
        <p:spPr>
          <a:xfrm>
            <a:off x="76200" y="898825"/>
            <a:ext cx="4441199" cy="19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0"/>
          <p:cNvSpPr/>
          <p:nvPr/>
        </p:nvSpPr>
        <p:spPr>
          <a:xfrm>
            <a:off x="4448750" y="8583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storm track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3" name="Google Shape;433;p30"/>
          <p:cNvSpPr/>
          <p:nvPr/>
        </p:nvSpPr>
        <p:spPr>
          <a:xfrm>
            <a:off x="4448750" y="22299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intensidade(vort.)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4" name="Google Shape;434;p30"/>
          <p:cNvSpPr/>
          <p:nvPr/>
        </p:nvSpPr>
        <p:spPr>
          <a:xfrm>
            <a:off x="4448750" y="3601500"/>
            <a:ext cx="1118400" cy="570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velocidade</a:t>
            </a:r>
            <a:endParaRPr b="1" i="0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35" name="Google Shape;43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9550" y="490500"/>
            <a:ext cx="3289876" cy="42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0"/>
          <p:cNvSpPr/>
          <p:nvPr/>
        </p:nvSpPr>
        <p:spPr>
          <a:xfrm>
            <a:off x="604850" y="1309700"/>
            <a:ext cx="447600" cy="6852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0"/>
          <p:cNvSpPr/>
          <p:nvPr/>
        </p:nvSpPr>
        <p:spPr>
          <a:xfrm>
            <a:off x="2724150" y="1714500"/>
            <a:ext cx="624000" cy="3618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8" name="Google Shape;438;p30"/>
          <p:cNvCxnSpPr/>
          <p:nvPr/>
        </p:nvCxnSpPr>
        <p:spPr>
          <a:xfrm rot="10800000">
            <a:off x="7519950" y="2664688"/>
            <a:ext cx="2100" cy="2046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9" name="Google Shape;439;p30"/>
          <p:cNvCxnSpPr/>
          <p:nvPr/>
        </p:nvCxnSpPr>
        <p:spPr>
          <a:xfrm rot="10800000">
            <a:off x="7363988" y="4052638"/>
            <a:ext cx="2100" cy="204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0" name="Google Shape;440;p30"/>
          <p:cNvCxnSpPr/>
          <p:nvPr/>
        </p:nvCxnSpPr>
        <p:spPr>
          <a:xfrm>
            <a:off x="5859650" y="4079538"/>
            <a:ext cx="0" cy="2061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1" name="Google Shape;441;p30"/>
          <p:cNvSpPr/>
          <p:nvPr/>
        </p:nvSpPr>
        <p:spPr>
          <a:xfrm>
            <a:off x="6104525" y="2229900"/>
            <a:ext cx="272400" cy="3894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0"/>
          <p:cNvSpPr/>
          <p:nvPr/>
        </p:nvSpPr>
        <p:spPr>
          <a:xfrm>
            <a:off x="7715225" y="2426700"/>
            <a:ext cx="395400" cy="2142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0"/>
          <p:cNvSpPr/>
          <p:nvPr/>
        </p:nvSpPr>
        <p:spPr>
          <a:xfrm>
            <a:off x="2736000" y="1424000"/>
            <a:ext cx="362100" cy="261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4" name="Google Shape;444;p30"/>
          <p:cNvCxnSpPr/>
          <p:nvPr/>
        </p:nvCxnSpPr>
        <p:spPr>
          <a:xfrm rot="10800000">
            <a:off x="7363438" y="1219400"/>
            <a:ext cx="2100" cy="2046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5" name="Google Shape;445;p30"/>
          <p:cNvCxnSpPr/>
          <p:nvPr/>
        </p:nvCxnSpPr>
        <p:spPr>
          <a:xfrm rot="10800000">
            <a:off x="5858588" y="2640875"/>
            <a:ext cx="2100" cy="2046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6" name="Google Shape;446;p30"/>
          <p:cNvCxnSpPr/>
          <p:nvPr/>
        </p:nvCxnSpPr>
        <p:spPr>
          <a:xfrm flipH="1">
            <a:off x="7362500" y="2409825"/>
            <a:ext cx="5100" cy="2181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7" name="Google Shape;447;p30"/>
          <p:cNvSpPr/>
          <p:nvPr/>
        </p:nvSpPr>
        <p:spPr>
          <a:xfrm>
            <a:off x="7691425" y="2185450"/>
            <a:ext cx="272400" cy="2046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0"/>
          <p:cNvSpPr/>
          <p:nvPr/>
        </p:nvSpPr>
        <p:spPr>
          <a:xfrm>
            <a:off x="7653250" y="1036650"/>
            <a:ext cx="395400" cy="2142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0"/>
          <p:cNvSpPr/>
          <p:nvPr/>
        </p:nvSpPr>
        <p:spPr>
          <a:xfrm>
            <a:off x="7714750" y="3601488"/>
            <a:ext cx="272400" cy="2046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0"/>
          <p:cNvSpPr/>
          <p:nvPr/>
        </p:nvSpPr>
        <p:spPr>
          <a:xfrm>
            <a:off x="7691425" y="3838450"/>
            <a:ext cx="395400" cy="2142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0"/>
          <p:cNvSpPr/>
          <p:nvPr/>
        </p:nvSpPr>
        <p:spPr>
          <a:xfrm>
            <a:off x="6091888" y="3630075"/>
            <a:ext cx="272400" cy="3894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30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3" name="Google Shape;453;p30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4" name="Google Shape;454;p30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5" name="Google Shape;455;p30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8094" y="2571750"/>
            <a:ext cx="5375905" cy="181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4702" y="521624"/>
            <a:ext cx="5821499" cy="1961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3" name="Google Shape;463;p31"/>
          <p:cNvSpPr txBox="1"/>
          <p:nvPr>
            <p:ph idx="4294967295" type="body"/>
          </p:nvPr>
        </p:nvSpPr>
        <p:spPr>
          <a:xfrm>
            <a:off x="0" y="1131225"/>
            <a:ext cx="3706500" cy="28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3675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Quicksand"/>
              <a:buChar char="●"/>
            </a:pPr>
            <a:r>
              <a:rPr lang="pt-BR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Changes in trajectories do not directly justify changes in the occurrence of extremes:</a:t>
            </a:r>
            <a:endParaRPr sz="17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12725" lvl="1" marL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Quicksand"/>
              <a:buChar char="○"/>
            </a:pPr>
            <a:r>
              <a:rPr lang="pt-BR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lack of significance in the results harm the relationship</a:t>
            </a:r>
            <a:endParaRPr sz="17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03200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Quicksand"/>
              <a:buChar char="●"/>
            </a:pPr>
            <a:r>
              <a:rPr lang="pt-BR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change in intensity and speed plays an important role in the occurrence signal</a:t>
            </a:r>
            <a:endParaRPr sz="1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4" name="Google Shape;464;p31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5" name="Google Shape;465;p31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6" name="Google Shape;466;p3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7" name="Google Shape;467;p3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137b2fbe4fd_0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8094" y="2571750"/>
            <a:ext cx="5375905" cy="181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137b2fbe4fd_0_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4702" y="521624"/>
            <a:ext cx="5821499" cy="1961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137b2fbe4fd_0_10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RESULTADOS &amp; DISCUSSÃO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5" name="Google Shape;475;g137b2fbe4fd_0_101"/>
          <p:cNvSpPr txBox="1"/>
          <p:nvPr>
            <p:ph idx="4294967295" type="body"/>
          </p:nvPr>
        </p:nvSpPr>
        <p:spPr>
          <a:xfrm>
            <a:off x="0" y="1055025"/>
            <a:ext cx="3706500" cy="30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26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increase in intensity is decisive for the increase in cases, regardless of changes in speed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26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owever, the decrease in intensity does not necessarily result in a decrease in cases → action of speed</a:t>
            </a: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269999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r>
              <a:rPr lang="pt-BR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lowing down contributes to more events in these cases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6" name="Google Shape;476;g137b2fbe4fd_0_101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7" name="Google Shape;477;g137b2fbe4fd_0_101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8" name="Google Shape;478;g137b2fbe4fd_0_10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&amp;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9" name="Google Shape;479;g137b2fbe4fd_0_101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RESULTS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DISCUSS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2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CONCLUSION</a:t>
            </a:r>
            <a:r>
              <a:rPr b="1" lang="pt-BR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5" name="Google Shape;485;p32"/>
          <p:cNvSpPr txBox="1"/>
          <p:nvPr>
            <p:ph idx="4294967295" type="body"/>
          </p:nvPr>
        </p:nvSpPr>
        <p:spPr>
          <a:xfrm>
            <a:off x="95025" y="566700"/>
            <a:ext cx="8956500" cy="33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results obtained by the new approach provided new insight into the relationship between cyclones and extreme wave weather, without contradicting existing climatology (e.g., Young, 1999; Vinoth and Young, 2011).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regions with the highest occurrence of wave extremes are located in the central-eastern region of the ocean basins, associated with more mature cyclones that provide greater directional persistence of winds and longer runways.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b="1"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western edge 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also has a high density of occurrence, but with a</a:t>
            </a:r>
            <a:r>
              <a:rPr b="1"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lower mean Hs: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proximity to </a:t>
            </a:r>
            <a:r>
              <a:rPr b="1"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cyclogenetic regions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;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cyclones under development, influence of conveyor belts.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6" name="Google Shape;486;p32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7" name="Google Shape;487;p32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3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CONCLUSÃO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3" name="Google Shape;493;p33"/>
          <p:cNvSpPr txBox="1"/>
          <p:nvPr>
            <p:ph idx="4294967295" type="body"/>
          </p:nvPr>
        </p:nvSpPr>
        <p:spPr>
          <a:xfrm>
            <a:off x="0" y="490500"/>
            <a:ext cx="5040000" cy="42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0975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Quicksand"/>
              <a:buChar char="●"/>
            </a:pPr>
            <a:r>
              <a:rPr lang="pt-BR" sz="15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Changes in the occurrence of wave extremes generated by cyclones are controlled by the combination of changes in intensities and displacement speed of the system.</a:t>
            </a:r>
            <a:endParaRPr sz="15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450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Quicksand"/>
              <a:buChar char="○"/>
            </a:pPr>
            <a:r>
              <a:rPr lang="pt-BR" sz="15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increase in intensity has greater weight, having as a direct consequence an increase in the occurrence</a:t>
            </a:r>
            <a:endParaRPr sz="15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45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Quicksand"/>
              <a:buChar char="○"/>
            </a:pPr>
            <a:r>
              <a:rPr lang="pt-BR" sz="15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 case of weakening of the cyclones, the speed enters as modulator</a:t>
            </a:r>
            <a:r>
              <a:rPr lang="pt-BR" sz="15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:</a:t>
            </a:r>
            <a:endParaRPr sz="15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2" marL="71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Quicksand"/>
              <a:buChar char="■"/>
            </a:pPr>
            <a:r>
              <a:rPr lang="pt-BR" sz="15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increase in speed: decrease in occurrence</a:t>
            </a:r>
            <a:endParaRPr sz="15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2" marL="719999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500"/>
              <a:buFont typeface="Quicksand"/>
              <a:buChar char="■"/>
            </a:pPr>
            <a:r>
              <a:rPr lang="pt-BR" sz="15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decrease in velocity: increase in occurrence → increase in cyclone interaction time with the sea surface → greater time for energy transfer and/or longer events.</a:t>
            </a:r>
            <a:endParaRPr sz="15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4" name="Google Shape;494;p33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5" name="Google Shape;495;p33"/>
          <p:cNvSpPr/>
          <p:nvPr/>
        </p:nvSpPr>
        <p:spPr>
          <a:xfrm>
            <a:off x="5605825" y="585275"/>
            <a:ext cx="1266000" cy="4311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intensity</a:t>
            </a:r>
            <a:endParaRPr b="1" i="0" sz="1400" u="none" cap="none" strike="noStrike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496" name="Google Shape;496;p33"/>
          <p:cNvCxnSpPr>
            <a:stCxn id="495" idx="2"/>
            <a:endCxn id="497" idx="0"/>
          </p:cNvCxnSpPr>
          <p:nvPr/>
        </p:nvCxnSpPr>
        <p:spPr>
          <a:xfrm rot="5400000">
            <a:off x="5497675" y="1418225"/>
            <a:ext cx="1143000" cy="339300"/>
          </a:xfrm>
          <a:prstGeom prst="bentConnector3">
            <a:avLst>
              <a:gd fmla="val 49994" name="adj1"/>
            </a:avLst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8" name="Google Shape;498;p33"/>
          <p:cNvCxnSpPr>
            <a:stCxn id="495" idx="2"/>
            <a:endCxn id="499" idx="0"/>
          </p:cNvCxnSpPr>
          <p:nvPr/>
        </p:nvCxnSpPr>
        <p:spPr>
          <a:xfrm flipH="1" rot="-5400000">
            <a:off x="6646975" y="608225"/>
            <a:ext cx="613800" cy="1430100"/>
          </a:xfrm>
          <a:prstGeom prst="bentConnector3">
            <a:avLst>
              <a:gd fmla="val 49996" name="adj1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7" name="Google Shape;497;p33"/>
          <p:cNvSpPr/>
          <p:nvPr/>
        </p:nvSpPr>
        <p:spPr>
          <a:xfrm>
            <a:off x="5328025" y="2159228"/>
            <a:ext cx="1143300" cy="5328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occurrence </a:t>
            </a:r>
            <a:r>
              <a:rPr lang="pt-BR">
                <a:latin typeface="Quicksand"/>
                <a:ea typeface="Quicksand"/>
                <a:cs typeface="Quicksand"/>
                <a:sym typeface="Quicksand"/>
              </a:rPr>
              <a:t>increases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3"/>
          <p:cNvSpPr/>
          <p:nvPr/>
        </p:nvSpPr>
        <p:spPr>
          <a:xfrm>
            <a:off x="6974475" y="1630125"/>
            <a:ext cx="1389000" cy="4311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cyclone speed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0" name="Google Shape;500;p33"/>
          <p:cNvCxnSpPr>
            <a:stCxn id="499" idx="2"/>
            <a:endCxn id="497" idx="3"/>
          </p:cNvCxnSpPr>
          <p:nvPr/>
        </p:nvCxnSpPr>
        <p:spPr>
          <a:xfrm rot="5400000">
            <a:off x="6887925" y="1644675"/>
            <a:ext cx="364500" cy="1197600"/>
          </a:xfrm>
          <a:prstGeom prst="bentConnector2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1" name="Google Shape;501;p33"/>
          <p:cNvSpPr/>
          <p:nvPr/>
        </p:nvSpPr>
        <p:spPr>
          <a:xfrm>
            <a:off x="7399525" y="2813563"/>
            <a:ext cx="1143300" cy="661500"/>
          </a:xfrm>
          <a:prstGeom prst="rect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occurrence</a:t>
            </a:r>
            <a:endParaRPr b="0" i="0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decreases</a:t>
            </a:r>
            <a:endParaRPr b="0" i="0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502" name="Google Shape;502;p33"/>
          <p:cNvCxnSpPr>
            <a:stCxn id="499" idx="2"/>
            <a:endCxn id="501" idx="0"/>
          </p:cNvCxnSpPr>
          <p:nvPr/>
        </p:nvCxnSpPr>
        <p:spPr>
          <a:xfrm flipH="1" rot="-5400000">
            <a:off x="7443825" y="2286375"/>
            <a:ext cx="752400" cy="302100"/>
          </a:xfrm>
          <a:prstGeom prst="bentConnector3">
            <a:avLst>
              <a:gd fmla="val 49996" name="adj1"/>
            </a:avLst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3" name="Google Shape;503;p33"/>
          <p:cNvSpPr/>
          <p:nvPr/>
        </p:nvSpPr>
        <p:spPr>
          <a:xfrm>
            <a:off x="7222825" y="3862925"/>
            <a:ext cx="1496700" cy="80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>
                <a:latin typeface="Quicksand"/>
                <a:ea typeface="Quicksand"/>
                <a:cs typeface="Quicksand"/>
                <a:sym typeface="Quicksand"/>
              </a:rPr>
              <a:t>less events</a:t>
            </a:r>
            <a:r>
              <a:rPr b="0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and/or </a:t>
            </a:r>
            <a:r>
              <a:rPr lang="pt-BR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shorter events</a:t>
            </a:r>
            <a:endParaRPr b="0" i="0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04" name="Google Shape;504;p33"/>
          <p:cNvSpPr/>
          <p:nvPr/>
        </p:nvSpPr>
        <p:spPr>
          <a:xfrm>
            <a:off x="5151325" y="3221075"/>
            <a:ext cx="1496700" cy="8016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more events and/o</a:t>
            </a:r>
            <a:r>
              <a:rPr lang="pt-BR">
                <a:latin typeface="Quicksand"/>
                <a:ea typeface="Quicksand"/>
                <a:cs typeface="Quicksand"/>
                <a:sym typeface="Quicksand"/>
              </a:rPr>
              <a:t>r</a:t>
            </a:r>
            <a:r>
              <a:rPr b="0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longer </a:t>
            </a:r>
            <a:r>
              <a:rPr lang="pt-BR">
                <a:latin typeface="Quicksand"/>
                <a:ea typeface="Quicksand"/>
                <a:cs typeface="Quicksand"/>
                <a:sym typeface="Quicksand"/>
              </a:rPr>
              <a:t>events</a:t>
            </a:r>
            <a:endParaRPr b="0" i="0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505" name="Google Shape;505;p33"/>
          <p:cNvCxnSpPr>
            <a:stCxn id="497" idx="2"/>
            <a:endCxn id="504" idx="0"/>
          </p:cNvCxnSpPr>
          <p:nvPr/>
        </p:nvCxnSpPr>
        <p:spPr>
          <a:xfrm flipH="1" rot="-5400000">
            <a:off x="5635525" y="2956178"/>
            <a:ext cx="528900" cy="600"/>
          </a:xfrm>
          <a:prstGeom prst="bentConnector3">
            <a:avLst>
              <a:gd fmla="val 5001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6" name="Google Shape;506;p33"/>
          <p:cNvCxnSpPr>
            <a:stCxn id="501" idx="2"/>
            <a:endCxn id="503" idx="0"/>
          </p:cNvCxnSpPr>
          <p:nvPr/>
        </p:nvCxnSpPr>
        <p:spPr>
          <a:xfrm flipH="1" rot="-5400000">
            <a:off x="7777525" y="3668713"/>
            <a:ext cx="387900" cy="6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7" name="Google Shape;507;p33"/>
          <p:cNvSpPr txBox="1"/>
          <p:nvPr/>
        </p:nvSpPr>
        <p:spPr>
          <a:xfrm>
            <a:off x="6675600" y="953850"/>
            <a:ext cx="106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0000FF"/>
                </a:solidFill>
                <a:latin typeface="Quicksand"/>
                <a:ea typeface="Quicksand"/>
                <a:cs typeface="Quicksand"/>
                <a:sym typeface="Quicksand"/>
              </a:rPr>
              <a:t>decrease</a:t>
            </a:r>
            <a:endParaRPr b="1" i="0" sz="1400" u="none" cap="none" strike="noStrike">
              <a:solidFill>
                <a:srgbClr val="0000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08" name="Google Shape;508;p33"/>
          <p:cNvSpPr txBox="1"/>
          <p:nvPr/>
        </p:nvSpPr>
        <p:spPr>
          <a:xfrm>
            <a:off x="5212525" y="1229975"/>
            <a:ext cx="106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>
                <a:solidFill>
                  <a:srgbClr val="980000"/>
                </a:solidFill>
                <a:latin typeface="Quicksand"/>
                <a:ea typeface="Quicksand"/>
                <a:cs typeface="Quicksand"/>
                <a:sym typeface="Quicksand"/>
              </a:rPr>
              <a:t>increase</a:t>
            </a:r>
            <a:endParaRPr b="1" i="0" sz="1400" u="none" cap="none" strike="noStrike">
              <a:solidFill>
                <a:srgbClr val="98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09" name="Google Shape;509;p33"/>
          <p:cNvSpPr txBox="1"/>
          <p:nvPr/>
        </p:nvSpPr>
        <p:spPr>
          <a:xfrm>
            <a:off x="6599425" y="2125563"/>
            <a:ext cx="106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>
                <a:solidFill>
                  <a:srgbClr val="0000FF"/>
                </a:solidFill>
                <a:latin typeface="Quicksand"/>
                <a:ea typeface="Quicksand"/>
                <a:cs typeface="Quicksand"/>
                <a:sym typeface="Quicksand"/>
              </a:rPr>
              <a:t>decrease</a:t>
            </a:r>
            <a:endParaRPr b="1" i="0" sz="1400" u="none" cap="none" strike="noStrike">
              <a:solidFill>
                <a:srgbClr val="0000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8029150" y="2291813"/>
            <a:ext cx="106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>
                <a:solidFill>
                  <a:srgbClr val="980000"/>
                </a:solidFill>
                <a:latin typeface="Quicksand"/>
                <a:ea typeface="Quicksand"/>
                <a:cs typeface="Quicksand"/>
                <a:sym typeface="Quicksand"/>
              </a:rPr>
              <a:t>increase</a:t>
            </a:r>
            <a:endParaRPr b="1" i="0" sz="1400" u="none" cap="none" strike="noStrike">
              <a:solidFill>
                <a:srgbClr val="98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1" name="Google Shape;511;p33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2" name="Google Shape;512;p33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CONCLUSION</a:t>
            </a:r>
            <a:r>
              <a:rPr b="1" lang="pt-BR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4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8" name="Google Shape;518;p34"/>
          <p:cNvSpPr txBox="1"/>
          <p:nvPr/>
        </p:nvSpPr>
        <p:spPr>
          <a:xfrm>
            <a:off x="610350" y="1054075"/>
            <a:ext cx="3726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pt-BR" sz="2100">
                <a:latin typeface="Quicksand"/>
                <a:ea typeface="Quicksand"/>
                <a:cs typeface="Quicksand"/>
                <a:sym typeface="Quicksand"/>
              </a:rPr>
              <a:t>Thanks for your attention</a:t>
            </a:r>
            <a:r>
              <a:rPr b="1" i="0" lang="pt-BR" sz="2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!</a:t>
            </a:r>
            <a:endParaRPr b="1" i="0" sz="21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9" name="Google Shape;519;p34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20" name="Google Shape;52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836" y="3068577"/>
            <a:ext cx="1756444" cy="55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4150" y="3874200"/>
            <a:ext cx="1648216" cy="55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4"/>
          <p:cNvSpPr txBox="1"/>
          <p:nvPr/>
        </p:nvSpPr>
        <p:spPr>
          <a:xfrm>
            <a:off x="610350" y="1794850"/>
            <a:ext cx="81891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C. B. Gramcianinov, R. de Camargo, R. M. Campos et al. Impact of Extratropical Cyclone Intensity and Speed on the Extreme Wave Trends in the Atlantic Ocean, 21 October 2021, PREPRINT (Version 1) available at Research Square [https://doi.org/10.21203/rs.3.rs-995499/v1]</a:t>
            </a:r>
            <a:endParaRPr b="1" i="0" sz="23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23" name="Google Shape;523;p34"/>
          <p:cNvSpPr txBox="1"/>
          <p:nvPr/>
        </p:nvSpPr>
        <p:spPr>
          <a:xfrm>
            <a:off x="4185063" y="3852126"/>
            <a:ext cx="296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>
                <a:latin typeface="Courier New"/>
                <a:ea typeface="Courier New"/>
                <a:cs typeface="Courier New"/>
                <a:sym typeface="Courier New"/>
              </a:rPr>
              <a:t>ricamarg@usp.br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cbgramcianinov@gmail.com</a:t>
            </a:r>
            <a:endParaRPr b="0" i="0" sz="1400" u="none" cap="none" strike="noStrik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24" name="Google Shape;524;p34"/>
          <p:cNvSpPr txBox="1"/>
          <p:nvPr/>
        </p:nvSpPr>
        <p:spPr>
          <a:xfrm>
            <a:off x="3509575" y="3227650"/>
            <a:ext cx="3726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pt-BR" sz="2100">
                <a:latin typeface="Quicksand"/>
                <a:ea typeface="Quicksand"/>
                <a:cs typeface="Quicksand"/>
                <a:sym typeface="Quicksand"/>
              </a:rPr>
              <a:t>Questions or suggestions</a:t>
            </a:r>
            <a:r>
              <a:rPr b="1" i="0" lang="pt-BR" sz="2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?</a:t>
            </a:r>
            <a:endParaRPr b="1" i="0" sz="21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25" name="Google Shape;525;p34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3225" y="318500"/>
            <a:ext cx="4318549" cy="4318549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5"/>
          <p:cNvSpPr txBox="1"/>
          <p:nvPr/>
        </p:nvSpPr>
        <p:spPr>
          <a:xfrm>
            <a:off x="216000" y="4463975"/>
            <a:ext cx="871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pt-BR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Source</a:t>
            </a:r>
            <a:r>
              <a:rPr b="0" i="1" lang="pt-BR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:</a:t>
            </a:r>
            <a:r>
              <a:rPr b="0" i="0" lang="pt-BR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Gramcianinov, C.B.; Campos R.M., Camargo, R. “Climate Change perspectives of the cyclones and oceanic hazards in the western South Atlantic Ocean”, </a:t>
            </a:r>
            <a:r>
              <a:rPr b="0" i="1" lang="pt-BR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Arquivos de Ciências do Mar (accepted)</a:t>
            </a:r>
            <a:endParaRPr b="0" i="1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6"/>
          <p:cNvSpPr txBox="1"/>
          <p:nvPr/>
        </p:nvSpPr>
        <p:spPr>
          <a:xfrm>
            <a:off x="216000" y="4463975"/>
            <a:ext cx="871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pt-BR">
                <a:latin typeface="Quicksand"/>
                <a:ea typeface="Quicksand"/>
                <a:cs typeface="Quicksand"/>
                <a:sym typeface="Quicksand"/>
              </a:rPr>
              <a:t>Source</a:t>
            </a:r>
            <a:r>
              <a:rPr b="0" i="1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:</a:t>
            </a:r>
            <a:r>
              <a:rPr b="0" i="0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Gramcianinov, C.B.; Campos R.M., Camargo, R. “Climate Change perspectives of the cyclones and oceanic hazards in the western South Atlantic Ocean”, </a:t>
            </a:r>
            <a:r>
              <a:rPr b="0" i="1" lang="pt-BR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Arquivos de Ciências do Mar (accepted)</a:t>
            </a:r>
            <a:endParaRPr b="0" i="1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37" name="Google Shape;53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609600"/>
            <a:ext cx="8839204" cy="3021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9825" y="76200"/>
            <a:ext cx="444177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452" y="125450"/>
            <a:ext cx="4245023" cy="4776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CONTEXTUALIZATION: Motiva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87" name="Google Shape;8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8550" y="2889238"/>
            <a:ext cx="2516350" cy="17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 txBox="1"/>
          <p:nvPr/>
        </p:nvSpPr>
        <p:spPr>
          <a:xfrm>
            <a:off x="6637704" y="2413150"/>
            <a:ext cx="22224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Storm Brendan – 13/Jan/2020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"/>
          <p:cNvSpPr txBox="1"/>
          <p:nvPr>
            <p:ph idx="4294967295" type="body"/>
          </p:nvPr>
        </p:nvSpPr>
        <p:spPr>
          <a:xfrm>
            <a:off x="95025" y="521625"/>
            <a:ext cx="8956500" cy="20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b="1"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Extratropical Cyclones:</a:t>
            </a:r>
            <a:endParaRPr b="1"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scale and structure allow the development of extreme waves (e.g., da Rocha et al, 2004; Campos et al, 2018).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large role in the weather and climate of mid and high latitudes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impact on ship routes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populous and economically active coasts</a:t>
            </a:r>
            <a:endParaRPr sz="14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0" name="Google Shape;90;p4"/>
          <p:cNvSpPr txBox="1"/>
          <p:nvPr/>
        </p:nvSpPr>
        <p:spPr>
          <a:xfrm>
            <a:off x="7428872" y="866925"/>
            <a:ext cx="15819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pt-BR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Saltcoats, Scotland</a:t>
            </a:r>
            <a:endParaRPr b="0" i="1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9725" y="2857350"/>
            <a:ext cx="2957250" cy="17692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"/>
          <p:cNvSpPr txBox="1"/>
          <p:nvPr/>
        </p:nvSpPr>
        <p:spPr>
          <a:xfrm>
            <a:off x="-60800" y="4439250"/>
            <a:ext cx="3795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Kaluza et al. (2010) - https://doi.org/10.1098/rsif.2009.0495 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https://storage.googleapis.com/support-forums-api/attachment/thread-6800380-10742087131842657270.gif" id="93" name="Google Shape;9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00" y="2632475"/>
            <a:ext cx="3182550" cy="182757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"/>
          <p:cNvSpPr txBox="1"/>
          <p:nvPr/>
        </p:nvSpPr>
        <p:spPr>
          <a:xfrm>
            <a:off x="7505072" y="3000525"/>
            <a:ext cx="15819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pt-BR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Saltcoats, Scotland</a:t>
            </a:r>
            <a:endParaRPr b="0" i="1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6" name="Google Shape;96;p4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CONTEXTUALIZATION: Introdu</a:t>
            </a:r>
            <a:r>
              <a:rPr b="1" lang="pt-BR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ction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Google Shape;102;p6"/>
          <p:cNvSpPr txBox="1"/>
          <p:nvPr>
            <p:ph idx="4294967295" type="body"/>
          </p:nvPr>
        </p:nvSpPr>
        <p:spPr>
          <a:xfrm>
            <a:off x="-57375" y="597825"/>
            <a:ext cx="51459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Climatologies and wave and cyclone trends/changes are usually done separately;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challenge in understanding what forces observed waves to change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change in the distribution (pdf) of waves does not correspond to that of winds (Young &amp; Ribal., 2019)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Complex relationship: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wave field has local and remote signal overlap (swell)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03" name="Google Shape;10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6850" y="566700"/>
            <a:ext cx="4389874" cy="4091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6"/>
          <p:cNvCxnSpPr/>
          <p:nvPr/>
        </p:nvCxnSpPr>
        <p:spPr>
          <a:xfrm>
            <a:off x="2457475" y="2722250"/>
            <a:ext cx="2614800" cy="2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5" name="Google Shape;105;p6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Google Shape;106;p6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CONTEXTUALIZAÇÃO: Introdução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2" name="Google Shape;112;p7"/>
          <p:cNvSpPr txBox="1"/>
          <p:nvPr>
            <p:ph idx="4294967295" type="body"/>
          </p:nvPr>
        </p:nvSpPr>
        <p:spPr>
          <a:xfrm>
            <a:off x="-57375" y="521625"/>
            <a:ext cx="90183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More cyclones don't mean necessarily more extreme wave events: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not every cyclone generates extreme waves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asymmetrical and variable structure throughout the life cycle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other parameters act in the generation of waves: speed and trajectory of the cyclones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3" name="Google Shape;113;p7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14" name="Google Shape;114;p7"/>
          <p:cNvPicPr preferRelativeResize="0"/>
          <p:nvPr/>
        </p:nvPicPr>
        <p:blipFill rotWithShape="1">
          <a:blip r:embed="rId3">
            <a:alphaModFix/>
          </a:blip>
          <a:srcRect b="8476" l="17979" r="33858" t="42889"/>
          <a:stretch/>
        </p:blipFill>
        <p:spPr>
          <a:xfrm>
            <a:off x="1837225" y="1680375"/>
            <a:ext cx="6354950" cy="304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/>
        </p:nvSpPr>
        <p:spPr>
          <a:xfrm>
            <a:off x="4860000" y="4443625"/>
            <a:ext cx="245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(2020a)</a:t>
            </a:r>
            <a:endParaRPr b="0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6" name="Google Shape;116;p7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7" name="Google Shape;117;p7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CONTEXTUALIZATION: Introdu</a:t>
            </a:r>
            <a:r>
              <a:rPr b="1" lang="pt-BR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ction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AIM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 SCIENTIFIC QUESTIONS</a:t>
            </a: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3" name="Google Shape;123;p8"/>
          <p:cNvSpPr txBox="1"/>
          <p:nvPr>
            <p:ph idx="4294967295" type="body"/>
          </p:nvPr>
        </p:nvSpPr>
        <p:spPr>
          <a:xfrm>
            <a:off x="95025" y="521625"/>
            <a:ext cx="8956500" cy="27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aim is to investigate the role of cyclones in extreme wave weather trends in 42 years of reanalysis, having the following guiding questions: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AutoNum type="arabicParenBoth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is the distribution of extratropical cyclones that generate extreme waves in the Atlantic Ocean?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AutoNum type="arabicParenBoth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are the average characteristics of cyclone cases and associated waves?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AutoNum type="arabicParenBoth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Is there any significant trend in these cases in recent decades?</a:t>
            </a:r>
            <a:endParaRPr sz="12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4" name="Google Shape;124;p8"/>
          <p:cNvSpPr txBox="1"/>
          <p:nvPr/>
        </p:nvSpPr>
        <p:spPr>
          <a:xfrm>
            <a:off x="8102100" y="3074425"/>
            <a:ext cx="1499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pt-BR" sz="9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?</a:t>
            </a:r>
            <a:endParaRPr b="0" i="0" sz="9600" u="none" cap="none" strike="noStrike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5" name="Google Shape;125;p8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6" name="Google Shape;126;p8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TA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2" name="Google Shape;132;p9"/>
          <p:cNvSpPr txBox="1"/>
          <p:nvPr>
            <p:ph idx="4294967295" type="body"/>
          </p:nvPr>
        </p:nvSpPr>
        <p:spPr>
          <a:xfrm>
            <a:off x="95025" y="750225"/>
            <a:ext cx="89565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Dataset and analysis details: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ERA5, hourly data (C3S, 2017; Hersbach et al., 2020)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Climatology covers the period from 1979 to 2020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Trends are calculated by the difference between 2000-2020 and 1979-1999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Focus on the summer and winter of each hemisphere: DJF and JJA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Significance test: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■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Monte Carlo for the genesis and trajectories of cyclones (Hodges, 2008);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■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 test for the parameters associated with the cases.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3" name="Google Shape;133;p9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4" name="Google Shape;134;p9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/>
        </p:nvSpPr>
        <p:spPr>
          <a:xfrm>
            <a:off x="95025" y="59400"/>
            <a:ext cx="8956500" cy="4311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</a:pPr>
            <a:r>
              <a:rPr b="1" i="0" lang="pt-BR" sz="16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DAT</a:t>
            </a:r>
            <a:r>
              <a:rPr b="1" lang="pt-BR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 i="0" sz="16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0" name="Google Shape;140;p10"/>
          <p:cNvSpPr txBox="1"/>
          <p:nvPr>
            <p:ph idx="4294967295" type="body"/>
          </p:nvPr>
        </p:nvSpPr>
        <p:spPr>
          <a:xfrm>
            <a:off x="95025" y="597825"/>
            <a:ext cx="89565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Cyclone </a:t>
            </a: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Base: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“Atlantic extratropical cyclone tracks database''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(AETC, Gramcianinov et al., 2020c)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Product of Projeto EXWAV, evaluated in 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(2020b)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●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Method::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TRACK (Hodges 1994, 1995, 1999)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Relative vorticity in 850 hPa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icksand"/>
              <a:buChar char="○"/>
            </a:pPr>
            <a:r>
              <a:rPr lang="pt-BR" sz="1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Duration &gt; 24 h and displacement &gt; 1000 km</a:t>
            </a:r>
            <a:endParaRPr sz="16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3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3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41" name="Google Shape;14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2400" y="1394961"/>
            <a:ext cx="3730975" cy="1245464"/>
          </a:xfrm>
          <a:prstGeom prst="rect">
            <a:avLst/>
          </a:prstGeom>
          <a:noFill/>
          <a:ln cap="flat" cmpd="sng" w="38100">
            <a:solidFill>
              <a:srgbClr val="002F4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" name="Google Shape;142;p10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 et al. - Climatologia e tendência dos extremos de onda gerados por ciclones extratropicais…	               XIV OMARSAT  12/2021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0401" y="2965377"/>
            <a:ext cx="1242975" cy="1545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0"/>
          <p:cNvCxnSpPr>
            <a:stCxn id="141" idx="2"/>
            <a:endCxn id="143" idx="1"/>
          </p:cNvCxnSpPr>
          <p:nvPr/>
        </p:nvCxnSpPr>
        <p:spPr>
          <a:xfrm flipH="1" rot="-5400000">
            <a:off x="6870288" y="2878025"/>
            <a:ext cx="1097700" cy="6225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10"/>
          <p:cNvSpPr txBox="1"/>
          <p:nvPr/>
        </p:nvSpPr>
        <p:spPr>
          <a:xfrm>
            <a:off x="94900" y="4736725"/>
            <a:ext cx="8956500" cy="338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Camargo and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Gramcianinov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                                                                                                    </a:t>
            </a:r>
            <a:r>
              <a:rPr b="1" i="1" lang="pt-BR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              I</a:t>
            </a:r>
            <a:r>
              <a:rPr b="1" i="1" lang="pt-BR" sz="1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WMO2022 - Ann Arbor</a:t>
            </a:r>
            <a:endParaRPr b="1" i="1" sz="10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