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5" r:id="rId1"/>
  </p:sldMasterIdLst>
  <p:notesMasterIdLst>
    <p:notesMasterId r:id="rId47"/>
  </p:notesMasterIdLst>
  <p:sldIdLst>
    <p:sldId id="256" r:id="rId2"/>
    <p:sldId id="347" r:id="rId3"/>
    <p:sldId id="343" r:id="rId4"/>
    <p:sldId id="389" r:id="rId5"/>
    <p:sldId id="390" r:id="rId6"/>
    <p:sldId id="393" r:id="rId7"/>
    <p:sldId id="391" r:id="rId8"/>
    <p:sldId id="392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96" r:id="rId24"/>
    <p:sldId id="395" r:id="rId25"/>
    <p:sldId id="394" r:id="rId26"/>
    <p:sldId id="371" r:id="rId27"/>
    <p:sldId id="373" r:id="rId28"/>
    <p:sldId id="374" r:id="rId29"/>
    <p:sldId id="375" r:id="rId30"/>
    <p:sldId id="376" r:id="rId31"/>
    <p:sldId id="397" r:id="rId32"/>
    <p:sldId id="377" r:id="rId33"/>
    <p:sldId id="379" r:id="rId34"/>
    <p:sldId id="398" r:id="rId35"/>
    <p:sldId id="380" r:id="rId36"/>
    <p:sldId id="382" r:id="rId37"/>
    <p:sldId id="383" r:id="rId38"/>
    <p:sldId id="384" r:id="rId39"/>
    <p:sldId id="385" r:id="rId40"/>
    <p:sldId id="386" r:id="rId41"/>
    <p:sldId id="387" r:id="rId42"/>
    <p:sldId id="399" r:id="rId43"/>
    <p:sldId id="400" r:id="rId44"/>
    <p:sldId id="401" r:id="rId45"/>
    <p:sldId id="402" r:id="rId46"/>
  </p:sldIdLst>
  <p:sldSz cx="10080625" cy="7559675"/>
  <p:notesSz cx="7556500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517" autoAdjust="0"/>
    <p:restoredTop sz="95752" autoAdjust="0"/>
  </p:normalViewPr>
  <p:slideViewPr>
    <p:cSldViewPr>
      <p:cViewPr varScale="1">
        <p:scale>
          <a:sx n="64" d="100"/>
          <a:sy n="64" d="100"/>
        </p:scale>
        <p:origin x="-98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fld id="{070F60BA-DF7B-4652-AF21-8E4CAA0B1A2D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7D6425-AEA8-4B2B-BC6C-465C33640815}" type="slidenum">
              <a:rPr lang="fi-FI" altLang="pt-BR">
                <a:ea typeface="msmincho" charset="0"/>
              </a:rPr>
              <a:pPr/>
              <a:t>1</a:t>
            </a:fld>
            <a:endParaRPr lang="fi-FI" altLang="pt-BR">
              <a:ea typeface="msmincho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10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11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12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13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14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15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16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17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18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19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E3BECF-D07E-4853-AC68-656F41D836B5}" type="slidenum">
              <a:rPr lang="fi-FI" altLang="pt-BR">
                <a:ea typeface="msmincho" charset="0"/>
              </a:rPr>
              <a:pPr/>
              <a:t>2</a:t>
            </a:fld>
            <a:endParaRPr lang="fi-FI" altLang="pt-BR">
              <a:ea typeface="msmincho" charset="0"/>
            </a:endParaRPr>
          </a:p>
        </p:txBody>
      </p:sp>
      <p:sp>
        <p:nvSpPr>
          <p:cNvPr id="6147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20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21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22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23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24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25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26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27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28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29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30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31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32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33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34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35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36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37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38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39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40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41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42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43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44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45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5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6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7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8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4D2B36-6D7A-4B48-95C9-91D347A84453}" type="slidenum">
              <a:rPr lang="fi-FI" altLang="pt-BR">
                <a:ea typeface="msmincho" charset="0"/>
              </a:rPr>
              <a:pPr/>
              <a:t>9</a:t>
            </a:fld>
            <a:endParaRPr lang="fi-FI" altLang="pt-BR">
              <a:ea typeface="msmincho" charset="0"/>
            </a:endParaRPr>
          </a:p>
        </p:txBody>
      </p:sp>
      <p:sp>
        <p:nvSpPr>
          <p:cNvPr id="10243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12800"/>
            <a:ext cx="534511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247E6-8EC4-4FDA-809D-40C69A58225C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AB27C-7923-4ED7-8CDB-14DCA2BAB2DB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DFB52-F1D6-4D78-A93A-DAB1AC5544B3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41C73-898A-4ED9-BFDC-9AC2AD06594F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0DE88-323C-436D-ADF1-70FBB8B3FEA2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59975-48C4-4517-A492-5CE1164A1C88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B4984-FFD2-4CE8-9AE5-1B14B28823C8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077-4DD6-4E1B-B883-49DA14D6E31C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01008-E3E5-49E5-9E37-148D96C7221F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2703B-CA83-4EF5-BDFD-14C8264FC0B6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3812-4C8A-4775-A3B0-24757A547B48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3738" y="403225"/>
            <a:ext cx="8693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2012950"/>
            <a:ext cx="86931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2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fld id="{4110D8AF-7AF8-4483-9961-16153471E927}" type="slidenum">
              <a:rPr lang="fi-FI" altLang="pt-BR"/>
              <a:pPr/>
              <a:t>‹nº›</a:t>
            </a:fld>
            <a:endParaRPr lang="fi-FI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3" y="1766888"/>
            <a:ext cx="9936162" cy="1460500"/>
          </a:xfrm>
        </p:spPr>
        <p:txBody>
          <a:bodyPr tIns="16632"/>
          <a:lstStyle/>
          <a:p>
            <a:pPr algn="ctr" eaLnBrk="1"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pt-BR" sz="4000" dirty="0" smtClean="0">
                <a:solidFill>
                  <a:srgbClr val="000000"/>
                </a:solidFill>
              </a:rPr>
              <a:t>Ondas de Gravidade na Superfície dos Oceanos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896" y="2987749"/>
            <a:ext cx="7548562" cy="389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Shape 10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119063"/>
            <a:ext cx="12858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8"/>
          <p:cNvSpPr txBox="1"/>
          <p:nvPr/>
        </p:nvSpPr>
        <p:spPr>
          <a:xfrm>
            <a:off x="1079500" y="6855915"/>
            <a:ext cx="878522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Prof. Ricardo de Camargo</a:t>
            </a:r>
          </a:p>
          <a:p>
            <a: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Aula </a:t>
            </a:r>
            <a:r>
              <a:rPr lang="pt-BR" altLang="pt-BR" i="1" dirty="0" smtClean="0">
                <a:solidFill>
                  <a:srgbClr val="000000"/>
                </a:solidFill>
                <a:latin typeface="+mn-lt"/>
              </a:rPr>
              <a:t>08 – ACA0430 – Meteorologia Sinótica </a:t>
            </a: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e Aplicações à Oceanografia</a:t>
            </a:r>
          </a:p>
        </p:txBody>
      </p:sp>
      <p:sp>
        <p:nvSpPr>
          <p:cNvPr id="9" name="Shape 107"/>
          <p:cNvSpPr txBox="1">
            <a:spLocks noChangeArrowheads="1"/>
          </p:cNvSpPr>
          <p:nvPr/>
        </p:nvSpPr>
        <p:spPr bwMode="auto">
          <a:xfrm>
            <a:off x="1254098" y="304800"/>
            <a:ext cx="72342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1600" b="1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INSTITUTO DE ASTRONOMIA, GEOFÍSICA E CIÊNCIAS ATMOSFÉRICAS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1600" b="1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UNIVERSIDADE DE SÃO PAULO</a:t>
            </a:r>
          </a:p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b="1" dirty="0">
              <a:solidFill>
                <a:srgbClr val="FFFFFF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7898" y="315556"/>
            <a:ext cx="1428760" cy="60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1986" indent="-251986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Condição de Contorno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Cinemática 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na Superfície Livre (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CCCSL)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Hipótese: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Velocidade vertical da superfície livre deve ser igual a velocidade vertical do fluido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8024" y="3491805"/>
            <a:ext cx="4537720" cy="1035784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592040" y="5868069"/>
            <a:ext cx="5614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escala da altura de onda é muito menor quando comparada com o comprimento, fazendo com que o termo de inclinação seja desprezível. Desta forma, aplica-se a condição em z=0</a:t>
            </a:r>
            <a:endParaRPr lang="pt-BR" dirty="0"/>
          </a:p>
        </p:txBody>
      </p:sp>
      <p:sp>
        <p:nvSpPr>
          <p:cNvPr id="33" name="Oval 32"/>
          <p:cNvSpPr/>
          <p:nvPr/>
        </p:nvSpPr>
        <p:spPr>
          <a:xfrm>
            <a:off x="4248224" y="3347789"/>
            <a:ext cx="576064" cy="11521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80272" y="4427909"/>
            <a:ext cx="539452" cy="1412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1986" indent="-251986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Condição de Contorno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Cinemática 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na Superfície Livre (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CCCSL)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Hipótese: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Velocidade vertical da superfície livre deve ser igual a velocidade vertical do fluido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8024" y="3491805"/>
            <a:ext cx="4537720" cy="1035784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73795" y="4571925"/>
            <a:ext cx="5614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s</a:t>
            </a:r>
            <a:r>
              <a:rPr lang="pt-BR" sz="2200" dirty="0" smtClean="0"/>
              <a:t>ubstituindo o </a:t>
            </a:r>
            <a:r>
              <a:rPr lang="pt-BR" sz="2200" b="1" dirty="0" smtClean="0"/>
              <a:t>w</a:t>
            </a:r>
            <a:r>
              <a:rPr lang="pt-BR" sz="2200" dirty="0" smtClean="0"/>
              <a:t> por CCCSL:</a:t>
            </a:r>
            <a:endParaRPr lang="pt-BR" sz="2200" b="1" dirty="0"/>
          </a:p>
        </p:txBody>
      </p:sp>
      <p:sp>
        <p:nvSpPr>
          <p:cNvPr id="33" name="Oval 32"/>
          <p:cNvSpPr/>
          <p:nvPr/>
        </p:nvSpPr>
        <p:spPr>
          <a:xfrm>
            <a:off x="2353156" y="3719259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5094" y="6036071"/>
            <a:ext cx="4743450" cy="1200150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4466083" y="5147989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503808" y="1331565"/>
            <a:ext cx="95050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1986" indent="-251986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Condição de Contorno 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Cinemática no Fundo 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CCCF)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1" indent="-1588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maneira semelhante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Superfície, não existe fluxo através do Fundo;</a:t>
            </a:r>
            <a:endParaRPr lang="pt-BR" sz="2600" baseline="0" dirty="0">
              <a:latin typeface="+mn-lt"/>
            </a:endParaRPr>
          </a:p>
          <a:p>
            <a:pPr marL="1588" marR="0" lvl="1" indent="-1588" algn="ct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CCCF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0032" y="3419797"/>
            <a:ext cx="4824536" cy="10331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Assim o problema de ondas superficiais de gravidade pela teoria linear é a resolução da equaçãi de Laplace aplicando as 3 condições contorno citadas.</a:t>
            </a:r>
          </a:p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Aplicando o método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separação de variáveis e utilizando uma solução periódica, uma solução obtida para o sistema é: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4328" y="3900993"/>
            <a:ext cx="5662288" cy="936104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840" y="5126456"/>
            <a:ext cx="792088" cy="848666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262" y="5875586"/>
            <a:ext cx="936104" cy="827255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840" y="6612164"/>
            <a:ext cx="864096" cy="810757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8836" y="529200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Amplitude </a:t>
            </a:r>
            <a:endParaRPr lang="pt-BR" dirty="0"/>
          </a:p>
        </p:txBody>
      </p:sp>
      <p:sp>
        <p:nvSpPr>
          <p:cNvPr id="40" name="Rectangle 39"/>
          <p:cNvSpPr/>
          <p:nvPr/>
        </p:nvSpPr>
        <p:spPr>
          <a:xfrm>
            <a:off x="2001118" y="602565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Frequência angular</a:t>
            </a:r>
            <a:endParaRPr lang="pt-BR" dirty="0"/>
          </a:p>
        </p:txBody>
      </p:sp>
      <p:sp>
        <p:nvSpPr>
          <p:cNvPr id="41" name="Rectangle 40"/>
          <p:cNvSpPr/>
          <p:nvPr/>
        </p:nvSpPr>
        <p:spPr>
          <a:xfrm>
            <a:off x="2015976" y="672287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Número de onda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Fazendo uma pequena manipulação algébrica com a equação: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6136" y="2051645"/>
            <a:ext cx="2880320" cy="1015256"/>
          </a:xfrm>
          <a:prstGeom prst="rect">
            <a:avLst/>
          </a:prstGeom>
          <a:noFill/>
        </p:spPr>
      </p:pic>
      <p:sp>
        <p:nvSpPr>
          <p:cNvPr id="43" name="Espaço Reservado para Conteúdo 5"/>
          <p:cNvSpPr txBox="1">
            <a:spLocks/>
          </p:cNvSpPr>
          <p:nvPr/>
        </p:nvSpPr>
        <p:spPr bwMode="auto">
          <a:xfrm>
            <a:off x="287784" y="3419797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E com a equação CCCSL:</a:t>
            </a: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128" y="4139877"/>
            <a:ext cx="3415236" cy="864096"/>
          </a:xfrm>
          <a:prstGeom prst="rect">
            <a:avLst/>
          </a:prstGeom>
          <a:noFill/>
        </p:spPr>
      </p:pic>
      <p:sp>
        <p:nvSpPr>
          <p:cNvPr id="45" name="Espaço Reservado para Conteúdo 5"/>
          <p:cNvSpPr txBox="1">
            <a:spLocks/>
          </p:cNvSpPr>
          <p:nvPr/>
        </p:nvSpPr>
        <p:spPr bwMode="auto">
          <a:xfrm>
            <a:off x="287784" y="5219997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Determina-se que: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8886" y="5868069"/>
            <a:ext cx="4057650" cy="1019175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Aplicando a solução obtida: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040" y="3871644"/>
            <a:ext cx="4057650" cy="1019175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4328" y="1930489"/>
            <a:ext cx="5662288" cy="936104"/>
          </a:xfrm>
          <a:prstGeom prst="rect">
            <a:avLst/>
          </a:prstGeom>
          <a:noFill/>
        </p:spPr>
      </p:pic>
      <p:sp>
        <p:nvSpPr>
          <p:cNvPr id="46" name="Espaço Reservado para Conteúdo 5"/>
          <p:cNvSpPr txBox="1">
            <a:spLocks/>
          </p:cNvSpPr>
          <p:nvPr/>
        </p:nvSpPr>
        <p:spPr bwMode="auto">
          <a:xfrm>
            <a:off x="287784" y="3295580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Na equação anterior:</a:t>
            </a:r>
          </a:p>
        </p:txBody>
      </p:sp>
      <p:sp>
        <p:nvSpPr>
          <p:cNvPr id="47" name="Espaço Reservado para Conteúdo 5"/>
          <p:cNvSpPr txBox="1">
            <a:spLocks/>
          </p:cNvSpPr>
          <p:nvPr/>
        </p:nvSpPr>
        <p:spPr bwMode="auto">
          <a:xfrm>
            <a:off x="287784" y="5511834"/>
            <a:ext cx="9505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Chega-se na relação de dispersão: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104" y="6170190"/>
            <a:ext cx="2466975" cy="561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Por definição, uma onda ao se propagar percorrerá a distância de um comprimento de onda </a:t>
            </a:r>
            <a:r>
              <a:rPr lang="pt-BR" sz="2800" b="1" i="1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 em um período </a:t>
            </a:r>
            <a:r>
              <a:rPr lang="pt-BR" sz="2800" b="1" i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pt-BR" sz="2800" dirty="0">
                <a:solidFill>
                  <a:prstClr val="black"/>
                </a:solidFill>
                <a:latin typeface="Calibri"/>
              </a:rPr>
              <a:t>.</a:t>
            </a:r>
            <a:endParaRPr lang="pt-BR" sz="2800" dirty="0" smtClean="0">
              <a:solidFill>
                <a:prstClr val="black"/>
              </a:solidFill>
              <a:latin typeface="Calibri"/>
            </a:endParaRPr>
          </a:p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Lembrando que:                      e     </a:t>
            </a:r>
          </a:p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endParaRPr lang="pt-BR" sz="2800" dirty="0">
              <a:solidFill>
                <a:prstClr val="black"/>
              </a:solidFill>
              <a:latin typeface="Calibri"/>
            </a:endParaRPr>
          </a:p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 velocidade de propagação da onda, ou a velocidade de fase é: </a:t>
            </a:r>
            <a:endParaRPr lang="pt-BR" sz="2800" dirty="0">
              <a:solidFill>
                <a:prstClr val="black"/>
              </a:solidFill>
              <a:latin typeface="Calibri"/>
            </a:endParaRPr>
          </a:p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endParaRPr lang="pt-BR" sz="2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2120" y="2393264"/>
            <a:ext cx="1080120" cy="954525"/>
          </a:xfrm>
          <a:prstGeom prst="rect">
            <a:avLst/>
          </a:prstGeom>
          <a:noFill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8344" y="2385408"/>
            <a:ext cx="1008112" cy="945883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6096" y="4499917"/>
            <a:ext cx="2419350" cy="89535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Substituindo a relação de dispersão na equação da velocidade de fase: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152" y="1907629"/>
            <a:ext cx="2257425" cy="838200"/>
          </a:xfrm>
          <a:prstGeom prst="rect">
            <a:avLst/>
          </a:prstGeom>
          <a:noFill/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322" y="3779837"/>
            <a:ext cx="2724150" cy="9525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Espaço Reservado para Conteúdo 5"/>
          <p:cNvSpPr txBox="1">
            <a:spLocks/>
          </p:cNvSpPr>
          <p:nvPr/>
        </p:nvSpPr>
        <p:spPr bwMode="auto">
          <a:xfrm>
            <a:off x="287784" y="3059757"/>
            <a:ext cx="9505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Combinando a eq. da velocidade de fase com a relação anterior:</a:t>
            </a:r>
          </a:p>
        </p:txBody>
      </p:sp>
      <p:sp>
        <p:nvSpPr>
          <p:cNvPr id="48" name="Espaço Reservado para Conteúdo 5"/>
          <p:cNvSpPr txBox="1">
            <a:spLocks/>
          </p:cNvSpPr>
          <p:nvPr/>
        </p:nvSpPr>
        <p:spPr bwMode="auto">
          <a:xfrm>
            <a:off x="287784" y="5075981"/>
            <a:ext cx="95050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As equações anteriores com a relação de dispersão descrevem a maneira com a qual um campo de ondas com diferentes frequências irá se disersar sobre os oceanos, formando os grupos de onda.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 elevação da superfície livre pode ser obtida através da equação (CCDSL) e representada por: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4168" y="2338251"/>
            <a:ext cx="2304256" cy="1174943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2119" y="4589133"/>
            <a:ext cx="3240361" cy="702872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Espaço Reservado para Conteúdo 5"/>
          <p:cNvSpPr txBox="1">
            <a:spLocks/>
          </p:cNvSpPr>
          <p:nvPr/>
        </p:nvSpPr>
        <p:spPr bwMode="auto">
          <a:xfrm>
            <a:off x="287784" y="3941061"/>
            <a:ext cx="9505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Substituindo na solução períodica e diferenciando em relação ao tempo </a:t>
            </a:r>
            <a:r>
              <a:rPr lang="pt-BR" sz="2800" b="1" i="1" dirty="0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:</a:t>
            </a:r>
            <a:endParaRPr lang="pt-BR" sz="2800" b="1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Espaço Reservado para Conteúdo 5"/>
          <p:cNvSpPr txBox="1">
            <a:spLocks/>
          </p:cNvSpPr>
          <p:nvPr/>
        </p:nvSpPr>
        <p:spPr bwMode="auto">
          <a:xfrm>
            <a:off x="287784" y="5796061"/>
            <a:ext cx="95050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Que representa a elevação da superfície livre para um trem de ondas lineares</a:t>
            </a:r>
            <a:endParaRPr lang="pt-BR" sz="2800" b="1" i="1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Considerando dois trens de ondas de mesma altura, se propagando na mesma direção e com pequenas diferenças suas frequências e números de indas, podemis representar sua superposição com uma simples soma: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8464" y="2555701"/>
            <a:ext cx="1581150" cy="561975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3888" y="3203773"/>
            <a:ext cx="8034008" cy="676858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920" y="4859957"/>
            <a:ext cx="7086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ítulo 3"/>
          <p:cNvSpPr>
            <a:spLocks noGrp="1"/>
          </p:cNvSpPr>
          <p:nvPr>
            <p:ph type="title"/>
          </p:nvPr>
        </p:nvSpPr>
        <p:spPr>
          <a:xfrm>
            <a:off x="693738" y="107950"/>
            <a:ext cx="8955087" cy="1460500"/>
          </a:xfrm>
        </p:spPr>
        <p:txBody>
          <a:bodyPr/>
          <a:lstStyle/>
          <a:p>
            <a:pPr algn="ctr"/>
            <a:r>
              <a:rPr lang="fi-FI" altLang="pt-BR" sz="3600" dirty="0" smtClean="0">
                <a:solidFill>
                  <a:srgbClr val="000000"/>
                </a:solidFill>
              </a:rPr>
              <a:t>Ondas de Gravidade na Superfície dos Oceanos</a:t>
            </a:r>
            <a:endParaRPr lang="pt-BR" altLang="pt-BR" sz="3600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93738" y="2266950"/>
            <a:ext cx="8693150" cy="4795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3200" dirty="0" smtClean="0">
                <a:latin typeface="+mj-lt"/>
              </a:rPr>
              <a:t>Ondas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Mecânica das ondas – Teoria Linear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3200" dirty="0" smtClean="0">
                <a:latin typeface="+mj-lt"/>
              </a:rPr>
              <a:t>Transformação das Ondas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Empinamento (Shoaling);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Refração;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Difração;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Efeitos das correntes;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Representação espectral das ondas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3200" dirty="0" smtClean="0">
                <a:latin typeface="+mj-lt"/>
              </a:rPr>
              <a:t>Propagação de Swell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t-BR" sz="3600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3600" dirty="0" smtClean="0">
              <a:latin typeface="+mj-lt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503238" y="151606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368425" y="1233488"/>
            <a:ext cx="8712200" cy="15875"/>
          </a:xfrm>
          <a:prstGeom prst="line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2051645"/>
            <a:ext cx="7086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240" y="1450067"/>
            <a:ext cx="1162050" cy="904875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320232" y="1306051"/>
            <a:ext cx="1368152" cy="10801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ounded Rectangle 54"/>
          <p:cNvSpPr/>
          <p:nvPr/>
        </p:nvSpPr>
        <p:spPr>
          <a:xfrm>
            <a:off x="7992640" y="2411685"/>
            <a:ext cx="288032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688384" y="1907629"/>
            <a:ext cx="2304256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832400" y="2771725"/>
            <a:ext cx="217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alibri"/>
              </a:rPr>
              <a:t>Velocidade de Grupo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7580" y="3856359"/>
            <a:ext cx="6515100" cy="34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Aplicando a relação de dispersão na definição da velocidade de grupo e diferenciando: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5856" y="4931965"/>
            <a:ext cx="1387599" cy="1060442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7578" y="6033161"/>
            <a:ext cx="1169286" cy="744091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Espaço Reservado para Conteúdo 5"/>
          <p:cNvSpPr txBox="1">
            <a:spLocks/>
          </p:cNvSpPr>
          <p:nvPr/>
        </p:nvSpPr>
        <p:spPr bwMode="auto">
          <a:xfrm>
            <a:off x="287784" y="3995861"/>
            <a:ext cx="9505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A natureza assintótica da função hiperbólica faz com que: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08064" y="5187845"/>
            <a:ext cx="3729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latin typeface="+mn-lt"/>
              </a:rPr>
              <a:t>Dispersiva em águas profundas</a:t>
            </a:r>
            <a:endParaRPr lang="pt-BR" sz="2200" dirty="0"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49195" y="6074801"/>
            <a:ext cx="3653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latin typeface="+mn-lt"/>
              </a:rPr>
              <a:t>Não dispersiva em águas rasas</a:t>
            </a:r>
            <a:endParaRPr lang="pt-BR" sz="2200" dirty="0">
              <a:latin typeface="+mn-lt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5556" y="2555701"/>
            <a:ext cx="3390900" cy="962025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1547589"/>
            <a:ext cx="7200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2339677"/>
            <a:ext cx="6781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87784" y="1475581"/>
            <a:ext cx="9505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Movimento Orbital das partículas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87784" y="1475581"/>
            <a:ext cx="9505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Movimento Orbital das partículas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592" y="2555701"/>
            <a:ext cx="2112264" cy="41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7" y="2627709"/>
            <a:ext cx="52673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360" y="3203773"/>
            <a:ext cx="2238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87784" y="1403573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Movimento Orbital das partículas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8" y="3404543"/>
            <a:ext cx="9984236" cy="26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-216272" y="2987749"/>
            <a:ext cx="59766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Hipóteses: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Inclinação do fundo varia lentamente;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Transmissão de energia entre os raios de onda é constante;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Período de onda é constante;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56" name="Espaço Reservado para Conteúdo 5"/>
          <p:cNvSpPr txBox="1">
            <a:spLocks/>
          </p:cNvSpPr>
          <p:nvPr/>
        </p:nvSpPr>
        <p:spPr bwMode="auto">
          <a:xfrm>
            <a:off x="72008" y="5219997"/>
            <a:ext cx="4608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4013" lvl="2" indent="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2400" dirty="0" smtClean="0">
                <a:latin typeface="+mn-lt"/>
              </a:rPr>
              <a:t>Considerando uma frente de ondas que se desloca em direção a costa sobre uma batimetria de linhas retas e planas: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5113" r="14349"/>
          <a:stretch>
            <a:fillRect/>
          </a:stretch>
        </p:blipFill>
        <p:spPr bwMode="auto">
          <a:xfrm>
            <a:off x="5424760" y="3203773"/>
            <a:ext cx="415205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Espaço Reservado para Conteúdo 5"/>
          <p:cNvSpPr txBox="1">
            <a:spLocks/>
          </p:cNvSpPr>
          <p:nvPr/>
        </p:nvSpPr>
        <p:spPr bwMode="auto">
          <a:xfrm>
            <a:off x="1583928" y="1115541"/>
            <a:ext cx="59766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60" name="Espaço Reservado para Conteúdo 5"/>
          <p:cNvSpPr txBox="1">
            <a:spLocks/>
          </p:cNvSpPr>
          <p:nvPr/>
        </p:nvSpPr>
        <p:spPr bwMode="auto">
          <a:xfrm>
            <a:off x="359792" y="1187549"/>
            <a:ext cx="88569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1800" y="1403573"/>
            <a:ext cx="9289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</a:rPr>
              <a:t>As principais transformações sofridas pelas ondas ao se aproximarem da costa podem ser explicadas basicamente por dois fenómenos: Empinamento (</a:t>
            </a:r>
            <a:r>
              <a:rPr lang="pt-BR" sz="2200" i="1" dirty="0" smtClean="0">
                <a:latin typeface="+mn-lt"/>
              </a:rPr>
              <a:t>Shoaling) </a:t>
            </a:r>
            <a:r>
              <a:rPr lang="pt-BR" sz="2200" dirty="0" smtClean="0">
                <a:latin typeface="+mn-lt"/>
              </a:rPr>
              <a:t>e Refracção.</a:t>
            </a:r>
            <a:endParaRPr lang="pt-BR" sz="2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77768" y="1295087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Empinamento (Shoaling)</a:t>
            </a:r>
          </a:p>
        </p:txBody>
      </p:sp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287784" y="4069610"/>
            <a:ext cx="9505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600" dirty="0" smtClean="0">
                <a:latin typeface="+mn-lt"/>
              </a:rPr>
              <a:t>Conservação do fluxo de Energia: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128" y="4573666"/>
            <a:ext cx="3162300" cy="6000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4168" y="3262257"/>
            <a:ext cx="1809750" cy="904875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152" y="5580037"/>
            <a:ext cx="2209800" cy="131445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057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9621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Espaço Reservado para Conteúdo 5"/>
          <p:cNvSpPr txBox="1">
            <a:spLocks/>
          </p:cNvSpPr>
          <p:nvPr/>
        </p:nvSpPr>
        <p:spPr bwMode="auto">
          <a:xfrm>
            <a:off x="503808" y="2843733"/>
            <a:ext cx="92170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63525" lvl="2" indent="-2635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pt-B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por unidade de</a:t>
            </a:r>
            <a:r>
              <a:rPr kumimoji="0" lang="pt-BR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área</a:t>
            </a:r>
            <a:endParaRPr kumimoji="0" lang="pt-BR" sz="2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Espaço Reservado para Conteúdo 5"/>
          <p:cNvSpPr txBox="1">
            <a:spLocks/>
          </p:cNvSpPr>
          <p:nvPr/>
        </p:nvSpPr>
        <p:spPr bwMode="auto">
          <a:xfrm>
            <a:off x="287784" y="5077722"/>
            <a:ext cx="9505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588" marR="0" lvl="1" indent="-1588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200" dirty="0" smtClean="0">
                <a:latin typeface="+mn-lt"/>
              </a:rPr>
              <a:t>Aplicada a relação de conservação de energia pode-se determinar a altura de onda em qualquer ponto:</a:t>
            </a: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308802" y="5868069"/>
            <a:ext cx="432048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ctangle 63"/>
          <p:cNvSpPr/>
          <p:nvPr/>
        </p:nvSpPr>
        <p:spPr>
          <a:xfrm>
            <a:off x="287783" y="6805914"/>
            <a:ext cx="950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FF0000"/>
                </a:solidFill>
                <a:latin typeface="+mn-lt"/>
              </a:rPr>
              <a:t>Coeficiente de empinamento</a:t>
            </a:r>
            <a:r>
              <a:rPr lang="pt-BR" sz="2000" dirty="0" smtClean="0">
                <a:latin typeface="+mn-lt"/>
              </a:rPr>
              <a:t>. A esbeltez (H/L) da onda aumenta à medida que se aproxima da costa.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448024" y="6229850"/>
            <a:ext cx="187220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776" y="1887187"/>
            <a:ext cx="95050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Aumento da altura das ondas à medida que elas se aproximam da costa (devido a redução de sua velocidade de fase/grupo)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2101105"/>
            <a:ext cx="7038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791840" y="1380713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Empinamento (Shoaling)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1930796"/>
            <a:ext cx="70008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791840" y="1380713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Empinamento (Shoaling)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Ondas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3238" y="1547813"/>
            <a:ext cx="8693150" cy="5400675"/>
          </a:xfrm>
        </p:spPr>
        <p:txBody>
          <a:bodyPr rtlCol="0">
            <a:normAutofit/>
          </a:bodyPr>
          <a:lstStyle/>
          <a:p>
            <a:pPr marL="251986" indent="-251986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086" dirty="0" smtClean="0"/>
              <a:t>Ondas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Perturbações no estado de equilíbrio em qualquer corpo que se propagam através desse corpo ao longo de distâncias e tempos maiores que os comprimentos de onda e períodos característicos dessas perturbações;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Relacionadas a uma força geradora e uma força restauradora;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Ondas oceânicas são propagações de perturbações oceânicas que surgem como resultado das forças que actuam sobre o oceano;</a:t>
            </a:r>
            <a:endParaRPr lang="pt-BR" sz="2686" dirty="0" smtClean="0"/>
          </a:p>
          <a:p>
            <a:pPr marL="503971" lvl="1" indent="0" defTabSz="1007943" eaLnBrk="1" fontAlgn="auto" hangingPunct="1">
              <a:spcBef>
                <a:spcPts val="55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646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Refração</a:t>
            </a:r>
          </a:p>
        </p:txBody>
      </p:sp>
      <p:sp>
        <p:nvSpPr>
          <p:cNvPr id="56" name="Espaço Reservado para Conteúdo 5"/>
          <p:cNvSpPr txBox="1">
            <a:spLocks/>
          </p:cNvSpPr>
          <p:nvPr/>
        </p:nvSpPr>
        <p:spPr bwMode="auto">
          <a:xfrm>
            <a:off x="6768752" y="6948189"/>
            <a:ext cx="4032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54013" lvl="2" indent="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2000" dirty="0" smtClean="0">
                <a:solidFill>
                  <a:srgbClr val="FF0000"/>
                </a:solidFill>
                <a:latin typeface="+mn-lt"/>
              </a:rPr>
              <a:t>Coeficiente de refração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5973" y="5770140"/>
            <a:ext cx="1438275" cy="962025"/>
          </a:xfrm>
          <a:prstGeom prst="rect">
            <a:avLst/>
          </a:prstGeom>
          <a:noFill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8508126" y="5925219"/>
            <a:ext cx="360040" cy="4091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8269242" y="6012085"/>
            <a:ext cx="36004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5776" y="1763203"/>
            <a:ext cx="95050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A mudança da velocidade de fase em águas rasas, além de alterar a altura da onda, ela também pode modificar a direção das ondas quando as cristas de onda não paralelas às isóbatas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576" y="4283893"/>
            <a:ext cx="2066925" cy="13335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7907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4464248" y="2555701"/>
            <a:ext cx="31683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lei de Snell: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6096" y="4034109"/>
            <a:ext cx="3744416" cy="341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9393" y="3059757"/>
            <a:ext cx="1637143" cy="874286"/>
          </a:xfrm>
          <a:prstGeom prst="rect">
            <a:avLst/>
          </a:prstGeom>
          <a:noFill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95861"/>
            <a:ext cx="3168104" cy="309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Refração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7907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" cstate="print"/>
          <a:srcRect b="6088"/>
          <a:stretch>
            <a:fillRect/>
          </a:stretch>
        </p:blipFill>
        <p:spPr bwMode="auto">
          <a:xfrm>
            <a:off x="5235747" y="3491805"/>
            <a:ext cx="4701109" cy="3816424"/>
          </a:xfrm>
          <a:prstGeom prst="rect">
            <a:avLst/>
          </a:prstGeom>
          <a:noFill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5" y="1979637"/>
            <a:ext cx="450605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920" y="1979637"/>
            <a:ext cx="699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Refração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Espaço Reservado para Conteúdo 5"/>
          <p:cNvSpPr txBox="1">
            <a:spLocks/>
          </p:cNvSpPr>
          <p:nvPr/>
        </p:nvSpPr>
        <p:spPr bwMode="auto">
          <a:xfrm>
            <a:off x="287784" y="1907629"/>
            <a:ext cx="9505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600" dirty="0" smtClean="0">
                <a:latin typeface="+mn-lt"/>
              </a:rPr>
              <a:t>M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odificação das ondas devido à presença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obstáculos (ilhas, quebra-ondas, rochas, etc)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992" y="2728971"/>
            <a:ext cx="6336704" cy="41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Difração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/>
              </a:rPr>
              <a:t>Difração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1979637"/>
            <a:ext cx="9095357" cy="52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Transformação das ondas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215776" y="1403573"/>
            <a:ext cx="9505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lvl="1" indent="-250825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600" b="1" dirty="0" smtClean="0"/>
              <a:t>Efeitos relacionados a correntes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55701"/>
            <a:ext cx="5052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076" y="2627709"/>
            <a:ext cx="4934554" cy="32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3600" dirty="0" smtClean="0">
                <a:solidFill>
                  <a:srgbClr val="000000"/>
                </a:solidFill>
              </a:rPr>
              <a:t>Representação espectral da superfície do mar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2108200"/>
            <a:ext cx="97440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3600" dirty="0" smtClean="0">
                <a:solidFill>
                  <a:srgbClr val="000000"/>
                </a:solidFill>
              </a:rPr>
              <a:t>Representação espectral da superfície do mar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spaço Reservado para Conteúdo 5"/>
          <p:cNvSpPr txBox="1">
            <a:spLocks/>
          </p:cNvSpPr>
          <p:nvPr/>
        </p:nvSpPr>
        <p:spPr bwMode="auto">
          <a:xfrm>
            <a:off x="4896296" y="1475581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Representação espectral da superfície do mar: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682790"/>
            <a:ext cx="3600400" cy="561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4368" y="2051645"/>
            <a:ext cx="3619500" cy="1257300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0432" y="4178721"/>
            <a:ext cx="2105025" cy="1257300"/>
          </a:xfrm>
          <a:prstGeom prst="rect">
            <a:avLst/>
          </a:prstGeom>
          <a:noFill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4408" y="5557177"/>
            <a:ext cx="3019425" cy="1257300"/>
          </a:xfrm>
          <a:prstGeom prst="rect">
            <a:avLst/>
          </a:prstGeom>
          <a:noFill/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29718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42291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Espaço Reservado para Conteúdo 5"/>
          <p:cNvSpPr txBox="1">
            <a:spLocks/>
          </p:cNvSpPr>
          <p:nvPr/>
        </p:nvSpPr>
        <p:spPr bwMode="auto">
          <a:xfrm>
            <a:off x="4968304" y="3563813"/>
            <a:ext cx="42484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200" dirty="0" smtClean="0">
                <a:solidFill>
                  <a:prstClr val="black"/>
                </a:solidFill>
                <a:latin typeface="Calibri"/>
              </a:rPr>
              <a:t>Da equação da energia por unidade de área:</a:t>
            </a:r>
          </a:p>
        </p:txBody>
      </p:sp>
      <p:sp>
        <p:nvSpPr>
          <p:cNvPr id="68" name="Espaço Reservado para Conteúdo 5"/>
          <p:cNvSpPr txBox="1">
            <a:spLocks/>
          </p:cNvSpPr>
          <p:nvPr/>
        </p:nvSpPr>
        <p:spPr bwMode="auto">
          <a:xfrm>
            <a:off x="6336456" y="7020197"/>
            <a:ext cx="30963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000" dirty="0" smtClean="0">
                <a:solidFill>
                  <a:srgbClr val="FF0000"/>
                </a:solidFill>
                <a:latin typeface="Calibri"/>
              </a:rPr>
              <a:t>Variãncia do registro</a:t>
            </a:r>
          </a:p>
        </p:txBody>
      </p:sp>
      <p:sp>
        <p:nvSpPr>
          <p:cNvPr id="69" name="Oval 68"/>
          <p:cNvSpPr/>
          <p:nvPr/>
        </p:nvSpPr>
        <p:spPr>
          <a:xfrm>
            <a:off x="8522984" y="5868069"/>
            <a:ext cx="432048" cy="3943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352680" y="6300117"/>
            <a:ext cx="291460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476" y="1823789"/>
            <a:ext cx="952500" cy="561975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038" y="1593676"/>
            <a:ext cx="1771650" cy="96202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4168" y="3275781"/>
            <a:ext cx="2257425" cy="1009650"/>
          </a:xfrm>
          <a:prstGeom prst="rect">
            <a:avLst/>
          </a:prstGeom>
          <a:noFill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224" y="4643933"/>
            <a:ext cx="1123950" cy="561975"/>
          </a:xfrm>
          <a:prstGeom prst="rect">
            <a:avLst/>
          </a:prstGeom>
          <a:noFill/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2792" y="6516141"/>
            <a:ext cx="5257800" cy="904875"/>
          </a:xfrm>
          <a:prstGeom prst="rect">
            <a:avLst/>
          </a:prstGeom>
          <a:noFill/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350894" y="2025724"/>
            <a:ext cx="4057570" cy="25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spaço Reservado para Conteúdo 5"/>
          <p:cNvSpPr txBox="1">
            <a:spLocks/>
          </p:cNvSpPr>
          <p:nvPr/>
        </p:nvSpPr>
        <p:spPr bwMode="auto">
          <a:xfrm>
            <a:off x="2087984" y="1619597"/>
            <a:ext cx="42484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000" dirty="0" smtClean="0">
                <a:solidFill>
                  <a:srgbClr val="FF0000"/>
                </a:solidFill>
                <a:latin typeface="Calibri"/>
              </a:rPr>
              <a:t>Espectro contínuo de frequência</a:t>
            </a:r>
          </a:p>
        </p:txBody>
      </p:sp>
      <p:sp>
        <p:nvSpPr>
          <p:cNvPr id="71" name="Espaço Reservado para Conteúdo 5"/>
          <p:cNvSpPr txBox="1">
            <a:spLocks/>
          </p:cNvSpPr>
          <p:nvPr/>
        </p:nvSpPr>
        <p:spPr bwMode="auto">
          <a:xfrm>
            <a:off x="719832" y="2555701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Caso a área do espectro seja a variância do registro, têm-se o </a:t>
            </a:r>
            <a:r>
              <a:rPr lang="pt-BR" sz="2400" dirty="0" smtClean="0">
                <a:solidFill>
                  <a:srgbClr val="FF0000"/>
                </a:solidFill>
                <a:latin typeface="Calibri"/>
              </a:rPr>
              <a:t>espectro de variância</a:t>
            </a:r>
          </a:p>
        </p:txBody>
      </p:sp>
      <p:sp>
        <p:nvSpPr>
          <p:cNvPr id="72" name="Espaço Reservado para Conteúdo 5"/>
          <p:cNvSpPr txBox="1">
            <a:spLocks/>
          </p:cNvSpPr>
          <p:nvPr/>
        </p:nvSpPr>
        <p:spPr bwMode="auto">
          <a:xfrm>
            <a:off x="719832" y="4211885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400" dirty="0" smtClean="0">
                <a:solidFill>
                  <a:srgbClr val="FF0000"/>
                </a:solidFill>
                <a:latin typeface="Calibri"/>
              </a:rPr>
              <a:t>Altura Significativa</a:t>
            </a:r>
          </a:p>
        </p:txBody>
      </p:sp>
      <p:sp>
        <p:nvSpPr>
          <p:cNvPr id="73" name="Espaço Reservado para Conteúdo 5"/>
          <p:cNvSpPr txBox="1">
            <a:spLocks/>
          </p:cNvSpPr>
          <p:nvPr/>
        </p:nvSpPr>
        <p:spPr bwMode="auto">
          <a:xfrm>
            <a:off x="575816" y="5724053"/>
            <a:ext cx="87129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200" dirty="0" smtClean="0">
                <a:solidFill>
                  <a:prstClr val="black"/>
                </a:solidFill>
                <a:latin typeface="Calibri"/>
              </a:rPr>
              <a:t>A inclusão de componentes de ondas com direções variadas faz com que o modelo de Fourier adotado fique da forma:</a:t>
            </a:r>
            <a:endParaRPr lang="pt-BR" sz="22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5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3600" dirty="0" smtClean="0">
                <a:solidFill>
                  <a:srgbClr val="000000"/>
                </a:solidFill>
              </a:rPr>
              <a:t>Representação espectral da superfície do mar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7835" y="1691605"/>
            <a:ext cx="3514725" cy="1038225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19797"/>
            <a:ext cx="44614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20" y="3707829"/>
            <a:ext cx="4488967" cy="33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1"/>
          <p:cNvSpPr txBox="1">
            <a:spLocks noChangeArrowheads="1"/>
          </p:cNvSpPr>
          <p:nvPr/>
        </p:nvSpPr>
        <p:spPr bwMode="auto">
          <a:xfrm>
            <a:off x="693738" y="14288"/>
            <a:ext cx="8693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632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fi-FI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Representação espectral da superfície do mar</a:t>
            </a:r>
          </a:p>
        </p:txBody>
      </p:sp>
      <p:sp>
        <p:nvSpPr>
          <p:cNvPr id="69" name="Espaço Reservado para Conteúdo 5"/>
          <p:cNvSpPr txBox="1">
            <a:spLocks/>
          </p:cNvSpPr>
          <p:nvPr/>
        </p:nvSpPr>
        <p:spPr bwMode="auto">
          <a:xfrm>
            <a:off x="431800" y="1907629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0825" indent="12700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2400" dirty="0" smtClean="0">
                <a:solidFill>
                  <a:prstClr val="black"/>
                </a:solidFill>
                <a:latin typeface="Calibri"/>
              </a:rPr>
              <a:t>Espectro direcional</a:t>
            </a:r>
            <a:endParaRPr lang="pt-BR" sz="2400" dirty="0" smtClean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25405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Ondas de Gravidade Superficiais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27130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2339677"/>
            <a:ext cx="82524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15777" y="1403498"/>
            <a:ext cx="9649072" cy="5400675"/>
          </a:xfrm>
        </p:spPr>
        <p:txBody>
          <a:bodyPr rtlCol="0">
            <a:normAutofit/>
          </a:bodyPr>
          <a:lstStyle/>
          <a:p>
            <a:pPr marL="251986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00" dirty="0" smtClean="0"/>
              <a:t>Ondas de gravidade superficial geradas pelo vento representam mais de metade da energia transportada por todas as ondas na superfície oceânica</a:t>
            </a:r>
            <a:r>
              <a:rPr lang="pt-BR" sz="2600" i="1" dirty="0" smtClean="0"/>
              <a:t>.</a:t>
            </a:r>
            <a:endParaRPr lang="pt-BR" sz="2600" dirty="0" smtClean="0"/>
          </a:p>
          <a:p>
            <a:pPr marL="503971" lvl="1" indent="0" defTabSz="1007943" eaLnBrk="1" fontAlgn="auto" hangingPunct="1">
              <a:spcBef>
                <a:spcPts val="55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771" y="1691605"/>
            <a:ext cx="70199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"/>
          <p:cNvSpPr txBox="1">
            <a:spLocks noChangeArrowheads="1"/>
          </p:cNvSpPr>
          <p:nvPr/>
        </p:nvSpPr>
        <p:spPr bwMode="auto">
          <a:xfrm>
            <a:off x="693738" y="14288"/>
            <a:ext cx="8693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6632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9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fi-FI" alt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Representação espectral da superfície do mar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defTabSz="1007943" eaLnBrk="1" fontAlgn="auto" hangingPunct="1">
              <a:spcBef>
                <a:spcPts val="1102"/>
              </a:spcBef>
              <a:spcAft>
                <a:spcPts val="2400"/>
              </a:spcAft>
              <a:defRPr/>
            </a:pPr>
            <a:r>
              <a:rPr lang="pt-BR" sz="3800" dirty="0" smtClean="0">
                <a:solidFill>
                  <a:prstClr val="black"/>
                </a:solidFill>
                <a:latin typeface="Calibri"/>
              </a:rPr>
              <a:t>Vaga vs Marulho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spaço Reservado para Conteúdo 5"/>
          <p:cNvSpPr txBox="1">
            <a:spLocks/>
          </p:cNvSpPr>
          <p:nvPr/>
        </p:nvSpPr>
        <p:spPr bwMode="auto">
          <a:xfrm>
            <a:off x="215776" y="1403573"/>
            <a:ext cx="95050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pt-BR" sz="2500" b="1" dirty="0" smtClean="0">
                <a:solidFill>
                  <a:prstClr val="black"/>
                </a:solidFill>
                <a:latin typeface="+mn-lt"/>
              </a:rPr>
              <a:t>Vaga (</a:t>
            </a:r>
            <a:r>
              <a:rPr lang="pt-BR" sz="2500" b="1" i="1" dirty="0" smtClean="0">
                <a:solidFill>
                  <a:prstClr val="black"/>
                </a:solidFill>
                <a:latin typeface="+mn-lt"/>
              </a:rPr>
              <a:t>Wind Sea</a:t>
            </a:r>
            <a:r>
              <a:rPr lang="pt-BR" sz="2500" b="1" dirty="0" smtClean="0">
                <a:solidFill>
                  <a:prstClr val="black"/>
                </a:solidFill>
                <a:latin typeface="+mn-lt"/>
              </a:rPr>
              <a:t>)</a:t>
            </a:r>
            <a:r>
              <a:rPr lang="pt-BR" sz="2500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pt-BR" sz="2500" dirty="0" smtClean="0">
                <a:latin typeface="+mn-lt"/>
              </a:rPr>
              <a:t>ondas que ainda estão na zona de geração, sendo capazes de receber energia do vento. São geradas localmente e estão directamente ligadas ao campo de vento. </a:t>
            </a:r>
            <a:endParaRPr lang="pt-BR" sz="2500" dirty="0" smtClean="0">
              <a:solidFill>
                <a:prstClr val="black"/>
              </a:solidFill>
              <a:latin typeface="+mn-lt"/>
            </a:endParaRPr>
          </a:p>
          <a:p>
            <a:pPr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pt-BR" sz="2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pt-BR" sz="2500" b="1" dirty="0" smtClean="0">
                <a:solidFill>
                  <a:prstClr val="black"/>
                </a:solidFill>
                <a:latin typeface="+mn-lt"/>
              </a:rPr>
              <a:t>Marulho (</a:t>
            </a:r>
            <a:r>
              <a:rPr lang="pt-BR" sz="2500" b="1" i="1" dirty="0" smtClean="0">
                <a:solidFill>
                  <a:prstClr val="black"/>
                </a:solidFill>
                <a:latin typeface="+mn-lt"/>
              </a:rPr>
              <a:t>Swell</a:t>
            </a:r>
            <a:r>
              <a:rPr lang="pt-BR" sz="2500" b="1" dirty="0" smtClean="0">
                <a:solidFill>
                  <a:prstClr val="black"/>
                </a:solidFill>
                <a:latin typeface="+mn-lt"/>
              </a:rPr>
              <a:t>)</a:t>
            </a:r>
            <a:r>
              <a:rPr lang="pt-BR" sz="2500" dirty="0" smtClean="0">
                <a:solidFill>
                  <a:prstClr val="black"/>
                </a:solidFill>
                <a:latin typeface="+mn-lt"/>
              </a:rPr>
              <a:t>: campo de </a:t>
            </a:r>
            <a:r>
              <a:rPr lang="pt-BR" sz="2500" dirty="0" smtClean="0">
                <a:latin typeface="+mn-lt"/>
              </a:rPr>
              <a:t>ondas regulares que se propagam para fora de sua zona de geração e não mais são capazes de receber energia do vento. Geradas remotamente por uma tempestades distantes.</a:t>
            </a:r>
            <a:endParaRPr lang="pt-BR" sz="25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Espaço Reservado para Conteúdo 5"/>
          <p:cNvSpPr txBox="1">
            <a:spLocks/>
          </p:cNvSpPr>
          <p:nvPr/>
        </p:nvSpPr>
        <p:spPr bwMode="auto">
          <a:xfrm>
            <a:off x="287784" y="3995861"/>
            <a:ext cx="95050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Propagação</a:t>
            </a:r>
            <a:r>
              <a:rPr kumimoji="0" lang="pt-PT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pt-PT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Swell</a:t>
            </a:r>
            <a:endParaRPr kumimoji="0" lang="pt-PT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Propagação por longa distâncias;</a:t>
            </a: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Pouca perda de energia (dissipação viscosa e quebra);</a:t>
            </a: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 smtClean="0">
                <a:latin typeface="+mn-lt"/>
              </a:rPr>
              <a:t>Pouca modificação por interação com outros sistemas de ondas;</a:t>
            </a: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Grande concordância com a teoria linear;</a:t>
            </a: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2400" dirty="0" smtClean="0">
                <a:latin typeface="+mn-lt"/>
              </a:rPr>
              <a:t>Associação com fontes quase pontuais de sua origem;</a:t>
            </a:r>
          </a:p>
          <a:p>
            <a:pPr marL="938213" lvl="2" indent="-250825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Propagação em Grande círculo.</a:t>
            </a:r>
          </a:p>
        </p:txBody>
      </p:sp>
      <p:sp>
        <p:nvSpPr>
          <p:cNvPr id="65" name="Espaço Reservado para Conteúdo 5"/>
          <p:cNvSpPr txBox="1">
            <a:spLocks/>
          </p:cNvSpPr>
          <p:nvPr/>
        </p:nvSpPr>
        <p:spPr bwMode="auto">
          <a:xfrm>
            <a:off x="440184" y="2267669"/>
            <a:ext cx="95050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marL="538163" lvl="1" indent="-250825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3800" kern="1200" dirty="0" smtClean="0">
                <a:latin typeface="+mn-lt"/>
              </a:rPr>
              <a:t>Propagação de </a:t>
            </a:r>
            <a:r>
              <a:rPr lang="pt-PT" sz="3800" kern="1200" dirty="0" err="1" smtClean="0">
                <a:latin typeface="+mn-lt"/>
              </a:rPr>
              <a:t>Swell</a:t>
            </a:r>
            <a:endParaRPr lang="pt-PT" sz="3800" kern="1200" dirty="0" smtClean="0">
              <a:latin typeface="+mn-lt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spaço Reservado para Conteúdo 5"/>
          <p:cNvSpPr txBox="1">
            <a:spLocks/>
          </p:cNvSpPr>
          <p:nvPr/>
        </p:nvSpPr>
        <p:spPr bwMode="auto">
          <a:xfrm>
            <a:off x="503808" y="1403573"/>
            <a:ext cx="91450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Círculo sobre a esfera cortado por um plano que passa através do centro da esfera.</a:t>
            </a:r>
            <a:endParaRPr lang="pt-BR" sz="28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spaço Reservado para Conteúdo 5"/>
          <p:cNvSpPr txBox="1">
            <a:spLocks/>
          </p:cNvSpPr>
          <p:nvPr/>
        </p:nvSpPr>
        <p:spPr bwMode="auto">
          <a:xfrm>
            <a:off x="440184" y="2267669"/>
            <a:ext cx="95050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063" y="2478253"/>
            <a:ext cx="3997449" cy="40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Espaço Reservado para Conteúdo 5"/>
          <p:cNvSpPr txBox="1">
            <a:spLocks/>
          </p:cNvSpPr>
          <p:nvPr/>
        </p:nvSpPr>
        <p:spPr bwMode="auto">
          <a:xfrm>
            <a:off x="503808" y="6732165"/>
            <a:ext cx="91450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600"/>
              </a:spcAft>
              <a:defRPr/>
            </a:pPr>
            <a:r>
              <a:rPr lang="pt-BR" sz="2800" dirty="0" smtClean="0">
                <a:solidFill>
                  <a:prstClr val="black"/>
                </a:solidFill>
                <a:latin typeface="+mn-lt"/>
              </a:rPr>
              <a:t>O arco AB corresponde à menor distância entre A e 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marL="538163" lvl="1" indent="-250825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3800" kern="1200" dirty="0" smtClean="0">
                <a:latin typeface="+mn-lt"/>
              </a:rPr>
              <a:t>Propagação de </a:t>
            </a:r>
            <a:r>
              <a:rPr lang="pt-PT" sz="3800" kern="1200" dirty="0" err="1" smtClean="0">
                <a:latin typeface="+mn-lt"/>
              </a:rPr>
              <a:t>Swell</a:t>
            </a:r>
            <a:endParaRPr lang="pt-PT" sz="3800" kern="1200" dirty="0" smtClean="0">
              <a:latin typeface="+mn-lt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spaço Reservado para Conteúdo 5"/>
          <p:cNvSpPr txBox="1">
            <a:spLocks/>
          </p:cNvSpPr>
          <p:nvPr/>
        </p:nvSpPr>
        <p:spPr bwMode="auto">
          <a:xfrm>
            <a:off x="503808" y="1403573"/>
            <a:ext cx="9145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Aplicando a definição de velocidade na velocidade de grupo para águas profundas:</a:t>
            </a:r>
            <a:endParaRPr lang="pt-BR" sz="28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spaço Reservado para Conteúdo 5"/>
          <p:cNvSpPr txBox="1">
            <a:spLocks/>
          </p:cNvSpPr>
          <p:nvPr/>
        </p:nvSpPr>
        <p:spPr bwMode="auto">
          <a:xfrm>
            <a:off x="440184" y="2267669"/>
            <a:ext cx="95050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944" y="2627709"/>
            <a:ext cx="1285875" cy="904875"/>
          </a:xfrm>
          <a:prstGeom prst="rect">
            <a:avLst/>
          </a:prstGeom>
          <a:noFill/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4466" y="2555701"/>
            <a:ext cx="1962150" cy="971550"/>
          </a:xfrm>
          <a:prstGeom prst="rect">
            <a:avLst/>
          </a:prstGeom>
          <a:noFill/>
        </p:spPr>
      </p:pic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0856" y="5976639"/>
            <a:ext cx="2895600" cy="971550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23336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312120" y="2915741"/>
            <a:ext cx="230425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ço Reservado para Conteúdo 5"/>
          <p:cNvSpPr txBox="1">
            <a:spLocks/>
          </p:cNvSpPr>
          <p:nvPr/>
        </p:nvSpPr>
        <p:spPr bwMode="auto">
          <a:xfrm>
            <a:off x="503808" y="4067869"/>
            <a:ext cx="9145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sz="2500" dirty="0" smtClean="0">
                <a:latin typeface="+mn-lt"/>
              </a:rPr>
              <a:t>Em um evento sobre o oceano, ocorrido há um dado tempo, numa determinada região, a freqüência de onda dominante observada em um ponto distante aumenta linearmente por uma taxa inversamente proporcional a distância percorrida.</a:t>
            </a:r>
            <a:endParaRPr lang="pt-BR" sz="25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marL="538163" lvl="1" indent="-250825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3800" kern="1200" dirty="0" smtClean="0">
                <a:latin typeface="+mn-lt"/>
              </a:rPr>
              <a:t>Propagação de </a:t>
            </a:r>
            <a:r>
              <a:rPr lang="pt-PT" sz="3800" kern="1200" dirty="0" err="1" smtClean="0">
                <a:latin typeface="+mn-lt"/>
              </a:rPr>
              <a:t>Swell</a:t>
            </a:r>
            <a:endParaRPr lang="pt-PT" sz="3800" kern="1200" dirty="0" smtClean="0">
              <a:latin typeface="+mn-lt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spaço Reservado para Conteúdo 5"/>
          <p:cNvSpPr txBox="1">
            <a:spLocks/>
          </p:cNvSpPr>
          <p:nvPr/>
        </p:nvSpPr>
        <p:spPr bwMode="auto">
          <a:xfrm>
            <a:off x="503808" y="1403573"/>
            <a:ext cx="9145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600"/>
              </a:spcAft>
              <a:defRPr/>
            </a:pPr>
            <a:r>
              <a:rPr lang="pt-BR" sz="2800" dirty="0" smtClean="0">
                <a:latin typeface="+mn-lt"/>
              </a:rPr>
              <a:t>A distância até a fonte de origem é:</a:t>
            </a:r>
            <a:endParaRPr lang="pt-BR" sz="28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spaço Reservado para Conteúdo 5"/>
          <p:cNvSpPr txBox="1">
            <a:spLocks/>
          </p:cNvSpPr>
          <p:nvPr/>
        </p:nvSpPr>
        <p:spPr bwMode="auto">
          <a:xfrm>
            <a:off x="440184" y="2267669"/>
            <a:ext cx="95050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23336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8428" y="1979637"/>
            <a:ext cx="1485900" cy="942975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1400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032" y="2987749"/>
            <a:ext cx="426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/>
          </a:bodyPr>
          <a:lstStyle/>
          <a:p>
            <a:pPr marL="538163" lvl="1" indent="-250825" defTabSz="1007943" eaLnBrk="1" fontAlgn="auto" hangingPunct="1">
              <a:spcBef>
                <a:spcPts val="1102"/>
              </a:spcBef>
              <a:spcAft>
                <a:spcPts val="0"/>
              </a:spcAft>
              <a:defRPr/>
            </a:pPr>
            <a:r>
              <a:rPr lang="pt-PT" sz="3800" kern="1200" dirty="0" smtClean="0">
                <a:latin typeface="+mn-lt"/>
              </a:rPr>
              <a:t>Propagação de </a:t>
            </a:r>
            <a:r>
              <a:rPr lang="pt-PT" sz="3800" kern="1200" dirty="0" err="1" smtClean="0">
                <a:latin typeface="+mn-lt"/>
              </a:rPr>
              <a:t>Swell</a:t>
            </a:r>
            <a:endParaRPr lang="pt-PT" sz="3800" kern="1200" dirty="0" smtClean="0">
              <a:latin typeface="+mn-lt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171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8954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2619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763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954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479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1438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4573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192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5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14287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2762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7242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1019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19812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29908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5528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14954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spaço Reservado para Conteúdo 5"/>
          <p:cNvSpPr txBox="1">
            <a:spLocks/>
          </p:cNvSpPr>
          <p:nvPr/>
        </p:nvSpPr>
        <p:spPr bwMode="auto">
          <a:xfrm>
            <a:off x="440184" y="2267669"/>
            <a:ext cx="95050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13620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23336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14001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1691605"/>
            <a:ext cx="80391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547813"/>
            <a:ext cx="9433048" cy="3528167"/>
          </a:xfrm>
        </p:spPr>
        <p:txBody>
          <a:bodyPr rtlCol="0">
            <a:noAutofit/>
          </a:bodyPr>
          <a:lstStyle/>
          <a:p>
            <a:pPr marL="251986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Para analisar e prever ondas no oceano precisa-se ter um modelo que descreva seu comportamento. </a:t>
            </a:r>
          </a:p>
          <a:p>
            <a:pPr marL="251986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As ondas no oceano formam muitas vezes um padrão muito complexo, porém sua descrição é feita baseando-se em um modelo inicial simples, que é consistente com a conhecida dinâmica da superfície do oceano, e a partir desse modelo deriva-se uma visão mais completa das ondas que observam-se no oceano;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43768" y="1619597"/>
            <a:ext cx="5112568" cy="2664071"/>
          </a:xfrm>
        </p:spPr>
        <p:txBody>
          <a:bodyPr rtlCol="0">
            <a:normAutofit fontScale="85000" lnSpcReduction="10000"/>
          </a:bodyPr>
          <a:lstStyle/>
          <a:p>
            <a:pPr marL="251986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3086" dirty="0" smtClean="0"/>
              <a:t>Hipóteses: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86" dirty="0" smtClean="0"/>
              <a:t>Movimento irrotacional;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86" dirty="0" smtClean="0"/>
              <a:t>Fluído incompressível;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86" dirty="0" smtClean="0"/>
              <a:t>Onda tem forma senoidal;</a:t>
            </a:r>
          </a:p>
          <a:p>
            <a:pPr marL="756811" lvl="1" indent="-251986" algn="just" defTabSz="1007943" eaLnBrk="1" fontAlgn="auto" hangingPunct="1"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700" dirty="0" smtClean="0"/>
              <a:t>Amplitude da onda é muito menor em relação a profundidade do meio e ao comprimento de onda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56" y="6229622"/>
            <a:ext cx="1524000" cy="781050"/>
          </a:xfrm>
          <a:prstGeom prst="rect">
            <a:avLst/>
          </a:prstGeom>
          <a:noFill/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6296" y="6229622"/>
            <a:ext cx="1609725" cy="790575"/>
          </a:xfrm>
          <a:prstGeom prst="rect">
            <a:avLst/>
          </a:prstGeom>
          <a:noFill/>
        </p:spPr>
      </p:pic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3848" y="493370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Existência de um potencial de velocidade que satisfaz a equação da continuidade:</a:t>
            </a:r>
            <a:endParaRPr lang="pt-BR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 l="4565" r="6193"/>
          <a:stretch>
            <a:fillRect/>
          </a:stretch>
        </p:blipFill>
        <p:spPr bwMode="auto">
          <a:xfrm>
            <a:off x="5544367" y="1763613"/>
            <a:ext cx="45362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3238" y="1547814"/>
            <a:ext cx="8693150" cy="1943991"/>
          </a:xfrm>
        </p:spPr>
        <p:txBody>
          <a:bodyPr rtlCol="0">
            <a:normAutofit/>
          </a:bodyPr>
          <a:lstStyle/>
          <a:p>
            <a:pPr marL="251986" indent="-251986" defTabSz="1007943" eaLnBrk="1" fontAlgn="auto" hangingPunct="1">
              <a:spcBef>
                <a:spcPts val="1102"/>
              </a:spcBef>
              <a:spcAft>
                <a:spcPts val="1800"/>
              </a:spcAft>
              <a:buNone/>
              <a:defRPr/>
            </a:pPr>
            <a:r>
              <a:rPr lang="pt-BR" sz="3086" dirty="0" smtClean="0"/>
              <a:t>Calculando o divergente de um gradiente:</a:t>
            </a:r>
          </a:p>
          <a:p>
            <a:pPr marL="251986" indent="-251986" algn="ctr" defTabSz="1007943" eaLnBrk="1" fontAlgn="auto" hangingPunct="1">
              <a:spcBef>
                <a:spcPts val="1102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Equação de Laplace em duas dimensões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6805" y="3026596"/>
            <a:ext cx="4705715" cy="1131429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Espaço Reservado para Conteúdo 5"/>
          <p:cNvSpPr txBox="1">
            <a:spLocks/>
          </p:cNvSpPr>
          <p:nvPr/>
        </p:nvSpPr>
        <p:spPr bwMode="auto">
          <a:xfrm>
            <a:off x="359792" y="4500142"/>
            <a:ext cx="8837166" cy="57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1986" marR="0" lvl="0" indent="-251986" algn="ct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Potencial de velocidade em função das componentes horiz. e </a:t>
            </a:r>
            <a:r>
              <a:rPr lang="pt-BR" sz="2400" dirty="0" smtClean="0">
                <a:latin typeface="+mn-lt"/>
              </a:rPr>
              <a:t>v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6519" y="5064093"/>
            <a:ext cx="2541905" cy="1020000"/>
          </a:xfrm>
          <a:prstGeom prst="rect">
            <a:avLst/>
          </a:prstGeom>
          <a:noFill/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4509" y="6108079"/>
            <a:ext cx="2598572" cy="102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3238" y="1475581"/>
            <a:ext cx="8693150" cy="575839"/>
          </a:xfrm>
        </p:spPr>
        <p:txBody>
          <a:bodyPr rtlCol="0">
            <a:normAutofit/>
          </a:bodyPr>
          <a:lstStyle/>
          <a:p>
            <a:pPr marL="251986" indent="-251986" algn="ctr" defTabSz="1007943" eaLnBrk="1" fontAlgn="auto" hangingPunct="1">
              <a:spcBef>
                <a:spcPts val="1102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Equação de Bernoulli não estacionária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6096" y="2051645"/>
            <a:ext cx="3384376" cy="1192926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920" y="3995861"/>
            <a:ext cx="62198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93738" y="14288"/>
            <a:ext cx="8693150" cy="1460500"/>
          </a:xfrm>
        </p:spPr>
        <p:txBody>
          <a:bodyPr tIns="16632" rtlCol="0">
            <a:normAutofit fontScale="90000"/>
          </a:bodyPr>
          <a:lstStyle/>
          <a:p>
            <a:pPr defTabSz="1007943" eaLnBrk="1" fontAlgn="auto" hangingPunct="1">
              <a:lnSpc>
                <a:spcPct val="98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altLang="pt-BR" sz="4850" dirty="0" smtClean="0">
                <a:solidFill>
                  <a:srgbClr val="000000"/>
                </a:solidFill>
              </a:rPr>
              <a:t>Mecânica das ondas - Teoria linear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03238" y="1116013"/>
            <a:ext cx="9577387" cy="381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7451725"/>
            <a:ext cx="10080625" cy="0"/>
          </a:xfrm>
          <a:prstGeom prst="line">
            <a:avLst/>
          </a:prstGeom>
          <a:ln w="2063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9048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1239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13525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2382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24777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71450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Espaço Reservado para Conteúdo 5"/>
          <p:cNvSpPr txBox="1">
            <a:spLocks/>
          </p:cNvSpPr>
          <p:nvPr/>
        </p:nvSpPr>
        <p:spPr bwMode="auto">
          <a:xfrm>
            <a:off x="287784" y="1331565"/>
            <a:ext cx="95050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1986" indent="-251986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Calibri"/>
              </a:rPr>
              <a:t>Condição de Contorno Dinâmica na Superfície Livre (CCDSL</a:t>
            </a:r>
            <a:r>
              <a:rPr lang="pt-BR" sz="2800" dirty="0" smtClean="0">
                <a:solidFill>
                  <a:prstClr val="black"/>
                </a:solidFill>
                <a:latin typeface="Calibri"/>
              </a:rPr>
              <a:t>)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8163" marR="0" lvl="1" indent="-250825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Hipótese: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n-lt"/>
              </a:rPr>
              <a:t>Na superfície livre (z = </a:t>
            </a:r>
            <a:r>
              <a:rPr lang="el-GR" sz="2400" dirty="0" smtClean="0">
                <a:latin typeface="+mn-lt"/>
              </a:rPr>
              <a:t>η</a:t>
            </a:r>
            <a:r>
              <a:rPr lang="pt-BR" sz="2400" dirty="0" smtClean="0">
                <a:latin typeface="+mn-lt"/>
              </a:rPr>
              <a:t>)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a pressão é igual a pressão atmosférica</a:t>
            </a:r>
          </a:p>
          <a:p>
            <a:pPr marL="938213" lvl="2" indent="-250825" algn="just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>
              <a:latin typeface="+mn-lt"/>
            </a:endParaRPr>
          </a:p>
          <a:p>
            <a:pPr marL="46038" lvl="2" indent="-46038" algn="ctr" defTabSz="1007943" eaLnBrk="1" fontAlgn="auto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substituindo a CCDSL na equação de Bernoulli: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128" y="3918761"/>
            <a:ext cx="2952328" cy="1040638"/>
          </a:xfrm>
          <a:prstGeom prst="rect">
            <a:avLst/>
          </a:prstGeom>
          <a:noFill/>
        </p:spPr>
      </p:pic>
      <p:sp>
        <p:nvSpPr>
          <p:cNvPr id="31" name="Down Arrow 30"/>
          <p:cNvSpPr/>
          <p:nvPr/>
        </p:nvSpPr>
        <p:spPr>
          <a:xfrm>
            <a:off x="4536256" y="5075981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040" y="5793427"/>
            <a:ext cx="4648969" cy="10827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1503</Words>
  <Application>Microsoft Office PowerPoint</Application>
  <PresentationFormat>Personalizar</PresentationFormat>
  <Paragraphs>213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Office Theme</vt:lpstr>
      <vt:lpstr>Ondas de Gravidade na Superfície dos Oceanos</vt:lpstr>
      <vt:lpstr>Ondas de Gravidade na Superfície dos Oceanos</vt:lpstr>
      <vt:lpstr>Ondas</vt:lpstr>
      <vt:lpstr>Ondas de Gravidade Superficiais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Mecânica das ondas - Teoria linear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Transformação das ondas</vt:lpstr>
      <vt:lpstr>Representação espectral da superfície do mar</vt:lpstr>
      <vt:lpstr>Representação espectral da superfície do mar</vt:lpstr>
      <vt:lpstr>Representação espectral da superfície do mar</vt:lpstr>
      <vt:lpstr>Slide 39</vt:lpstr>
      <vt:lpstr>Slide 40</vt:lpstr>
      <vt:lpstr>Vaga vs Marulho</vt:lpstr>
      <vt:lpstr>Propagação de Swell</vt:lpstr>
      <vt:lpstr>Propagação de Swell</vt:lpstr>
      <vt:lpstr>Propagação de Swell</vt:lpstr>
      <vt:lpstr>Propagação de Swell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Meteorologia - Oceanografia</dc:title>
  <dc:creator>Carolina Barnez Gramcianinov</dc:creator>
  <cp:lastModifiedBy>Tank1</cp:lastModifiedBy>
  <cp:revision>278</cp:revision>
  <cp:lastPrinted>1601-01-01T00:00:00Z</cp:lastPrinted>
  <dcterms:created xsi:type="dcterms:W3CDTF">2010-05-18T21:48:00Z</dcterms:created>
  <dcterms:modified xsi:type="dcterms:W3CDTF">2023-08-10T15:12:05Z</dcterms:modified>
</cp:coreProperties>
</file>