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8" r:id="rId3"/>
    <p:sldId id="268" r:id="rId4"/>
    <p:sldId id="430" r:id="rId5"/>
    <p:sldId id="470" r:id="rId6"/>
    <p:sldId id="429" r:id="rId7"/>
    <p:sldId id="428" r:id="rId8"/>
    <p:sldId id="431" r:id="rId9"/>
    <p:sldId id="432" r:id="rId10"/>
    <p:sldId id="436" r:id="rId11"/>
    <p:sldId id="446" r:id="rId12"/>
    <p:sldId id="448" r:id="rId13"/>
    <p:sldId id="450" r:id="rId14"/>
    <p:sldId id="449" r:id="rId15"/>
    <p:sldId id="455" r:id="rId16"/>
    <p:sldId id="474" r:id="rId17"/>
    <p:sldId id="447" r:id="rId18"/>
    <p:sldId id="451" r:id="rId19"/>
    <p:sldId id="453" r:id="rId20"/>
    <p:sldId id="471" r:id="rId21"/>
    <p:sldId id="452" r:id="rId22"/>
    <p:sldId id="456" r:id="rId23"/>
    <p:sldId id="472" r:id="rId24"/>
    <p:sldId id="462" r:id="rId25"/>
    <p:sldId id="464" r:id="rId26"/>
    <p:sldId id="38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0B00EE"/>
    <a:srgbClr val="009900"/>
    <a:srgbClr val="CF1978"/>
    <a:srgbClr val="993366"/>
    <a:srgbClr val="DD91D8"/>
    <a:srgbClr val="BF2309"/>
    <a:srgbClr val="3F6EA7"/>
    <a:srgbClr val="F7F2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06" autoAdjust="0"/>
    <p:restoredTop sz="97812" autoAdjust="0"/>
  </p:normalViewPr>
  <p:slideViewPr>
    <p:cSldViewPr>
      <p:cViewPr varScale="1">
        <p:scale>
          <a:sx n="68" d="100"/>
          <a:sy n="68" d="100"/>
        </p:scale>
        <p:origin x="110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16334-7D80-480B-8C6A-57DAF0E6E336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3AD64-EEE8-473B-8D67-62418CEE2F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726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006CE-8A80-4600-A80C-9A9F7361D5C0}" type="datetimeFigureOut">
              <a:rPr lang="pt-BR" smtClean="0"/>
              <a:t>14/06/2020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89AC7-7826-4F29-B1D6-71039A2E5E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5250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47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945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980728"/>
            <a:ext cx="8229600" cy="514543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9" name="CaixaDeTexto 8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548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9" name="CaixaDeTexto 8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3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>
                <a:solidFill>
                  <a:srgbClr val="0070C0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544616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0" name="CaixaDeTexto 9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14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36004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904656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0" name="CaixaDeTexto 9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05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3417019"/>
            <a:ext cx="7811145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0070C0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3568" y="1916832"/>
            <a:ext cx="7811145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566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548680"/>
            <a:ext cx="4042792" cy="5544616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Espaço Reservado para Conteúdo 2"/>
          <p:cNvSpPr>
            <a:spLocks noGrp="1"/>
          </p:cNvSpPr>
          <p:nvPr>
            <p:ph idx="10"/>
          </p:nvPr>
        </p:nvSpPr>
        <p:spPr>
          <a:xfrm>
            <a:off x="4644008" y="548680"/>
            <a:ext cx="4042792" cy="5544616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46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98072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Espaço Reservado para Conteúdo 2"/>
          <p:cNvSpPr>
            <a:spLocks noGrp="1"/>
          </p:cNvSpPr>
          <p:nvPr>
            <p:ph idx="10"/>
          </p:nvPr>
        </p:nvSpPr>
        <p:spPr>
          <a:xfrm>
            <a:off x="457200" y="1700808"/>
            <a:ext cx="4042792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1"/>
          </p:nvPr>
        </p:nvSpPr>
        <p:spPr>
          <a:xfrm>
            <a:off x="4644008" y="1700808"/>
            <a:ext cx="4042792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130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30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99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Espaço Reservado para Conteúdo 2"/>
          <p:cNvSpPr>
            <a:spLocks noGrp="1"/>
          </p:cNvSpPr>
          <p:nvPr>
            <p:ph idx="10"/>
          </p:nvPr>
        </p:nvSpPr>
        <p:spPr>
          <a:xfrm>
            <a:off x="3697560" y="260648"/>
            <a:ext cx="4942892" cy="5904656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781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6597352"/>
            <a:ext cx="8172400" cy="2606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600" dirty="0"/>
          </a:p>
        </p:txBody>
      </p:sp>
      <p:sp>
        <p:nvSpPr>
          <p:cNvPr id="4" name="CaixaDeTexto 3"/>
          <p:cNvSpPr txBox="1"/>
          <p:nvPr userDrawn="1"/>
        </p:nvSpPr>
        <p:spPr>
          <a:xfrm>
            <a:off x="-36512" y="6577607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Aula</a:t>
            </a:r>
            <a:r>
              <a:rPr lang="pt-BR" sz="1400" baseline="0" dirty="0">
                <a:solidFill>
                  <a:schemeClr val="bg1"/>
                </a:solidFill>
              </a:rPr>
              <a:t> 12  – </a:t>
            </a:r>
            <a:r>
              <a:rPr lang="pt-BR" sz="1400" dirty="0">
                <a:solidFill>
                  <a:schemeClr val="bg1"/>
                </a:solidFill>
              </a:rPr>
              <a:t> Ciclones extratropicais</a:t>
            </a:r>
          </a:p>
        </p:txBody>
      </p:sp>
    </p:spTree>
    <p:extLst>
      <p:ext uri="{BB962C8B-B14F-4D97-AF65-F5344CB8AC3E}">
        <p14:creationId xmlns:p14="http://schemas.microsoft.com/office/powerpoint/2010/main" val="399611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1.png"/><Relationship Id="rId4" Type="http://schemas.openxmlformats.org/officeDocument/2006/relationships/hyperlink" Target="https://www.youtube.com/watch?v=vxK7y0GA6K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2.png"/><Relationship Id="rId4" Type="http://schemas.openxmlformats.org/officeDocument/2006/relationships/hyperlink" Target="https://www.youtube.com/watch?v=DvJUu9a7Zwk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goo.gl/AeXRjH" TargetMode="External"/><Relationship Id="rId2" Type="http://schemas.openxmlformats.org/officeDocument/2006/relationships/hyperlink" Target="http://goo.gl/IuaqJp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earth.nullschool.net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-29481" y="6597352"/>
            <a:ext cx="8201881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/>
          <p:cNvSpPr>
            <a:spLocks noGrp="1"/>
          </p:cNvSpPr>
          <p:nvPr>
            <p:ph type="ctrTitle"/>
          </p:nvPr>
        </p:nvSpPr>
        <p:spPr>
          <a:xfrm>
            <a:off x="251520" y="2320358"/>
            <a:ext cx="8640960" cy="1470025"/>
          </a:xfrm>
        </p:spPr>
        <p:txBody>
          <a:bodyPr/>
          <a:lstStyle/>
          <a:p>
            <a:r>
              <a:rPr lang="en-US" b="1" dirty="0"/>
              <a:t>ACA0220 – </a:t>
            </a:r>
            <a:r>
              <a:rPr lang="en-US" b="1" dirty="0" err="1"/>
              <a:t>Climatologia</a:t>
            </a:r>
            <a:r>
              <a:rPr lang="en-US" b="1" dirty="0"/>
              <a:t> e </a:t>
            </a:r>
            <a:r>
              <a:rPr lang="en-US" b="1" dirty="0" err="1"/>
              <a:t>Hidrometeorologia</a:t>
            </a:r>
            <a:endParaRPr lang="en-US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-29481" y="6546830"/>
            <a:ext cx="1638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</a:t>
            </a:r>
            <a:r>
              <a:rPr lang="en-US" sz="1600" baseline="30000" dirty="0">
                <a:solidFill>
                  <a:schemeClr val="bg1"/>
                </a:solidFill>
              </a:rPr>
              <a:t>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semestre</a:t>
            </a:r>
            <a:r>
              <a:rPr lang="en-US" sz="1600" dirty="0">
                <a:solidFill>
                  <a:schemeClr val="bg1"/>
                </a:solidFill>
              </a:rPr>
              <a:t> 2020</a:t>
            </a:r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332797" y="4014348"/>
            <a:ext cx="4270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Prof. Dr. Fabio Teixeira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Goncalves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26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Teoria da frente polar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Os ciclones extratropicais se formam ao longo da fronteira de massas de ar polar fria e subtropical quente.</a:t>
            </a:r>
          </a:p>
          <a:p>
            <a:endParaRPr lang="pt-BR" sz="1050" dirty="0"/>
          </a:p>
          <a:p>
            <a:r>
              <a:rPr lang="pt-BR" sz="2000" dirty="0"/>
              <a:t>Os estágios de formação segundo a teoria da frente polar são ilustrados a seguir (descrição e figuras para o </a:t>
            </a:r>
            <a:r>
              <a:rPr lang="en-US" sz="2000" b="1" i="1" u="sng" dirty="0" err="1"/>
              <a:t>Hemisfério</a:t>
            </a:r>
            <a:r>
              <a:rPr lang="en-US" sz="2000" b="1" i="1" u="sng" dirty="0"/>
              <a:t> Norte</a:t>
            </a:r>
            <a:r>
              <a:rPr lang="en-US" sz="2000" dirty="0"/>
              <a:t>, </a:t>
            </a:r>
            <a:r>
              <a:rPr lang="en-US" sz="2000" dirty="0" err="1"/>
              <a:t>para</a:t>
            </a:r>
            <a:r>
              <a:rPr lang="en-US" sz="2000" dirty="0"/>
              <a:t> o </a:t>
            </a:r>
            <a:r>
              <a:rPr lang="en-US" sz="2000" dirty="0" err="1"/>
              <a:t>Hemisfério</a:t>
            </a:r>
            <a:r>
              <a:rPr lang="en-US" sz="2000" dirty="0"/>
              <a:t> </a:t>
            </a:r>
            <a:r>
              <a:rPr lang="en-US" sz="2000" dirty="0" err="1"/>
              <a:t>Sul</a:t>
            </a:r>
            <a:r>
              <a:rPr lang="en-US" sz="2000" dirty="0"/>
              <a:t> </a:t>
            </a:r>
            <a:r>
              <a:rPr lang="en-US" sz="2000" dirty="0" err="1"/>
              <a:t>destacado</a:t>
            </a:r>
            <a:r>
              <a:rPr lang="en-US" sz="2000" dirty="0"/>
              <a:t> </a:t>
            </a:r>
            <a:r>
              <a:rPr lang="en-US" sz="2000" dirty="0" err="1"/>
              <a:t>ao</a:t>
            </a:r>
            <a:r>
              <a:rPr lang="en-US" sz="2000" dirty="0"/>
              <a:t> </a:t>
            </a:r>
            <a:r>
              <a:rPr lang="en-US" sz="2000" dirty="0" err="1"/>
              <a:t>lado</a:t>
            </a:r>
            <a:r>
              <a:rPr lang="en-US" sz="2000" dirty="0"/>
              <a:t> </a:t>
            </a:r>
            <a:r>
              <a:rPr lang="en-US" sz="2000" dirty="0" err="1"/>
              <a:t>esquedo</a:t>
            </a:r>
            <a:r>
              <a:rPr lang="pt-BR" sz="2000" dirty="0"/>
              <a:t>):</a:t>
            </a:r>
          </a:p>
          <a:p>
            <a:pPr marL="457200" lvl="1" indent="0">
              <a:buNone/>
            </a:pPr>
            <a:r>
              <a:rPr lang="pt-BR" sz="1800" b="1" dirty="0"/>
              <a:t>(a) </a:t>
            </a:r>
            <a:r>
              <a:rPr lang="pt-BR" sz="1800" dirty="0"/>
              <a:t>A fronteira entre a massa de ar polar fria e o ar subtropical mais quente existe na forma de uma </a:t>
            </a:r>
            <a:r>
              <a:rPr lang="pt-BR" sz="1800" b="1" dirty="0"/>
              <a:t>frente estacionária</a:t>
            </a:r>
            <a:r>
              <a:rPr lang="pt-BR" sz="1800" dirty="0"/>
              <a:t>.  O ar frio do norte e ar quente do sul fluem paralelamente ao longo da frente, mas em direções opostas. </a:t>
            </a:r>
            <a:endParaRPr lang="pt-BR" sz="2400" dirty="0"/>
          </a:p>
          <a:p>
            <a:endParaRPr lang="pt-BR" sz="24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7028723" y="3776458"/>
            <a:ext cx="1636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Visualização</a:t>
            </a:r>
            <a:r>
              <a:rPr lang="en-US" dirty="0"/>
              <a:t> 3D</a:t>
            </a:r>
          </a:p>
        </p:txBody>
      </p:sp>
      <p:sp>
        <p:nvSpPr>
          <p:cNvPr id="35" name="CaixaDeTexto 34"/>
          <p:cNvSpPr txBox="1"/>
          <p:nvPr/>
        </p:nvSpPr>
        <p:spPr>
          <a:xfrm>
            <a:off x="7644691" y="4314582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>
                <a:latin typeface="Arial Black" pitchFamily="34" charset="0"/>
              </a:rPr>
              <a:t>HN</a:t>
            </a:r>
            <a:endParaRPr lang="en-CA" sz="1600" b="1" dirty="0">
              <a:latin typeface="Arial Black" pitchFamily="34" charset="0"/>
            </a:endParaRPr>
          </a:p>
        </p:txBody>
      </p:sp>
      <p:grpSp>
        <p:nvGrpSpPr>
          <p:cNvPr id="37" name="Grupo 36"/>
          <p:cNvGrpSpPr/>
          <p:nvPr/>
        </p:nvGrpSpPr>
        <p:grpSpPr>
          <a:xfrm>
            <a:off x="3599501" y="3789040"/>
            <a:ext cx="4870591" cy="2778658"/>
            <a:chOff x="3599501" y="3789040"/>
            <a:chExt cx="4870591" cy="2778658"/>
          </a:xfrm>
        </p:grpSpPr>
        <p:grpSp>
          <p:nvGrpSpPr>
            <p:cNvPr id="32" name="Grupo 31"/>
            <p:cNvGrpSpPr/>
            <p:nvPr/>
          </p:nvGrpSpPr>
          <p:grpSpPr>
            <a:xfrm>
              <a:off x="3599501" y="3789040"/>
              <a:ext cx="4870591" cy="2778658"/>
              <a:chOff x="2365705" y="3768784"/>
              <a:chExt cx="4870591" cy="2778658"/>
            </a:xfrm>
          </p:grpSpPr>
          <p:grpSp>
            <p:nvGrpSpPr>
              <p:cNvPr id="29" name="Grupo 28"/>
              <p:cNvGrpSpPr/>
              <p:nvPr/>
            </p:nvGrpSpPr>
            <p:grpSpPr>
              <a:xfrm>
                <a:off x="2365705" y="3768784"/>
                <a:ext cx="4870591" cy="2778658"/>
                <a:chOff x="1691680" y="3768784"/>
                <a:chExt cx="4870591" cy="2778658"/>
              </a:xfrm>
            </p:grpSpPr>
            <p:sp>
              <p:nvSpPr>
                <p:cNvPr id="16" name="CaixaDeTexto 15"/>
                <p:cNvSpPr txBox="1"/>
                <p:nvPr/>
              </p:nvSpPr>
              <p:spPr>
                <a:xfrm>
                  <a:off x="2771800" y="4271030"/>
                  <a:ext cx="4828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HN</a:t>
                  </a:r>
                </a:p>
              </p:txBody>
            </p:sp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1680" y="4086364"/>
                  <a:ext cx="3334049" cy="1865352"/>
                </a:xfrm>
                <a:prstGeom prst="rect">
                  <a:avLst/>
                </a:prstGeom>
                <a:ln w="57150">
                  <a:tailEnd type="arrow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8" name="CaixaDeTexto 7"/>
                <p:cNvSpPr txBox="1"/>
                <p:nvPr/>
              </p:nvSpPr>
              <p:spPr>
                <a:xfrm>
                  <a:off x="2994053" y="3768784"/>
                  <a:ext cx="19451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/>
                    <a:t>Carta</a:t>
                  </a:r>
                  <a:r>
                    <a:rPr lang="en-US" dirty="0"/>
                    <a:t> de </a:t>
                  </a:r>
                  <a:r>
                    <a:rPr lang="en-US" dirty="0" err="1"/>
                    <a:t>superfície</a:t>
                  </a:r>
                  <a:endParaRPr lang="en-US" dirty="0"/>
                </a:p>
              </p:txBody>
            </p:sp>
            <p:pic>
              <p:nvPicPr>
                <p:cNvPr id="15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08" r="-100" b="50000"/>
                <a:stretch/>
              </p:blipFill>
              <p:spPr bwMode="auto">
                <a:xfrm>
                  <a:off x="4355976" y="5445224"/>
                  <a:ext cx="2206295" cy="1102218"/>
                </a:xfrm>
                <a:prstGeom prst="rect">
                  <a:avLst/>
                </a:prstGeom>
                <a:ln w="57150">
                  <a:tailEnd type="arrow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5" name="Conector de seta reta 4"/>
                <p:cNvCxnSpPr/>
                <p:nvPr/>
              </p:nvCxnSpPr>
              <p:spPr>
                <a:xfrm>
                  <a:off x="3491880" y="5661248"/>
                  <a:ext cx="1152128" cy="720080"/>
                </a:xfrm>
                <a:prstGeom prst="straightConnector1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ector de seta reta 17"/>
                <p:cNvCxnSpPr/>
                <p:nvPr/>
              </p:nvCxnSpPr>
              <p:spPr>
                <a:xfrm>
                  <a:off x="3995936" y="4365104"/>
                  <a:ext cx="1224136" cy="1296144"/>
                </a:xfrm>
                <a:prstGeom prst="straightConnector1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ector de seta reta 19"/>
                <p:cNvCxnSpPr/>
                <p:nvPr/>
              </p:nvCxnSpPr>
              <p:spPr>
                <a:xfrm>
                  <a:off x="4035708" y="4685072"/>
                  <a:ext cx="990021" cy="1192200"/>
                </a:xfrm>
                <a:prstGeom prst="straightConnector1">
                  <a:avLst/>
                </a:prstGeom>
                <a:ln w="5715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ector de seta reta 26"/>
                <p:cNvCxnSpPr/>
                <p:nvPr/>
              </p:nvCxnSpPr>
              <p:spPr>
                <a:xfrm>
                  <a:off x="3254624" y="5112432"/>
                  <a:ext cx="1684577" cy="1080927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CaixaDeTexto 33"/>
              <p:cNvSpPr txBox="1"/>
              <p:nvPr/>
            </p:nvSpPr>
            <p:spPr>
              <a:xfrm>
                <a:off x="3252203" y="3933056"/>
                <a:ext cx="5277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1600" b="1" dirty="0">
                    <a:latin typeface="Arial Black" pitchFamily="34" charset="0"/>
                  </a:rPr>
                  <a:t>HN</a:t>
                </a:r>
                <a:endParaRPr lang="en-CA" sz="1600" b="1" dirty="0">
                  <a:latin typeface="Arial Black" pitchFamily="34" charset="0"/>
                </a:endParaRPr>
              </a:p>
            </p:txBody>
          </p:sp>
        </p:grpSp>
        <p:sp>
          <p:nvSpPr>
            <p:cNvPr id="33" name="CaixaDeTexto 32"/>
            <p:cNvSpPr txBox="1"/>
            <p:nvPr/>
          </p:nvSpPr>
          <p:spPr>
            <a:xfrm>
              <a:off x="4035394" y="5445224"/>
              <a:ext cx="901209" cy="276999"/>
            </a:xfrm>
            <a:prstGeom prst="rect">
              <a:avLst/>
            </a:prstGeom>
            <a:solidFill>
              <a:srgbClr val="FFCC66">
                <a:alpha val="61961"/>
              </a:srgb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b="1" dirty="0">
                  <a:latin typeface="Arial Black" pitchFamily="34" charset="0"/>
                </a:rPr>
                <a:t>QUENTE</a:t>
              </a:r>
              <a:endParaRPr lang="en-CA" sz="1200" b="1" dirty="0">
                <a:latin typeface="Arial Black" pitchFamily="34" charset="0"/>
              </a:endParaRPr>
            </a:p>
          </p:txBody>
        </p:sp>
        <p:sp>
          <p:nvSpPr>
            <p:cNvPr id="31" name="CaixaDeTexto 30"/>
            <p:cNvSpPr txBox="1"/>
            <p:nvPr/>
          </p:nvSpPr>
          <p:spPr>
            <a:xfrm>
              <a:off x="5975765" y="4291286"/>
              <a:ext cx="595035" cy="276999"/>
            </a:xfrm>
            <a:prstGeom prst="rect">
              <a:avLst/>
            </a:prstGeom>
            <a:solidFill>
              <a:srgbClr val="FFCC66">
                <a:alpha val="61961"/>
              </a:srgbClr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1200" b="1">
                  <a:latin typeface="Arial Black" pitchFamily="34" charset="0"/>
                </a:defRPr>
              </a:lvl1pPr>
            </a:lstStyle>
            <a:p>
              <a:r>
                <a:rPr lang="pt-BR" dirty="0"/>
                <a:t>FRIO</a:t>
              </a:r>
              <a:endParaRPr lang="en-CA" dirty="0"/>
            </a:p>
          </p:txBody>
        </p:sp>
      </p:grpSp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723" y="4138116"/>
            <a:ext cx="2016223" cy="1453252"/>
          </a:xfrm>
          <a:prstGeom prst="rect">
            <a:avLst/>
          </a:prstGeom>
        </p:spPr>
      </p:pic>
      <p:grpSp>
        <p:nvGrpSpPr>
          <p:cNvPr id="54" name="Grupo 53"/>
          <p:cNvGrpSpPr/>
          <p:nvPr/>
        </p:nvGrpSpPr>
        <p:grpSpPr>
          <a:xfrm>
            <a:off x="32048" y="3429000"/>
            <a:ext cx="3567454" cy="3153368"/>
            <a:chOff x="32048" y="3429000"/>
            <a:chExt cx="3567454" cy="3153368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V="1">
              <a:off x="179514" y="3598277"/>
              <a:ext cx="3419988" cy="1980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CaixaDeTexto 35"/>
            <p:cNvSpPr txBox="1"/>
            <p:nvPr/>
          </p:nvSpPr>
          <p:spPr>
            <a:xfrm>
              <a:off x="420888" y="3429000"/>
              <a:ext cx="5036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 b="1" dirty="0">
                  <a:latin typeface="Arial Black" pitchFamily="34" charset="0"/>
                </a:rPr>
                <a:t>HS</a:t>
              </a:r>
              <a:endParaRPr lang="en-CA" sz="1600" b="1" dirty="0">
                <a:latin typeface="Arial Black" pitchFamily="34" charset="0"/>
              </a:endParaRPr>
            </a:p>
          </p:txBody>
        </p:sp>
        <p:sp>
          <p:nvSpPr>
            <p:cNvPr id="38" name="CaixaDeTexto 37"/>
            <p:cNvSpPr txBox="1"/>
            <p:nvPr/>
          </p:nvSpPr>
          <p:spPr>
            <a:xfrm rot="20393939">
              <a:off x="118595" y="3753440"/>
              <a:ext cx="26642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S</a:t>
              </a:r>
              <a:endParaRPr lang="en-CA" sz="1400" dirty="0"/>
            </a:p>
          </p:txBody>
        </p:sp>
        <p:cxnSp>
          <p:nvCxnSpPr>
            <p:cNvPr id="43" name="Conector de seta reta 42"/>
            <p:cNvCxnSpPr/>
            <p:nvPr/>
          </p:nvCxnSpPr>
          <p:spPr>
            <a:xfrm flipH="1">
              <a:off x="1475656" y="5494930"/>
              <a:ext cx="648072" cy="72008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20" r="18698" b="50000"/>
            <a:stretch/>
          </p:blipFill>
          <p:spPr bwMode="auto">
            <a:xfrm rot="10800000" flipH="1">
              <a:off x="32048" y="5480150"/>
              <a:ext cx="2191108" cy="1102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5" name="Conector de seta reta 44"/>
            <p:cNvCxnSpPr/>
            <p:nvPr/>
          </p:nvCxnSpPr>
          <p:spPr>
            <a:xfrm flipH="1">
              <a:off x="1475656" y="5494930"/>
              <a:ext cx="648072" cy="720080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de seta reta 48"/>
            <p:cNvCxnSpPr/>
            <p:nvPr/>
          </p:nvCxnSpPr>
          <p:spPr>
            <a:xfrm flipH="1">
              <a:off x="1311280" y="4864742"/>
              <a:ext cx="740440" cy="1187921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de seta reta 50"/>
            <p:cNvCxnSpPr/>
            <p:nvPr/>
          </p:nvCxnSpPr>
          <p:spPr>
            <a:xfrm flipH="1">
              <a:off x="1105436" y="4483859"/>
              <a:ext cx="576064" cy="129765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de seta reta 52"/>
            <p:cNvCxnSpPr/>
            <p:nvPr/>
          </p:nvCxnSpPr>
          <p:spPr>
            <a:xfrm flipH="1">
              <a:off x="868258" y="4043259"/>
              <a:ext cx="648072" cy="1535455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CaixaDeTexto 54"/>
            <p:cNvSpPr txBox="1"/>
            <p:nvPr/>
          </p:nvSpPr>
          <p:spPr>
            <a:xfrm>
              <a:off x="611560" y="3872081"/>
              <a:ext cx="901209" cy="276999"/>
            </a:xfrm>
            <a:prstGeom prst="rect">
              <a:avLst/>
            </a:prstGeom>
            <a:solidFill>
              <a:srgbClr val="FFCC66">
                <a:alpha val="61961"/>
              </a:srgb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b="1" dirty="0">
                  <a:latin typeface="Arial Black" pitchFamily="34" charset="0"/>
                </a:rPr>
                <a:t>QUENTE</a:t>
              </a:r>
              <a:endParaRPr lang="en-CA" sz="1200" b="1" dirty="0">
                <a:latin typeface="Arial Black" pitchFamily="34" charset="0"/>
              </a:endParaRPr>
            </a:p>
          </p:txBody>
        </p:sp>
        <p:sp>
          <p:nvSpPr>
            <p:cNvPr id="56" name="CaixaDeTexto 55"/>
            <p:cNvSpPr txBox="1"/>
            <p:nvPr/>
          </p:nvSpPr>
          <p:spPr>
            <a:xfrm>
              <a:off x="2627784" y="5132688"/>
              <a:ext cx="595035" cy="276999"/>
            </a:xfrm>
            <a:prstGeom prst="rect">
              <a:avLst/>
            </a:prstGeom>
            <a:solidFill>
              <a:srgbClr val="FFCC66">
                <a:alpha val="61961"/>
              </a:srgbClr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1200" b="1">
                  <a:latin typeface="Arial Black" pitchFamily="34" charset="0"/>
                </a:defRPr>
              </a:lvl1pPr>
            </a:lstStyle>
            <a:p>
              <a:r>
                <a:rPr lang="pt-BR" dirty="0"/>
                <a:t>FRIO</a:t>
              </a:r>
              <a:endParaRPr lang="en-CA" dirty="0"/>
            </a:p>
          </p:txBody>
        </p:sp>
      </p:grpSp>
      <p:sp>
        <p:nvSpPr>
          <p:cNvPr id="57" name="Seta em curva para a esquerda 56"/>
          <p:cNvSpPr/>
          <p:nvPr/>
        </p:nvSpPr>
        <p:spPr>
          <a:xfrm>
            <a:off x="2160123" y="4479572"/>
            <a:ext cx="251637" cy="317580"/>
          </a:xfrm>
          <a:prstGeom prst="curved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58" name="Seta em curva para a direita 57"/>
          <p:cNvSpPr/>
          <p:nvPr/>
        </p:nvSpPr>
        <p:spPr>
          <a:xfrm flipV="1">
            <a:off x="1839710" y="4454203"/>
            <a:ext cx="305447" cy="317580"/>
          </a:xfrm>
          <a:prstGeom prst="curved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62" name="Seta em curva para a esquerda 61"/>
          <p:cNvSpPr/>
          <p:nvPr/>
        </p:nvSpPr>
        <p:spPr>
          <a:xfrm rot="10800000" flipV="1">
            <a:off x="4975457" y="4705328"/>
            <a:ext cx="352236" cy="394035"/>
          </a:xfrm>
          <a:prstGeom prst="curved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63" name="Seta em curva para a direita 62"/>
          <p:cNvSpPr/>
          <p:nvPr/>
        </p:nvSpPr>
        <p:spPr>
          <a:xfrm rot="10800000">
            <a:off x="5346672" y="4700065"/>
            <a:ext cx="305448" cy="385118"/>
          </a:xfrm>
          <a:prstGeom prst="curved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027" name="CaixaDeTexto 1026"/>
          <p:cNvSpPr txBox="1"/>
          <p:nvPr/>
        </p:nvSpPr>
        <p:spPr>
          <a:xfrm>
            <a:off x="4614595" y="5877272"/>
            <a:ext cx="1181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cisalhamento</a:t>
            </a:r>
          </a:p>
          <a:p>
            <a:pPr algn="ctr"/>
            <a:r>
              <a:rPr lang="pt-BR" sz="1400" dirty="0"/>
              <a:t>anti-horário</a:t>
            </a:r>
            <a:endParaRPr lang="en-CA" sz="1400" dirty="0"/>
          </a:p>
        </p:txBody>
      </p:sp>
      <p:sp>
        <p:nvSpPr>
          <p:cNvPr id="68" name="CaixaDeTexto 67"/>
          <p:cNvSpPr txBox="1"/>
          <p:nvPr/>
        </p:nvSpPr>
        <p:spPr>
          <a:xfrm>
            <a:off x="2267744" y="5517232"/>
            <a:ext cx="1181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cisalhamento</a:t>
            </a:r>
          </a:p>
          <a:p>
            <a:pPr algn="ctr"/>
            <a:r>
              <a:rPr lang="pt-BR" sz="1400" dirty="0"/>
              <a:t>horário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265174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62" grpId="0" animBg="1"/>
      <p:bldP spid="63" grpId="0" animBg="1"/>
      <p:bldP spid="1027" grpId="0"/>
      <p:bldP spid="6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pt-BR" sz="2000" b="1" dirty="0"/>
              <a:t>(b) </a:t>
            </a:r>
            <a:r>
              <a:rPr lang="pt-BR" sz="2000" dirty="0"/>
              <a:t>Este tipo de escoamento (em direções opostas) gera um cisalhamento ciclônico do vento (</a:t>
            </a:r>
            <a:r>
              <a:rPr lang="pt-BR" sz="2000" dirty="0" err="1"/>
              <a:t>antihorário</a:t>
            </a:r>
            <a:r>
              <a:rPr lang="pt-BR" sz="2000" dirty="0"/>
              <a:t> no HN e horário no HS). Em condições ideais (descritas mais adiante),  uma onda é formada na fronteira das massas de ar.  </a:t>
            </a:r>
          </a:p>
          <a:p>
            <a:pPr marL="457200" lvl="1" indent="0">
              <a:buNone/>
            </a:pPr>
            <a:endParaRPr lang="pt-BR" sz="2000" dirty="0"/>
          </a:p>
          <a:p>
            <a:pPr marL="457200" lvl="1" indent="0">
              <a:buNone/>
            </a:pPr>
            <a:endParaRPr lang="pt-BR" sz="2000" dirty="0"/>
          </a:p>
          <a:p>
            <a:pPr marL="457200" lvl="1" indent="0">
              <a:buNone/>
            </a:pPr>
            <a:endParaRPr lang="pt-BR" sz="2000" dirty="0"/>
          </a:p>
          <a:p>
            <a:pPr marL="457200" lvl="1" indent="0">
              <a:buNone/>
            </a:pPr>
            <a:endParaRPr lang="pt-BR" sz="2000" dirty="0"/>
          </a:p>
          <a:p>
            <a:pPr marL="457200" lvl="1" indent="0">
              <a:buNone/>
            </a:pPr>
            <a:endParaRPr lang="pt-BR" sz="2000" dirty="0"/>
          </a:p>
          <a:p>
            <a:pPr marL="457200" lvl="1" indent="0">
              <a:buNone/>
            </a:pPr>
            <a:endParaRPr lang="pt-BR" sz="2000" dirty="0"/>
          </a:p>
          <a:p>
            <a:pPr marL="2060575" lvl="1" indent="0">
              <a:buNone/>
            </a:pPr>
            <a:r>
              <a:rPr lang="pt-BR" sz="1800" dirty="0"/>
              <a:t>Essa onda empurra o ar frio para o sul (norte no HS) e ar quente para o norte (sul no HS). A região de baixa pressão é onde está a junção das frentes. A frente fria empurra o ar quente para cima dela, e o ar quente na dianteira </a:t>
            </a:r>
            <a:r>
              <a:rPr lang="pt-BR" sz="1800" i="1" dirty="0"/>
              <a:t>invade</a:t>
            </a:r>
            <a:r>
              <a:rPr lang="pt-BR" sz="1800" dirty="0"/>
              <a:t> a região com ar relativamente mais frio, forçando o ar quente a ascender onde então ocorre a formação de nuvens e precipitação (marcada com a área verde na carta de superfície)</a:t>
            </a:r>
          </a:p>
          <a:p>
            <a:pPr marL="457200" lvl="1" indent="0">
              <a:buNone/>
            </a:pPr>
            <a:endParaRPr lang="pt-BR" sz="2000" dirty="0"/>
          </a:p>
          <a:p>
            <a:pPr marL="457200" lvl="1" indent="0">
              <a:buNone/>
            </a:pPr>
            <a:r>
              <a:rPr lang="pt-BR" sz="2000" dirty="0"/>
              <a:t> 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grpSp>
        <p:nvGrpSpPr>
          <p:cNvPr id="4" name="Grupo 3"/>
          <p:cNvGrpSpPr/>
          <p:nvPr/>
        </p:nvGrpSpPr>
        <p:grpSpPr>
          <a:xfrm>
            <a:off x="245752" y="4182185"/>
            <a:ext cx="2094000" cy="1881414"/>
            <a:chOff x="412304" y="3501008"/>
            <a:chExt cx="1351384" cy="1352048"/>
          </a:xfrm>
        </p:grpSpPr>
        <p:pic>
          <p:nvPicPr>
            <p:cNvPr id="11" name="Picture 4" descr="b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944" y="3544259"/>
              <a:ext cx="1262115" cy="1308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tângulo 9"/>
            <p:cNvSpPr/>
            <p:nvPr/>
          </p:nvSpPr>
          <p:spPr>
            <a:xfrm>
              <a:off x="412304" y="3501008"/>
              <a:ext cx="1351384" cy="1352048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CaixaDeTexto 16"/>
          <p:cNvSpPr txBox="1"/>
          <p:nvPr/>
        </p:nvSpPr>
        <p:spPr>
          <a:xfrm>
            <a:off x="235271" y="4201343"/>
            <a:ext cx="4635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latin typeface="Arial Black" pitchFamily="34" charset="0"/>
              </a:rPr>
              <a:t>HS</a:t>
            </a:r>
            <a:endParaRPr lang="en-CA" sz="1400" b="1" dirty="0">
              <a:latin typeface="Arial Black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323528" y="4463534"/>
            <a:ext cx="843501" cy="261610"/>
          </a:xfrm>
          <a:prstGeom prst="rect">
            <a:avLst/>
          </a:prstGeom>
          <a:solidFill>
            <a:srgbClr val="FFCC66">
              <a:alpha val="61961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1050" b="1" dirty="0">
                <a:latin typeface="Arial Black" pitchFamily="34" charset="0"/>
              </a:rPr>
              <a:t>QUENTE</a:t>
            </a:r>
            <a:endParaRPr lang="en-CA" sz="1050" b="1" dirty="0">
              <a:latin typeface="Arial Black" pitchFamily="34" charset="0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1401497" y="5648037"/>
            <a:ext cx="559769" cy="261610"/>
          </a:xfrm>
          <a:prstGeom prst="rect">
            <a:avLst/>
          </a:prstGeom>
          <a:solidFill>
            <a:srgbClr val="FFCC66">
              <a:alpha val="61961"/>
            </a:srgb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200" b="1">
                <a:latin typeface="Arial Black" pitchFamily="34" charset="0"/>
              </a:defRPr>
            </a:lvl1pPr>
          </a:lstStyle>
          <a:p>
            <a:r>
              <a:rPr lang="pt-BR" sz="1050" dirty="0"/>
              <a:t>FRIO</a:t>
            </a:r>
            <a:endParaRPr lang="en-CA" sz="105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Teoria da frente polar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6"/>
          <a:stretch/>
        </p:blipFill>
        <p:spPr bwMode="auto">
          <a:xfrm>
            <a:off x="251520" y="2262394"/>
            <a:ext cx="2899078" cy="1742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 descr="wav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314221"/>
            <a:ext cx="2880320" cy="169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031530" y="1916832"/>
            <a:ext cx="1945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Carta</a:t>
            </a:r>
            <a:r>
              <a:rPr lang="en-US" dirty="0"/>
              <a:t> de </a:t>
            </a:r>
            <a:r>
              <a:rPr lang="en-US" dirty="0" err="1"/>
              <a:t>superfície</a:t>
            </a:r>
            <a:endParaRPr lang="en-US" dirty="0"/>
          </a:p>
        </p:txBody>
      </p:sp>
      <p:sp>
        <p:nvSpPr>
          <p:cNvPr id="7" name="CaixaDeTexto 6"/>
          <p:cNvSpPr txBox="1"/>
          <p:nvPr/>
        </p:nvSpPr>
        <p:spPr>
          <a:xfrm>
            <a:off x="3406686" y="1916832"/>
            <a:ext cx="1636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Visualização</a:t>
            </a:r>
            <a:r>
              <a:rPr lang="en-US" dirty="0"/>
              <a:t> 3D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7" t="78483"/>
          <a:stretch/>
        </p:blipFill>
        <p:spPr bwMode="auto">
          <a:xfrm>
            <a:off x="5967035" y="2101498"/>
            <a:ext cx="3024336" cy="1839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997494" y="2262394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 Black" pitchFamily="34" charset="0"/>
              </a:rPr>
              <a:t>HN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4094806" y="2557799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 Black" pitchFamily="34" charset="0"/>
              </a:rPr>
              <a:t>HN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1691680" y="3254787"/>
            <a:ext cx="907250" cy="246221"/>
          </a:xfrm>
          <a:prstGeom prst="rect">
            <a:avLst/>
          </a:prstGeom>
          <a:solidFill>
            <a:srgbClr val="FFCC66">
              <a:alpha val="61961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latin typeface="Arial Black" pitchFamily="34" charset="0"/>
              </a:rPr>
              <a:t>QUENTE</a:t>
            </a:r>
            <a:endParaRPr lang="en-CA" sz="1000" b="1" dirty="0">
              <a:latin typeface="Arial Black" pitchFamily="34" charset="0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912638" y="2622853"/>
            <a:ext cx="567680" cy="246221"/>
          </a:xfrm>
          <a:prstGeom prst="rect">
            <a:avLst/>
          </a:prstGeom>
          <a:solidFill>
            <a:srgbClr val="FFCC66">
              <a:alpha val="61961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latin typeface="Arial Black" pitchFamily="34" charset="0"/>
              </a:rPr>
              <a:t>FRIO</a:t>
            </a:r>
            <a:endParaRPr lang="en-CA" sz="1000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882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Teoria da frente polar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pt-BR" sz="2000" b="1" dirty="0"/>
              <a:t>(c)</a:t>
            </a:r>
            <a:r>
              <a:rPr lang="pt-BR" sz="2000" dirty="0"/>
              <a:t> Conduzida pelos ventos em altos níveis, o sistema tipicamente se move para leste-sudeste (leste-noroeste no HS) e gradualmente se torna uma </a:t>
            </a:r>
            <a:r>
              <a:rPr lang="pt-BR" sz="2000" i="1" u="sng" dirty="0"/>
              <a:t>onda aberta </a:t>
            </a:r>
            <a:r>
              <a:rPr lang="pt-BR" sz="2000" dirty="0"/>
              <a:t>totalmente desenvolvida em 12 a 24 horas. O centro de baixa pressão se intensifica e várias isóbaras fechadas circulam o vértice da onda.</a:t>
            </a:r>
          </a:p>
          <a:p>
            <a:pPr marL="457200" lvl="1" indent="0">
              <a:buNone/>
            </a:pPr>
            <a:endParaRPr lang="pt-BR" sz="2000" dirty="0"/>
          </a:p>
          <a:p>
            <a:pPr marL="457200" lvl="1" indent="0">
              <a:buNone/>
            </a:pPr>
            <a:endParaRPr lang="pt-BR" sz="2000" dirty="0"/>
          </a:p>
          <a:p>
            <a:pPr marL="457200" lvl="1" indent="0">
              <a:buNone/>
            </a:pPr>
            <a:endParaRPr lang="pt-BR" sz="2000" dirty="0"/>
          </a:p>
          <a:p>
            <a:pPr marL="457200" lvl="1" indent="0">
              <a:buNone/>
            </a:pPr>
            <a:endParaRPr lang="pt-BR" sz="2000" dirty="0"/>
          </a:p>
          <a:p>
            <a:pPr marL="457200" lvl="1" indent="0">
              <a:buNone/>
            </a:pPr>
            <a:endParaRPr lang="pt-BR" sz="2000" dirty="0"/>
          </a:p>
          <a:p>
            <a:pPr marL="457200" lvl="1" indent="0">
              <a:buNone/>
            </a:pPr>
            <a:endParaRPr lang="pt-BR" sz="2000" dirty="0"/>
          </a:p>
          <a:p>
            <a:pPr marL="457200" lvl="1" indent="0">
              <a:buNone/>
            </a:pPr>
            <a:endParaRPr lang="pt-BR" sz="1600" dirty="0"/>
          </a:p>
          <a:p>
            <a:pPr marL="457200" lvl="1" indent="0">
              <a:buNone/>
            </a:pPr>
            <a:r>
              <a:rPr lang="pt-BR" sz="1600" dirty="0"/>
              <a:t>Precipitação é formada ao longo das frentes quente e fria, e a região entre essas frentes é conhecida como </a:t>
            </a:r>
            <a:r>
              <a:rPr lang="pt-BR" sz="1600" i="1" dirty="0"/>
              <a:t>setor quente</a:t>
            </a:r>
            <a:r>
              <a:rPr lang="pt-BR" sz="1600" dirty="0"/>
              <a:t>, que é nublado com um pouco de precipitação devido à instabilidade condicional. </a:t>
            </a:r>
          </a:p>
          <a:p>
            <a:pPr marL="457200" lvl="1" indent="0">
              <a:buNone/>
            </a:pPr>
            <a:r>
              <a:rPr lang="pt-BR" sz="1600" dirty="0"/>
              <a:t>A energia do sistema é proveniente da energia potencial do ar quente em ascensão, que é transformada em energia cinética, e do calor latente proveniente da condensação.  Além disso, o ar convergente no centro de baixa pressão também aumenta a velocidade do vento, aumentando a energia cinética.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491880" y="2204864"/>
            <a:ext cx="1945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Carta</a:t>
            </a:r>
            <a:r>
              <a:rPr lang="en-US" dirty="0"/>
              <a:t> de </a:t>
            </a:r>
            <a:r>
              <a:rPr lang="en-US" dirty="0" err="1"/>
              <a:t>superfície</a:t>
            </a:r>
            <a:endParaRPr lang="en-US" dirty="0"/>
          </a:p>
        </p:txBody>
      </p:sp>
      <p:sp>
        <p:nvSpPr>
          <p:cNvPr id="7" name="CaixaDeTexto 6"/>
          <p:cNvSpPr txBox="1"/>
          <p:nvPr/>
        </p:nvSpPr>
        <p:spPr>
          <a:xfrm>
            <a:off x="5867036" y="2204864"/>
            <a:ext cx="1636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Visualização</a:t>
            </a:r>
            <a:r>
              <a:rPr lang="en-US" dirty="0"/>
              <a:t> 3D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43158"/>
            <a:ext cx="3310719" cy="190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wav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226" y="2613373"/>
            <a:ext cx="2855669" cy="20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ector de seta reta 8"/>
          <p:cNvCxnSpPr/>
          <p:nvPr/>
        </p:nvCxnSpPr>
        <p:spPr>
          <a:xfrm>
            <a:off x="2195736" y="1556792"/>
            <a:ext cx="2134526" cy="18906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>
            <a:off x="2195736" y="1556792"/>
            <a:ext cx="1296144" cy="20764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/>
          <p:cNvSpPr txBox="1"/>
          <p:nvPr/>
        </p:nvSpPr>
        <p:spPr>
          <a:xfrm>
            <a:off x="3178460" y="2647770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HN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7164288" y="256490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HN</a:t>
            </a:r>
          </a:p>
        </p:txBody>
      </p:sp>
      <p:grpSp>
        <p:nvGrpSpPr>
          <p:cNvPr id="23" name="Grupo 22"/>
          <p:cNvGrpSpPr/>
          <p:nvPr/>
        </p:nvGrpSpPr>
        <p:grpSpPr>
          <a:xfrm>
            <a:off x="247316" y="2389530"/>
            <a:ext cx="1948420" cy="1755662"/>
            <a:chOff x="395536" y="2793144"/>
            <a:chExt cx="1552884" cy="1352048"/>
          </a:xfrm>
        </p:grpSpPr>
        <p:pic>
          <p:nvPicPr>
            <p:cNvPr id="27" name="Picture 11" descr="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908461"/>
              <a:ext cx="1552884" cy="1161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CaixaDeTexto 27"/>
            <p:cNvSpPr txBox="1"/>
            <p:nvPr/>
          </p:nvSpPr>
          <p:spPr>
            <a:xfrm>
              <a:off x="468936" y="2793144"/>
              <a:ext cx="439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HS</a:t>
              </a:r>
            </a:p>
          </p:txBody>
        </p:sp>
        <p:sp>
          <p:nvSpPr>
            <p:cNvPr id="29" name="Retângulo 28"/>
            <p:cNvSpPr/>
            <p:nvPr/>
          </p:nvSpPr>
          <p:spPr>
            <a:xfrm>
              <a:off x="468936" y="2832436"/>
              <a:ext cx="1351384" cy="1312756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7782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Teoria da frente polar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pt-BR" sz="2000" b="1" dirty="0"/>
              <a:t>(d)</a:t>
            </a:r>
            <a:r>
              <a:rPr lang="pt-BR" sz="2000" dirty="0"/>
              <a:t> Conforme a onda aberta se propaga para leste, a pressão do centro diminui ainda mais, aumentando a intensidade do vento e conduzindo o ciclone ao estágio de maturação</a:t>
            </a:r>
          </a:p>
          <a:p>
            <a:pPr marL="457200" lvl="1" indent="0">
              <a:buNone/>
            </a:pPr>
            <a:endParaRPr lang="pt-BR" sz="2000" dirty="0"/>
          </a:p>
          <a:p>
            <a:pPr marL="457200" lvl="1" indent="0">
              <a:buNone/>
            </a:pPr>
            <a:endParaRPr lang="pt-BR" sz="2000" dirty="0"/>
          </a:p>
          <a:p>
            <a:pPr marL="457200" lvl="1" indent="0">
              <a:buNone/>
            </a:pPr>
            <a:endParaRPr lang="pt-BR" sz="2000" dirty="0"/>
          </a:p>
          <a:p>
            <a:pPr marL="457200" lvl="1" indent="0">
              <a:buNone/>
            </a:pPr>
            <a:endParaRPr lang="pt-BR" sz="2000" dirty="0"/>
          </a:p>
          <a:p>
            <a:pPr marL="457200" lvl="1" indent="0">
              <a:buNone/>
            </a:pPr>
            <a:endParaRPr lang="pt-BR" sz="2000" dirty="0"/>
          </a:p>
          <a:p>
            <a:pPr marL="457200" lvl="1" indent="0">
              <a:buNone/>
            </a:pPr>
            <a:r>
              <a:rPr lang="pt-BR" sz="2000" b="1" dirty="0"/>
              <a:t>(e)</a:t>
            </a:r>
            <a:r>
              <a:rPr lang="pt-BR" sz="2000" dirty="0"/>
              <a:t> A frente fria então ultrapassa a frente quente, provocando a </a:t>
            </a:r>
            <a:r>
              <a:rPr lang="pt-BR" sz="2000" u="sng" dirty="0"/>
              <a:t>oclusão das frentes fria e quente</a:t>
            </a:r>
            <a:r>
              <a:rPr lang="pt-BR" sz="2000" dirty="0"/>
              <a:t>. Neste estágio a tempestade é mais intensa e a área de precipitação é maior.</a:t>
            </a:r>
            <a:endParaRPr lang="pt-BR" dirty="0"/>
          </a:p>
          <a:p>
            <a:pPr marL="457200" lvl="1" indent="0">
              <a:buNone/>
            </a:pPr>
            <a:endParaRPr lang="pt-BR" sz="20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4931108" y="1700808"/>
            <a:ext cx="1945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Carta</a:t>
            </a:r>
            <a:r>
              <a:rPr lang="en-US" dirty="0"/>
              <a:t> de </a:t>
            </a:r>
            <a:r>
              <a:rPr lang="en-US" dirty="0" err="1"/>
              <a:t>superfície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579" y="2008719"/>
            <a:ext cx="2398661" cy="1337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4643076" y="4571836"/>
            <a:ext cx="1945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Carta</a:t>
            </a:r>
            <a:r>
              <a:rPr lang="en-US" dirty="0"/>
              <a:t> de </a:t>
            </a:r>
            <a:r>
              <a:rPr lang="en-US" dirty="0" err="1"/>
              <a:t>superfície</a:t>
            </a:r>
            <a:endParaRPr lang="en-US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6824407" y="4509120"/>
            <a:ext cx="1636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Visualização</a:t>
            </a:r>
            <a:r>
              <a:rPr lang="en-US" dirty="0"/>
              <a:t> 3D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791" y="4932754"/>
            <a:ext cx="2583425" cy="1436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 descr="wav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857605"/>
            <a:ext cx="2232248" cy="158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4953272" y="1916832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HN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593232" y="4869160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HN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6732240" y="5175976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HN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1262633" y="4470120"/>
            <a:ext cx="2013223" cy="1975570"/>
            <a:chOff x="470545" y="4470120"/>
            <a:chExt cx="1351384" cy="1409366"/>
          </a:xfrm>
        </p:grpSpPr>
        <p:pic>
          <p:nvPicPr>
            <p:cNvPr id="24" name="Picture 7" descr="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23" y="4697959"/>
              <a:ext cx="1243712" cy="1181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CaixaDeTexto 18"/>
            <p:cNvSpPr txBox="1"/>
            <p:nvPr/>
          </p:nvSpPr>
          <p:spPr>
            <a:xfrm>
              <a:off x="470545" y="4470120"/>
              <a:ext cx="439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HS</a:t>
              </a:r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470545" y="4509412"/>
              <a:ext cx="1351384" cy="1312756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1259632" y="1628497"/>
            <a:ext cx="2034705" cy="1717313"/>
            <a:chOff x="447474" y="1654300"/>
            <a:chExt cx="1351384" cy="1352048"/>
          </a:xfrm>
        </p:grpSpPr>
        <p:pic>
          <p:nvPicPr>
            <p:cNvPr id="23" name="Picture 4" descr="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05" y="1869152"/>
              <a:ext cx="1299653" cy="1137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CaixaDeTexto 20"/>
            <p:cNvSpPr txBox="1"/>
            <p:nvPr/>
          </p:nvSpPr>
          <p:spPr>
            <a:xfrm>
              <a:off x="447474" y="1654300"/>
              <a:ext cx="439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HS</a:t>
              </a:r>
            </a:p>
          </p:txBody>
        </p:sp>
        <p:sp>
          <p:nvSpPr>
            <p:cNvPr id="22" name="Retângulo 21"/>
            <p:cNvSpPr/>
            <p:nvPr/>
          </p:nvSpPr>
          <p:spPr>
            <a:xfrm>
              <a:off x="447474" y="1693592"/>
              <a:ext cx="1351384" cy="1312756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5" name="Conector de seta reta 24"/>
          <p:cNvCxnSpPr/>
          <p:nvPr/>
        </p:nvCxnSpPr>
        <p:spPr>
          <a:xfrm flipH="1">
            <a:off x="5436096" y="3717032"/>
            <a:ext cx="2520280" cy="172823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/>
          <p:nvPr/>
        </p:nvCxnSpPr>
        <p:spPr>
          <a:xfrm flipH="1">
            <a:off x="7740352" y="3717032"/>
            <a:ext cx="216024" cy="172823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4525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Teoria da frente polar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355976" y="3212976"/>
            <a:ext cx="4572236" cy="2520280"/>
          </a:xfrm>
        </p:spPr>
        <p:txBody>
          <a:bodyPr/>
          <a:lstStyle/>
          <a:p>
            <a:pPr marL="457200" lvl="1" indent="0">
              <a:buNone/>
            </a:pPr>
            <a:r>
              <a:rPr lang="pt-BR" sz="2000" b="1" dirty="0"/>
              <a:t>(e)</a:t>
            </a:r>
            <a:r>
              <a:rPr lang="pt-BR" sz="2000" dirty="0"/>
              <a:t> O centro de baixa pressão é </a:t>
            </a:r>
            <a:r>
              <a:rPr lang="pt-BR" sz="2000" dirty="0" err="1"/>
              <a:t>desintensificado</a:t>
            </a:r>
            <a:r>
              <a:rPr lang="pt-BR" sz="2000" dirty="0"/>
              <a:t> </a:t>
            </a:r>
            <a:r>
              <a:rPr lang="pt-BR" sz="2000" dirty="0" err="1"/>
              <a:t>graudalmente</a:t>
            </a:r>
            <a:r>
              <a:rPr lang="pt-BR" sz="2000" dirty="0"/>
              <a:t> porque agora temos ar frio nos dois lados da frente oclusa.</a:t>
            </a:r>
          </a:p>
          <a:p>
            <a:pPr marL="457200" lvl="1" indent="0">
              <a:buNone/>
            </a:pPr>
            <a:endParaRPr lang="pt-BR" sz="2000" dirty="0">
              <a:solidFill>
                <a:prstClr val="black"/>
              </a:solidFill>
            </a:endParaRPr>
          </a:p>
          <a:p>
            <a:pPr marL="457200" lvl="1" indent="0">
              <a:buNone/>
            </a:pPr>
            <a:r>
              <a:rPr lang="pt-BR" sz="2000" dirty="0">
                <a:solidFill>
                  <a:prstClr val="black"/>
                </a:solidFill>
              </a:rPr>
              <a:t>O setor quente ainda existe, mas é removido para longe do centro da tempestade. Sem a energia proveniente do ar quente e úmido em ascensão, os sistema é dissipado.</a:t>
            </a:r>
          </a:p>
          <a:p>
            <a:pPr marL="457200" lvl="1" indent="0">
              <a:buNone/>
            </a:pPr>
            <a:endParaRPr lang="pt-BR" sz="2000" dirty="0"/>
          </a:p>
        </p:txBody>
      </p:sp>
      <p:pic>
        <p:nvPicPr>
          <p:cNvPr id="15" name="Picture 9" descr="wave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83114"/>
            <a:ext cx="3209767" cy="232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393377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1810464" y="764704"/>
            <a:ext cx="1945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Carta</a:t>
            </a:r>
            <a:r>
              <a:rPr lang="en-US" dirty="0"/>
              <a:t> de </a:t>
            </a:r>
            <a:r>
              <a:rPr lang="en-US" dirty="0" err="1"/>
              <a:t>superfície</a:t>
            </a:r>
            <a:endParaRPr lang="en-US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1158373" y="3798200"/>
            <a:ext cx="1636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Visualização</a:t>
            </a:r>
            <a:r>
              <a:rPr lang="en-US" dirty="0"/>
              <a:t> 3D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755576" y="4789218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HN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1331640" y="980728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HN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4932040" y="787830"/>
            <a:ext cx="2952328" cy="2209122"/>
            <a:chOff x="611560" y="4877098"/>
            <a:chExt cx="1351384" cy="1432222"/>
          </a:xfrm>
        </p:grpSpPr>
        <p:pic>
          <p:nvPicPr>
            <p:cNvPr id="22" name="Picture 5" descr="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5067943"/>
              <a:ext cx="1152128" cy="1241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CaixaDeTexto 19"/>
            <p:cNvSpPr txBox="1"/>
            <p:nvPr/>
          </p:nvSpPr>
          <p:spPr>
            <a:xfrm>
              <a:off x="611560" y="4877098"/>
              <a:ext cx="439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HS</a:t>
              </a:r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611560" y="4916390"/>
              <a:ext cx="1351384" cy="1312756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79072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Teoria da frente polar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Resumindo</a:t>
            </a:r>
            <a:r>
              <a:rPr lang="en-US" dirty="0"/>
              <a:t>, </a:t>
            </a:r>
            <a:r>
              <a:rPr lang="en-US" dirty="0" err="1"/>
              <a:t>exemplo</a:t>
            </a:r>
            <a:r>
              <a:rPr lang="en-US" dirty="0"/>
              <a:t> no HN: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541722" y="2014267"/>
            <a:ext cx="3888065" cy="1702765"/>
            <a:chOff x="971550" y="1520825"/>
            <a:chExt cx="7200900" cy="3816350"/>
          </a:xfrm>
        </p:grpSpPr>
        <p:sp>
          <p:nvSpPr>
            <p:cNvPr id="5" name="Line 18"/>
            <p:cNvSpPr>
              <a:spLocks noChangeShapeType="1"/>
            </p:cNvSpPr>
            <p:nvPr/>
          </p:nvSpPr>
          <p:spPr bwMode="auto">
            <a:xfrm flipH="1" flipV="1">
              <a:off x="4787900" y="2239963"/>
              <a:ext cx="3384550" cy="15128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" name="Freeform 75"/>
            <p:cNvSpPr>
              <a:spLocks/>
            </p:cNvSpPr>
            <p:nvPr/>
          </p:nvSpPr>
          <p:spPr bwMode="auto">
            <a:xfrm rot="21052483">
              <a:off x="6659563" y="2455863"/>
              <a:ext cx="766762" cy="538162"/>
            </a:xfrm>
            <a:custGeom>
              <a:avLst/>
              <a:gdLst>
                <a:gd name="T0" fmla="*/ 483 w 483"/>
                <a:gd name="T1" fmla="*/ 339 h 339"/>
                <a:gd name="T2" fmla="*/ 244 w 483"/>
                <a:gd name="T3" fmla="*/ 196 h 339"/>
                <a:gd name="T4" fmla="*/ 0 w 483"/>
                <a:gd name="T5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3" h="339">
                  <a:moveTo>
                    <a:pt x="483" y="339"/>
                  </a:moveTo>
                  <a:cubicBezTo>
                    <a:pt x="443" y="315"/>
                    <a:pt x="324" y="252"/>
                    <a:pt x="244" y="196"/>
                  </a:cubicBezTo>
                  <a:cubicBezTo>
                    <a:pt x="164" y="140"/>
                    <a:pt x="51" y="41"/>
                    <a:pt x="0" y="0"/>
                  </a:cubicBezTo>
                </a:path>
              </a:pathLst>
            </a:custGeom>
            <a:noFill/>
            <a:ln w="889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" name="Line 17"/>
            <p:cNvSpPr>
              <a:spLocks noChangeShapeType="1"/>
            </p:cNvSpPr>
            <p:nvPr/>
          </p:nvSpPr>
          <p:spPr bwMode="auto">
            <a:xfrm flipV="1">
              <a:off x="971550" y="2239963"/>
              <a:ext cx="3816350" cy="14398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" name="Freeform 42"/>
            <p:cNvSpPr>
              <a:spLocks/>
            </p:cNvSpPr>
            <p:nvPr/>
          </p:nvSpPr>
          <p:spPr bwMode="auto">
            <a:xfrm rot="20562718">
              <a:off x="3348038" y="2455863"/>
              <a:ext cx="919162" cy="306387"/>
            </a:xfrm>
            <a:custGeom>
              <a:avLst/>
              <a:gdLst>
                <a:gd name="T0" fmla="*/ 579 w 579"/>
                <a:gd name="T1" fmla="*/ 6 h 193"/>
                <a:gd name="T2" fmla="*/ 300 w 579"/>
                <a:gd name="T3" fmla="*/ 31 h 193"/>
                <a:gd name="T4" fmla="*/ 0 w 579"/>
                <a:gd name="T5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9" h="193">
                  <a:moveTo>
                    <a:pt x="579" y="6"/>
                  </a:moveTo>
                  <a:cubicBezTo>
                    <a:pt x="533" y="10"/>
                    <a:pt x="397" y="0"/>
                    <a:pt x="300" y="31"/>
                  </a:cubicBezTo>
                  <a:cubicBezTo>
                    <a:pt x="203" y="62"/>
                    <a:pt x="62" y="159"/>
                    <a:pt x="0" y="193"/>
                  </a:cubicBezTo>
                </a:path>
              </a:pathLst>
            </a:custGeom>
            <a:noFill/>
            <a:ln w="889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 flipV="1">
              <a:off x="4356100" y="3752850"/>
              <a:ext cx="3816350" cy="15843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 flipH="1" flipV="1">
              <a:off x="971550" y="3679825"/>
              <a:ext cx="3384550" cy="16573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V="1">
              <a:off x="971550" y="2887663"/>
              <a:ext cx="0" cy="7921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V="1">
              <a:off x="8172450" y="2744788"/>
              <a:ext cx="0" cy="10080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 flipV="1">
              <a:off x="4356100" y="2744788"/>
              <a:ext cx="3816350" cy="15843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 flipV="1">
              <a:off x="4356100" y="4329113"/>
              <a:ext cx="0" cy="10080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Line 19"/>
            <p:cNvSpPr>
              <a:spLocks noChangeShapeType="1"/>
            </p:cNvSpPr>
            <p:nvPr/>
          </p:nvSpPr>
          <p:spPr bwMode="auto">
            <a:xfrm flipV="1">
              <a:off x="971550" y="1520825"/>
              <a:ext cx="3816350" cy="136683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Line 20"/>
            <p:cNvSpPr>
              <a:spLocks noChangeShapeType="1"/>
            </p:cNvSpPr>
            <p:nvPr/>
          </p:nvSpPr>
          <p:spPr bwMode="auto">
            <a:xfrm>
              <a:off x="4787900" y="1520825"/>
              <a:ext cx="0" cy="7191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Line 22"/>
            <p:cNvSpPr>
              <a:spLocks noChangeShapeType="1"/>
            </p:cNvSpPr>
            <p:nvPr/>
          </p:nvSpPr>
          <p:spPr bwMode="auto">
            <a:xfrm flipH="1" flipV="1">
              <a:off x="971550" y="2887663"/>
              <a:ext cx="1223963" cy="5762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 23"/>
            <p:cNvSpPr>
              <a:spLocks/>
            </p:cNvSpPr>
            <p:nvPr/>
          </p:nvSpPr>
          <p:spPr bwMode="auto">
            <a:xfrm>
              <a:off x="2193925" y="3463925"/>
              <a:ext cx="863600" cy="1231900"/>
            </a:xfrm>
            <a:custGeom>
              <a:avLst/>
              <a:gdLst>
                <a:gd name="T0" fmla="*/ 0 w 544"/>
                <a:gd name="T1" fmla="*/ 0 h 776"/>
                <a:gd name="T2" fmla="*/ 193 w 544"/>
                <a:gd name="T3" fmla="*/ 98 h 776"/>
                <a:gd name="T4" fmla="*/ 318 w 544"/>
                <a:gd name="T5" fmla="*/ 227 h 776"/>
                <a:gd name="T6" fmla="*/ 454 w 544"/>
                <a:gd name="T7" fmla="*/ 454 h 776"/>
                <a:gd name="T8" fmla="*/ 544 w 544"/>
                <a:gd name="T9" fmla="*/ 776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4" h="776">
                  <a:moveTo>
                    <a:pt x="0" y="0"/>
                  </a:moveTo>
                  <a:cubicBezTo>
                    <a:pt x="32" y="16"/>
                    <a:pt x="140" y="60"/>
                    <a:pt x="193" y="98"/>
                  </a:cubicBezTo>
                  <a:cubicBezTo>
                    <a:pt x="246" y="136"/>
                    <a:pt x="275" y="168"/>
                    <a:pt x="318" y="227"/>
                  </a:cubicBezTo>
                  <a:cubicBezTo>
                    <a:pt x="361" y="286"/>
                    <a:pt x="416" y="363"/>
                    <a:pt x="454" y="454"/>
                  </a:cubicBezTo>
                  <a:cubicBezTo>
                    <a:pt x="492" y="545"/>
                    <a:pt x="525" y="709"/>
                    <a:pt x="544" y="776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" name="Line 27"/>
            <p:cNvSpPr>
              <a:spLocks noChangeShapeType="1"/>
            </p:cNvSpPr>
            <p:nvPr/>
          </p:nvSpPr>
          <p:spPr bwMode="auto">
            <a:xfrm flipH="1" flipV="1">
              <a:off x="6948488" y="2301875"/>
              <a:ext cx="1223962" cy="44291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 30"/>
            <p:cNvSpPr>
              <a:spLocks/>
            </p:cNvSpPr>
            <p:nvPr/>
          </p:nvSpPr>
          <p:spPr bwMode="auto">
            <a:xfrm>
              <a:off x="4789488" y="1522413"/>
              <a:ext cx="830262" cy="341312"/>
            </a:xfrm>
            <a:custGeom>
              <a:avLst/>
              <a:gdLst>
                <a:gd name="T0" fmla="*/ 523 w 523"/>
                <a:gd name="T1" fmla="*/ 215 h 215"/>
                <a:gd name="T2" fmla="*/ 0 w 523"/>
                <a:gd name="T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23" h="215">
                  <a:moveTo>
                    <a:pt x="523" y="215"/>
                  </a:moveTo>
                  <a:lnTo>
                    <a:pt x="0" y="0"/>
                  </a:ln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 31"/>
            <p:cNvSpPr>
              <a:spLocks/>
            </p:cNvSpPr>
            <p:nvPr/>
          </p:nvSpPr>
          <p:spPr bwMode="auto">
            <a:xfrm>
              <a:off x="5508625" y="1816100"/>
              <a:ext cx="536575" cy="400050"/>
            </a:xfrm>
            <a:custGeom>
              <a:avLst/>
              <a:gdLst>
                <a:gd name="T0" fmla="*/ 0 w 338"/>
                <a:gd name="T1" fmla="*/ 0 h 252"/>
                <a:gd name="T2" fmla="*/ 222 w 338"/>
                <a:gd name="T3" fmla="*/ 110 h 252"/>
                <a:gd name="T4" fmla="*/ 338 w 338"/>
                <a:gd name="T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8" h="252">
                  <a:moveTo>
                    <a:pt x="0" y="0"/>
                  </a:moveTo>
                  <a:cubicBezTo>
                    <a:pt x="37" y="18"/>
                    <a:pt x="166" y="68"/>
                    <a:pt x="222" y="110"/>
                  </a:cubicBezTo>
                  <a:cubicBezTo>
                    <a:pt x="278" y="152"/>
                    <a:pt x="314" y="223"/>
                    <a:pt x="338" y="252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" name="Freeform 33"/>
            <p:cNvSpPr>
              <a:spLocks/>
            </p:cNvSpPr>
            <p:nvPr/>
          </p:nvSpPr>
          <p:spPr bwMode="auto">
            <a:xfrm>
              <a:off x="3059113" y="2901950"/>
              <a:ext cx="3236912" cy="1785938"/>
            </a:xfrm>
            <a:custGeom>
              <a:avLst/>
              <a:gdLst>
                <a:gd name="T0" fmla="*/ 0 w 2039"/>
                <a:gd name="T1" fmla="*/ 1125 h 1125"/>
                <a:gd name="T2" fmla="*/ 409 w 2039"/>
                <a:gd name="T3" fmla="*/ 808 h 1125"/>
                <a:gd name="T4" fmla="*/ 635 w 2039"/>
                <a:gd name="T5" fmla="*/ 581 h 1125"/>
                <a:gd name="T6" fmla="*/ 817 w 2039"/>
                <a:gd name="T7" fmla="*/ 309 h 1125"/>
                <a:gd name="T8" fmla="*/ 836 w 2039"/>
                <a:gd name="T9" fmla="*/ 237 h 1125"/>
                <a:gd name="T10" fmla="*/ 842 w 2039"/>
                <a:gd name="T11" fmla="*/ 219 h 1125"/>
                <a:gd name="T12" fmla="*/ 862 w 2039"/>
                <a:gd name="T13" fmla="*/ 218 h 1125"/>
                <a:gd name="T14" fmla="*/ 1139 w 2039"/>
                <a:gd name="T15" fmla="*/ 222 h 1125"/>
                <a:gd name="T16" fmla="*/ 1514 w 2039"/>
                <a:gd name="T17" fmla="*/ 168 h 1125"/>
                <a:gd name="T18" fmla="*/ 1815 w 2039"/>
                <a:gd name="T19" fmla="*/ 82 h 1125"/>
                <a:gd name="T20" fmla="*/ 2039 w 2039"/>
                <a:gd name="T21" fmla="*/ 0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39" h="1125">
                  <a:moveTo>
                    <a:pt x="0" y="1125"/>
                  </a:moveTo>
                  <a:cubicBezTo>
                    <a:pt x="151" y="1012"/>
                    <a:pt x="303" y="899"/>
                    <a:pt x="409" y="808"/>
                  </a:cubicBezTo>
                  <a:cubicBezTo>
                    <a:pt x="515" y="717"/>
                    <a:pt x="567" y="664"/>
                    <a:pt x="635" y="581"/>
                  </a:cubicBezTo>
                  <a:cubicBezTo>
                    <a:pt x="703" y="498"/>
                    <a:pt x="783" y="366"/>
                    <a:pt x="817" y="309"/>
                  </a:cubicBezTo>
                  <a:cubicBezTo>
                    <a:pt x="851" y="252"/>
                    <a:pt x="832" y="252"/>
                    <a:pt x="836" y="237"/>
                  </a:cubicBezTo>
                  <a:cubicBezTo>
                    <a:pt x="840" y="222"/>
                    <a:pt x="838" y="222"/>
                    <a:pt x="842" y="219"/>
                  </a:cubicBezTo>
                  <a:cubicBezTo>
                    <a:pt x="846" y="216"/>
                    <a:pt x="813" y="218"/>
                    <a:pt x="862" y="218"/>
                  </a:cubicBezTo>
                  <a:cubicBezTo>
                    <a:pt x="911" y="218"/>
                    <a:pt x="1030" y="230"/>
                    <a:pt x="1139" y="222"/>
                  </a:cubicBezTo>
                  <a:cubicBezTo>
                    <a:pt x="1248" y="214"/>
                    <a:pt x="1401" y="191"/>
                    <a:pt x="1514" y="168"/>
                  </a:cubicBezTo>
                  <a:cubicBezTo>
                    <a:pt x="1627" y="145"/>
                    <a:pt x="1728" y="110"/>
                    <a:pt x="1815" y="82"/>
                  </a:cubicBezTo>
                  <a:cubicBezTo>
                    <a:pt x="1902" y="54"/>
                    <a:pt x="1992" y="17"/>
                    <a:pt x="2039" y="0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" name="Freeform 36"/>
            <p:cNvSpPr>
              <a:spLocks/>
            </p:cNvSpPr>
            <p:nvPr/>
          </p:nvSpPr>
          <p:spPr bwMode="auto">
            <a:xfrm>
              <a:off x="2747963" y="3819525"/>
              <a:ext cx="895350" cy="158750"/>
            </a:xfrm>
            <a:custGeom>
              <a:avLst/>
              <a:gdLst>
                <a:gd name="T0" fmla="*/ 0 w 564"/>
                <a:gd name="T1" fmla="*/ 46 h 100"/>
                <a:gd name="T2" fmla="*/ 126 w 564"/>
                <a:gd name="T3" fmla="*/ 7 h 100"/>
                <a:gd name="T4" fmla="*/ 258 w 564"/>
                <a:gd name="T5" fmla="*/ 4 h 100"/>
                <a:gd name="T6" fmla="*/ 375 w 564"/>
                <a:gd name="T7" fmla="*/ 22 h 100"/>
                <a:gd name="T8" fmla="*/ 450 w 564"/>
                <a:gd name="T9" fmla="*/ 49 h 100"/>
                <a:gd name="T10" fmla="*/ 507 w 564"/>
                <a:gd name="T11" fmla="*/ 73 h 100"/>
                <a:gd name="T12" fmla="*/ 564 w 564"/>
                <a:gd name="T1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4" h="100">
                  <a:moveTo>
                    <a:pt x="0" y="46"/>
                  </a:moveTo>
                  <a:cubicBezTo>
                    <a:pt x="21" y="39"/>
                    <a:pt x="83" y="14"/>
                    <a:pt x="126" y="7"/>
                  </a:cubicBezTo>
                  <a:cubicBezTo>
                    <a:pt x="169" y="0"/>
                    <a:pt x="217" y="2"/>
                    <a:pt x="258" y="4"/>
                  </a:cubicBezTo>
                  <a:cubicBezTo>
                    <a:pt x="299" y="6"/>
                    <a:pt x="343" y="15"/>
                    <a:pt x="375" y="22"/>
                  </a:cubicBezTo>
                  <a:cubicBezTo>
                    <a:pt x="407" y="29"/>
                    <a:pt x="428" y="40"/>
                    <a:pt x="450" y="49"/>
                  </a:cubicBezTo>
                  <a:cubicBezTo>
                    <a:pt x="472" y="58"/>
                    <a:pt x="488" y="64"/>
                    <a:pt x="507" y="73"/>
                  </a:cubicBezTo>
                  <a:cubicBezTo>
                    <a:pt x="526" y="82"/>
                    <a:pt x="552" y="95"/>
                    <a:pt x="564" y="10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" name="Freeform 37"/>
            <p:cNvSpPr>
              <a:spLocks/>
            </p:cNvSpPr>
            <p:nvPr/>
          </p:nvSpPr>
          <p:spPr bwMode="auto">
            <a:xfrm>
              <a:off x="2771775" y="2198688"/>
              <a:ext cx="4222750" cy="1682750"/>
            </a:xfrm>
            <a:custGeom>
              <a:avLst/>
              <a:gdLst>
                <a:gd name="T0" fmla="*/ 0 w 2660"/>
                <a:gd name="T1" fmla="*/ 1060 h 1060"/>
                <a:gd name="T2" fmla="*/ 490 w 2660"/>
                <a:gd name="T3" fmla="*/ 729 h 1060"/>
                <a:gd name="T4" fmla="*/ 694 w 2660"/>
                <a:gd name="T5" fmla="*/ 497 h 1060"/>
                <a:gd name="T6" fmla="*/ 810 w 2660"/>
                <a:gd name="T7" fmla="*/ 301 h 1060"/>
                <a:gd name="T8" fmla="*/ 870 w 2660"/>
                <a:gd name="T9" fmla="*/ 205 h 1060"/>
                <a:gd name="T10" fmla="*/ 914 w 2660"/>
                <a:gd name="T11" fmla="*/ 181 h 1060"/>
                <a:gd name="T12" fmla="*/ 1002 w 2660"/>
                <a:gd name="T13" fmla="*/ 165 h 1060"/>
                <a:gd name="T14" fmla="*/ 1234 w 2660"/>
                <a:gd name="T15" fmla="*/ 145 h 1060"/>
                <a:gd name="T16" fmla="*/ 1566 w 2660"/>
                <a:gd name="T17" fmla="*/ 101 h 1060"/>
                <a:gd name="T18" fmla="*/ 1854 w 2660"/>
                <a:gd name="T19" fmla="*/ 45 h 1060"/>
                <a:gd name="T20" fmla="*/ 2190 w 2660"/>
                <a:gd name="T21" fmla="*/ 5 h 1060"/>
                <a:gd name="T22" fmla="*/ 2446 w 2660"/>
                <a:gd name="T23" fmla="*/ 17 h 1060"/>
                <a:gd name="T24" fmla="*/ 2576 w 2660"/>
                <a:gd name="T25" fmla="*/ 45 h 1060"/>
                <a:gd name="T26" fmla="*/ 2660 w 2660"/>
                <a:gd name="T27" fmla="*/ 75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60" h="1060">
                  <a:moveTo>
                    <a:pt x="0" y="1060"/>
                  </a:moveTo>
                  <a:cubicBezTo>
                    <a:pt x="82" y="1005"/>
                    <a:pt x="374" y="823"/>
                    <a:pt x="490" y="729"/>
                  </a:cubicBezTo>
                  <a:cubicBezTo>
                    <a:pt x="606" y="635"/>
                    <a:pt x="641" y="568"/>
                    <a:pt x="694" y="497"/>
                  </a:cubicBezTo>
                  <a:cubicBezTo>
                    <a:pt x="747" y="426"/>
                    <a:pt x="781" y="350"/>
                    <a:pt x="810" y="301"/>
                  </a:cubicBezTo>
                  <a:cubicBezTo>
                    <a:pt x="839" y="252"/>
                    <a:pt x="853" y="225"/>
                    <a:pt x="870" y="205"/>
                  </a:cubicBezTo>
                  <a:cubicBezTo>
                    <a:pt x="887" y="185"/>
                    <a:pt x="892" y="188"/>
                    <a:pt x="914" y="181"/>
                  </a:cubicBezTo>
                  <a:cubicBezTo>
                    <a:pt x="936" y="174"/>
                    <a:pt x="949" y="171"/>
                    <a:pt x="1002" y="165"/>
                  </a:cubicBezTo>
                  <a:cubicBezTo>
                    <a:pt x="1055" y="159"/>
                    <a:pt x="1140" y="156"/>
                    <a:pt x="1234" y="145"/>
                  </a:cubicBezTo>
                  <a:cubicBezTo>
                    <a:pt x="1328" y="134"/>
                    <a:pt x="1463" y="118"/>
                    <a:pt x="1566" y="101"/>
                  </a:cubicBezTo>
                  <a:cubicBezTo>
                    <a:pt x="1669" y="84"/>
                    <a:pt x="1750" y="61"/>
                    <a:pt x="1854" y="45"/>
                  </a:cubicBezTo>
                  <a:cubicBezTo>
                    <a:pt x="1958" y="29"/>
                    <a:pt x="2091" y="10"/>
                    <a:pt x="2190" y="5"/>
                  </a:cubicBezTo>
                  <a:cubicBezTo>
                    <a:pt x="2289" y="0"/>
                    <a:pt x="2382" y="10"/>
                    <a:pt x="2446" y="17"/>
                  </a:cubicBezTo>
                  <a:cubicBezTo>
                    <a:pt x="2510" y="24"/>
                    <a:pt x="2540" y="35"/>
                    <a:pt x="2576" y="45"/>
                  </a:cubicBezTo>
                  <a:cubicBezTo>
                    <a:pt x="2612" y="55"/>
                    <a:pt x="2643" y="69"/>
                    <a:pt x="2660" y="75"/>
                  </a:cubicBez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Freeform 38"/>
            <p:cNvSpPr>
              <a:spLocks/>
            </p:cNvSpPr>
            <p:nvPr/>
          </p:nvSpPr>
          <p:spPr bwMode="auto">
            <a:xfrm>
              <a:off x="6013450" y="2168525"/>
              <a:ext cx="282575" cy="730250"/>
            </a:xfrm>
            <a:custGeom>
              <a:avLst/>
              <a:gdLst>
                <a:gd name="T0" fmla="*/ 0 w 178"/>
                <a:gd name="T1" fmla="*/ 0 h 460"/>
                <a:gd name="T2" fmla="*/ 85 w 178"/>
                <a:gd name="T3" fmla="*/ 163 h 460"/>
                <a:gd name="T4" fmla="*/ 178 w 178"/>
                <a:gd name="T5" fmla="*/ 46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8" h="460">
                  <a:moveTo>
                    <a:pt x="0" y="0"/>
                  </a:moveTo>
                  <a:cubicBezTo>
                    <a:pt x="14" y="27"/>
                    <a:pt x="55" y="86"/>
                    <a:pt x="85" y="163"/>
                  </a:cubicBezTo>
                  <a:cubicBezTo>
                    <a:pt x="115" y="240"/>
                    <a:pt x="159" y="398"/>
                    <a:pt x="178" y="460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WordArt 39"/>
            <p:cNvSpPr>
              <a:spLocks noChangeArrowheads="1" noChangeShapeType="1" noTextEdit="1"/>
            </p:cNvSpPr>
            <p:nvPr/>
          </p:nvSpPr>
          <p:spPr bwMode="auto">
            <a:xfrm>
              <a:off x="4468813" y="4256088"/>
              <a:ext cx="463550" cy="86518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numCol="1" fromWordArt="1">
              <a:prstTxWarp prst="textSlantUp">
                <a:avLst>
                  <a:gd name="adj" fmla="val 24208"/>
                </a:avLst>
              </a:prstTxWarp>
            </a:bodyPr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sz="3600" b="1" kern="10">
                  <a:ln w="38100">
                    <a:solidFill>
                      <a:schemeClr val="accent2"/>
                    </a:solidFill>
                    <a:round/>
                    <a:headEnd/>
                    <a:tailEnd type="none" w="med" len="lg"/>
                  </a:ln>
                  <a:noFill/>
                  <a:latin typeface="Arial"/>
                  <a:cs typeface="Arial"/>
                </a:rPr>
                <a:t>W</a:t>
              </a:r>
            </a:p>
          </p:txBody>
        </p:sp>
        <p:sp>
          <p:nvSpPr>
            <p:cNvPr id="27" name="Freeform 41"/>
            <p:cNvSpPr>
              <a:spLocks/>
            </p:cNvSpPr>
            <p:nvPr/>
          </p:nvSpPr>
          <p:spPr bwMode="auto">
            <a:xfrm rot="20580568">
              <a:off x="4497388" y="3536950"/>
              <a:ext cx="866775" cy="358775"/>
            </a:xfrm>
            <a:custGeom>
              <a:avLst/>
              <a:gdLst>
                <a:gd name="T0" fmla="*/ 0 w 544"/>
                <a:gd name="T1" fmla="*/ 272 h 272"/>
                <a:gd name="T2" fmla="*/ 272 w 544"/>
                <a:gd name="T3" fmla="*/ 181 h 272"/>
                <a:gd name="T4" fmla="*/ 544 w 544"/>
                <a:gd name="T5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4" h="272">
                  <a:moveTo>
                    <a:pt x="0" y="272"/>
                  </a:moveTo>
                  <a:cubicBezTo>
                    <a:pt x="90" y="249"/>
                    <a:pt x="181" y="226"/>
                    <a:pt x="272" y="181"/>
                  </a:cubicBezTo>
                  <a:cubicBezTo>
                    <a:pt x="363" y="136"/>
                    <a:pt x="476" y="30"/>
                    <a:pt x="544" y="0"/>
                  </a:cubicBezTo>
                </a:path>
              </a:pathLst>
            </a:custGeom>
            <a:noFill/>
            <a:ln w="889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" name="WordArt 40"/>
            <p:cNvSpPr>
              <a:spLocks noChangeArrowheads="1" noChangeShapeType="1" noTextEdit="1"/>
            </p:cNvSpPr>
            <p:nvPr/>
          </p:nvSpPr>
          <p:spPr bwMode="auto">
            <a:xfrm>
              <a:off x="1042988" y="3032125"/>
              <a:ext cx="288925" cy="720725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numCol="1" fromWordArt="1">
              <a:prstTxWarp prst="textSlantDown">
                <a:avLst>
                  <a:gd name="adj" fmla="val 78856"/>
                </a:avLst>
              </a:prstTxWarp>
            </a:bodyPr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sz="3600" b="1" kern="10">
                  <a:ln w="38100">
                    <a:solidFill>
                      <a:schemeClr val="accent1"/>
                    </a:solidFill>
                    <a:round/>
                    <a:headEnd/>
                    <a:tailEnd type="none" w="med" len="lg"/>
                  </a:ln>
                  <a:solidFill>
                    <a:srgbClr val="FFFFFF"/>
                  </a:solidFill>
                  <a:latin typeface="Arial"/>
                  <a:cs typeface="Arial"/>
                </a:rPr>
                <a:t>C</a:t>
              </a:r>
            </a:p>
          </p:txBody>
        </p:sp>
        <p:sp>
          <p:nvSpPr>
            <p:cNvPr id="29" name="Freeform 43"/>
            <p:cNvSpPr>
              <a:spLocks/>
            </p:cNvSpPr>
            <p:nvPr/>
          </p:nvSpPr>
          <p:spPr bwMode="auto">
            <a:xfrm>
              <a:off x="5573713" y="4051300"/>
              <a:ext cx="798512" cy="519113"/>
            </a:xfrm>
            <a:custGeom>
              <a:avLst/>
              <a:gdLst>
                <a:gd name="T0" fmla="*/ 0 w 503"/>
                <a:gd name="T1" fmla="*/ 327 h 327"/>
                <a:gd name="T2" fmla="*/ 257 w 503"/>
                <a:gd name="T3" fmla="*/ 194 h 327"/>
                <a:gd name="T4" fmla="*/ 503 w 503"/>
                <a:gd name="T5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3" h="327">
                  <a:moveTo>
                    <a:pt x="0" y="327"/>
                  </a:moveTo>
                  <a:cubicBezTo>
                    <a:pt x="43" y="305"/>
                    <a:pt x="173" y="249"/>
                    <a:pt x="257" y="194"/>
                  </a:cubicBezTo>
                  <a:cubicBezTo>
                    <a:pt x="341" y="139"/>
                    <a:pt x="452" y="40"/>
                    <a:pt x="503" y="0"/>
                  </a:cubicBezTo>
                </a:path>
              </a:pathLst>
            </a:custGeom>
            <a:noFill/>
            <a:ln w="889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Line 34"/>
            <p:cNvSpPr>
              <a:spLocks noChangeShapeType="1"/>
            </p:cNvSpPr>
            <p:nvPr/>
          </p:nvSpPr>
          <p:spPr bwMode="auto">
            <a:xfrm flipH="1" flipV="1">
              <a:off x="3552825" y="3935413"/>
              <a:ext cx="803275" cy="3937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" name="AutoShape 44"/>
            <p:cNvSpPr>
              <a:spLocks noChangeArrowheads="1"/>
            </p:cNvSpPr>
            <p:nvPr/>
          </p:nvSpPr>
          <p:spPr bwMode="auto">
            <a:xfrm rot="8611073">
              <a:off x="3268663" y="4456113"/>
              <a:ext cx="252412" cy="163512"/>
            </a:xfrm>
            <a:prstGeom prst="triangle">
              <a:avLst>
                <a:gd name="adj" fmla="val 24245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" name="AutoShape 45"/>
            <p:cNvSpPr>
              <a:spLocks noChangeArrowheads="1"/>
            </p:cNvSpPr>
            <p:nvPr/>
          </p:nvSpPr>
          <p:spPr bwMode="auto">
            <a:xfrm rot="10800000">
              <a:off x="4708525" y="3144838"/>
              <a:ext cx="215900" cy="215900"/>
            </a:xfrm>
            <a:custGeom>
              <a:avLst/>
              <a:gdLst>
                <a:gd name="G0" fmla="+- 433 0 0"/>
                <a:gd name="G1" fmla="+- 69367 0 0"/>
                <a:gd name="G2" fmla="+- 0 0 69367"/>
                <a:gd name="T0" fmla="*/ 0 256 1"/>
                <a:gd name="T1" fmla="*/ 180 256 1"/>
                <a:gd name="G3" fmla="+- 69367 T0 T1"/>
                <a:gd name="T2" fmla="*/ 0 256 1"/>
                <a:gd name="T3" fmla="*/ 90 256 1"/>
                <a:gd name="G4" fmla="+- 69367 T2 T3"/>
                <a:gd name="G5" fmla="*/ G4 2 1"/>
                <a:gd name="T4" fmla="*/ 90 256 1"/>
                <a:gd name="T5" fmla="*/ 0 256 1"/>
                <a:gd name="G6" fmla="+- 69367 T4 T5"/>
                <a:gd name="G7" fmla="*/ G6 2 1"/>
                <a:gd name="G8" fmla="abs 69367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433"/>
                <a:gd name="G18" fmla="*/ 433 1 2"/>
                <a:gd name="G19" fmla="+- G18 5400 0"/>
                <a:gd name="G20" fmla="cos G19 69367"/>
                <a:gd name="G21" fmla="sin G19 69367"/>
                <a:gd name="G22" fmla="+- G20 10800 0"/>
                <a:gd name="G23" fmla="+- G21 10800 0"/>
                <a:gd name="G24" fmla="+- 10800 0 G20"/>
                <a:gd name="G25" fmla="+- 433 10800 0"/>
                <a:gd name="G26" fmla="?: G9 G17 G25"/>
                <a:gd name="G27" fmla="?: G9 0 21600"/>
                <a:gd name="G28" fmla="cos 10800 69367"/>
                <a:gd name="G29" fmla="sin 10800 69367"/>
                <a:gd name="G30" fmla="sin 433 69367"/>
                <a:gd name="G31" fmla="+- G28 10800 0"/>
                <a:gd name="G32" fmla="+- G29 10800 0"/>
                <a:gd name="G33" fmla="+- G30 10800 0"/>
                <a:gd name="G34" fmla="?: G4 0 G31"/>
                <a:gd name="G35" fmla="?: 69367 G34 0"/>
                <a:gd name="G36" fmla="?: G6 G35 G31"/>
                <a:gd name="G37" fmla="+- 21600 0 G36"/>
                <a:gd name="G38" fmla="?: G4 0 G33"/>
                <a:gd name="G39" fmla="?: 69367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21600 h 21600"/>
                <a:gd name="T14" fmla="*/ 16416 w 21600"/>
                <a:gd name="T15" fmla="*/ 10903 h 21600"/>
                <a:gd name="T16" fmla="*/ 10800 w 21600"/>
                <a:gd name="T17" fmla="*/ 11233 h 21600"/>
                <a:gd name="T18" fmla="*/ 5184 w 21600"/>
                <a:gd name="T19" fmla="*/ 10903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1232" y="10807"/>
                  </a:moveTo>
                  <a:cubicBezTo>
                    <a:pt x="11228" y="11043"/>
                    <a:pt x="11036" y="11232"/>
                    <a:pt x="10800" y="11233"/>
                  </a:cubicBezTo>
                  <a:cubicBezTo>
                    <a:pt x="10563" y="11233"/>
                    <a:pt x="10371" y="11043"/>
                    <a:pt x="10367" y="10807"/>
                  </a:cubicBezTo>
                  <a:lnTo>
                    <a:pt x="1" y="10999"/>
                  </a:lnTo>
                  <a:cubicBezTo>
                    <a:pt x="110" y="16885"/>
                    <a:pt x="4913" y="21600"/>
                    <a:pt x="10800" y="21600"/>
                  </a:cubicBezTo>
                  <a:cubicBezTo>
                    <a:pt x="16686" y="21599"/>
                    <a:pt x="21489" y="16885"/>
                    <a:pt x="21598" y="10999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" name="AutoShape 46"/>
            <p:cNvSpPr>
              <a:spLocks noChangeArrowheads="1"/>
            </p:cNvSpPr>
            <p:nvPr/>
          </p:nvSpPr>
          <p:spPr bwMode="auto">
            <a:xfrm rot="7390498">
              <a:off x="4276725" y="3387725"/>
              <a:ext cx="252413" cy="163513"/>
            </a:xfrm>
            <a:prstGeom prst="triangle">
              <a:avLst>
                <a:gd name="adj" fmla="val 10227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" name="AutoShape 47"/>
            <p:cNvSpPr>
              <a:spLocks noChangeArrowheads="1"/>
            </p:cNvSpPr>
            <p:nvPr/>
          </p:nvSpPr>
          <p:spPr bwMode="auto">
            <a:xfrm rot="7787399">
              <a:off x="3895725" y="3908425"/>
              <a:ext cx="252413" cy="163513"/>
            </a:xfrm>
            <a:prstGeom prst="triangle">
              <a:avLst>
                <a:gd name="adj" fmla="val 17264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" name="AutoShape 49"/>
            <p:cNvSpPr>
              <a:spLocks noChangeArrowheads="1"/>
            </p:cNvSpPr>
            <p:nvPr/>
          </p:nvSpPr>
          <p:spPr bwMode="auto">
            <a:xfrm rot="9881830">
              <a:off x="5467350" y="3032125"/>
              <a:ext cx="215900" cy="215900"/>
            </a:xfrm>
            <a:custGeom>
              <a:avLst/>
              <a:gdLst>
                <a:gd name="G0" fmla="+- 433 0 0"/>
                <a:gd name="G1" fmla="+- 69367 0 0"/>
                <a:gd name="G2" fmla="+- 0 0 69367"/>
                <a:gd name="T0" fmla="*/ 0 256 1"/>
                <a:gd name="T1" fmla="*/ 180 256 1"/>
                <a:gd name="G3" fmla="+- 69367 T0 T1"/>
                <a:gd name="T2" fmla="*/ 0 256 1"/>
                <a:gd name="T3" fmla="*/ 90 256 1"/>
                <a:gd name="G4" fmla="+- 69367 T2 T3"/>
                <a:gd name="G5" fmla="*/ G4 2 1"/>
                <a:gd name="T4" fmla="*/ 90 256 1"/>
                <a:gd name="T5" fmla="*/ 0 256 1"/>
                <a:gd name="G6" fmla="+- 69367 T4 T5"/>
                <a:gd name="G7" fmla="*/ G6 2 1"/>
                <a:gd name="G8" fmla="abs 69367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433"/>
                <a:gd name="G18" fmla="*/ 433 1 2"/>
                <a:gd name="G19" fmla="+- G18 5400 0"/>
                <a:gd name="G20" fmla="cos G19 69367"/>
                <a:gd name="G21" fmla="sin G19 69367"/>
                <a:gd name="G22" fmla="+- G20 10800 0"/>
                <a:gd name="G23" fmla="+- G21 10800 0"/>
                <a:gd name="G24" fmla="+- 10800 0 G20"/>
                <a:gd name="G25" fmla="+- 433 10800 0"/>
                <a:gd name="G26" fmla="?: G9 G17 G25"/>
                <a:gd name="G27" fmla="?: G9 0 21600"/>
                <a:gd name="G28" fmla="cos 10800 69367"/>
                <a:gd name="G29" fmla="sin 10800 69367"/>
                <a:gd name="G30" fmla="sin 433 69367"/>
                <a:gd name="G31" fmla="+- G28 10800 0"/>
                <a:gd name="G32" fmla="+- G29 10800 0"/>
                <a:gd name="G33" fmla="+- G30 10800 0"/>
                <a:gd name="G34" fmla="?: G4 0 G31"/>
                <a:gd name="G35" fmla="?: 69367 G34 0"/>
                <a:gd name="G36" fmla="?: G6 G35 G31"/>
                <a:gd name="G37" fmla="+- 21600 0 G36"/>
                <a:gd name="G38" fmla="?: G4 0 G33"/>
                <a:gd name="G39" fmla="?: 69367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21600 h 21600"/>
                <a:gd name="T14" fmla="*/ 16416 w 21600"/>
                <a:gd name="T15" fmla="*/ 10903 h 21600"/>
                <a:gd name="T16" fmla="*/ 10800 w 21600"/>
                <a:gd name="T17" fmla="*/ 11233 h 21600"/>
                <a:gd name="T18" fmla="*/ 5184 w 21600"/>
                <a:gd name="T19" fmla="*/ 10903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1232" y="10807"/>
                  </a:moveTo>
                  <a:cubicBezTo>
                    <a:pt x="11228" y="11043"/>
                    <a:pt x="11036" y="11232"/>
                    <a:pt x="10800" y="11233"/>
                  </a:cubicBezTo>
                  <a:cubicBezTo>
                    <a:pt x="10563" y="11233"/>
                    <a:pt x="10371" y="11043"/>
                    <a:pt x="10367" y="10807"/>
                  </a:cubicBezTo>
                  <a:lnTo>
                    <a:pt x="1" y="10999"/>
                  </a:lnTo>
                  <a:cubicBezTo>
                    <a:pt x="110" y="16885"/>
                    <a:pt x="4913" y="21600"/>
                    <a:pt x="10800" y="21600"/>
                  </a:cubicBezTo>
                  <a:cubicBezTo>
                    <a:pt x="16686" y="21599"/>
                    <a:pt x="21489" y="16885"/>
                    <a:pt x="21598" y="10999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" name="Line 50"/>
            <p:cNvSpPr>
              <a:spLocks noChangeShapeType="1"/>
            </p:cNvSpPr>
            <p:nvPr/>
          </p:nvSpPr>
          <p:spPr bwMode="auto">
            <a:xfrm flipH="1" flipV="1">
              <a:off x="1835150" y="2576513"/>
              <a:ext cx="1081088" cy="50958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" name="Freeform 51"/>
            <p:cNvSpPr>
              <a:spLocks/>
            </p:cNvSpPr>
            <p:nvPr/>
          </p:nvSpPr>
          <p:spPr bwMode="auto">
            <a:xfrm>
              <a:off x="2628900" y="2289175"/>
              <a:ext cx="806450" cy="381000"/>
            </a:xfrm>
            <a:custGeom>
              <a:avLst/>
              <a:gdLst>
                <a:gd name="T0" fmla="*/ 508 w 508"/>
                <a:gd name="T1" fmla="*/ 240 h 240"/>
                <a:gd name="T2" fmla="*/ 0 w 508"/>
                <a:gd name="T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8" h="240">
                  <a:moveTo>
                    <a:pt x="508" y="240"/>
                  </a:moveTo>
                  <a:lnTo>
                    <a:pt x="0" y="0"/>
                  </a:ln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" name="Line 52"/>
            <p:cNvSpPr>
              <a:spLocks noChangeShapeType="1"/>
            </p:cNvSpPr>
            <p:nvPr/>
          </p:nvSpPr>
          <p:spPr bwMode="auto">
            <a:xfrm flipH="1" flipV="1">
              <a:off x="3459163" y="1992313"/>
              <a:ext cx="465137" cy="21907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" name="Freeform 53"/>
            <p:cNvSpPr>
              <a:spLocks/>
            </p:cNvSpPr>
            <p:nvPr/>
          </p:nvSpPr>
          <p:spPr bwMode="auto">
            <a:xfrm>
              <a:off x="4213225" y="1738313"/>
              <a:ext cx="501650" cy="233362"/>
            </a:xfrm>
            <a:custGeom>
              <a:avLst/>
              <a:gdLst>
                <a:gd name="T0" fmla="*/ 316 w 316"/>
                <a:gd name="T1" fmla="*/ 147 h 147"/>
                <a:gd name="T2" fmla="*/ 0 w 316"/>
                <a:gd name="T3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16" h="147">
                  <a:moveTo>
                    <a:pt x="316" y="147"/>
                  </a:moveTo>
                  <a:lnTo>
                    <a:pt x="0" y="0"/>
                  </a:ln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0" name="Freeform 54"/>
            <p:cNvSpPr>
              <a:spLocks/>
            </p:cNvSpPr>
            <p:nvPr/>
          </p:nvSpPr>
          <p:spPr bwMode="auto">
            <a:xfrm>
              <a:off x="2852738" y="3055938"/>
              <a:ext cx="541337" cy="404812"/>
            </a:xfrm>
            <a:custGeom>
              <a:avLst/>
              <a:gdLst>
                <a:gd name="T0" fmla="*/ 0 w 341"/>
                <a:gd name="T1" fmla="*/ 0 h 255"/>
                <a:gd name="T2" fmla="*/ 205 w 341"/>
                <a:gd name="T3" fmla="*/ 105 h 255"/>
                <a:gd name="T4" fmla="*/ 341 w 341"/>
                <a:gd name="T5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1" h="255">
                  <a:moveTo>
                    <a:pt x="0" y="0"/>
                  </a:moveTo>
                  <a:cubicBezTo>
                    <a:pt x="34" y="17"/>
                    <a:pt x="148" y="63"/>
                    <a:pt x="205" y="105"/>
                  </a:cubicBezTo>
                  <a:cubicBezTo>
                    <a:pt x="262" y="147"/>
                    <a:pt x="313" y="224"/>
                    <a:pt x="341" y="255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" name="Freeform 55"/>
            <p:cNvSpPr>
              <a:spLocks/>
            </p:cNvSpPr>
            <p:nvPr/>
          </p:nvSpPr>
          <p:spPr bwMode="auto">
            <a:xfrm>
              <a:off x="3394075" y="3460750"/>
              <a:ext cx="355600" cy="695325"/>
            </a:xfrm>
            <a:custGeom>
              <a:avLst/>
              <a:gdLst>
                <a:gd name="T0" fmla="*/ 0 w 224"/>
                <a:gd name="T1" fmla="*/ 0 h 438"/>
                <a:gd name="T2" fmla="*/ 84 w 224"/>
                <a:gd name="T3" fmla="*/ 118 h 438"/>
                <a:gd name="T4" fmla="*/ 138 w 224"/>
                <a:gd name="T5" fmla="*/ 218 h 438"/>
                <a:gd name="T6" fmla="*/ 224 w 224"/>
                <a:gd name="T7" fmla="*/ 43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" h="438">
                  <a:moveTo>
                    <a:pt x="0" y="0"/>
                  </a:moveTo>
                  <a:cubicBezTo>
                    <a:pt x="14" y="20"/>
                    <a:pt x="61" y="82"/>
                    <a:pt x="84" y="118"/>
                  </a:cubicBezTo>
                  <a:cubicBezTo>
                    <a:pt x="107" y="154"/>
                    <a:pt x="115" y="165"/>
                    <a:pt x="138" y="218"/>
                  </a:cubicBezTo>
                  <a:cubicBezTo>
                    <a:pt x="161" y="271"/>
                    <a:pt x="206" y="392"/>
                    <a:pt x="224" y="438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" name="Freeform 56"/>
            <p:cNvSpPr>
              <a:spLocks/>
            </p:cNvSpPr>
            <p:nvPr/>
          </p:nvSpPr>
          <p:spPr bwMode="auto">
            <a:xfrm>
              <a:off x="3348038" y="2627313"/>
              <a:ext cx="519112" cy="373062"/>
            </a:xfrm>
            <a:custGeom>
              <a:avLst/>
              <a:gdLst>
                <a:gd name="T0" fmla="*/ 0 w 327"/>
                <a:gd name="T1" fmla="*/ 0 h 235"/>
                <a:gd name="T2" fmla="*/ 203 w 327"/>
                <a:gd name="T3" fmla="*/ 107 h 235"/>
                <a:gd name="T4" fmla="*/ 327 w 327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7" h="235">
                  <a:moveTo>
                    <a:pt x="0" y="0"/>
                  </a:moveTo>
                  <a:cubicBezTo>
                    <a:pt x="34" y="18"/>
                    <a:pt x="149" y="68"/>
                    <a:pt x="203" y="107"/>
                  </a:cubicBezTo>
                  <a:cubicBezTo>
                    <a:pt x="257" y="146"/>
                    <a:pt x="301" y="208"/>
                    <a:pt x="327" y="235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3" name="Freeform 57"/>
            <p:cNvSpPr>
              <a:spLocks/>
            </p:cNvSpPr>
            <p:nvPr/>
          </p:nvSpPr>
          <p:spPr bwMode="auto">
            <a:xfrm>
              <a:off x="3857625" y="2994025"/>
              <a:ext cx="349250" cy="638175"/>
            </a:xfrm>
            <a:custGeom>
              <a:avLst/>
              <a:gdLst>
                <a:gd name="T0" fmla="*/ 0 w 220"/>
                <a:gd name="T1" fmla="*/ 0 h 402"/>
                <a:gd name="T2" fmla="*/ 88 w 220"/>
                <a:gd name="T3" fmla="*/ 108 h 402"/>
                <a:gd name="T4" fmla="*/ 172 w 220"/>
                <a:gd name="T5" fmla="*/ 244 h 402"/>
                <a:gd name="T6" fmla="*/ 220 w 22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0" h="402">
                  <a:moveTo>
                    <a:pt x="0" y="0"/>
                  </a:moveTo>
                  <a:cubicBezTo>
                    <a:pt x="15" y="18"/>
                    <a:pt x="59" y="67"/>
                    <a:pt x="88" y="108"/>
                  </a:cubicBezTo>
                  <a:cubicBezTo>
                    <a:pt x="117" y="149"/>
                    <a:pt x="150" y="195"/>
                    <a:pt x="172" y="244"/>
                  </a:cubicBezTo>
                  <a:cubicBezTo>
                    <a:pt x="194" y="293"/>
                    <a:pt x="210" y="369"/>
                    <a:pt x="220" y="402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4" name="Freeform 58"/>
            <p:cNvSpPr>
              <a:spLocks/>
            </p:cNvSpPr>
            <p:nvPr/>
          </p:nvSpPr>
          <p:spPr bwMode="auto">
            <a:xfrm>
              <a:off x="3851275" y="2174875"/>
              <a:ext cx="441325" cy="295275"/>
            </a:xfrm>
            <a:custGeom>
              <a:avLst/>
              <a:gdLst>
                <a:gd name="T0" fmla="*/ 0 w 278"/>
                <a:gd name="T1" fmla="*/ 0 h 186"/>
                <a:gd name="T2" fmla="*/ 154 w 278"/>
                <a:gd name="T3" fmla="*/ 84 h 186"/>
                <a:gd name="T4" fmla="*/ 278 w 278"/>
                <a:gd name="T5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8" h="186">
                  <a:moveTo>
                    <a:pt x="0" y="0"/>
                  </a:moveTo>
                  <a:cubicBezTo>
                    <a:pt x="26" y="14"/>
                    <a:pt x="108" y="53"/>
                    <a:pt x="154" y="84"/>
                  </a:cubicBezTo>
                  <a:cubicBezTo>
                    <a:pt x="200" y="115"/>
                    <a:pt x="252" y="165"/>
                    <a:pt x="278" y="186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" name="Freeform 59"/>
            <p:cNvSpPr>
              <a:spLocks/>
            </p:cNvSpPr>
            <p:nvPr/>
          </p:nvSpPr>
          <p:spPr bwMode="auto">
            <a:xfrm>
              <a:off x="4284663" y="2465388"/>
              <a:ext cx="357187" cy="788987"/>
            </a:xfrm>
            <a:custGeom>
              <a:avLst/>
              <a:gdLst>
                <a:gd name="T0" fmla="*/ 0 w 225"/>
                <a:gd name="T1" fmla="*/ 0 h 497"/>
                <a:gd name="T2" fmla="*/ 88 w 225"/>
                <a:gd name="T3" fmla="*/ 108 h 497"/>
                <a:gd name="T4" fmla="*/ 169 w 225"/>
                <a:gd name="T5" fmla="*/ 283 h 497"/>
                <a:gd name="T6" fmla="*/ 225 w 225"/>
                <a:gd name="T7" fmla="*/ 497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5" h="497">
                  <a:moveTo>
                    <a:pt x="0" y="0"/>
                  </a:moveTo>
                  <a:cubicBezTo>
                    <a:pt x="15" y="18"/>
                    <a:pt x="60" y="61"/>
                    <a:pt x="88" y="108"/>
                  </a:cubicBezTo>
                  <a:cubicBezTo>
                    <a:pt x="116" y="155"/>
                    <a:pt x="146" y="218"/>
                    <a:pt x="169" y="283"/>
                  </a:cubicBezTo>
                  <a:cubicBezTo>
                    <a:pt x="192" y="348"/>
                    <a:pt x="213" y="453"/>
                    <a:pt x="225" y="497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" name="Freeform 60"/>
            <p:cNvSpPr>
              <a:spLocks/>
            </p:cNvSpPr>
            <p:nvPr/>
          </p:nvSpPr>
          <p:spPr bwMode="auto">
            <a:xfrm>
              <a:off x="4706938" y="1965325"/>
              <a:ext cx="484187" cy="400050"/>
            </a:xfrm>
            <a:custGeom>
              <a:avLst/>
              <a:gdLst>
                <a:gd name="T0" fmla="*/ 0 w 305"/>
                <a:gd name="T1" fmla="*/ 0 h 252"/>
                <a:gd name="T2" fmla="*/ 201 w 305"/>
                <a:gd name="T3" fmla="*/ 116 h 252"/>
                <a:gd name="T4" fmla="*/ 305 w 305"/>
                <a:gd name="T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5" h="252">
                  <a:moveTo>
                    <a:pt x="0" y="0"/>
                  </a:moveTo>
                  <a:cubicBezTo>
                    <a:pt x="33" y="19"/>
                    <a:pt x="150" y="74"/>
                    <a:pt x="201" y="116"/>
                  </a:cubicBezTo>
                  <a:cubicBezTo>
                    <a:pt x="252" y="158"/>
                    <a:pt x="283" y="224"/>
                    <a:pt x="305" y="252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" name="Freeform 61"/>
            <p:cNvSpPr>
              <a:spLocks/>
            </p:cNvSpPr>
            <p:nvPr/>
          </p:nvSpPr>
          <p:spPr bwMode="auto">
            <a:xfrm>
              <a:off x="5184775" y="2365375"/>
              <a:ext cx="250825" cy="812800"/>
            </a:xfrm>
            <a:custGeom>
              <a:avLst/>
              <a:gdLst>
                <a:gd name="T0" fmla="*/ 0 w 158"/>
                <a:gd name="T1" fmla="*/ 0 h 512"/>
                <a:gd name="T2" fmla="*/ 64 w 158"/>
                <a:gd name="T3" fmla="*/ 132 h 512"/>
                <a:gd name="T4" fmla="*/ 112 w 158"/>
                <a:gd name="T5" fmla="*/ 294 h 512"/>
                <a:gd name="T6" fmla="*/ 158 w 158"/>
                <a:gd name="T7" fmla="*/ 512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8" h="512">
                  <a:moveTo>
                    <a:pt x="0" y="0"/>
                  </a:moveTo>
                  <a:cubicBezTo>
                    <a:pt x="11" y="22"/>
                    <a:pt x="45" y="83"/>
                    <a:pt x="64" y="132"/>
                  </a:cubicBezTo>
                  <a:cubicBezTo>
                    <a:pt x="83" y="181"/>
                    <a:pt x="96" y="231"/>
                    <a:pt x="112" y="294"/>
                  </a:cubicBezTo>
                  <a:cubicBezTo>
                    <a:pt x="128" y="357"/>
                    <a:pt x="148" y="467"/>
                    <a:pt x="158" y="512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" name="Line 66"/>
            <p:cNvSpPr>
              <a:spLocks noChangeShapeType="1"/>
            </p:cNvSpPr>
            <p:nvPr/>
          </p:nvSpPr>
          <p:spPr bwMode="auto">
            <a:xfrm flipH="1" flipV="1">
              <a:off x="4086225" y="3551238"/>
              <a:ext cx="990600" cy="46672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" name="Freeform 68"/>
            <p:cNvSpPr>
              <a:spLocks/>
            </p:cNvSpPr>
            <p:nvPr/>
          </p:nvSpPr>
          <p:spPr bwMode="auto">
            <a:xfrm>
              <a:off x="3402013" y="3433763"/>
              <a:ext cx="714375" cy="130175"/>
            </a:xfrm>
            <a:custGeom>
              <a:avLst/>
              <a:gdLst>
                <a:gd name="T0" fmla="*/ 450 w 450"/>
                <a:gd name="T1" fmla="*/ 82 h 82"/>
                <a:gd name="T2" fmla="*/ 402 w 450"/>
                <a:gd name="T3" fmla="*/ 62 h 82"/>
                <a:gd name="T4" fmla="*/ 322 w 450"/>
                <a:gd name="T5" fmla="*/ 34 h 82"/>
                <a:gd name="T6" fmla="*/ 222 w 450"/>
                <a:gd name="T7" fmla="*/ 9 h 82"/>
                <a:gd name="T8" fmla="*/ 111 w 450"/>
                <a:gd name="T9" fmla="*/ 3 h 82"/>
                <a:gd name="T10" fmla="*/ 0 w 450"/>
                <a:gd name="T11" fmla="*/ 2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0" h="82">
                  <a:moveTo>
                    <a:pt x="450" y="82"/>
                  </a:moveTo>
                  <a:cubicBezTo>
                    <a:pt x="442" y="79"/>
                    <a:pt x="423" y="70"/>
                    <a:pt x="402" y="62"/>
                  </a:cubicBezTo>
                  <a:cubicBezTo>
                    <a:pt x="381" y="54"/>
                    <a:pt x="352" y="43"/>
                    <a:pt x="322" y="34"/>
                  </a:cubicBezTo>
                  <a:cubicBezTo>
                    <a:pt x="292" y="25"/>
                    <a:pt x="257" y="14"/>
                    <a:pt x="222" y="9"/>
                  </a:cubicBezTo>
                  <a:cubicBezTo>
                    <a:pt x="187" y="4"/>
                    <a:pt x="148" y="0"/>
                    <a:pt x="111" y="3"/>
                  </a:cubicBezTo>
                  <a:cubicBezTo>
                    <a:pt x="74" y="6"/>
                    <a:pt x="23" y="21"/>
                    <a:pt x="0" y="25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0" name="Line 69"/>
            <p:cNvSpPr>
              <a:spLocks noChangeShapeType="1"/>
            </p:cNvSpPr>
            <p:nvPr/>
          </p:nvSpPr>
          <p:spPr bwMode="auto">
            <a:xfrm flipH="1" flipV="1">
              <a:off x="4427538" y="3036888"/>
              <a:ext cx="1414462" cy="6667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" name="Freeform 70"/>
            <p:cNvSpPr>
              <a:spLocks/>
            </p:cNvSpPr>
            <p:nvPr/>
          </p:nvSpPr>
          <p:spPr bwMode="auto">
            <a:xfrm>
              <a:off x="3863975" y="2954338"/>
              <a:ext cx="598488" cy="98425"/>
            </a:xfrm>
            <a:custGeom>
              <a:avLst/>
              <a:gdLst>
                <a:gd name="T0" fmla="*/ 377 w 377"/>
                <a:gd name="T1" fmla="*/ 62 h 62"/>
                <a:gd name="T2" fmla="*/ 289 w 377"/>
                <a:gd name="T3" fmla="*/ 26 h 62"/>
                <a:gd name="T4" fmla="*/ 199 w 377"/>
                <a:gd name="T5" fmla="*/ 5 h 62"/>
                <a:gd name="T6" fmla="*/ 88 w 377"/>
                <a:gd name="T7" fmla="*/ 3 h 62"/>
                <a:gd name="T8" fmla="*/ 0 w 377"/>
                <a:gd name="T9" fmla="*/ 2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7" h="62">
                  <a:moveTo>
                    <a:pt x="377" y="62"/>
                  </a:moveTo>
                  <a:cubicBezTo>
                    <a:pt x="362" y="56"/>
                    <a:pt x="318" y="35"/>
                    <a:pt x="289" y="26"/>
                  </a:cubicBezTo>
                  <a:cubicBezTo>
                    <a:pt x="260" y="17"/>
                    <a:pt x="232" y="9"/>
                    <a:pt x="199" y="5"/>
                  </a:cubicBezTo>
                  <a:cubicBezTo>
                    <a:pt x="166" y="1"/>
                    <a:pt x="121" y="0"/>
                    <a:pt x="88" y="3"/>
                  </a:cubicBezTo>
                  <a:cubicBezTo>
                    <a:pt x="55" y="6"/>
                    <a:pt x="18" y="21"/>
                    <a:pt x="0" y="26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" name="Line 71"/>
            <p:cNvSpPr>
              <a:spLocks noChangeShapeType="1"/>
            </p:cNvSpPr>
            <p:nvPr/>
          </p:nvSpPr>
          <p:spPr bwMode="auto">
            <a:xfrm flipH="1" flipV="1">
              <a:off x="4859338" y="2600325"/>
              <a:ext cx="1766887" cy="7667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3" name="Freeform 72"/>
            <p:cNvSpPr>
              <a:spLocks/>
            </p:cNvSpPr>
            <p:nvPr/>
          </p:nvSpPr>
          <p:spPr bwMode="auto">
            <a:xfrm>
              <a:off x="4262438" y="2474913"/>
              <a:ext cx="628650" cy="139700"/>
            </a:xfrm>
            <a:custGeom>
              <a:avLst/>
              <a:gdLst>
                <a:gd name="T0" fmla="*/ 396 w 396"/>
                <a:gd name="T1" fmla="*/ 88 h 88"/>
                <a:gd name="T2" fmla="*/ 348 w 396"/>
                <a:gd name="T3" fmla="*/ 68 h 88"/>
                <a:gd name="T4" fmla="*/ 268 w 396"/>
                <a:gd name="T5" fmla="*/ 40 h 88"/>
                <a:gd name="T6" fmla="*/ 154 w 396"/>
                <a:gd name="T7" fmla="*/ 14 h 88"/>
                <a:gd name="T8" fmla="*/ 0 w 396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6" h="88">
                  <a:moveTo>
                    <a:pt x="396" y="88"/>
                  </a:moveTo>
                  <a:cubicBezTo>
                    <a:pt x="388" y="85"/>
                    <a:pt x="369" y="76"/>
                    <a:pt x="348" y="68"/>
                  </a:cubicBezTo>
                  <a:cubicBezTo>
                    <a:pt x="327" y="60"/>
                    <a:pt x="300" y="49"/>
                    <a:pt x="268" y="40"/>
                  </a:cubicBezTo>
                  <a:cubicBezTo>
                    <a:pt x="236" y="31"/>
                    <a:pt x="199" y="21"/>
                    <a:pt x="154" y="14"/>
                  </a:cubicBezTo>
                  <a:cubicBezTo>
                    <a:pt x="109" y="7"/>
                    <a:pt x="32" y="3"/>
                    <a:pt x="0" y="0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4" name="Line 73"/>
            <p:cNvSpPr>
              <a:spLocks noChangeShapeType="1"/>
            </p:cNvSpPr>
            <p:nvPr/>
          </p:nvSpPr>
          <p:spPr bwMode="auto">
            <a:xfrm flipH="1" flipV="1">
              <a:off x="5724525" y="2384425"/>
              <a:ext cx="1670050" cy="6905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5" name="Freeform 74"/>
            <p:cNvSpPr>
              <a:spLocks/>
            </p:cNvSpPr>
            <p:nvPr/>
          </p:nvSpPr>
          <p:spPr bwMode="auto">
            <a:xfrm>
              <a:off x="5195888" y="2339975"/>
              <a:ext cx="631825" cy="87313"/>
            </a:xfrm>
            <a:custGeom>
              <a:avLst/>
              <a:gdLst>
                <a:gd name="T0" fmla="*/ 398 w 398"/>
                <a:gd name="T1" fmla="*/ 55 h 55"/>
                <a:gd name="T2" fmla="*/ 350 w 398"/>
                <a:gd name="T3" fmla="*/ 35 h 55"/>
                <a:gd name="T4" fmla="*/ 248 w 398"/>
                <a:gd name="T5" fmla="*/ 5 h 55"/>
                <a:gd name="T6" fmla="*/ 153 w 398"/>
                <a:gd name="T7" fmla="*/ 2 h 55"/>
                <a:gd name="T8" fmla="*/ 0 w 398"/>
                <a:gd name="T9" fmla="*/ 2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55">
                  <a:moveTo>
                    <a:pt x="398" y="55"/>
                  </a:moveTo>
                  <a:cubicBezTo>
                    <a:pt x="390" y="52"/>
                    <a:pt x="375" y="43"/>
                    <a:pt x="350" y="35"/>
                  </a:cubicBezTo>
                  <a:cubicBezTo>
                    <a:pt x="325" y="27"/>
                    <a:pt x="281" y="10"/>
                    <a:pt x="248" y="5"/>
                  </a:cubicBezTo>
                  <a:cubicBezTo>
                    <a:pt x="215" y="0"/>
                    <a:pt x="194" y="0"/>
                    <a:pt x="153" y="2"/>
                  </a:cubicBezTo>
                  <a:cubicBezTo>
                    <a:pt x="112" y="4"/>
                    <a:pt x="32" y="16"/>
                    <a:pt x="0" y="20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6" name="Freeform 76"/>
            <p:cNvSpPr>
              <a:spLocks/>
            </p:cNvSpPr>
            <p:nvPr/>
          </p:nvSpPr>
          <p:spPr bwMode="auto">
            <a:xfrm rot="21286369">
              <a:off x="1590675" y="3608388"/>
              <a:ext cx="893763" cy="449262"/>
            </a:xfrm>
            <a:custGeom>
              <a:avLst/>
              <a:gdLst>
                <a:gd name="T0" fmla="*/ 0 w 563"/>
                <a:gd name="T1" fmla="*/ 0 h 283"/>
                <a:gd name="T2" fmla="*/ 238 w 563"/>
                <a:gd name="T3" fmla="*/ 133 h 283"/>
                <a:gd name="T4" fmla="*/ 563 w 563"/>
                <a:gd name="T5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3" h="283">
                  <a:moveTo>
                    <a:pt x="0" y="0"/>
                  </a:moveTo>
                  <a:cubicBezTo>
                    <a:pt x="40" y="22"/>
                    <a:pt x="144" y="86"/>
                    <a:pt x="238" y="133"/>
                  </a:cubicBezTo>
                  <a:cubicBezTo>
                    <a:pt x="332" y="180"/>
                    <a:pt x="495" y="252"/>
                    <a:pt x="563" y="283"/>
                  </a:cubicBezTo>
                </a:path>
              </a:pathLst>
            </a:custGeom>
            <a:noFill/>
            <a:ln w="889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476" name="Grupo 475"/>
          <p:cNvGrpSpPr/>
          <p:nvPr/>
        </p:nvGrpSpPr>
        <p:grpSpPr>
          <a:xfrm>
            <a:off x="4695707" y="1484784"/>
            <a:ext cx="4165086" cy="2232248"/>
            <a:chOff x="4695707" y="1268760"/>
            <a:chExt cx="4165086" cy="2232248"/>
          </a:xfrm>
        </p:grpSpPr>
        <p:sp>
          <p:nvSpPr>
            <p:cNvPr id="57" name="Line 84"/>
            <p:cNvSpPr>
              <a:spLocks noChangeShapeType="1"/>
            </p:cNvSpPr>
            <p:nvPr/>
          </p:nvSpPr>
          <p:spPr bwMode="auto">
            <a:xfrm>
              <a:off x="5443055" y="2026430"/>
              <a:ext cx="0" cy="900557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lgDashDot"/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85"/>
            <p:cNvSpPr>
              <a:spLocks noChangeShapeType="1"/>
            </p:cNvSpPr>
            <p:nvPr/>
          </p:nvSpPr>
          <p:spPr bwMode="auto">
            <a:xfrm>
              <a:off x="7525225" y="1422858"/>
              <a:ext cx="0" cy="837761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lgDashDot"/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86"/>
            <p:cNvSpPr>
              <a:spLocks noChangeShapeType="1"/>
            </p:cNvSpPr>
            <p:nvPr/>
          </p:nvSpPr>
          <p:spPr bwMode="auto">
            <a:xfrm flipV="1">
              <a:off x="5207468" y="1997619"/>
              <a:ext cx="3142309" cy="102688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lgDashDot"/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AutoShape 33"/>
            <p:cNvSpPr>
              <a:spLocks noChangeArrowheads="1"/>
            </p:cNvSpPr>
            <p:nvPr/>
          </p:nvSpPr>
          <p:spPr bwMode="auto">
            <a:xfrm rot="7095644">
              <a:off x="6546233" y="2777845"/>
              <a:ext cx="117464" cy="89211"/>
            </a:xfrm>
            <a:prstGeom prst="triangle">
              <a:avLst>
                <a:gd name="adj" fmla="val 17264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Freeform 64"/>
            <p:cNvSpPr>
              <a:spLocks/>
            </p:cNvSpPr>
            <p:nvPr/>
          </p:nvSpPr>
          <p:spPr bwMode="auto">
            <a:xfrm>
              <a:off x="7351999" y="2059675"/>
              <a:ext cx="149840" cy="344265"/>
            </a:xfrm>
            <a:custGeom>
              <a:avLst/>
              <a:gdLst>
                <a:gd name="T0" fmla="*/ 173 w 173"/>
                <a:gd name="T1" fmla="*/ 0 h 466"/>
                <a:gd name="T2" fmla="*/ 122 w 173"/>
                <a:gd name="T3" fmla="*/ 84 h 466"/>
                <a:gd name="T4" fmla="*/ 50 w 173"/>
                <a:gd name="T5" fmla="*/ 261 h 466"/>
                <a:gd name="T6" fmla="*/ 0 w 173"/>
                <a:gd name="T7" fmla="*/ 46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3" h="466">
                  <a:moveTo>
                    <a:pt x="173" y="0"/>
                  </a:moveTo>
                  <a:cubicBezTo>
                    <a:pt x="165" y="14"/>
                    <a:pt x="142" y="41"/>
                    <a:pt x="122" y="84"/>
                  </a:cubicBezTo>
                  <a:cubicBezTo>
                    <a:pt x="102" y="127"/>
                    <a:pt x="70" y="197"/>
                    <a:pt x="50" y="261"/>
                  </a:cubicBezTo>
                  <a:cubicBezTo>
                    <a:pt x="30" y="325"/>
                    <a:pt x="10" y="423"/>
                    <a:pt x="0" y="46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4"/>
            <p:cNvSpPr>
              <a:spLocks noChangeShapeType="1"/>
            </p:cNvSpPr>
            <p:nvPr/>
          </p:nvSpPr>
          <p:spPr bwMode="auto">
            <a:xfrm flipH="1" flipV="1">
              <a:off x="7014210" y="2059675"/>
              <a:ext cx="1846583" cy="7040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5"/>
            <p:cNvSpPr>
              <a:spLocks/>
            </p:cNvSpPr>
            <p:nvPr/>
          </p:nvSpPr>
          <p:spPr bwMode="auto">
            <a:xfrm rot="21314182">
              <a:off x="5325262" y="2700185"/>
              <a:ext cx="433064" cy="230495"/>
            </a:xfrm>
            <a:custGeom>
              <a:avLst/>
              <a:gdLst>
                <a:gd name="T0" fmla="*/ 0 w 500"/>
                <a:gd name="T1" fmla="*/ 0 h 312"/>
                <a:gd name="T2" fmla="*/ 222 w 500"/>
                <a:gd name="T3" fmla="*/ 160 h 312"/>
                <a:gd name="T4" fmla="*/ 500 w 500"/>
                <a:gd name="T5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0" h="312">
                  <a:moveTo>
                    <a:pt x="0" y="0"/>
                  </a:moveTo>
                  <a:cubicBezTo>
                    <a:pt x="37" y="27"/>
                    <a:pt x="139" y="108"/>
                    <a:pt x="222" y="160"/>
                  </a:cubicBezTo>
                  <a:cubicBezTo>
                    <a:pt x="305" y="212"/>
                    <a:pt x="442" y="280"/>
                    <a:pt x="500" y="312"/>
                  </a:cubicBezTo>
                </a:path>
              </a:pathLst>
            </a:custGeom>
            <a:noFill/>
            <a:ln w="889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6"/>
            <p:cNvSpPr>
              <a:spLocks noChangeShapeType="1"/>
            </p:cNvSpPr>
            <p:nvPr/>
          </p:nvSpPr>
          <p:spPr bwMode="auto">
            <a:xfrm flipV="1">
              <a:off x="4932040" y="2059675"/>
              <a:ext cx="2082170" cy="6700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7"/>
            <p:cNvSpPr>
              <a:spLocks/>
            </p:cNvSpPr>
            <p:nvPr/>
          </p:nvSpPr>
          <p:spPr bwMode="auto">
            <a:xfrm>
              <a:off x="6109107" y="2150543"/>
              <a:ext cx="428733" cy="294768"/>
            </a:xfrm>
            <a:custGeom>
              <a:avLst/>
              <a:gdLst>
                <a:gd name="T0" fmla="*/ 495 w 495"/>
                <a:gd name="T1" fmla="*/ 0 h 399"/>
                <a:gd name="T2" fmla="*/ 190 w 495"/>
                <a:gd name="T3" fmla="*/ 90 h 399"/>
                <a:gd name="T4" fmla="*/ 0 w 495"/>
                <a:gd name="T5" fmla="*/ 399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5" h="399">
                  <a:moveTo>
                    <a:pt x="495" y="0"/>
                  </a:moveTo>
                  <a:cubicBezTo>
                    <a:pt x="445" y="15"/>
                    <a:pt x="272" y="24"/>
                    <a:pt x="190" y="90"/>
                  </a:cubicBezTo>
                  <a:cubicBezTo>
                    <a:pt x="108" y="156"/>
                    <a:pt x="40" y="335"/>
                    <a:pt x="0" y="399"/>
                  </a:cubicBezTo>
                </a:path>
              </a:pathLst>
            </a:custGeom>
            <a:noFill/>
            <a:ln w="889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8"/>
            <p:cNvSpPr>
              <a:spLocks noChangeShapeType="1"/>
            </p:cNvSpPr>
            <p:nvPr/>
          </p:nvSpPr>
          <p:spPr bwMode="auto">
            <a:xfrm flipV="1">
              <a:off x="6778623" y="2763719"/>
              <a:ext cx="2082170" cy="73728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9"/>
            <p:cNvSpPr>
              <a:spLocks noChangeShapeType="1"/>
            </p:cNvSpPr>
            <p:nvPr/>
          </p:nvSpPr>
          <p:spPr bwMode="auto">
            <a:xfrm flipH="1" flipV="1">
              <a:off x="4932040" y="2729736"/>
              <a:ext cx="1846583" cy="7712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10"/>
            <p:cNvSpPr>
              <a:spLocks noChangeShapeType="1"/>
            </p:cNvSpPr>
            <p:nvPr/>
          </p:nvSpPr>
          <p:spPr bwMode="auto">
            <a:xfrm flipV="1">
              <a:off x="4932040" y="2361092"/>
              <a:ext cx="0" cy="3686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11"/>
            <p:cNvSpPr>
              <a:spLocks noChangeShapeType="1"/>
            </p:cNvSpPr>
            <p:nvPr/>
          </p:nvSpPr>
          <p:spPr bwMode="auto">
            <a:xfrm flipV="1">
              <a:off x="8860793" y="2294603"/>
              <a:ext cx="0" cy="4691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12"/>
            <p:cNvSpPr>
              <a:spLocks noChangeShapeType="1"/>
            </p:cNvSpPr>
            <p:nvPr/>
          </p:nvSpPr>
          <p:spPr bwMode="auto">
            <a:xfrm flipV="1">
              <a:off x="6778623" y="2294603"/>
              <a:ext cx="2082170" cy="73728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13"/>
            <p:cNvSpPr>
              <a:spLocks noChangeShapeType="1"/>
            </p:cNvSpPr>
            <p:nvPr/>
          </p:nvSpPr>
          <p:spPr bwMode="auto">
            <a:xfrm flipV="1">
              <a:off x="6778623" y="3031892"/>
              <a:ext cx="0" cy="4691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14"/>
            <p:cNvSpPr>
              <a:spLocks/>
            </p:cNvSpPr>
            <p:nvPr/>
          </p:nvSpPr>
          <p:spPr bwMode="auto">
            <a:xfrm>
              <a:off x="4932040" y="1966590"/>
              <a:ext cx="1296593" cy="395240"/>
            </a:xfrm>
            <a:custGeom>
              <a:avLst/>
              <a:gdLst>
                <a:gd name="T0" fmla="*/ 0 w 1505"/>
                <a:gd name="T1" fmla="*/ 538 h 538"/>
                <a:gd name="T2" fmla="*/ 1505 w 1505"/>
                <a:gd name="T3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505" h="538">
                  <a:moveTo>
                    <a:pt x="0" y="538"/>
                  </a:moveTo>
                  <a:lnTo>
                    <a:pt x="1505" y="0"/>
                  </a:ln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15"/>
            <p:cNvSpPr>
              <a:spLocks noChangeShapeType="1"/>
            </p:cNvSpPr>
            <p:nvPr/>
          </p:nvSpPr>
          <p:spPr bwMode="auto">
            <a:xfrm>
              <a:off x="7014210" y="1959203"/>
              <a:ext cx="0" cy="1004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16"/>
            <p:cNvSpPr>
              <a:spLocks noChangeShapeType="1"/>
            </p:cNvSpPr>
            <p:nvPr/>
          </p:nvSpPr>
          <p:spPr bwMode="auto">
            <a:xfrm flipH="1" flipV="1">
              <a:off x="4932040" y="2361092"/>
              <a:ext cx="667784" cy="2681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17"/>
            <p:cNvSpPr>
              <a:spLocks/>
            </p:cNvSpPr>
            <p:nvPr/>
          </p:nvSpPr>
          <p:spPr bwMode="auto">
            <a:xfrm>
              <a:off x="5598958" y="2629264"/>
              <a:ext cx="471173" cy="573283"/>
            </a:xfrm>
            <a:custGeom>
              <a:avLst/>
              <a:gdLst>
                <a:gd name="T0" fmla="*/ 0 w 544"/>
                <a:gd name="T1" fmla="*/ 0 h 776"/>
                <a:gd name="T2" fmla="*/ 190 w 544"/>
                <a:gd name="T3" fmla="*/ 130 h 776"/>
                <a:gd name="T4" fmla="*/ 334 w 544"/>
                <a:gd name="T5" fmla="*/ 280 h 776"/>
                <a:gd name="T6" fmla="*/ 450 w 544"/>
                <a:gd name="T7" fmla="*/ 490 h 776"/>
                <a:gd name="T8" fmla="*/ 544 w 544"/>
                <a:gd name="T9" fmla="*/ 776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4" h="776">
                  <a:moveTo>
                    <a:pt x="0" y="0"/>
                  </a:moveTo>
                  <a:cubicBezTo>
                    <a:pt x="32" y="22"/>
                    <a:pt x="134" y="83"/>
                    <a:pt x="190" y="130"/>
                  </a:cubicBezTo>
                  <a:cubicBezTo>
                    <a:pt x="246" y="177"/>
                    <a:pt x="291" y="220"/>
                    <a:pt x="334" y="280"/>
                  </a:cubicBezTo>
                  <a:cubicBezTo>
                    <a:pt x="377" y="340"/>
                    <a:pt x="415" y="407"/>
                    <a:pt x="450" y="490"/>
                  </a:cubicBezTo>
                  <a:cubicBezTo>
                    <a:pt x="485" y="573"/>
                    <a:pt x="525" y="717"/>
                    <a:pt x="544" y="776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18"/>
            <p:cNvSpPr>
              <a:spLocks noChangeShapeType="1"/>
            </p:cNvSpPr>
            <p:nvPr/>
          </p:nvSpPr>
          <p:spPr bwMode="auto">
            <a:xfrm flipH="1" flipV="1">
              <a:off x="8193009" y="2088487"/>
              <a:ext cx="667784" cy="20611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21"/>
            <p:cNvSpPr>
              <a:spLocks/>
            </p:cNvSpPr>
            <p:nvPr/>
          </p:nvSpPr>
          <p:spPr bwMode="auto">
            <a:xfrm>
              <a:off x="6070998" y="2322676"/>
              <a:ext cx="2412164" cy="876177"/>
            </a:xfrm>
            <a:custGeom>
              <a:avLst/>
              <a:gdLst>
                <a:gd name="T0" fmla="*/ 0 w 2785"/>
                <a:gd name="T1" fmla="*/ 1186 h 1186"/>
                <a:gd name="T2" fmla="*/ 409 w 2785"/>
                <a:gd name="T3" fmla="*/ 869 h 1186"/>
                <a:gd name="T4" fmla="*/ 607 w 2785"/>
                <a:gd name="T5" fmla="*/ 577 h 1186"/>
                <a:gd name="T6" fmla="*/ 665 w 2785"/>
                <a:gd name="T7" fmla="*/ 395 h 1186"/>
                <a:gd name="T8" fmla="*/ 649 w 2785"/>
                <a:gd name="T9" fmla="*/ 269 h 1186"/>
                <a:gd name="T10" fmla="*/ 601 w 2785"/>
                <a:gd name="T11" fmla="*/ 171 h 1186"/>
                <a:gd name="T12" fmla="*/ 545 w 2785"/>
                <a:gd name="T13" fmla="*/ 95 h 1186"/>
                <a:gd name="T14" fmla="*/ 469 w 2785"/>
                <a:gd name="T15" fmla="*/ 25 h 1186"/>
                <a:gd name="T16" fmla="*/ 511 w 2785"/>
                <a:gd name="T17" fmla="*/ 1 h 1186"/>
                <a:gd name="T18" fmla="*/ 913 w 2785"/>
                <a:gd name="T19" fmla="*/ 19 h 1186"/>
                <a:gd name="T20" fmla="*/ 1405 w 2785"/>
                <a:gd name="T21" fmla="*/ 95 h 1186"/>
                <a:gd name="T22" fmla="*/ 1785 w 2785"/>
                <a:gd name="T23" fmla="*/ 195 h 1186"/>
                <a:gd name="T24" fmla="*/ 2285 w 2785"/>
                <a:gd name="T25" fmla="*/ 407 h 1186"/>
                <a:gd name="T26" fmla="*/ 2785 w 2785"/>
                <a:gd name="T27" fmla="*/ 775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85" h="1186">
                  <a:moveTo>
                    <a:pt x="0" y="1186"/>
                  </a:moveTo>
                  <a:cubicBezTo>
                    <a:pt x="151" y="1073"/>
                    <a:pt x="308" y="971"/>
                    <a:pt x="409" y="869"/>
                  </a:cubicBezTo>
                  <a:cubicBezTo>
                    <a:pt x="510" y="767"/>
                    <a:pt x="564" y="656"/>
                    <a:pt x="607" y="577"/>
                  </a:cubicBezTo>
                  <a:cubicBezTo>
                    <a:pt x="650" y="498"/>
                    <a:pt x="658" y="446"/>
                    <a:pt x="665" y="395"/>
                  </a:cubicBezTo>
                  <a:cubicBezTo>
                    <a:pt x="672" y="344"/>
                    <a:pt x="660" y="306"/>
                    <a:pt x="649" y="269"/>
                  </a:cubicBezTo>
                  <a:cubicBezTo>
                    <a:pt x="638" y="232"/>
                    <a:pt x="618" y="200"/>
                    <a:pt x="601" y="171"/>
                  </a:cubicBezTo>
                  <a:cubicBezTo>
                    <a:pt x="584" y="142"/>
                    <a:pt x="567" y="119"/>
                    <a:pt x="545" y="95"/>
                  </a:cubicBezTo>
                  <a:cubicBezTo>
                    <a:pt x="523" y="71"/>
                    <a:pt x="475" y="41"/>
                    <a:pt x="469" y="25"/>
                  </a:cubicBezTo>
                  <a:cubicBezTo>
                    <a:pt x="463" y="9"/>
                    <a:pt x="437" y="2"/>
                    <a:pt x="511" y="1"/>
                  </a:cubicBezTo>
                  <a:cubicBezTo>
                    <a:pt x="585" y="0"/>
                    <a:pt x="764" y="3"/>
                    <a:pt x="913" y="19"/>
                  </a:cubicBezTo>
                  <a:cubicBezTo>
                    <a:pt x="1062" y="35"/>
                    <a:pt x="1260" y="66"/>
                    <a:pt x="1405" y="95"/>
                  </a:cubicBezTo>
                  <a:cubicBezTo>
                    <a:pt x="1550" y="124"/>
                    <a:pt x="1638" y="143"/>
                    <a:pt x="1785" y="195"/>
                  </a:cubicBezTo>
                  <a:cubicBezTo>
                    <a:pt x="1932" y="247"/>
                    <a:pt x="2118" y="310"/>
                    <a:pt x="2285" y="407"/>
                  </a:cubicBezTo>
                  <a:cubicBezTo>
                    <a:pt x="2452" y="504"/>
                    <a:pt x="2681" y="698"/>
                    <a:pt x="2785" y="775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22"/>
            <p:cNvSpPr>
              <a:spLocks/>
            </p:cNvSpPr>
            <p:nvPr/>
          </p:nvSpPr>
          <p:spPr bwMode="auto">
            <a:xfrm>
              <a:off x="5893441" y="2793270"/>
              <a:ext cx="496291" cy="75354"/>
            </a:xfrm>
            <a:custGeom>
              <a:avLst/>
              <a:gdLst>
                <a:gd name="T0" fmla="*/ 0 w 573"/>
                <a:gd name="T1" fmla="*/ 60 h 102"/>
                <a:gd name="T2" fmla="*/ 135 w 573"/>
                <a:gd name="T3" fmla="*/ 9 h 102"/>
                <a:gd name="T4" fmla="*/ 267 w 573"/>
                <a:gd name="T5" fmla="*/ 6 h 102"/>
                <a:gd name="T6" fmla="*/ 384 w 573"/>
                <a:gd name="T7" fmla="*/ 24 h 102"/>
                <a:gd name="T8" fmla="*/ 459 w 573"/>
                <a:gd name="T9" fmla="*/ 51 h 102"/>
                <a:gd name="T10" fmla="*/ 516 w 573"/>
                <a:gd name="T11" fmla="*/ 75 h 102"/>
                <a:gd name="T12" fmla="*/ 573 w 573"/>
                <a:gd name="T13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3" h="102">
                  <a:moveTo>
                    <a:pt x="0" y="60"/>
                  </a:moveTo>
                  <a:cubicBezTo>
                    <a:pt x="22" y="52"/>
                    <a:pt x="91" y="18"/>
                    <a:pt x="135" y="9"/>
                  </a:cubicBezTo>
                  <a:cubicBezTo>
                    <a:pt x="179" y="0"/>
                    <a:pt x="226" y="4"/>
                    <a:pt x="267" y="6"/>
                  </a:cubicBezTo>
                  <a:cubicBezTo>
                    <a:pt x="308" y="8"/>
                    <a:pt x="352" y="17"/>
                    <a:pt x="384" y="24"/>
                  </a:cubicBezTo>
                  <a:cubicBezTo>
                    <a:pt x="416" y="31"/>
                    <a:pt x="437" y="42"/>
                    <a:pt x="459" y="51"/>
                  </a:cubicBezTo>
                  <a:cubicBezTo>
                    <a:pt x="481" y="60"/>
                    <a:pt x="497" y="66"/>
                    <a:pt x="516" y="75"/>
                  </a:cubicBezTo>
                  <a:cubicBezTo>
                    <a:pt x="535" y="84"/>
                    <a:pt x="561" y="97"/>
                    <a:pt x="573" y="102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23"/>
            <p:cNvSpPr>
              <a:spLocks/>
            </p:cNvSpPr>
            <p:nvPr/>
          </p:nvSpPr>
          <p:spPr bwMode="auto">
            <a:xfrm>
              <a:off x="5891709" y="1806278"/>
              <a:ext cx="2326418" cy="1029840"/>
            </a:xfrm>
            <a:custGeom>
              <a:avLst/>
              <a:gdLst>
                <a:gd name="T0" fmla="*/ 0 w 2686"/>
                <a:gd name="T1" fmla="*/ 1394 h 1394"/>
                <a:gd name="T2" fmla="*/ 372 w 2686"/>
                <a:gd name="T3" fmla="*/ 1018 h 1394"/>
                <a:gd name="T4" fmla="*/ 500 w 2686"/>
                <a:gd name="T5" fmla="*/ 762 h 1394"/>
                <a:gd name="T6" fmla="*/ 420 w 2686"/>
                <a:gd name="T7" fmla="*/ 490 h 1394"/>
                <a:gd name="T8" fmla="*/ 344 w 2686"/>
                <a:gd name="T9" fmla="*/ 262 h 1394"/>
                <a:gd name="T10" fmla="*/ 684 w 2686"/>
                <a:gd name="T11" fmla="*/ 58 h 1394"/>
                <a:gd name="T12" fmla="*/ 1172 w 2686"/>
                <a:gd name="T13" fmla="*/ 2 h 1394"/>
                <a:gd name="T14" fmla="*/ 1552 w 2686"/>
                <a:gd name="T15" fmla="*/ 46 h 1394"/>
                <a:gd name="T16" fmla="*/ 1884 w 2686"/>
                <a:gd name="T17" fmla="*/ 126 h 1394"/>
                <a:gd name="T18" fmla="*/ 2124 w 2686"/>
                <a:gd name="T19" fmla="*/ 206 h 1394"/>
                <a:gd name="T20" fmla="*/ 2364 w 2686"/>
                <a:gd name="T21" fmla="*/ 278 h 1394"/>
                <a:gd name="T22" fmla="*/ 2602 w 2686"/>
                <a:gd name="T23" fmla="*/ 362 h 1394"/>
                <a:gd name="T24" fmla="*/ 2686 w 2686"/>
                <a:gd name="T25" fmla="*/ 392 h 1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86" h="1394">
                  <a:moveTo>
                    <a:pt x="0" y="1394"/>
                  </a:moveTo>
                  <a:cubicBezTo>
                    <a:pt x="62" y="1331"/>
                    <a:pt x="289" y="1123"/>
                    <a:pt x="372" y="1018"/>
                  </a:cubicBezTo>
                  <a:cubicBezTo>
                    <a:pt x="455" y="913"/>
                    <a:pt x="492" y="850"/>
                    <a:pt x="500" y="762"/>
                  </a:cubicBezTo>
                  <a:cubicBezTo>
                    <a:pt x="508" y="674"/>
                    <a:pt x="446" y="573"/>
                    <a:pt x="420" y="490"/>
                  </a:cubicBezTo>
                  <a:cubicBezTo>
                    <a:pt x="394" y="407"/>
                    <a:pt x="300" y="334"/>
                    <a:pt x="344" y="262"/>
                  </a:cubicBezTo>
                  <a:cubicBezTo>
                    <a:pt x="388" y="190"/>
                    <a:pt x="546" y="101"/>
                    <a:pt x="684" y="58"/>
                  </a:cubicBezTo>
                  <a:cubicBezTo>
                    <a:pt x="822" y="15"/>
                    <a:pt x="1027" y="4"/>
                    <a:pt x="1172" y="2"/>
                  </a:cubicBezTo>
                  <a:cubicBezTo>
                    <a:pt x="1317" y="0"/>
                    <a:pt x="1433" y="25"/>
                    <a:pt x="1552" y="46"/>
                  </a:cubicBezTo>
                  <a:cubicBezTo>
                    <a:pt x="1671" y="67"/>
                    <a:pt x="1789" y="99"/>
                    <a:pt x="1884" y="126"/>
                  </a:cubicBezTo>
                  <a:cubicBezTo>
                    <a:pt x="1979" y="153"/>
                    <a:pt x="2044" y="181"/>
                    <a:pt x="2124" y="206"/>
                  </a:cubicBezTo>
                  <a:cubicBezTo>
                    <a:pt x="2204" y="231"/>
                    <a:pt x="2284" y="252"/>
                    <a:pt x="2364" y="278"/>
                  </a:cubicBezTo>
                  <a:cubicBezTo>
                    <a:pt x="2444" y="304"/>
                    <a:pt x="2548" y="343"/>
                    <a:pt x="2602" y="362"/>
                  </a:cubicBezTo>
                  <a:cubicBezTo>
                    <a:pt x="2656" y="381"/>
                    <a:pt x="2669" y="386"/>
                    <a:pt x="2686" y="392"/>
                  </a:cubicBez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24"/>
            <p:cNvSpPr>
              <a:spLocks/>
            </p:cNvSpPr>
            <p:nvPr/>
          </p:nvSpPr>
          <p:spPr bwMode="auto">
            <a:xfrm>
              <a:off x="6241624" y="1913399"/>
              <a:ext cx="2615704" cy="668583"/>
            </a:xfrm>
            <a:custGeom>
              <a:avLst/>
              <a:gdLst>
                <a:gd name="T0" fmla="*/ 0 w 3020"/>
                <a:gd name="T1" fmla="*/ 65 h 905"/>
                <a:gd name="T2" fmla="*/ 204 w 3020"/>
                <a:gd name="T3" fmla="*/ 21 h 905"/>
                <a:gd name="T4" fmla="*/ 392 w 3020"/>
                <a:gd name="T5" fmla="*/ 9 h 905"/>
                <a:gd name="T6" fmla="*/ 796 w 3020"/>
                <a:gd name="T7" fmla="*/ 33 h 905"/>
                <a:gd name="T8" fmla="*/ 1492 w 3020"/>
                <a:gd name="T9" fmla="*/ 209 h 905"/>
                <a:gd name="T10" fmla="*/ 2240 w 3020"/>
                <a:gd name="T11" fmla="*/ 477 h 905"/>
                <a:gd name="T12" fmla="*/ 3020 w 3020"/>
                <a:gd name="T13" fmla="*/ 905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20" h="905">
                  <a:moveTo>
                    <a:pt x="0" y="65"/>
                  </a:moveTo>
                  <a:cubicBezTo>
                    <a:pt x="34" y="58"/>
                    <a:pt x="139" y="30"/>
                    <a:pt x="204" y="21"/>
                  </a:cubicBezTo>
                  <a:cubicBezTo>
                    <a:pt x="269" y="12"/>
                    <a:pt x="293" y="7"/>
                    <a:pt x="392" y="9"/>
                  </a:cubicBezTo>
                  <a:cubicBezTo>
                    <a:pt x="491" y="11"/>
                    <a:pt x="613" y="0"/>
                    <a:pt x="796" y="33"/>
                  </a:cubicBezTo>
                  <a:cubicBezTo>
                    <a:pt x="979" y="66"/>
                    <a:pt x="1251" y="135"/>
                    <a:pt x="1492" y="209"/>
                  </a:cubicBezTo>
                  <a:cubicBezTo>
                    <a:pt x="1733" y="283"/>
                    <a:pt x="1985" y="361"/>
                    <a:pt x="2240" y="477"/>
                  </a:cubicBezTo>
                  <a:cubicBezTo>
                    <a:pt x="2495" y="593"/>
                    <a:pt x="2858" y="816"/>
                    <a:pt x="3020" y="905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6840119" y="2997908"/>
              <a:ext cx="252909" cy="40262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SlantUp">
                <a:avLst>
                  <a:gd name="adj" fmla="val 24208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chemeClr val="accent2"/>
                    </a:solidFill>
                    <a:round/>
                    <a:headEnd/>
                    <a:tailEnd type="none" w="med" len="lg"/>
                  </a:ln>
                  <a:noFill/>
                  <a:latin typeface="Arial"/>
                  <a:cs typeface="Arial"/>
                </a:rPr>
                <a:t>W</a:t>
              </a:r>
            </a:p>
          </p:txBody>
        </p:sp>
        <p:sp>
          <p:nvSpPr>
            <p:cNvPr id="82" name="Freeform 26"/>
            <p:cNvSpPr>
              <a:spLocks/>
            </p:cNvSpPr>
            <p:nvPr/>
          </p:nvSpPr>
          <p:spPr bwMode="auto">
            <a:xfrm rot="19733182">
              <a:off x="7263654" y="2143155"/>
              <a:ext cx="223461" cy="407061"/>
            </a:xfrm>
            <a:custGeom>
              <a:avLst/>
              <a:gdLst>
                <a:gd name="T0" fmla="*/ 0 w 258"/>
                <a:gd name="T1" fmla="*/ 551 h 551"/>
                <a:gd name="T2" fmla="*/ 182 w 258"/>
                <a:gd name="T3" fmla="*/ 343 h 551"/>
                <a:gd name="T4" fmla="*/ 258 w 258"/>
                <a:gd name="T5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8" h="551">
                  <a:moveTo>
                    <a:pt x="0" y="551"/>
                  </a:moveTo>
                  <a:cubicBezTo>
                    <a:pt x="29" y="516"/>
                    <a:pt x="139" y="435"/>
                    <a:pt x="182" y="343"/>
                  </a:cubicBezTo>
                  <a:cubicBezTo>
                    <a:pt x="225" y="251"/>
                    <a:pt x="242" y="71"/>
                    <a:pt x="258" y="0"/>
                  </a:cubicBezTo>
                </a:path>
              </a:pathLst>
            </a:custGeom>
            <a:noFill/>
            <a:ln w="889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WordArt 27"/>
            <p:cNvSpPr>
              <a:spLocks noChangeArrowheads="1" noChangeShapeType="1" noTextEdit="1"/>
            </p:cNvSpPr>
            <p:nvPr/>
          </p:nvSpPr>
          <p:spPr bwMode="auto">
            <a:xfrm>
              <a:off x="4971016" y="2428319"/>
              <a:ext cx="157635" cy="33540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SlantDown">
                <a:avLst>
                  <a:gd name="adj" fmla="val 78856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chemeClr val="accent1"/>
                    </a:solidFill>
                    <a:round/>
                    <a:headEnd/>
                    <a:tailEnd type="none" w="med" len="lg"/>
                  </a:ln>
                  <a:solidFill>
                    <a:srgbClr val="FFFFFF"/>
                  </a:solidFill>
                  <a:latin typeface="Arial"/>
                  <a:cs typeface="Arial"/>
                </a:rPr>
                <a:t>C</a:t>
              </a:r>
            </a:p>
          </p:txBody>
        </p:sp>
        <p:sp>
          <p:nvSpPr>
            <p:cNvPr id="84" name="Line 29"/>
            <p:cNvSpPr>
              <a:spLocks noChangeShapeType="1"/>
            </p:cNvSpPr>
            <p:nvPr/>
          </p:nvSpPr>
          <p:spPr bwMode="auto">
            <a:xfrm flipH="1" flipV="1">
              <a:off x="6340363" y="2848677"/>
              <a:ext cx="438260" cy="18321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AutoShape 30"/>
            <p:cNvSpPr>
              <a:spLocks noChangeArrowheads="1"/>
            </p:cNvSpPr>
            <p:nvPr/>
          </p:nvSpPr>
          <p:spPr bwMode="auto">
            <a:xfrm rot="8611073">
              <a:off x="6206979" y="3083605"/>
              <a:ext cx="137714" cy="76093"/>
            </a:xfrm>
            <a:prstGeom prst="triangle">
              <a:avLst>
                <a:gd name="adj" fmla="val 24245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AutoShape 31"/>
            <p:cNvSpPr>
              <a:spLocks noChangeArrowheads="1"/>
            </p:cNvSpPr>
            <p:nvPr/>
          </p:nvSpPr>
          <p:spPr bwMode="auto">
            <a:xfrm rot="11157870">
              <a:off x="6896417" y="2294603"/>
              <a:ext cx="117793" cy="100472"/>
            </a:xfrm>
            <a:custGeom>
              <a:avLst/>
              <a:gdLst>
                <a:gd name="G0" fmla="+- 433 0 0"/>
                <a:gd name="G1" fmla="+- 69367 0 0"/>
                <a:gd name="G2" fmla="+- 0 0 69367"/>
                <a:gd name="T0" fmla="*/ 0 256 1"/>
                <a:gd name="T1" fmla="*/ 180 256 1"/>
                <a:gd name="G3" fmla="+- 69367 T0 T1"/>
                <a:gd name="T2" fmla="*/ 0 256 1"/>
                <a:gd name="T3" fmla="*/ 90 256 1"/>
                <a:gd name="G4" fmla="+- 69367 T2 T3"/>
                <a:gd name="G5" fmla="*/ G4 2 1"/>
                <a:gd name="T4" fmla="*/ 90 256 1"/>
                <a:gd name="T5" fmla="*/ 0 256 1"/>
                <a:gd name="G6" fmla="+- 69367 T4 T5"/>
                <a:gd name="G7" fmla="*/ G6 2 1"/>
                <a:gd name="G8" fmla="abs 69367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433"/>
                <a:gd name="G18" fmla="*/ 433 1 2"/>
                <a:gd name="G19" fmla="+- G18 5400 0"/>
                <a:gd name="G20" fmla="cos G19 69367"/>
                <a:gd name="G21" fmla="sin G19 69367"/>
                <a:gd name="G22" fmla="+- G20 10800 0"/>
                <a:gd name="G23" fmla="+- G21 10800 0"/>
                <a:gd name="G24" fmla="+- 10800 0 G20"/>
                <a:gd name="G25" fmla="+- 433 10800 0"/>
                <a:gd name="G26" fmla="?: G9 G17 G25"/>
                <a:gd name="G27" fmla="?: G9 0 21600"/>
                <a:gd name="G28" fmla="cos 10800 69367"/>
                <a:gd name="G29" fmla="sin 10800 69367"/>
                <a:gd name="G30" fmla="sin 433 69367"/>
                <a:gd name="G31" fmla="+- G28 10800 0"/>
                <a:gd name="G32" fmla="+- G29 10800 0"/>
                <a:gd name="G33" fmla="+- G30 10800 0"/>
                <a:gd name="G34" fmla="?: G4 0 G31"/>
                <a:gd name="G35" fmla="?: 69367 G34 0"/>
                <a:gd name="G36" fmla="?: G6 G35 G31"/>
                <a:gd name="G37" fmla="+- 21600 0 G36"/>
                <a:gd name="G38" fmla="?: G4 0 G33"/>
                <a:gd name="G39" fmla="?: 69367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21600 h 21600"/>
                <a:gd name="T14" fmla="*/ 16416 w 21600"/>
                <a:gd name="T15" fmla="*/ 10903 h 21600"/>
                <a:gd name="T16" fmla="*/ 10800 w 21600"/>
                <a:gd name="T17" fmla="*/ 11233 h 21600"/>
                <a:gd name="T18" fmla="*/ 5184 w 21600"/>
                <a:gd name="T19" fmla="*/ 10903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1232" y="10807"/>
                  </a:moveTo>
                  <a:cubicBezTo>
                    <a:pt x="11228" y="11043"/>
                    <a:pt x="11036" y="11232"/>
                    <a:pt x="10800" y="11233"/>
                  </a:cubicBezTo>
                  <a:cubicBezTo>
                    <a:pt x="10563" y="11233"/>
                    <a:pt x="10371" y="11043"/>
                    <a:pt x="10367" y="10807"/>
                  </a:cubicBezTo>
                  <a:lnTo>
                    <a:pt x="1" y="10999"/>
                  </a:lnTo>
                  <a:cubicBezTo>
                    <a:pt x="110" y="16885"/>
                    <a:pt x="4913" y="21600"/>
                    <a:pt x="10800" y="21600"/>
                  </a:cubicBezTo>
                  <a:cubicBezTo>
                    <a:pt x="16686" y="21599"/>
                    <a:pt x="21489" y="16885"/>
                    <a:pt x="21598" y="10999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AutoShape 32"/>
            <p:cNvSpPr>
              <a:spLocks noChangeArrowheads="1"/>
            </p:cNvSpPr>
            <p:nvPr/>
          </p:nvSpPr>
          <p:spPr bwMode="auto">
            <a:xfrm rot="4190157">
              <a:off x="6611193" y="2453527"/>
              <a:ext cx="117464" cy="89211"/>
            </a:xfrm>
            <a:prstGeom prst="triangle">
              <a:avLst>
                <a:gd name="adj" fmla="val 36375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AutoShape 34"/>
            <p:cNvSpPr>
              <a:spLocks noChangeArrowheads="1"/>
            </p:cNvSpPr>
            <p:nvPr/>
          </p:nvSpPr>
          <p:spPr bwMode="auto">
            <a:xfrm rot="13120187">
              <a:off x="8306472" y="2763719"/>
              <a:ext cx="117793" cy="100472"/>
            </a:xfrm>
            <a:custGeom>
              <a:avLst/>
              <a:gdLst>
                <a:gd name="G0" fmla="+- 433 0 0"/>
                <a:gd name="G1" fmla="+- 69367 0 0"/>
                <a:gd name="G2" fmla="+- 0 0 69367"/>
                <a:gd name="T0" fmla="*/ 0 256 1"/>
                <a:gd name="T1" fmla="*/ 180 256 1"/>
                <a:gd name="G3" fmla="+- 69367 T0 T1"/>
                <a:gd name="T2" fmla="*/ 0 256 1"/>
                <a:gd name="T3" fmla="*/ 90 256 1"/>
                <a:gd name="G4" fmla="+- 69367 T2 T3"/>
                <a:gd name="G5" fmla="*/ G4 2 1"/>
                <a:gd name="T4" fmla="*/ 90 256 1"/>
                <a:gd name="T5" fmla="*/ 0 256 1"/>
                <a:gd name="G6" fmla="+- 69367 T4 T5"/>
                <a:gd name="G7" fmla="*/ G6 2 1"/>
                <a:gd name="G8" fmla="abs 69367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433"/>
                <a:gd name="G18" fmla="*/ 433 1 2"/>
                <a:gd name="G19" fmla="+- G18 5400 0"/>
                <a:gd name="G20" fmla="cos G19 69367"/>
                <a:gd name="G21" fmla="sin G19 69367"/>
                <a:gd name="G22" fmla="+- G20 10800 0"/>
                <a:gd name="G23" fmla="+- G21 10800 0"/>
                <a:gd name="G24" fmla="+- 10800 0 G20"/>
                <a:gd name="G25" fmla="+- 433 10800 0"/>
                <a:gd name="G26" fmla="?: G9 G17 G25"/>
                <a:gd name="G27" fmla="?: G9 0 21600"/>
                <a:gd name="G28" fmla="cos 10800 69367"/>
                <a:gd name="G29" fmla="sin 10800 69367"/>
                <a:gd name="G30" fmla="sin 433 69367"/>
                <a:gd name="G31" fmla="+- G28 10800 0"/>
                <a:gd name="G32" fmla="+- G29 10800 0"/>
                <a:gd name="G33" fmla="+- G30 10800 0"/>
                <a:gd name="G34" fmla="?: G4 0 G31"/>
                <a:gd name="G35" fmla="?: 69367 G34 0"/>
                <a:gd name="G36" fmla="?: G6 G35 G31"/>
                <a:gd name="G37" fmla="+- 21600 0 G36"/>
                <a:gd name="G38" fmla="?: G4 0 G33"/>
                <a:gd name="G39" fmla="?: 69367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21600 h 21600"/>
                <a:gd name="T14" fmla="*/ 16416 w 21600"/>
                <a:gd name="T15" fmla="*/ 10903 h 21600"/>
                <a:gd name="T16" fmla="*/ 10800 w 21600"/>
                <a:gd name="T17" fmla="*/ 11233 h 21600"/>
                <a:gd name="T18" fmla="*/ 5184 w 21600"/>
                <a:gd name="T19" fmla="*/ 10903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1232" y="10807"/>
                  </a:moveTo>
                  <a:cubicBezTo>
                    <a:pt x="11228" y="11043"/>
                    <a:pt x="11036" y="11232"/>
                    <a:pt x="10800" y="11233"/>
                  </a:cubicBezTo>
                  <a:cubicBezTo>
                    <a:pt x="10563" y="11233"/>
                    <a:pt x="10371" y="11043"/>
                    <a:pt x="10367" y="10807"/>
                  </a:cubicBezTo>
                  <a:lnTo>
                    <a:pt x="1" y="10999"/>
                  </a:lnTo>
                  <a:cubicBezTo>
                    <a:pt x="110" y="16885"/>
                    <a:pt x="4913" y="21600"/>
                    <a:pt x="10800" y="21600"/>
                  </a:cubicBezTo>
                  <a:cubicBezTo>
                    <a:pt x="16686" y="21599"/>
                    <a:pt x="21489" y="16885"/>
                    <a:pt x="21598" y="10999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Line 35"/>
            <p:cNvSpPr>
              <a:spLocks noChangeShapeType="1"/>
            </p:cNvSpPr>
            <p:nvPr/>
          </p:nvSpPr>
          <p:spPr bwMode="auto">
            <a:xfrm flipH="1" flipV="1">
              <a:off x="5366836" y="2227375"/>
              <a:ext cx="429599" cy="17287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36"/>
            <p:cNvSpPr>
              <a:spLocks/>
            </p:cNvSpPr>
            <p:nvPr/>
          </p:nvSpPr>
          <p:spPr bwMode="auto">
            <a:xfrm>
              <a:off x="5799899" y="2093658"/>
              <a:ext cx="232122" cy="93823"/>
            </a:xfrm>
            <a:custGeom>
              <a:avLst/>
              <a:gdLst>
                <a:gd name="T0" fmla="*/ 508 w 508"/>
                <a:gd name="T1" fmla="*/ 240 h 240"/>
                <a:gd name="T2" fmla="*/ 0 w 508"/>
                <a:gd name="T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8" h="240">
                  <a:moveTo>
                    <a:pt x="508" y="240"/>
                  </a:moveTo>
                  <a:lnTo>
                    <a:pt x="0" y="0"/>
                  </a:ln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39"/>
            <p:cNvSpPr>
              <a:spLocks/>
            </p:cNvSpPr>
            <p:nvPr/>
          </p:nvSpPr>
          <p:spPr bwMode="auto">
            <a:xfrm>
              <a:off x="5767853" y="2389165"/>
              <a:ext cx="381962" cy="231234"/>
            </a:xfrm>
            <a:custGeom>
              <a:avLst/>
              <a:gdLst>
                <a:gd name="T0" fmla="*/ 0 w 441"/>
                <a:gd name="T1" fmla="*/ 0 h 313"/>
                <a:gd name="T2" fmla="*/ 155 w 441"/>
                <a:gd name="T3" fmla="*/ 79 h 313"/>
                <a:gd name="T4" fmla="*/ 303 w 441"/>
                <a:gd name="T5" fmla="*/ 179 h 313"/>
                <a:gd name="T6" fmla="*/ 441 w 441"/>
                <a:gd name="T7" fmla="*/ 3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1" h="313">
                  <a:moveTo>
                    <a:pt x="0" y="0"/>
                  </a:moveTo>
                  <a:cubicBezTo>
                    <a:pt x="26" y="13"/>
                    <a:pt x="105" y="49"/>
                    <a:pt x="155" y="79"/>
                  </a:cubicBezTo>
                  <a:cubicBezTo>
                    <a:pt x="205" y="109"/>
                    <a:pt x="255" y="140"/>
                    <a:pt x="303" y="179"/>
                  </a:cubicBezTo>
                  <a:cubicBezTo>
                    <a:pt x="351" y="218"/>
                    <a:pt x="412" y="285"/>
                    <a:pt x="441" y="313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40"/>
            <p:cNvSpPr>
              <a:spLocks/>
            </p:cNvSpPr>
            <p:nvPr/>
          </p:nvSpPr>
          <p:spPr bwMode="auto">
            <a:xfrm>
              <a:off x="6149815" y="2617443"/>
              <a:ext cx="221729" cy="391546"/>
            </a:xfrm>
            <a:custGeom>
              <a:avLst/>
              <a:gdLst>
                <a:gd name="T0" fmla="*/ 0 w 256"/>
                <a:gd name="T1" fmla="*/ 0 h 530"/>
                <a:gd name="T2" fmla="*/ 96 w 256"/>
                <a:gd name="T3" fmla="*/ 154 h 530"/>
                <a:gd name="T4" fmla="*/ 180 w 256"/>
                <a:gd name="T5" fmla="*/ 322 h 530"/>
                <a:gd name="T6" fmla="*/ 256 w 256"/>
                <a:gd name="T7" fmla="*/ 53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6" h="530">
                  <a:moveTo>
                    <a:pt x="0" y="0"/>
                  </a:moveTo>
                  <a:cubicBezTo>
                    <a:pt x="16" y="26"/>
                    <a:pt x="66" y="100"/>
                    <a:pt x="96" y="154"/>
                  </a:cubicBezTo>
                  <a:cubicBezTo>
                    <a:pt x="126" y="208"/>
                    <a:pt x="153" y="259"/>
                    <a:pt x="180" y="322"/>
                  </a:cubicBezTo>
                  <a:cubicBezTo>
                    <a:pt x="207" y="385"/>
                    <a:pt x="240" y="487"/>
                    <a:pt x="256" y="53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42"/>
            <p:cNvSpPr>
              <a:spLocks/>
            </p:cNvSpPr>
            <p:nvPr/>
          </p:nvSpPr>
          <p:spPr bwMode="auto">
            <a:xfrm>
              <a:off x="6328237" y="2352965"/>
              <a:ext cx="277161" cy="369383"/>
            </a:xfrm>
            <a:custGeom>
              <a:avLst/>
              <a:gdLst>
                <a:gd name="T0" fmla="*/ 0 w 320"/>
                <a:gd name="T1" fmla="*/ 0 h 500"/>
                <a:gd name="T2" fmla="*/ 124 w 320"/>
                <a:gd name="T3" fmla="*/ 148 h 500"/>
                <a:gd name="T4" fmla="*/ 202 w 320"/>
                <a:gd name="T5" fmla="*/ 258 h 500"/>
                <a:gd name="T6" fmla="*/ 266 w 320"/>
                <a:gd name="T7" fmla="*/ 374 h 500"/>
                <a:gd name="T8" fmla="*/ 320 w 320"/>
                <a:gd name="T9" fmla="*/ 50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" h="500">
                  <a:moveTo>
                    <a:pt x="0" y="0"/>
                  </a:moveTo>
                  <a:cubicBezTo>
                    <a:pt x="21" y="25"/>
                    <a:pt x="90" y="105"/>
                    <a:pt x="124" y="148"/>
                  </a:cubicBezTo>
                  <a:cubicBezTo>
                    <a:pt x="158" y="191"/>
                    <a:pt x="178" y="220"/>
                    <a:pt x="202" y="258"/>
                  </a:cubicBezTo>
                  <a:cubicBezTo>
                    <a:pt x="226" y="296"/>
                    <a:pt x="246" y="334"/>
                    <a:pt x="266" y="374"/>
                  </a:cubicBezTo>
                  <a:cubicBezTo>
                    <a:pt x="286" y="414"/>
                    <a:pt x="309" y="474"/>
                    <a:pt x="320" y="50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44"/>
            <p:cNvSpPr>
              <a:spLocks/>
            </p:cNvSpPr>
            <p:nvPr/>
          </p:nvSpPr>
          <p:spPr bwMode="auto">
            <a:xfrm>
              <a:off x="6482408" y="1927435"/>
              <a:ext cx="138580" cy="397456"/>
            </a:xfrm>
            <a:custGeom>
              <a:avLst/>
              <a:gdLst>
                <a:gd name="T0" fmla="*/ 0 w 160"/>
                <a:gd name="T1" fmla="*/ 0 h 538"/>
                <a:gd name="T2" fmla="*/ 52 w 160"/>
                <a:gd name="T3" fmla="*/ 102 h 538"/>
                <a:gd name="T4" fmla="*/ 114 w 160"/>
                <a:gd name="T5" fmla="*/ 276 h 538"/>
                <a:gd name="T6" fmla="*/ 160 w 160"/>
                <a:gd name="T7" fmla="*/ 538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538">
                  <a:moveTo>
                    <a:pt x="0" y="0"/>
                  </a:moveTo>
                  <a:cubicBezTo>
                    <a:pt x="9" y="17"/>
                    <a:pt x="33" y="56"/>
                    <a:pt x="52" y="102"/>
                  </a:cubicBezTo>
                  <a:cubicBezTo>
                    <a:pt x="71" y="148"/>
                    <a:pt x="96" y="203"/>
                    <a:pt x="114" y="276"/>
                  </a:cubicBezTo>
                  <a:cubicBezTo>
                    <a:pt x="132" y="349"/>
                    <a:pt x="151" y="484"/>
                    <a:pt x="160" y="538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Line 49"/>
            <p:cNvSpPr>
              <a:spLocks noChangeShapeType="1"/>
            </p:cNvSpPr>
            <p:nvPr/>
          </p:nvSpPr>
          <p:spPr bwMode="auto">
            <a:xfrm flipH="1" flipV="1">
              <a:off x="7014210" y="2509583"/>
              <a:ext cx="575108" cy="23123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51"/>
            <p:cNvSpPr>
              <a:spLocks/>
            </p:cNvSpPr>
            <p:nvPr/>
          </p:nvSpPr>
          <p:spPr bwMode="auto">
            <a:xfrm>
              <a:off x="7093028" y="2239195"/>
              <a:ext cx="925024" cy="345743"/>
            </a:xfrm>
            <a:custGeom>
              <a:avLst/>
              <a:gdLst>
                <a:gd name="T0" fmla="*/ 1458 w 1458"/>
                <a:gd name="T1" fmla="*/ 639 h 639"/>
                <a:gd name="T2" fmla="*/ 0 w 1458"/>
                <a:gd name="T3" fmla="*/ 0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58" h="639">
                  <a:moveTo>
                    <a:pt x="1458" y="639"/>
                  </a:moveTo>
                  <a:lnTo>
                    <a:pt x="0" y="0"/>
                  </a:ln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52"/>
            <p:cNvSpPr>
              <a:spLocks/>
            </p:cNvSpPr>
            <p:nvPr/>
          </p:nvSpPr>
          <p:spPr bwMode="auto">
            <a:xfrm>
              <a:off x="6437369" y="1843216"/>
              <a:ext cx="419206" cy="47281"/>
            </a:xfrm>
            <a:custGeom>
              <a:avLst/>
              <a:gdLst>
                <a:gd name="T0" fmla="*/ 484 w 484"/>
                <a:gd name="T1" fmla="*/ 64 h 64"/>
                <a:gd name="T2" fmla="*/ 410 w 484"/>
                <a:gd name="T3" fmla="*/ 40 h 64"/>
                <a:gd name="T4" fmla="*/ 258 w 484"/>
                <a:gd name="T5" fmla="*/ 6 h 64"/>
                <a:gd name="T6" fmla="*/ 142 w 484"/>
                <a:gd name="T7" fmla="*/ 4 h 64"/>
                <a:gd name="T8" fmla="*/ 0 w 484"/>
                <a:gd name="T9" fmla="*/ 3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4" h="64">
                  <a:moveTo>
                    <a:pt x="484" y="64"/>
                  </a:moveTo>
                  <a:cubicBezTo>
                    <a:pt x="472" y="60"/>
                    <a:pt x="448" y="50"/>
                    <a:pt x="410" y="40"/>
                  </a:cubicBezTo>
                  <a:cubicBezTo>
                    <a:pt x="372" y="30"/>
                    <a:pt x="303" y="12"/>
                    <a:pt x="258" y="6"/>
                  </a:cubicBezTo>
                  <a:cubicBezTo>
                    <a:pt x="213" y="0"/>
                    <a:pt x="185" y="0"/>
                    <a:pt x="142" y="4"/>
                  </a:cubicBezTo>
                  <a:cubicBezTo>
                    <a:pt x="99" y="8"/>
                    <a:pt x="30" y="26"/>
                    <a:pt x="0" y="31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Line 53"/>
            <p:cNvSpPr>
              <a:spLocks noChangeShapeType="1"/>
            </p:cNvSpPr>
            <p:nvPr/>
          </p:nvSpPr>
          <p:spPr bwMode="auto">
            <a:xfrm flipH="1" flipV="1">
              <a:off x="7564201" y="2140939"/>
              <a:ext cx="872190" cy="30732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57"/>
            <p:cNvSpPr>
              <a:spLocks/>
            </p:cNvSpPr>
            <p:nvPr/>
          </p:nvSpPr>
          <p:spPr bwMode="auto">
            <a:xfrm>
              <a:off x="8479697" y="2581244"/>
              <a:ext cx="380230" cy="313976"/>
            </a:xfrm>
            <a:custGeom>
              <a:avLst/>
              <a:gdLst>
                <a:gd name="T0" fmla="*/ 439 w 439"/>
                <a:gd name="T1" fmla="*/ 0 h 425"/>
                <a:gd name="T2" fmla="*/ 287 w 439"/>
                <a:gd name="T3" fmla="*/ 104 h 425"/>
                <a:gd name="T4" fmla="*/ 143 w 439"/>
                <a:gd name="T5" fmla="*/ 242 h 425"/>
                <a:gd name="T6" fmla="*/ 0 w 439"/>
                <a:gd name="T7" fmla="*/ 4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9" h="425">
                  <a:moveTo>
                    <a:pt x="439" y="0"/>
                  </a:moveTo>
                  <a:lnTo>
                    <a:pt x="287" y="104"/>
                  </a:lnTo>
                  <a:lnTo>
                    <a:pt x="143" y="242"/>
                  </a:lnTo>
                  <a:lnTo>
                    <a:pt x="0" y="425"/>
                  </a:ln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59"/>
            <p:cNvSpPr>
              <a:spLocks/>
            </p:cNvSpPr>
            <p:nvPr/>
          </p:nvSpPr>
          <p:spPr bwMode="auto">
            <a:xfrm>
              <a:off x="6032888" y="2186743"/>
              <a:ext cx="295349" cy="166222"/>
            </a:xfrm>
            <a:custGeom>
              <a:avLst/>
              <a:gdLst>
                <a:gd name="T0" fmla="*/ 0 w 341"/>
                <a:gd name="T1" fmla="*/ 0 h 225"/>
                <a:gd name="T2" fmla="*/ 155 w 341"/>
                <a:gd name="T3" fmla="*/ 79 h 225"/>
                <a:gd name="T4" fmla="*/ 253 w 341"/>
                <a:gd name="T5" fmla="*/ 145 h 225"/>
                <a:gd name="T6" fmla="*/ 341 w 341"/>
                <a:gd name="T7" fmla="*/ 225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1" h="225">
                  <a:moveTo>
                    <a:pt x="0" y="0"/>
                  </a:moveTo>
                  <a:cubicBezTo>
                    <a:pt x="26" y="13"/>
                    <a:pt x="113" y="55"/>
                    <a:pt x="155" y="79"/>
                  </a:cubicBezTo>
                  <a:cubicBezTo>
                    <a:pt x="197" y="103"/>
                    <a:pt x="222" y="121"/>
                    <a:pt x="253" y="145"/>
                  </a:cubicBezTo>
                  <a:cubicBezTo>
                    <a:pt x="284" y="169"/>
                    <a:pt x="323" y="208"/>
                    <a:pt x="341" y="225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60"/>
            <p:cNvSpPr>
              <a:spLocks/>
            </p:cNvSpPr>
            <p:nvPr/>
          </p:nvSpPr>
          <p:spPr bwMode="auto">
            <a:xfrm>
              <a:off x="6328237" y="2237717"/>
              <a:ext cx="136848" cy="93085"/>
            </a:xfrm>
            <a:custGeom>
              <a:avLst/>
              <a:gdLst>
                <a:gd name="T0" fmla="*/ 0 w 158"/>
                <a:gd name="T1" fmla="*/ 0 h 126"/>
                <a:gd name="T2" fmla="*/ 42 w 158"/>
                <a:gd name="T3" fmla="*/ 26 h 126"/>
                <a:gd name="T4" fmla="*/ 90 w 158"/>
                <a:gd name="T5" fmla="*/ 60 h 126"/>
                <a:gd name="T6" fmla="*/ 158 w 158"/>
                <a:gd name="T7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8" h="126">
                  <a:moveTo>
                    <a:pt x="0" y="0"/>
                  </a:moveTo>
                  <a:cubicBezTo>
                    <a:pt x="7" y="4"/>
                    <a:pt x="27" y="16"/>
                    <a:pt x="42" y="26"/>
                  </a:cubicBezTo>
                  <a:cubicBezTo>
                    <a:pt x="57" y="36"/>
                    <a:pt x="71" y="43"/>
                    <a:pt x="90" y="60"/>
                  </a:cubicBezTo>
                  <a:cubicBezTo>
                    <a:pt x="109" y="77"/>
                    <a:pt x="144" y="112"/>
                    <a:pt x="158" y="12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61"/>
            <p:cNvSpPr>
              <a:spLocks/>
            </p:cNvSpPr>
            <p:nvPr/>
          </p:nvSpPr>
          <p:spPr bwMode="auto">
            <a:xfrm>
              <a:off x="6778623" y="1931868"/>
              <a:ext cx="116061" cy="400411"/>
            </a:xfrm>
            <a:custGeom>
              <a:avLst/>
              <a:gdLst>
                <a:gd name="T0" fmla="*/ 134 w 134"/>
                <a:gd name="T1" fmla="*/ 0 h 542"/>
                <a:gd name="T2" fmla="*/ 74 w 134"/>
                <a:gd name="T3" fmla="*/ 120 h 542"/>
                <a:gd name="T4" fmla="*/ 24 w 134"/>
                <a:gd name="T5" fmla="*/ 294 h 542"/>
                <a:gd name="T6" fmla="*/ 0 w 134"/>
                <a:gd name="T7" fmla="*/ 542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4" h="542">
                  <a:moveTo>
                    <a:pt x="134" y="0"/>
                  </a:moveTo>
                  <a:cubicBezTo>
                    <a:pt x="124" y="20"/>
                    <a:pt x="92" y="71"/>
                    <a:pt x="74" y="120"/>
                  </a:cubicBezTo>
                  <a:cubicBezTo>
                    <a:pt x="56" y="169"/>
                    <a:pt x="36" y="224"/>
                    <a:pt x="24" y="294"/>
                  </a:cubicBezTo>
                  <a:cubicBezTo>
                    <a:pt x="12" y="364"/>
                    <a:pt x="5" y="490"/>
                    <a:pt x="0" y="542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62"/>
            <p:cNvSpPr>
              <a:spLocks/>
            </p:cNvSpPr>
            <p:nvPr/>
          </p:nvSpPr>
          <p:spPr bwMode="auto">
            <a:xfrm>
              <a:off x="6193121" y="2001312"/>
              <a:ext cx="290153" cy="326535"/>
            </a:xfrm>
            <a:custGeom>
              <a:avLst/>
              <a:gdLst>
                <a:gd name="T0" fmla="*/ 0 w 335"/>
                <a:gd name="T1" fmla="*/ 0 h 442"/>
                <a:gd name="T2" fmla="*/ 166 w 335"/>
                <a:gd name="T3" fmla="*/ 132 h 442"/>
                <a:gd name="T4" fmla="*/ 270 w 335"/>
                <a:gd name="T5" fmla="*/ 284 h 442"/>
                <a:gd name="T6" fmla="*/ 335 w 335"/>
                <a:gd name="T7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5" h="442">
                  <a:moveTo>
                    <a:pt x="0" y="0"/>
                  </a:moveTo>
                  <a:cubicBezTo>
                    <a:pt x="28" y="22"/>
                    <a:pt x="121" y="85"/>
                    <a:pt x="166" y="132"/>
                  </a:cubicBezTo>
                  <a:cubicBezTo>
                    <a:pt x="211" y="179"/>
                    <a:pt x="242" y="232"/>
                    <a:pt x="270" y="284"/>
                  </a:cubicBezTo>
                  <a:cubicBezTo>
                    <a:pt x="298" y="336"/>
                    <a:pt x="322" y="409"/>
                    <a:pt x="335" y="442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63"/>
            <p:cNvSpPr>
              <a:spLocks/>
            </p:cNvSpPr>
            <p:nvPr/>
          </p:nvSpPr>
          <p:spPr bwMode="auto">
            <a:xfrm>
              <a:off x="7055784" y="1988753"/>
              <a:ext cx="157635" cy="366428"/>
            </a:xfrm>
            <a:custGeom>
              <a:avLst/>
              <a:gdLst>
                <a:gd name="T0" fmla="*/ 182 w 182"/>
                <a:gd name="T1" fmla="*/ 0 h 496"/>
                <a:gd name="T2" fmla="*/ 110 w 182"/>
                <a:gd name="T3" fmla="*/ 108 h 496"/>
                <a:gd name="T4" fmla="*/ 38 w 182"/>
                <a:gd name="T5" fmla="*/ 282 h 496"/>
                <a:gd name="T6" fmla="*/ 0 w 182"/>
                <a:gd name="T7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496">
                  <a:moveTo>
                    <a:pt x="182" y="0"/>
                  </a:moveTo>
                  <a:cubicBezTo>
                    <a:pt x="170" y="18"/>
                    <a:pt x="134" y="61"/>
                    <a:pt x="110" y="108"/>
                  </a:cubicBezTo>
                  <a:cubicBezTo>
                    <a:pt x="86" y="155"/>
                    <a:pt x="56" y="217"/>
                    <a:pt x="38" y="282"/>
                  </a:cubicBezTo>
                  <a:cubicBezTo>
                    <a:pt x="20" y="347"/>
                    <a:pt x="8" y="452"/>
                    <a:pt x="0" y="4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65"/>
            <p:cNvSpPr>
              <a:spLocks/>
            </p:cNvSpPr>
            <p:nvPr/>
          </p:nvSpPr>
          <p:spPr bwMode="auto">
            <a:xfrm>
              <a:off x="7631759" y="2143894"/>
              <a:ext cx="179288" cy="322841"/>
            </a:xfrm>
            <a:custGeom>
              <a:avLst/>
              <a:gdLst>
                <a:gd name="T0" fmla="*/ 207 w 207"/>
                <a:gd name="T1" fmla="*/ 0 h 437"/>
                <a:gd name="T2" fmla="*/ 153 w 207"/>
                <a:gd name="T3" fmla="*/ 69 h 437"/>
                <a:gd name="T4" fmla="*/ 84 w 207"/>
                <a:gd name="T5" fmla="*/ 201 h 437"/>
                <a:gd name="T6" fmla="*/ 0 w 207"/>
                <a:gd name="T7" fmla="*/ 437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" h="437">
                  <a:moveTo>
                    <a:pt x="207" y="0"/>
                  </a:moveTo>
                  <a:cubicBezTo>
                    <a:pt x="199" y="11"/>
                    <a:pt x="173" y="35"/>
                    <a:pt x="153" y="69"/>
                  </a:cubicBezTo>
                  <a:cubicBezTo>
                    <a:pt x="133" y="103"/>
                    <a:pt x="109" y="140"/>
                    <a:pt x="84" y="201"/>
                  </a:cubicBezTo>
                  <a:cubicBezTo>
                    <a:pt x="59" y="262"/>
                    <a:pt x="17" y="388"/>
                    <a:pt x="0" y="437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66"/>
            <p:cNvSpPr>
              <a:spLocks/>
            </p:cNvSpPr>
            <p:nvPr/>
          </p:nvSpPr>
          <p:spPr bwMode="auto">
            <a:xfrm>
              <a:off x="7895927" y="2239195"/>
              <a:ext cx="213934" cy="321364"/>
            </a:xfrm>
            <a:custGeom>
              <a:avLst/>
              <a:gdLst>
                <a:gd name="T0" fmla="*/ 247 w 247"/>
                <a:gd name="T1" fmla="*/ 0 h 435"/>
                <a:gd name="T2" fmla="*/ 169 w 247"/>
                <a:gd name="T3" fmla="*/ 81 h 435"/>
                <a:gd name="T4" fmla="*/ 88 w 247"/>
                <a:gd name="T5" fmla="*/ 210 h 435"/>
                <a:gd name="T6" fmla="*/ 0 w 247"/>
                <a:gd name="T7" fmla="*/ 435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" h="435">
                  <a:moveTo>
                    <a:pt x="247" y="0"/>
                  </a:moveTo>
                  <a:cubicBezTo>
                    <a:pt x="234" y="14"/>
                    <a:pt x="196" y="46"/>
                    <a:pt x="169" y="81"/>
                  </a:cubicBezTo>
                  <a:cubicBezTo>
                    <a:pt x="142" y="116"/>
                    <a:pt x="116" y="151"/>
                    <a:pt x="88" y="210"/>
                  </a:cubicBezTo>
                  <a:cubicBezTo>
                    <a:pt x="60" y="269"/>
                    <a:pt x="18" y="388"/>
                    <a:pt x="0" y="435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67"/>
            <p:cNvSpPr>
              <a:spLocks/>
            </p:cNvSpPr>
            <p:nvPr/>
          </p:nvSpPr>
          <p:spPr bwMode="auto">
            <a:xfrm>
              <a:off x="8208599" y="2398768"/>
              <a:ext cx="275428" cy="316192"/>
            </a:xfrm>
            <a:custGeom>
              <a:avLst/>
              <a:gdLst>
                <a:gd name="T0" fmla="*/ 318 w 318"/>
                <a:gd name="T1" fmla="*/ 0 h 428"/>
                <a:gd name="T2" fmla="*/ 207 w 318"/>
                <a:gd name="T3" fmla="*/ 102 h 428"/>
                <a:gd name="T4" fmla="*/ 111 w 318"/>
                <a:gd name="T5" fmla="*/ 228 h 428"/>
                <a:gd name="T6" fmla="*/ 0 w 318"/>
                <a:gd name="T7" fmla="*/ 428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8" h="428">
                  <a:moveTo>
                    <a:pt x="318" y="0"/>
                  </a:moveTo>
                  <a:cubicBezTo>
                    <a:pt x="300" y="17"/>
                    <a:pt x="241" y="64"/>
                    <a:pt x="207" y="102"/>
                  </a:cubicBezTo>
                  <a:cubicBezTo>
                    <a:pt x="173" y="140"/>
                    <a:pt x="146" y="174"/>
                    <a:pt x="111" y="228"/>
                  </a:cubicBezTo>
                  <a:cubicBezTo>
                    <a:pt x="76" y="282"/>
                    <a:pt x="23" y="386"/>
                    <a:pt x="0" y="428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68"/>
            <p:cNvSpPr>
              <a:spLocks/>
            </p:cNvSpPr>
            <p:nvPr/>
          </p:nvSpPr>
          <p:spPr bwMode="auto">
            <a:xfrm>
              <a:off x="6324773" y="2345577"/>
              <a:ext cx="498023" cy="87174"/>
            </a:xfrm>
            <a:custGeom>
              <a:avLst/>
              <a:gdLst>
                <a:gd name="T0" fmla="*/ 575 w 575"/>
                <a:gd name="T1" fmla="*/ 118 h 118"/>
                <a:gd name="T2" fmla="*/ 509 w 575"/>
                <a:gd name="T3" fmla="*/ 87 h 118"/>
                <a:gd name="T4" fmla="*/ 425 w 575"/>
                <a:gd name="T5" fmla="*/ 57 h 118"/>
                <a:gd name="T6" fmla="*/ 279 w 575"/>
                <a:gd name="T7" fmla="*/ 15 h 118"/>
                <a:gd name="T8" fmla="*/ 132 w 575"/>
                <a:gd name="T9" fmla="*/ 0 h 118"/>
                <a:gd name="T10" fmla="*/ 0 w 575"/>
                <a:gd name="T11" fmla="*/ 1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5" h="118">
                  <a:moveTo>
                    <a:pt x="575" y="118"/>
                  </a:moveTo>
                  <a:cubicBezTo>
                    <a:pt x="564" y="113"/>
                    <a:pt x="534" y="97"/>
                    <a:pt x="509" y="87"/>
                  </a:cubicBezTo>
                  <a:cubicBezTo>
                    <a:pt x="484" y="77"/>
                    <a:pt x="463" y="69"/>
                    <a:pt x="425" y="57"/>
                  </a:cubicBezTo>
                  <a:cubicBezTo>
                    <a:pt x="387" y="45"/>
                    <a:pt x="328" y="24"/>
                    <a:pt x="279" y="15"/>
                  </a:cubicBezTo>
                  <a:cubicBezTo>
                    <a:pt x="230" y="6"/>
                    <a:pt x="178" y="0"/>
                    <a:pt x="132" y="0"/>
                  </a:cubicBezTo>
                  <a:cubicBezTo>
                    <a:pt x="86" y="0"/>
                    <a:pt x="27" y="12"/>
                    <a:pt x="0" y="15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69"/>
            <p:cNvSpPr>
              <a:spLocks/>
            </p:cNvSpPr>
            <p:nvPr/>
          </p:nvSpPr>
          <p:spPr bwMode="auto">
            <a:xfrm>
              <a:off x="6194853" y="1989492"/>
              <a:ext cx="559518" cy="123374"/>
            </a:xfrm>
            <a:custGeom>
              <a:avLst/>
              <a:gdLst>
                <a:gd name="T0" fmla="*/ 646 w 646"/>
                <a:gd name="T1" fmla="*/ 167 h 167"/>
                <a:gd name="T2" fmla="*/ 580 w 646"/>
                <a:gd name="T3" fmla="*/ 136 h 167"/>
                <a:gd name="T4" fmla="*/ 429 w 646"/>
                <a:gd name="T5" fmla="*/ 73 h 167"/>
                <a:gd name="T6" fmla="*/ 282 w 646"/>
                <a:gd name="T7" fmla="*/ 31 h 167"/>
                <a:gd name="T8" fmla="*/ 120 w 646"/>
                <a:gd name="T9" fmla="*/ 4 h 167"/>
                <a:gd name="T10" fmla="*/ 0 w 646"/>
                <a:gd name="T11" fmla="*/ 1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6" h="167">
                  <a:moveTo>
                    <a:pt x="646" y="167"/>
                  </a:moveTo>
                  <a:cubicBezTo>
                    <a:pt x="635" y="162"/>
                    <a:pt x="616" y="152"/>
                    <a:pt x="580" y="136"/>
                  </a:cubicBezTo>
                  <a:cubicBezTo>
                    <a:pt x="544" y="120"/>
                    <a:pt x="479" y="90"/>
                    <a:pt x="429" y="73"/>
                  </a:cubicBezTo>
                  <a:cubicBezTo>
                    <a:pt x="379" y="56"/>
                    <a:pt x="333" y="42"/>
                    <a:pt x="282" y="31"/>
                  </a:cubicBezTo>
                  <a:cubicBezTo>
                    <a:pt x="231" y="20"/>
                    <a:pt x="167" y="8"/>
                    <a:pt x="120" y="4"/>
                  </a:cubicBezTo>
                  <a:cubicBezTo>
                    <a:pt x="73" y="0"/>
                    <a:pt x="25" y="9"/>
                    <a:pt x="0" y="10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28"/>
            <p:cNvSpPr>
              <a:spLocks/>
            </p:cNvSpPr>
            <p:nvPr/>
          </p:nvSpPr>
          <p:spPr bwMode="auto">
            <a:xfrm>
              <a:off x="7878605" y="2617443"/>
              <a:ext cx="457315" cy="287380"/>
            </a:xfrm>
            <a:custGeom>
              <a:avLst/>
              <a:gdLst>
                <a:gd name="T0" fmla="*/ 0 w 528"/>
                <a:gd name="T1" fmla="*/ 389 h 389"/>
                <a:gd name="T2" fmla="*/ 266 w 528"/>
                <a:gd name="T3" fmla="*/ 252 h 389"/>
                <a:gd name="T4" fmla="*/ 528 w 528"/>
                <a:gd name="T5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8" h="389">
                  <a:moveTo>
                    <a:pt x="0" y="389"/>
                  </a:moveTo>
                  <a:cubicBezTo>
                    <a:pt x="44" y="366"/>
                    <a:pt x="178" y="317"/>
                    <a:pt x="266" y="252"/>
                  </a:cubicBezTo>
                  <a:cubicBezTo>
                    <a:pt x="354" y="187"/>
                    <a:pt x="474" y="52"/>
                    <a:pt x="528" y="0"/>
                  </a:cubicBezTo>
                </a:path>
              </a:pathLst>
            </a:custGeom>
            <a:noFill/>
            <a:ln w="889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70"/>
            <p:cNvSpPr>
              <a:spLocks/>
            </p:cNvSpPr>
            <p:nvPr/>
          </p:nvSpPr>
          <p:spPr bwMode="auto">
            <a:xfrm rot="21450883">
              <a:off x="6594138" y="2590848"/>
              <a:ext cx="223461" cy="407061"/>
            </a:xfrm>
            <a:custGeom>
              <a:avLst/>
              <a:gdLst>
                <a:gd name="T0" fmla="*/ 0 w 258"/>
                <a:gd name="T1" fmla="*/ 551 h 551"/>
                <a:gd name="T2" fmla="*/ 182 w 258"/>
                <a:gd name="T3" fmla="*/ 343 h 551"/>
                <a:gd name="T4" fmla="*/ 258 w 258"/>
                <a:gd name="T5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8" h="551">
                  <a:moveTo>
                    <a:pt x="0" y="551"/>
                  </a:moveTo>
                  <a:cubicBezTo>
                    <a:pt x="29" y="516"/>
                    <a:pt x="139" y="435"/>
                    <a:pt x="182" y="343"/>
                  </a:cubicBezTo>
                  <a:cubicBezTo>
                    <a:pt x="225" y="251"/>
                    <a:pt x="242" y="71"/>
                    <a:pt x="258" y="0"/>
                  </a:cubicBezTo>
                </a:path>
              </a:pathLst>
            </a:custGeom>
            <a:noFill/>
            <a:ln w="889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Line 47"/>
            <p:cNvSpPr>
              <a:spLocks noChangeShapeType="1"/>
            </p:cNvSpPr>
            <p:nvPr/>
          </p:nvSpPr>
          <p:spPr bwMode="auto">
            <a:xfrm flipH="1" flipV="1">
              <a:off x="6631382" y="2669896"/>
              <a:ext cx="540463" cy="21719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48"/>
            <p:cNvSpPr>
              <a:spLocks/>
            </p:cNvSpPr>
            <p:nvPr/>
          </p:nvSpPr>
          <p:spPr bwMode="auto">
            <a:xfrm>
              <a:off x="6153279" y="2596019"/>
              <a:ext cx="478102" cy="73877"/>
            </a:xfrm>
            <a:custGeom>
              <a:avLst/>
              <a:gdLst>
                <a:gd name="T0" fmla="*/ 552 w 552"/>
                <a:gd name="T1" fmla="*/ 100 h 100"/>
                <a:gd name="T2" fmla="*/ 486 w 552"/>
                <a:gd name="T3" fmla="*/ 69 h 100"/>
                <a:gd name="T4" fmla="*/ 402 w 552"/>
                <a:gd name="T5" fmla="*/ 39 h 100"/>
                <a:gd name="T6" fmla="*/ 297 w 552"/>
                <a:gd name="T7" fmla="*/ 15 h 100"/>
                <a:gd name="T8" fmla="*/ 123 w 552"/>
                <a:gd name="T9" fmla="*/ 3 h 100"/>
                <a:gd name="T10" fmla="*/ 0 w 552"/>
                <a:gd name="T11" fmla="*/ 3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2" h="100">
                  <a:moveTo>
                    <a:pt x="552" y="100"/>
                  </a:moveTo>
                  <a:cubicBezTo>
                    <a:pt x="541" y="95"/>
                    <a:pt x="511" y="79"/>
                    <a:pt x="486" y="69"/>
                  </a:cubicBezTo>
                  <a:cubicBezTo>
                    <a:pt x="461" y="59"/>
                    <a:pt x="433" y="48"/>
                    <a:pt x="402" y="39"/>
                  </a:cubicBezTo>
                  <a:cubicBezTo>
                    <a:pt x="371" y="30"/>
                    <a:pt x="343" y="21"/>
                    <a:pt x="297" y="15"/>
                  </a:cubicBezTo>
                  <a:cubicBezTo>
                    <a:pt x="251" y="9"/>
                    <a:pt x="172" y="0"/>
                    <a:pt x="123" y="3"/>
                  </a:cubicBezTo>
                  <a:cubicBezTo>
                    <a:pt x="74" y="6"/>
                    <a:pt x="26" y="29"/>
                    <a:pt x="0" y="36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AutoShape 71"/>
            <p:cNvSpPr>
              <a:spLocks noChangeArrowheads="1"/>
            </p:cNvSpPr>
            <p:nvPr/>
          </p:nvSpPr>
          <p:spPr bwMode="auto">
            <a:xfrm rot="11975490">
              <a:off x="7568531" y="2420931"/>
              <a:ext cx="117793" cy="100472"/>
            </a:xfrm>
            <a:custGeom>
              <a:avLst/>
              <a:gdLst>
                <a:gd name="G0" fmla="+- 433 0 0"/>
                <a:gd name="G1" fmla="+- 69367 0 0"/>
                <a:gd name="G2" fmla="+- 0 0 69367"/>
                <a:gd name="T0" fmla="*/ 0 256 1"/>
                <a:gd name="T1" fmla="*/ 180 256 1"/>
                <a:gd name="G3" fmla="+- 69367 T0 T1"/>
                <a:gd name="T2" fmla="*/ 0 256 1"/>
                <a:gd name="T3" fmla="*/ 90 256 1"/>
                <a:gd name="G4" fmla="+- 69367 T2 T3"/>
                <a:gd name="G5" fmla="*/ G4 2 1"/>
                <a:gd name="T4" fmla="*/ 90 256 1"/>
                <a:gd name="T5" fmla="*/ 0 256 1"/>
                <a:gd name="G6" fmla="+- 69367 T4 T5"/>
                <a:gd name="G7" fmla="*/ G6 2 1"/>
                <a:gd name="G8" fmla="abs 69367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433"/>
                <a:gd name="G18" fmla="*/ 433 1 2"/>
                <a:gd name="G19" fmla="+- G18 5400 0"/>
                <a:gd name="G20" fmla="cos G19 69367"/>
                <a:gd name="G21" fmla="sin G19 69367"/>
                <a:gd name="G22" fmla="+- G20 10800 0"/>
                <a:gd name="G23" fmla="+- G21 10800 0"/>
                <a:gd name="G24" fmla="+- 10800 0 G20"/>
                <a:gd name="G25" fmla="+- 433 10800 0"/>
                <a:gd name="G26" fmla="?: G9 G17 G25"/>
                <a:gd name="G27" fmla="?: G9 0 21600"/>
                <a:gd name="G28" fmla="cos 10800 69367"/>
                <a:gd name="G29" fmla="sin 10800 69367"/>
                <a:gd name="G30" fmla="sin 433 69367"/>
                <a:gd name="G31" fmla="+- G28 10800 0"/>
                <a:gd name="G32" fmla="+- G29 10800 0"/>
                <a:gd name="G33" fmla="+- G30 10800 0"/>
                <a:gd name="G34" fmla="?: G4 0 G31"/>
                <a:gd name="G35" fmla="?: 69367 G34 0"/>
                <a:gd name="G36" fmla="?: G6 G35 G31"/>
                <a:gd name="G37" fmla="+- 21600 0 G36"/>
                <a:gd name="G38" fmla="?: G4 0 G33"/>
                <a:gd name="G39" fmla="?: 69367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21600 h 21600"/>
                <a:gd name="T14" fmla="*/ 16416 w 21600"/>
                <a:gd name="T15" fmla="*/ 10903 h 21600"/>
                <a:gd name="T16" fmla="*/ 10800 w 21600"/>
                <a:gd name="T17" fmla="*/ 11233 h 21600"/>
                <a:gd name="T18" fmla="*/ 5184 w 21600"/>
                <a:gd name="T19" fmla="*/ 10903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1232" y="10807"/>
                  </a:moveTo>
                  <a:cubicBezTo>
                    <a:pt x="11228" y="11043"/>
                    <a:pt x="11036" y="11232"/>
                    <a:pt x="10800" y="11233"/>
                  </a:cubicBezTo>
                  <a:cubicBezTo>
                    <a:pt x="10563" y="11233"/>
                    <a:pt x="10371" y="11043"/>
                    <a:pt x="10367" y="10807"/>
                  </a:cubicBezTo>
                  <a:lnTo>
                    <a:pt x="1" y="10999"/>
                  </a:lnTo>
                  <a:cubicBezTo>
                    <a:pt x="110" y="16885"/>
                    <a:pt x="4913" y="21600"/>
                    <a:pt x="10800" y="21600"/>
                  </a:cubicBezTo>
                  <a:cubicBezTo>
                    <a:pt x="16686" y="21599"/>
                    <a:pt x="21489" y="16885"/>
                    <a:pt x="21598" y="10999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Line 72"/>
            <p:cNvSpPr>
              <a:spLocks noChangeShapeType="1"/>
            </p:cNvSpPr>
            <p:nvPr/>
          </p:nvSpPr>
          <p:spPr bwMode="auto">
            <a:xfrm flipV="1">
              <a:off x="4857672" y="1571654"/>
              <a:ext cx="2082170" cy="63681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Line 73"/>
            <p:cNvSpPr>
              <a:spLocks noChangeShapeType="1"/>
            </p:cNvSpPr>
            <p:nvPr/>
          </p:nvSpPr>
          <p:spPr bwMode="auto">
            <a:xfrm flipV="1">
              <a:off x="6939842" y="1270238"/>
              <a:ext cx="0" cy="30141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Line 74"/>
            <p:cNvSpPr>
              <a:spLocks noChangeShapeType="1"/>
            </p:cNvSpPr>
            <p:nvPr/>
          </p:nvSpPr>
          <p:spPr bwMode="auto">
            <a:xfrm flipV="1">
              <a:off x="4857672" y="1839827"/>
              <a:ext cx="0" cy="3686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75"/>
            <p:cNvSpPr>
              <a:spLocks/>
            </p:cNvSpPr>
            <p:nvPr/>
          </p:nvSpPr>
          <p:spPr bwMode="auto">
            <a:xfrm>
              <a:off x="4853342" y="1734183"/>
              <a:ext cx="1067935" cy="147015"/>
            </a:xfrm>
            <a:custGeom>
              <a:avLst/>
              <a:gdLst>
                <a:gd name="T0" fmla="*/ 0 w 1233"/>
                <a:gd name="T1" fmla="*/ 143 h 199"/>
                <a:gd name="T2" fmla="*/ 272 w 1233"/>
                <a:gd name="T3" fmla="*/ 52 h 199"/>
                <a:gd name="T4" fmla="*/ 499 w 1233"/>
                <a:gd name="T5" fmla="*/ 7 h 199"/>
                <a:gd name="T6" fmla="*/ 771 w 1233"/>
                <a:gd name="T7" fmla="*/ 7 h 199"/>
                <a:gd name="T8" fmla="*/ 998 w 1233"/>
                <a:gd name="T9" fmla="*/ 52 h 199"/>
                <a:gd name="T10" fmla="*/ 1233 w 1233"/>
                <a:gd name="T11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3" h="199">
                  <a:moveTo>
                    <a:pt x="0" y="143"/>
                  </a:moveTo>
                  <a:cubicBezTo>
                    <a:pt x="94" y="109"/>
                    <a:pt x="189" y="75"/>
                    <a:pt x="272" y="52"/>
                  </a:cubicBezTo>
                  <a:cubicBezTo>
                    <a:pt x="355" y="29"/>
                    <a:pt x="416" y="14"/>
                    <a:pt x="499" y="7"/>
                  </a:cubicBezTo>
                  <a:cubicBezTo>
                    <a:pt x="582" y="0"/>
                    <a:pt x="688" y="0"/>
                    <a:pt x="771" y="7"/>
                  </a:cubicBezTo>
                  <a:cubicBezTo>
                    <a:pt x="854" y="14"/>
                    <a:pt x="921" y="20"/>
                    <a:pt x="998" y="52"/>
                  </a:cubicBezTo>
                  <a:cubicBezTo>
                    <a:pt x="1075" y="84"/>
                    <a:pt x="1184" y="169"/>
                    <a:pt x="1233" y="199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76"/>
            <p:cNvSpPr>
              <a:spLocks/>
            </p:cNvSpPr>
            <p:nvPr/>
          </p:nvSpPr>
          <p:spPr bwMode="auto">
            <a:xfrm>
              <a:off x="6586462" y="1437938"/>
              <a:ext cx="353380" cy="237883"/>
            </a:xfrm>
            <a:custGeom>
              <a:avLst/>
              <a:gdLst>
                <a:gd name="T0" fmla="*/ 0 w 408"/>
                <a:gd name="T1" fmla="*/ 322 h 322"/>
                <a:gd name="T2" fmla="*/ 234 w 408"/>
                <a:gd name="T3" fmla="*/ 106 h 322"/>
                <a:gd name="T4" fmla="*/ 408 w 408"/>
                <a:gd name="T5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8" h="322">
                  <a:moveTo>
                    <a:pt x="0" y="322"/>
                  </a:moveTo>
                  <a:cubicBezTo>
                    <a:pt x="39" y="287"/>
                    <a:pt x="166" y="160"/>
                    <a:pt x="234" y="106"/>
                  </a:cubicBezTo>
                  <a:cubicBezTo>
                    <a:pt x="302" y="52"/>
                    <a:pt x="359" y="9"/>
                    <a:pt x="408" y="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77"/>
            <p:cNvSpPr>
              <a:spLocks/>
            </p:cNvSpPr>
            <p:nvPr/>
          </p:nvSpPr>
          <p:spPr bwMode="auto">
            <a:xfrm>
              <a:off x="5485615" y="1268760"/>
              <a:ext cx="1460290" cy="470594"/>
            </a:xfrm>
            <a:custGeom>
              <a:avLst/>
              <a:gdLst>
                <a:gd name="T0" fmla="*/ 0 w 1686"/>
                <a:gd name="T1" fmla="*/ 637 h 637"/>
                <a:gd name="T2" fmla="*/ 387 w 1686"/>
                <a:gd name="T3" fmla="*/ 390 h 637"/>
                <a:gd name="T4" fmla="*/ 958 w 1686"/>
                <a:gd name="T5" fmla="*/ 152 h 637"/>
                <a:gd name="T6" fmla="*/ 1372 w 1686"/>
                <a:gd name="T7" fmla="*/ 41 h 637"/>
                <a:gd name="T8" fmla="*/ 1686 w 1686"/>
                <a:gd name="T9" fmla="*/ 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6" h="637">
                  <a:moveTo>
                    <a:pt x="0" y="637"/>
                  </a:moveTo>
                  <a:cubicBezTo>
                    <a:pt x="64" y="596"/>
                    <a:pt x="227" y="471"/>
                    <a:pt x="387" y="390"/>
                  </a:cubicBezTo>
                  <a:cubicBezTo>
                    <a:pt x="547" y="309"/>
                    <a:pt x="794" y="210"/>
                    <a:pt x="958" y="152"/>
                  </a:cubicBezTo>
                  <a:cubicBezTo>
                    <a:pt x="1122" y="94"/>
                    <a:pt x="1251" y="66"/>
                    <a:pt x="1372" y="41"/>
                  </a:cubicBezTo>
                  <a:cubicBezTo>
                    <a:pt x="1493" y="16"/>
                    <a:pt x="1621" y="9"/>
                    <a:pt x="1686" y="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78"/>
            <p:cNvSpPr>
              <a:spLocks/>
            </p:cNvSpPr>
            <p:nvPr/>
          </p:nvSpPr>
          <p:spPr bwMode="auto">
            <a:xfrm rot="21276641">
              <a:off x="6389851" y="1437938"/>
              <a:ext cx="339522" cy="234189"/>
            </a:xfrm>
            <a:custGeom>
              <a:avLst/>
              <a:gdLst>
                <a:gd name="T0" fmla="*/ 0 w 528"/>
                <a:gd name="T1" fmla="*/ 389 h 389"/>
                <a:gd name="T2" fmla="*/ 266 w 528"/>
                <a:gd name="T3" fmla="*/ 252 h 389"/>
                <a:gd name="T4" fmla="*/ 528 w 528"/>
                <a:gd name="T5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8" h="389">
                  <a:moveTo>
                    <a:pt x="0" y="389"/>
                  </a:moveTo>
                  <a:cubicBezTo>
                    <a:pt x="44" y="366"/>
                    <a:pt x="178" y="317"/>
                    <a:pt x="266" y="252"/>
                  </a:cubicBezTo>
                  <a:cubicBezTo>
                    <a:pt x="354" y="187"/>
                    <a:pt x="474" y="52"/>
                    <a:pt x="528" y="0"/>
                  </a:cubicBezTo>
                </a:path>
              </a:pathLst>
            </a:custGeom>
            <a:noFill/>
            <a:ln w="635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79"/>
            <p:cNvSpPr>
              <a:spLocks/>
            </p:cNvSpPr>
            <p:nvPr/>
          </p:nvSpPr>
          <p:spPr bwMode="auto">
            <a:xfrm rot="21276641" flipH="1">
              <a:off x="5759311" y="1657351"/>
              <a:ext cx="194878" cy="186908"/>
            </a:xfrm>
            <a:custGeom>
              <a:avLst/>
              <a:gdLst>
                <a:gd name="T0" fmla="*/ 0 w 528"/>
                <a:gd name="T1" fmla="*/ 389 h 389"/>
                <a:gd name="T2" fmla="*/ 266 w 528"/>
                <a:gd name="T3" fmla="*/ 252 h 389"/>
                <a:gd name="T4" fmla="*/ 528 w 528"/>
                <a:gd name="T5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8" h="389">
                  <a:moveTo>
                    <a:pt x="0" y="389"/>
                  </a:moveTo>
                  <a:cubicBezTo>
                    <a:pt x="44" y="366"/>
                    <a:pt x="178" y="317"/>
                    <a:pt x="266" y="252"/>
                  </a:cubicBezTo>
                  <a:cubicBezTo>
                    <a:pt x="354" y="187"/>
                    <a:pt x="474" y="52"/>
                    <a:pt x="528" y="0"/>
                  </a:cubicBezTo>
                </a:path>
              </a:pathLst>
            </a:custGeom>
            <a:noFill/>
            <a:ln w="635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80"/>
            <p:cNvSpPr>
              <a:spLocks/>
            </p:cNvSpPr>
            <p:nvPr/>
          </p:nvSpPr>
          <p:spPr bwMode="auto">
            <a:xfrm>
              <a:off x="5219713" y="1873810"/>
              <a:ext cx="423536" cy="118941"/>
            </a:xfrm>
            <a:custGeom>
              <a:avLst/>
              <a:gdLst>
                <a:gd name="T0" fmla="*/ 0 w 489"/>
                <a:gd name="T1" fmla="*/ 161 h 161"/>
                <a:gd name="T2" fmla="*/ 246 w 489"/>
                <a:gd name="T3" fmla="*/ 81 h 161"/>
                <a:gd name="T4" fmla="*/ 489 w 489"/>
                <a:gd name="T5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9" h="161">
                  <a:moveTo>
                    <a:pt x="0" y="161"/>
                  </a:moveTo>
                  <a:cubicBezTo>
                    <a:pt x="41" y="148"/>
                    <a:pt x="165" y="108"/>
                    <a:pt x="246" y="81"/>
                  </a:cubicBezTo>
                  <a:cubicBezTo>
                    <a:pt x="327" y="54"/>
                    <a:pt x="439" y="17"/>
                    <a:pt x="489" y="0"/>
                  </a:cubicBezTo>
                </a:path>
              </a:pathLst>
            </a:custGeom>
            <a:noFill/>
            <a:ln w="635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WordArt 81"/>
            <p:cNvSpPr>
              <a:spLocks noChangeArrowheads="1" noChangeShapeType="1" noTextEdit="1"/>
            </p:cNvSpPr>
            <p:nvPr/>
          </p:nvSpPr>
          <p:spPr bwMode="auto">
            <a:xfrm>
              <a:off x="6075447" y="1527328"/>
              <a:ext cx="197477" cy="24527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SlantUp">
                <a:avLst>
                  <a:gd name="adj" fmla="val 24208"/>
                </a:avLst>
              </a:prstTxWarp>
            </a:bodyPr>
            <a:lstStyle/>
            <a:p>
              <a:r>
                <a:rPr lang="en-US" sz="2800" b="1" kern="10">
                  <a:ln w="25400">
                    <a:solidFill>
                      <a:schemeClr val="accent2"/>
                    </a:solidFill>
                    <a:round/>
                    <a:headEnd/>
                    <a:tailEnd type="none" w="med" len="lg"/>
                  </a:ln>
                  <a:noFill/>
                  <a:latin typeface="Arial"/>
                  <a:cs typeface="Arial"/>
                </a:rPr>
                <a:t>W</a:t>
              </a:r>
            </a:p>
          </p:txBody>
        </p:sp>
        <p:sp>
          <p:nvSpPr>
            <p:cNvPr id="125" name="WordArt 82"/>
            <p:cNvSpPr>
              <a:spLocks noChangeArrowheads="1" noChangeShapeType="1" noTextEdit="1"/>
            </p:cNvSpPr>
            <p:nvPr/>
          </p:nvSpPr>
          <p:spPr bwMode="auto">
            <a:xfrm>
              <a:off x="4935623" y="1839827"/>
              <a:ext cx="197477" cy="24527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SlantUp">
                <a:avLst>
                  <a:gd name="adj" fmla="val 24208"/>
                </a:avLst>
              </a:prstTxWarp>
            </a:bodyPr>
            <a:lstStyle/>
            <a:p>
              <a:r>
                <a:rPr lang="en-US" sz="2800" b="1" kern="10">
                  <a:ln w="25400">
                    <a:solidFill>
                      <a:schemeClr val="accent1"/>
                    </a:solidFill>
                    <a:round/>
                    <a:headEnd/>
                    <a:tailEnd type="none" w="med" len="lg"/>
                  </a:ln>
                  <a:noFill/>
                  <a:latin typeface="Arial"/>
                  <a:cs typeface="Arial"/>
                </a:rPr>
                <a:t>C</a:t>
              </a:r>
            </a:p>
          </p:txBody>
        </p:sp>
        <p:sp>
          <p:nvSpPr>
            <p:cNvPr id="126" name="Text Box 87"/>
            <p:cNvSpPr txBox="1">
              <a:spLocks noChangeArrowheads="1"/>
            </p:cNvSpPr>
            <p:nvPr/>
          </p:nvSpPr>
          <p:spPr bwMode="auto">
            <a:xfrm>
              <a:off x="5038574" y="2940285"/>
              <a:ext cx="183619" cy="170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/>
                <a:t>A</a:t>
              </a:r>
            </a:p>
          </p:txBody>
        </p:sp>
        <p:sp>
          <p:nvSpPr>
            <p:cNvPr id="127" name="Text Box 88"/>
            <p:cNvSpPr txBox="1">
              <a:spLocks noChangeArrowheads="1"/>
            </p:cNvSpPr>
            <p:nvPr/>
          </p:nvSpPr>
          <p:spPr bwMode="auto">
            <a:xfrm>
              <a:off x="8339384" y="1867596"/>
              <a:ext cx="183619" cy="170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/>
                <a:t>B</a:t>
              </a:r>
            </a:p>
          </p:txBody>
        </p:sp>
        <p:sp>
          <p:nvSpPr>
            <p:cNvPr id="128" name="Text Box 89"/>
            <p:cNvSpPr txBox="1">
              <a:spLocks noChangeArrowheads="1"/>
            </p:cNvSpPr>
            <p:nvPr/>
          </p:nvSpPr>
          <p:spPr bwMode="auto">
            <a:xfrm>
              <a:off x="4695707" y="2107999"/>
              <a:ext cx="183619" cy="170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dirty="0"/>
                <a:t>A</a:t>
              </a:r>
            </a:p>
          </p:txBody>
        </p:sp>
        <p:sp>
          <p:nvSpPr>
            <p:cNvPr id="129" name="Text Box 90"/>
            <p:cNvSpPr txBox="1">
              <a:spLocks noChangeArrowheads="1"/>
            </p:cNvSpPr>
            <p:nvPr/>
          </p:nvSpPr>
          <p:spPr bwMode="auto">
            <a:xfrm>
              <a:off x="6908661" y="1437938"/>
              <a:ext cx="183619" cy="170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/>
                <a:t>B</a:t>
              </a:r>
            </a:p>
          </p:txBody>
        </p:sp>
      </p:grpSp>
      <p:grpSp>
        <p:nvGrpSpPr>
          <p:cNvPr id="475" name="Grupo 474"/>
          <p:cNvGrpSpPr/>
          <p:nvPr/>
        </p:nvGrpSpPr>
        <p:grpSpPr>
          <a:xfrm>
            <a:off x="251520" y="4402534"/>
            <a:ext cx="4246631" cy="2122810"/>
            <a:chOff x="251520" y="4402534"/>
            <a:chExt cx="4246631" cy="2122810"/>
          </a:xfrm>
        </p:grpSpPr>
        <p:sp>
          <p:nvSpPr>
            <p:cNvPr id="225" name="Freeform 53"/>
            <p:cNvSpPr>
              <a:spLocks/>
            </p:cNvSpPr>
            <p:nvPr/>
          </p:nvSpPr>
          <p:spPr bwMode="auto">
            <a:xfrm>
              <a:off x="3860064" y="5465902"/>
              <a:ext cx="253644" cy="259890"/>
            </a:xfrm>
            <a:custGeom>
              <a:avLst/>
              <a:gdLst>
                <a:gd name="T0" fmla="*/ 287 w 287"/>
                <a:gd name="T1" fmla="*/ 0 h 366"/>
                <a:gd name="T2" fmla="*/ 176 w 287"/>
                <a:gd name="T3" fmla="*/ 102 h 366"/>
                <a:gd name="T4" fmla="*/ 80 w 287"/>
                <a:gd name="T5" fmla="*/ 228 h 366"/>
                <a:gd name="T6" fmla="*/ 0 w 287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7" h="366">
                  <a:moveTo>
                    <a:pt x="287" y="0"/>
                  </a:moveTo>
                  <a:cubicBezTo>
                    <a:pt x="269" y="17"/>
                    <a:pt x="210" y="64"/>
                    <a:pt x="176" y="102"/>
                  </a:cubicBezTo>
                  <a:cubicBezTo>
                    <a:pt x="142" y="140"/>
                    <a:pt x="109" y="184"/>
                    <a:pt x="80" y="228"/>
                  </a:cubicBezTo>
                  <a:cubicBezTo>
                    <a:pt x="51" y="272"/>
                    <a:pt x="17" y="337"/>
                    <a:pt x="0" y="36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AutoShape 60"/>
            <p:cNvSpPr>
              <a:spLocks noChangeArrowheads="1"/>
            </p:cNvSpPr>
            <p:nvPr/>
          </p:nvSpPr>
          <p:spPr bwMode="auto">
            <a:xfrm rot="11770494">
              <a:off x="2973636" y="5433949"/>
              <a:ext cx="160847" cy="96571"/>
            </a:xfrm>
            <a:custGeom>
              <a:avLst/>
              <a:gdLst>
                <a:gd name="G0" fmla="+- 433 0 0"/>
                <a:gd name="G1" fmla="+- 69367 0 0"/>
                <a:gd name="G2" fmla="+- 0 0 69367"/>
                <a:gd name="T0" fmla="*/ 0 256 1"/>
                <a:gd name="T1" fmla="*/ 180 256 1"/>
                <a:gd name="G3" fmla="+- 69367 T0 T1"/>
                <a:gd name="T2" fmla="*/ 0 256 1"/>
                <a:gd name="T3" fmla="*/ 90 256 1"/>
                <a:gd name="G4" fmla="+- 69367 T2 T3"/>
                <a:gd name="G5" fmla="*/ G4 2 1"/>
                <a:gd name="T4" fmla="*/ 90 256 1"/>
                <a:gd name="T5" fmla="*/ 0 256 1"/>
                <a:gd name="G6" fmla="+- 69367 T4 T5"/>
                <a:gd name="G7" fmla="*/ G6 2 1"/>
                <a:gd name="G8" fmla="abs 69367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433"/>
                <a:gd name="G18" fmla="*/ 433 1 2"/>
                <a:gd name="G19" fmla="+- G18 5400 0"/>
                <a:gd name="G20" fmla="cos G19 69367"/>
                <a:gd name="G21" fmla="sin G19 69367"/>
                <a:gd name="G22" fmla="+- G20 10800 0"/>
                <a:gd name="G23" fmla="+- G21 10800 0"/>
                <a:gd name="G24" fmla="+- 10800 0 G20"/>
                <a:gd name="G25" fmla="+- 433 10800 0"/>
                <a:gd name="G26" fmla="?: G9 G17 G25"/>
                <a:gd name="G27" fmla="?: G9 0 21600"/>
                <a:gd name="G28" fmla="cos 10800 69367"/>
                <a:gd name="G29" fmla="sin 10800 69367"/>
                <a:gd name="G30" fmla="sin 433 69367"/>
                <a:gd name="G31" fmla="+- G28 10800 0"/>
                <a:gd name="G32" fmla="+- G29 10800 0"/>
                <a:gd name="G33" fmla="+- G30 10800 0"/>
                <a:gd name="G34" fmla="?: G4 0 G31"/>
                <a:gd name="G35" fmla="?: 69367 G34 0"/>
                <a:gd name="G36" fmla="?: G6 G35 G31"/>
                <a:gd name="G37" fmla="+- 21600 0 G36"/>
                <a:gd name="G38" fmla="?: G4 0 G33"/>
                <a:gd name="G39" fmla="?: 69367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21600 h 21600"/>
                <a:gd name="T14" fmla="*/ 16416 w 21600"/>
                <a:gd name="T15" fmla="*/ 10903 h 21600"/>
                <a:gd name="T16" fmla="*/ 10800 w 21600"/>
                <a:gd name="T17" fmla="*/ 11233 h 21600"/>
                <a:gd name="T18" fmla="*/ 5184 w 21600"/>
                <a:gd name="T19" fmla="*/ 10903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1232" y="10807"/>
                  </a:moveTo>
                  <a:cubicBezTo>
                    <a:pt x="11228" y="11043"/>
                    <a:pt x="11036" y="11232"/>
                    <a:pt x="10800" y="11233"/>
                  </a:cubicBezTo>
                  <a:cubicBezTo>
                    <a:pt x="10563" y="11233"/>
                    <a:pt x="10371" y="11043"/>
                    <a:pt x="10367" y="10807"/>
                  </a:cubicBezTo>
                  <a:lnTo>
                    <a:pt x="1" y="10999"/>
                  </a:lnTo>
                  <a:cubicBezTo>
                    <a:pt x="110" y="16885"/>
                    <a:pt x="4913" y="21600"/>
                    <a:pt x="10800" y="21600"/>
                  </a:cubicBezTo>
                  <a:cubicBezTo>
                    <a:pt x="16686" y="21599"/>
                    <a:pt x="21489" y="16885"/>
                    <a:pt x="21598" y="10999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" name="Freeform 67"/>
            <p:cNvSpPr>
              <a:spLocks/>
            </p:cNvSpPr>
            <p:nvPr/>
          </p:nvSpPr>
          <p:spPr bwMode="auto">
            <a:xfrm>
              <a:off x="2391227" y="5438919"/>
              <a:ext cx="1853280" cy="455872"/>
            </a:xfrm>
            <a:custGeom>
              <a:avLst/>
              <a:gdLst>
                <a:gd name="T0" fmla="*/ 0 w 2097"/>
                <a:gd name="T1" fmla="*/ 15 h 642"/>
                <a:gd name="T2" fmla="*/ 333 w 2097"/>
                <a:gd name="T3" fmla="*/ 5 h 642"/>
                <a:gd name="T4" fmla="*/ 692 w 2097"/>
                <a:gd name="T5" fmla="*/ 46 h 642"/>
                <a:gd name="T6" fmla="*/ 1041 w 2097"/>
                <a:gd name="T7" fmla="*/ 142 h 642"/>
                <a:gd name="T8" fmla="*/ 1506 w 2097"/>
                <a:gd name="T9" fmla="*/ 329 h 642"/>
                <a:gd name="T10" fmla="*/ 2097 w 2097"/>
                <a:gd name="T11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7" h="642">
                  <a:moveTo>
                    <a:pt x="0" y="15"/>
                  </a:moveTo>
                  <a:cubicBezTo>
                    <a:pt x="56" y="13"/>
                    <a:pt x="218" y="0"/>
                    <a:pt x="333" y="5"/>
                  </a:cubicBezTo>
                  <a:cubicBezTo>
                    <a:pt x="448" y="10"/>
                    <a:pt x="574" y="23"/>
                    <a:pt x="692" y="46"/>
                  </a:cubicBezTo>
                  <a:cubicBezTo>
                    <a:pt x="810" y="69"/>
                    <a:pt x="905" y="95"/>
                    <a:pt x="1041" y="142"/>
                  </a:cubicBezTo>
                  <a:cubicBezTo>
                    <a:pt x="1177" y="189"/>
                    <a:pt x="1330" y="246"/>
                    <a:pt x="1506" y="329"/>
                  </a:cubicBezTo>
                  <a:cubicBezTo>
                    <a:pt x="1682" y="412"/>
                    <a:pt x="1974" y="577"/>
                    <a:pt x="2097" y="642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" name="AutoShape 6"/>
            <p:cNvSpPr>
              <a:spLocks noChangeArrowheads="1"/>
            </p:cNvSpPr>
            <p:nvPr/>
          </p:nvSpPr>
          <p:spPr bwMode="auto">
            <a:xfrm rot="6056945">
              <a:off x="2755011" y="5827619"/>
              <a:ext cx="112903" cy="91029"/>
            </a:xfrm>
            <a:prstGeom prst="triangle">
              <a:avLst>
                <a:gd name="adj" fmla="val 25134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" name="Freeform 7"/>
            <p:cNvSpPr>
              <a:spLocks/>
            </p:cNvSpPr>
            <p:nvPr/>
          </p:nvSpPr>
          <p:spPr bwMode="auto">
            <a:xfrm>
              <a:off x="2958612" y="5139975"/>
              <a:ext cx="152894" cy="330898"/>
            </a:xfrm>
            <a:custGeom>
              <a:avLst/>
              <a:gdLst>
                <a:gd name="T0" fmla="*/ 173 w 173"/>
                <a:gd name="T1" fmla="*/ 0 h 466"/>
                <a:gd name="T2" fmla="*/ 122 w 173"/>
                <a:gd name="T3" fmla="*/ 84 h 466"/>
                <a:gd name="T4" fmla="*/ 50 w 173"/>
                <a:gd name="T5" fmla="*/ 261 h 466"/>
                <a:gd name="T6" fmla="*/ 0 w 173"/>
                <a:gd name="T7" fmla="*/ 46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3" h="466">
                  <a:moveTo>
                    <a:pt x="173" y="0"/>
                  </a:moveTo>
                  <a:cubicBezTo>
                    <a:pt x="165" y="14"/>
                    <a:pt x="142" y="41"/>
                    <a:pt x="122" y="84"/>
                  </a:cubicBezTo>
                  <a:cubicBezTo>
                    <a:pt x="102" y="127"/>
                    <a:pt x="70" y="197"/>
                    <a:pt x="50" y="261"/>
                  </a:cubicBezTo>
                  <a:cubicBezTo>
                    <a:pt x="30" y="325"/>
                    <a:pt x="10" y="423"/>
                    <a:pt x="0" y="46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" name="Line 8"/>
            <p:cNvSpPr>
              <a:spLocks noChangeShapeType="1"/>
            </p:cNvSpPr>
            <p:nvPr/>
          </p:nvSpPr>
          <p:spPr bwMode="auto">
            <a:xfrm flipH="1" flipV="1">
              <a:off x="2613939" y="5139975"/>
              <a:ext cx="1884212" cy="6767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" name="Freeform 9"/>
            <p:cNvSpPr>
              <a:spLocks/>
            </p:cNvSpPr>
            <p:nvPr/>
          </p:nvSpPr>
          <p:spPr bwMode="auto">
            <a:xfrm rot="21314182">
              <a:off x="1290925" y="5880590"/>
              <a:ext cx="441888" cy="221546"/>
            </a:xfrm>
            <a:custGeom>
              <a:avLst/>
              <a:gdLst>
                <a:gd name="T0" fmla="*/ 0 w 500"/>
                <a:gd name="T1" fmla="*/ 0 h 312"/>
                <a:gd name="T2" fmla="*/ 222 w 500"/>
                <a:gd name="T3" fmla="*/ 160 h 312"/>
                <a:gd name="T4" fmla="*/ 500 w 500"/>
                <a:gd name="T5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0" h="312">
                  <a:moveTo>
                    <a:pt x="0" y="0"/>
                  </a:moveTo>
                  <a:cubicBezTo>
                    <a:pt x="37" y="27"/>
                    <a:pt x="139" y="108"/>
                    <a:pt x="222" y="160"/>
                  </a:cubicBezTo>
                  <a:cubicBezTo>
                    <a:pt x="305" y="212"/>
                    <a:pt x="442" y="280"/>
                    <a:pt x="500" y="312"/>
                  </a:cubicBezTo>
                </a:path>
              </a:pathLst>
            </a:custGeom>
            <a:noFill/>
            <a:ln w="889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Line 10"/>
            <p:cNvSpPr>
              <a:spLocks noChangeShapeType="1"/>
            </p:cNvSpPr>
            <p:nvPr/>
          </p:nvSpPr>
          <p:spPr bwMode="auto">
            <a:xfrm flipV="1">
              <a:off x="489339" y="5139975"/>
              <a:ext cx="2124599" cy="6440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Line 12"/>
            <p:cNvSpPr>
              <a:spLocks noChangeShapeType="1"/>
            </p:cNvSpPr>
            <p:nvPr/>
          </p:nvSpPr>
          <p:spPr bwMode="auto">
            <a:xfrm flipV="1">
              <a:off x="2373552" y="5816682"/>
              <a:ext cx="2124599" cy="7086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Line 13"/>
            <p:cNvSpPr>
              <a:spLocks noChangeShapeType="1"/>
            </p:cNvSpPr>
            <p:nvPr/>
          </p:nvSpPr>
          <p:spPr bwMode="auto">
            <a:xfrm flipH="1" flipV="1">
              <a:off x="489339" y="5784019"/>
              <a:ext cx="1884212" cy="7413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Line 14"/>
            <p:cNvSpPr>
              <a:spLocks noChangeShapeType="1"/>
            </p:cNvSpPr>
            <p:nvPr/>
          </p:nvSpPr>
          <p:spPr bwMode="auto">
            <a:xfrm flipV="1">
              <a:off x="489339" y="5429688"/>
              <a:ext cx="0" cy="3543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Line 15"/>
            <p:cNvSpPr>
              <a:spLocks noChangeShapeType="1"/>
            </p:cNvSpPr>
            <p:nvPr/>
          </p:nvSpPr>
          <p:spPr bwMode="auto">
            <a:xfrm flipV="1">
              <a:off x="4498151" y="5365781"/>
              <a:ext cx="0" cy="45090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" name="Line 16"/>
            <p:cNvSpPr>
              <a:spLocks noChangeShapeType="1"/>
            </p:cNvSpPr>
            <p:nvPr/>
          </p:nvSpPr>
          <p:spPr bwMode="auto">
            <a:xfrm flipV="1">
              <a:off x="2373552" y="5365781"/>
              <a:ext cx="2124599" cy="7086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Line 17"/>
            <p:cNvSpPr>
              <a:spLocks noChangeShapeType="1"/>
            </p:cNvSpPr>
            <p:nvPr/>
          </p:nvSpPr>
          <p:spPr bwMode="auto">
            <a:xfrm flipV="1">
              <a:off x="2373552" y="6074442"/>
              <a:ext cx="0" cy="45090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" name="Freeform 18"/>
            <p:cNvSpPr>
              <a:spLocks/>
            </p:cNvSpPr>
            <p:nvPr/>
          </p:nvSpPr>
          <p:spPr bwMode="auto">
            <a:xfrm>
              <a:off x="489339" y="5142815"/>
              <a:ext cx="999552" cy="287583"/>
            </a:xfrm>
            <a:custGeom>
              <a:avLst/>
              <a:gdLst>
                <a:gd name="T0" fmla="*/ 0 w 1131"/>
                <a:gd name="T1" fmla="*/ 405 h 405"/>
                <a:gd name="T2" fmla="*/ 1131 w 1131"/>
                <a:gd name="T3" fmla="*/ 0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31" h="405">
                  <a:moveTo>
                    <a:pt x="0" y="405"/>
                  </a:moveTo>
                  <a:lnTo>
                    <a:pt x="1131" y="0"/>
                  </a:ln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Line 19"/>
            <p:cNvSpPr>
              <a:spLocks noChangeShapeType="1"/>
            </p:cNvSpPr>
            <p:nvPr/>
          </p:nvSpPr>
          <p:spPr bwMode="auto">
            <a:xfrm>
              <a:off x="2613939" y="5043404"/>
              <a:ext cx="0" cy="965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" name="Line 20"/>
            <p:cNvSpPr>
              <a:spLocks noChangeShapeType="1"/>
            </p:cNvSpPr>
            <p:nvPr/>
          </p:nvSpPr>
          <p:spPr bwMode="auto">
            <a:xfrm flipH="1" flipV="1">
              <a:off x="489339" y="5437499"/>
              <a:ext cx="1043741" cy="3948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Freeform 21"/>
            <p:cNvSpPr>
              <a:spLocks/>
            </p:cNvSpPr>
            <p:nvPr/>
          </p:nvSpPr>
          <p:spPr bwMode="auto">
            <a:xfrm>
              <a:off x="1532196" y="5832304"/>
              <a:ext cx="480775" cy="551023"/>
            </a:xfrm>
            <a:custGeom>
              <a:avLst/>
              <a:gdLst>
                <a:gd name="T0" fmla="*/ 0 w 544"/>
                <a:gd name="T1" fmla="*/ 0 h 776"/>
                <a:gd name="T2" fmla="*/ 190 w 544"/>
                <a:gd name="T3" fmla="*/ 130 h 776"/>
                <a:gd name="T4" fmla="*/ 334 w 544"/>
                <a:gd name="T5" fmla="*/ 280 h 776"/>
                <a:gd name="T6" fmla="*/ 450 w 544"/>
                <a:gd name="T7" fmla="*/ 490 h 776"/>
                <a:gd name="T8" fmla="*/ 544 w 544"/>
                <a:gd name="T9" fmla="*/ 776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4" h="776">
                  <a:moveTo>
                    <a:pt x="0" y="0"/>
                  </a:moveTo>
                  <a:cubicBezTo>
                    <a:pt x="32" y="22"/>
                    <a:pt x="134" y="83"/>
                    <a:pt x="190" y="130"/>
                  </a:cubicBezTo>
                  <a:cubicBezTo>
                    <a:pt x="246" y="177"/>
                    <a:pt x="291" y="220"/>
                    <a:pt x="334" y="280"/>
                  </a:cubicBezTo>
                  <a:cubicBezTo>
                    <a:pt x="377" y="340"/>
                    <a:pt x="415" y="407"/>
                    <a:pt x="450" y="490"/>
                  </a:cubicBezTo>
                  <a:cubicBezTo>
                    <a:pt x="485" y="573"/>
                    <a:pt x="525" y="717"/>
                    <a:pt x="544" y="776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Line 22"/>
            <p:cNvSpPr>
              <a:spLocks noChangeShapeType="1"/>
            </p:cNvSpPr>
            <p:nvPr/>
          </p:nvSpPr>
          <p:spPr bwMode="auto">
            <a:xfrm flipH="1" flipV="1">
              <a:off x="3816759" y="5167668"/>
              <a:ext cx="681392" cy="19811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Freeform 23"/>
            <p:cNvSpPr>
              <a:spLocks/>
            </p:cNvSpPr>
            <p:nvPr/>
          </p:nvSpPr>
          <p:spPr bwMode="auto">
            <a:xfrm>
              <a:off x="1716906" y="5367201"/>
              <a:ext cx="1066718" cy="1004056"/>
            </a:xfrm>
            <a:custGeom>
              <a:avLst/>
              <a:gdLst>
                <a:gd name="T0" fmla="*/ 338 w 1207"/>
                <a:gd name="T1" fmla="*/ 1414 h 1414"/>
                <a:gd name="T2" fmla="*/ 874 w 1207"/>
                <a:gd name="T3" fmla="*/ 1137 h 1414"/>
                <a:gd name="T4" fmla="*/ 1157 w 1207"/>
                <a:gd name="T5" fmla="*/ 798 h 1414"/>
                <a:gd name="T6" fmla="*/ 1172 w 1207"/>
                <a:gd name="T7" fmla="*/ 526 h 1414"/>
                <a:gd name="T8" fmla="*/ 1031 w 1207"/>
                <a:gd name="T9" fmla="*/ 288 h 1414"/>
                <a:gd name="T10" fmla="*/ 758 w 1207"/>
                <a:gd name="T11" fmla="*/ 111 h 1414"/>
                <a:gd name="T12" fmla="*/ 434 w 1207"/>
                <a:gd name="T13" fmla="*/ 15 h 1414"/>
                <a:gd name="T14" fmla="*/ 202 w 1207"/>
                <a:gd name="T15" fmla="*/ 20 h 1414"/>
                <a:gd name="T16" fmla="*/ 81 w 1207"/>
                <a:gd name="T17" fmla="*/ 71 h 1414"/>
                <a:gd name="T18" fmla="*/ 0 w 1207"/>
                <a:gd name="T19" fmla="*/ 162 h 1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7" h="1414">
                  <a:moveTo>
                    <a:pt x="338" y="1414"/>
                  </a:moveTo>
                  <a:cubicBezTo>
                    <a:pt x="427" y="1368"/>
                    <a:pt x="738" y="1240"/>
                    <a:pt x="874" y="1137"/>
                  </a:cubicBezTo>
                  <a:cubicBezTo>
                    <a:pt x="1010" y="1034"/>
                    <a:pt x="1107" y="900"/>
                    <a:pt x="1157" y="798"/>
                  </a:cubicBezTo>
                  <a:cubicBezTo>
                    <a:pt x="1207" y="696"/>
                    <a:pt x="1193" y="611"/>
                    <a:pt x="1172" y="526"/>
                  </a:cubicBezTo>
                  <a:cubicBezTo>
                    <a:pt x="1151" y="441"/>
                    <a:pt x="1100" y="357"/>
                    <a:pt x="1031" y="288"/>
                  </a:cubicBezTo>
                  <a:cubicBezTo>
                    <a:pt x="962" y="219"/>
                    <a:pt x="857" y="157"/>
                    <a:pt x="758" y="111"/>
                  </a:cubicBezTo>
                  <a:cubicBezTo>
                    <a:pt x="659" y="65"/>
                    <a:pt x="527" y="30"/>
                    <a:pt x="434" y="15"/>
                  </a:cubicBezTo>
                  <a:cubicBezTo>
                    <a:pt x="341" y="0"/>
                    <a:pt x="261" y="11"/>
                    <a:pt x="202" y="20"/>
                  </a:cubicBezTo>
                  <a:cubicBezTo>
                    <a:pt x="143" y="29"/>
                    <a:pt x="115" y="47"/>
                    <a:pt x="81" y="71"/>
                  </a:cubicBezTo>
                  <a:cubicBezTo>
                    <a:pt x="47" y="95"/>
                    <a:pt x="17" y="143"/>
                    <a:pt x="0" y="162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" name="Freeform 24"/>
            <p:cNvSpPr>
              <a:spLocks/>
            </p:cNvSpPr>
            <p:nvPr/>
          </p:nvSpPr>
          <p:spPr bwMode="auto">
            <a:xfrm>
              <a:off x="1730162" y="5928165"/>
              <a:ext cx="407421" cy="53966"/>
            </a:xfrm>
            <a:custGeom>
              <a:avLst/>
              <a:gdLst>
                <a:gd name="T0" fmla="*/ 0 w 461"/>
                <a:gd name="T1" fmla="*/ 29 h 76"/>
                <a:gd name="T2" fmla="*/ 147 w 461"/>
                <a:gd name="T3" fmla="*/ 3 h 76"/>
                <a:gd name="T4" fmla="*/ 278 w 461"/>
                <a:gd name="T5" fmla="*/ 13 h 76"/>
                <a:gd name="T6" fmla="*/ 384 w 461"/>
                <a:gd name="T7" fmla="*/ 44 h 76"/>
                <a:gd name="T8" fmla="*/ 461 w 461"/>
                <a:gd name="T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76">
                  <a:moveTo>
                    <a:pt x="0" y="29"/>
                  </a:moveTo>
                  <a:cubicBezTo>
                    <a:pt x="24" y="25"/>
                    <a:pt x="101" y="6"/>
                    <a:pt x="147" y="3"/>
                  </a:cubicBezTo>
                  <a:cubicBezTo>
                    <a:pt x="193" y="0"/>
                    <a:pt x="239" y="6"/>
                    <a:pt x="278" y="13"/>
                  </a:cubicBezTo>
                  <a:cubicBezTo>
                    <a:pt x="317" y="20"/>
                    <a:pt x="354" y="33"/>
                    <a:pt x="384" y="44"/>
                  </a:cubicBezTo>
                  <a:cubicBezTo>
                    <a:pt x="414" y="55"/>
                    <a:pt x="445" y="69"/>
                    <a:pt x="461" y="76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Freeform 25"/>
            <p:cNvSpPr>
              <a:spLocks/>
            </p:cNvSpPr>
            <p:nvPr/>
          </p:nvSpPr>
          <p:spPr bwMode="auto">
            <a:xfrm>
              <a:off x="1244969" y="4871564"/>
              <a:ext cx="2597420" cy="1073644"/>
            </a:xfrm>
            <a:custGeom>
              <a:avLst/>
              <a:gdLst>
                <a:gd name="T0" fmla="*/ 564 w 2939"/>
                <a:gd name="T1" fmla="*/ 1512 h 1512"/>
                <a:gd name="T2" fmla="*/ 862 w 2939"/>
                <a:gd name="T3" fmla="*/ 1259 h 1512"/>
                <a:gd name="T4" fmla="*/ 978 w 2939"/>
                <a:gd name="T5" fmla="*/ 1087 h 1512"/>
                <a:gd name="T6" fmla="*/ 953 w 2939"/>
                <a:gd name="T7" fmla="*/ 905 h 1512"/>
                <a:gd name="T8" fmla="*/ 812 w 2939"/>
                <a:gd name="T9" fmla="*/ 804 h 1512"/>
                <a:gd name="T10" fmla="*/ 776 w 2939"/>
                <a:gd name="T11" fmla="*/ 946 h 1512"/>
                <a:gd name="T12" fmla="*/ 519 w 2939"/>
                <a:gd name="T13" fmla="*/ 1052 h 1512"/>
                <a:gd name="T14" fmla="*/ 150 w 2939"/>
                <a:gd name="T15" fmla="*/ 991 h 1512"/>
                <a:gd name="T16" fmla="*/ 8 w 2939"/>
                <a:gd name="T17" fmla="*/ 814 h 1512"/>
                <a:gd name="T18" fmla="*/ 99 w 2939"/>
                <a:gd name="T19" fmla="*/ 582 h 1512"/>
                <a:gd name="T20" fmla="*/ 261 w 2939"/>
                <a:gd name="T21" fmla="*/ 395 h 1512"/>
                <a:gd name="T22" fmla="*/ 574 w 2939"/>
                <a:gd name="T23" fmla="*/ 203 h 1512"/>
                <a:gd name="T24" fmla="*/ 1004 w 2939"/>
                <a:gd name="T25" fmla="*/ 56 h 1512"/>
                <a:gd name="T26" fmla="*/ 1443 w 2939"/>
                <a:gd name="T27" fmla="*/ 1 h 1512"/>
                <a:gd name="T28" fmla="*/ 1837 w 2939"/>
                <a:gd name="T29" fmla="*/ 61 h 1512"/>
                <a:gd name="T30" fmla="*/ 2247 w 2939"/>
                <a:gd name="T31" fmla="*/ 173 h 1512"/>
                <a:gd name="T32" fmla="*/ 2530 w 2939"/>
                <a:gd name="T33" fmla="*/ 274 h 1512"/>
                <a:gd name="T34" fmla="*/ 2757 w 2939"/>
                <a:gd name="T35" fmla="*/ 360 h 1512"/>
                <a:gd name="T36" fmla="*/ 2939 w 2939"/>
                <a:gd name="T37" fmla="*/ 427 h 1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39" h="1512">
                  <a:moveTo>
                    <a:pt x="564" y="1512"/>
                  </a:moveTo>
                  <a:cubicBezTo>
                    <a:pt x="614" y="1470"/>
                    <a:pt x="793" y="1330"/>
                    <a:pt x="862" y="1259"/>
                  </a:cubicBezTo>
                  <a:cubicBezTo>
                    <a:pt x="931" y="1188"/>
                    <a:pt x="963" y="1146"/>
                    <a:pt x="978" y="1087"/>
                  </a:cubicBezTo>
                  <a:cubicBezTo>
                    <a:pt x="993" y="1028"/>
                    <a:pt x="981" y="952"/>
                    <a:pt x="953" y="905"/>
                  </a:cubicBezTo>
                  <a:cubicBezTo>
                    <a:pt x="925" y="858"/>
                    <a:pt x="841" y="797"/>
                    <a:pt x="812" y="804"/>
                  </a:cubicBezTo>
                  <a:cubicBezTo>
                    <a:pt x="783" y="811"/>
                    <a:pt x="825" y="905"/>
                    <a:pt x="776" y="946"/>
                  </a:cubicBezTo>
                  <a:cubicBezTo>
                    <a:pt x="727" y="987"/>
                    <a:pt x="623" y="1045"/>
                    <a:pt x="519" y="1052"/>
                  </a:cubicBezTo>
                  <a:cubicBezTo>
                    <a:pt x="415" y="1059"/>
                    <a:pt x="235" y="1031"/>
                    <a:pt x="150" y="991"/>
                  </a:cubicBezTo>
                  <a:cubicBezTo>
                    <a:pt x="65" y="951"/>
                    <a:pt x="16" y="882"/>
                    <a:pt x="8" y="814"/>
                  </a:cubicBezTo>
                  <a:cubicBezTo>
                    <a:pt x="0" y="746"/>
                    <a:pt x="57" y="652"/>
                    <a:pt x="99" y="582"/>
                  </a:cubicBezTo>
                  <a:cubicBezTo>
                    <a:pt x="141" y="512"/>
                    <a:pt x="182" y="458"/>
                    <a:pt x="261" y="395"/>
                  </a:cubicBezTo>
                  <a:cubicBezTo>
                    <a:pt x="340" y="332"/>
                    <a:pt x="450" y="259"/>
                    <a:pt x="574" y="203"/>
                  </a:cubicBezTo>
                  <a:cubicBezTo>
                    <a:pt x="698" y="147"/>
                    <a:pt x="859" y="90"/>
                    <a:pt x="1004" y="56"/>
                  </a:cubicBezTo>
                  <a:cubicBezTo>
                    <a:pt x="1149" y="22"/>
                    <a:pt x="1304" y="0"/>
                    <a:pt x="1443" y="1"/>
                  </a:cubicBezTo>
                  <a:cubicBezTo>
                    <a:pt x="1582" y="2"/>
                    <a:pt x="1703" y="32"/>
                    <a:pt x="1837" y="61"/>
                  </a:cubicBezTo>
                  <a:cubicBezTo>
                    <a:pt x="1971" y="90"/>
                    <a:pt x="2132" y="138"/>
                    <a:pt x="2247" y="173"/>
                  </a:cubicBezTo>
                  <a:cubicBezTo>
                    <a:pt x="2362" y="208"/>
                    <a:pt x="2445" y="243"/>
                    <a:pt x="2530" y="274"/>
                  </a:cubicBezTo>
                  <a:cubicBezTo>
                    <a:pt x="2615" y="305"/>
                    <a:pt x="2689" y="335"/>
                    <a:pt x="2757" y="360"/>
                  </a:cubicBezTo>
                  <a:cubicBezTo>
                    <a:pt x="2825" y="385"/>
                    <a:pt x="2901" y="413"/>
                    <a:pt x="2939" y="427"/>
                  </a:cubicBez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Freeform 26"/>
            <p:cNvSpPr>
              <a:spLocks/>
            </p:cNvSpPr>
            <p:nvPr/>
          </p:nvSpPr>
          <p:spPr bwMode="auto">
            <a:xfrm>
              <a:off x="1506567" y="4995828"/>
              <a:ext cx="2988049" cy="646174"/>
            </a:xfrm>
            <a:custGeom>
              <a:avLst/>
              <a:gdLst>
                <a:gd name="T0" fmla="*/ 0 w 3381"/>
                <a:gd name="T1" fmla="*/ 190 h 910"/>
                <a:gd name="T2" fmla="*/ 339 w 3381"/>
                <a:gd name="T3" fmla="*/ 78 h 910"/>
                <a:gd name="T4" fmla="*/ 753 w 3381"/>
                <a:gd name="T5" fmla="*/ 14 h 910"/>
                <a:gd name="T6" fmla="*/ 1253 w 3381"/>
                <a:gd name="T7" fmla="*/ 33 h 910"/>
                <a:gd name="T8" fmla="*/ 1915 w 3381"/>
                <a:gd name="T9" fmla="*/ 210 h 910"/>
                <a:gd name="T10" fmla="*/ 2601 w 3381"/>
                <a:gd name="T11" fmla="*/ 482 h 910"/>
                <a:gd name="T12" fmla="*/ 3381 w 3381"/>
                <a:gd name="T13" fmla="*/ 910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1" h="910">
                  <a:moveTo>
                    <a:pt x="0" y="190"/>
                  </a:moveTo>
                  <a:cubicBezTo>
                    <a:pt x="56" y="171"/>
                    <a:pt x="213" y="107"/>
                    <a:pt x="339" y="78"/>
                  </a:cubicBezTo>
                  <a:cubicBezTo>
                    <a:pt x="465" y="49"/>
                    <a:pt x="601" y="21"/>
                    <a:pt x="753" y="14"/>
                  </a:cubicBezTo>
                  <a:cubicBezTo>
                    <a:pt x="905" y="7"/>
                    <a:pt x="1059" y="0"/>
                    <a:pt x="1253" y="33"/>
                  </a:cubicBezTo>
                  <a:cubicBezTo>
                    <a:pt x="1447" y="66"/>
                    <a:pt x="1690" y="135"/>
                    <a:pt x="1915" y="210"/>
                  </a:cubicBezTo>
                  <a:cubicBezTo>
                    <a:pt x="2140" y="285"/>
                    <a:pt x="2357" y="365"/>
                    <a:pt x="2601" y="482"/>
                  </a:cubicBezTo>
                  <a:cubicBezTo>
                    <a:pt x="2845" y="599"/>
                    <a:pt x="3219" y="821"/>
                    <a:pt x="3381" y="910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" name="WordArt 27"/>
            <p:cNvSpPr>
              <a:spLocks noChangeArrowheads="1" noChangeShapeType="1" noTextEdit="1"/>
            </p:cNvSpPr>
            <p:nvPr/>
          </p:nvSpPr>
          <p:spPr bwMode="auto">
            <a:xfrm>
              <a:off x="2436300" y="6041779"/>
              <a:ext cx="258063" cy="38699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SlantUp">
                <a:avLst>
                  <a:gd name="adj" fmla="val 24208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chemeClr val="accent2"/>
                    </a:solidFill>
                    <a:round/>
                    <a:headEnd/>
                    <a:tailEnd type="none" w="med" len="lg"/>
                  </a:ln>
                  <a:solidFill>
                    <a:srgbClr val="FFFFFF"/>
                  </a:solidFill>
                  <a:latin typeface="Arial"/>
                  <a:cs typeface="Arial"/>
                </a:rPr>
                <a:t>W</a:t>
              </a:r>
            </a:p>
          </p:txBody>
        </p:sp>
        <p:sp>
          <p:nvSpPr>
            <p:cNvPr id="249" name="Freeform 28"/>
            <p:cNvSpPr>
              <a:spLocks/>
            </p:cNvSpPr>
            <p:nvPr/>
          </p:nvSpPr>
          <p:spPr bwMode="auto">
            <a:xfrm>
              <a:off x="3706287" y="5573125"/>
              <a:ext cx="263365" cy="389125"/>
            </a:xfrm>
            <a:custGeom>
              <a:avLst/>
              <a:gdLst>
                <a:gd name="T0" fmla="*/ 0 w 298"/>
                <a:gd name="T1" fmla="*/ 548 h 548"/>
                <a:gd name="T2" fmla="*/ 175 w 298"/>
                <a:gd name="T3" fmla="*/ 329 h 548"/>
                <a:gd name="T4" fmla="*/ 298 w 298"/>
                <a:gd name="T5" fmla="*/ 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8" h="548">
                  <a:moveTo>
                    <a:pt x="0" y="548"/>
                  </a:moveTo>
                  <a:cubicBezTo>
                    <a:pt x="29" y="512"/>
                    <a:pt x="125" y="420"/>
                    <a:pt x="175" y="329"/>
                  </a:cubicBezTo>
                  <a:cubicBezTo>
                    <a:pt x="225" y="238"/>
                    <a:pt x="272" y="68"/>
                    <a:pt x="298" y="0"/>
                  </a:cubicBezTo>
                </a:path>
              </a:pathLst>
            </a:custGeom>
            <a:noFill/>
            <a:ln w="889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" name="WordArt 29"/>
            <p:cNvSpPr>
              <a:spLocks noChangeArrowheads="1" noChangeShapeType="1" noTextEdit="1"/>
            </p:cNvSpPr>
            <p:nvPr/>
          </p:nvSpPr>
          <p:spPr bwMode="auto">
            <a:xfrm>
              <a:off x="529110" y="5494305"/>
              <a:ext cx="160847" cy="32237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SlantDown">
                <a:avLst>
                  <a:gd name="adj" fmla="val 78856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chemeClr val="accent1"/>
                    </a:solidFill>
                    <a:round/>
                    <a:headEnd/>
                    <a:tailEnd type="none" w="med" len="lg"/>
                  </a:ln>
                  <a:solidFill>
                    <a:srgbClr val="FFFFFF"/>
                  </a:solidFill>
                  <a:latin typeface="Arial"/>
                  <a:cs typeface="Arial"/>
                </a:rPr>
                <a:t>C</a:t>
              </a:r>
            </a:p>
          </p:txBody>
        </p:sp>
        <p:sp>
          <p:nvSpPr>
            <p:cNvPr id="251" name="Line 30"/>
            <p:cNvSpPr>
              <a:spLocks noChangeShapeType="1"/>
            </p:cNvSpPr>
            <p:nvPr/>
          </p:nvSpPr>
          <p:spPr bwMode="auto">
            <a:xfrm flipH="1" flipV="1">
              <a:off x="2133164" y="5980001"/>
              <a:ext cx="240387" cy="9444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AutoShape 31"/>
            <p:cNvSpPr>
              <a:spLocks noChangeArrowheads="1"/>
            </p:cNvSpPr>
            <p:nvPr/>
          </p:nvSpPr>
          <p:spPr bwMode="auto">
            <a:xfrm rot="9430642">
              <a:off x="2172934" y="6288887"/>
              <a:ext cx="140520" cy="73138"/>
            </a:xfrm>
            <a:prstGeom prst="triangle">
              <a:avLst>
                <a:gd name="adj" fmla="val 11662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" name="AutoShape 32"/>
            <p:cNvSpPr>
              <a:spLocks noChangeArrowheads="1"/>
            </p:cNvSpPr>
            <p:nvPr/>
          </p:nvSpPr>
          <p:spPr bwMode="auto">
            <a:xfrm rot="11974778">
              <a:off x="3414641" y="5548272"/>
              <a:ext cx="160847" cy="96571"/>
            </a:xfrm>
            <a:custGeom>
              <a:avLst/>
              <a:gdLst>
                <a:gd name="G0" fmla="+- 433 0 0"/>
                <a:gd name="G1" fmla="+- 69367 0 0"/>
                <a:gd name="G2" fmla="+- 0 0 69367"/>
                <a:gd name="T0" fmla="*/ 0 256 1"/>
                <a:gd name="T1" fmla="*/ 180 256 1"/>
                <a:gd name="G3" fmla="+- 69367 T0 T1"/>
                <a:gd name="T2" fmla="*/ 0 256 1"/>
                <a:gd name="T3" fmla="*/ 90 256 1"/>
                <a:gd name="G4" fmla="+- 69367 T2 T3"/>
                <a:gd name="G5" fmla="*/ G4 2 1"/>
                <a:gd name="T4" fmla="*/ 90 256 1"/>
                <a:gd name="T5" fmla="*/ 0 256 1"/>
                <a:gd name="G6" fmla="+- 69367 T4 T5"/>
                <a:gd name="G7" fmla="*/ G6 2 1"/>
                <a:gd name="G8" fmla="abs 69367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433"/>
                <a:gd name="G18" fmla="*/ 433 1 2"/>
                <a:gd name="G19" fmla="+- G18 5400 0"/>
                <a:gd name="G20" fmla="cos G19 69367"/>
                <a:gd name="G21" fmla="sin G19 69367"/>
                <a:gd name="G22" fmla="+- G20 10800 0"/>
                <a:gd name="G23" fmla="+- G21 10800 0"/>
                <a:gd name="G24" fmla="+- 10800 0 G20"/>
                <a:gd name="G25" fmla="+- 433 10800 0"/>
                <a:gd name="G26" fmla="?: G9 G17 G25"/>
                <a:gd name="G27" fmla="?: G9 0 21600"/>
                <a:gd name="G28" fmla="cos 10800 69367"/>
                <a:gd name="G29" fmla="sin 10800 69367"/>
                <a:gd name="G30" fmla="sin 433 69367"/>
                <a:gd name="G31" fmla="+- G28 10800 0"/>
                <a:gd name="G32" fmla="+- G29 10800 0"/>
                <a:gd name="G33" fmla="+- G30 10800 0"/>
                <a:gd name="G34" fmla="?: G4 0 G31"/>
                <a:gd name="G35" fmla="?: 69367 G34 0"/>
                <a:gd name="G36" fmla="?: G6 G35 G31"/>
                <a:gd name="G37" fmla="+- 21600 0 G36"/>
                <a:gd name="G38" fmla="?: G4 0 G33"/>
                <a:gd name="G39" fmla="?: 69367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21600 h 21600"/>
                <a:gd name="T14" fmla="*/ 16416 w 21600"/>
                <a:gd name="T15" fmla="*/ 10903 h 21600"/>
                <a:gd name="T16" fmla="*/ 10800 w 21600"/>
                <a:gd name="T17" fmla="*/ 11233 h 21600"/>
                <a:gd name="T18" fmla="*/ 5184 w 21600"/>
                <a:gd name="T19" fmla="*/ 10903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1232" y="10807"/>
                  </a:moveTo>
                  <a:cubicBezTo>
                    <a:pt x="11228" y="11043"/>
                    <a:pt x="11036" y="11232"/>
                    <a:pt x="10800" y="11233"/>
                  </a:cubicBezTo>
                  <a:cubicBezTo>
                    <a:pt x="10563" y="11233"/>
                    <a:pt x="10371" y="11043"/>
                    <a:pt x="10367" y="10807"/>
                  </a:cubicBezTo>
                  <a:lnTo>
                    <a:pt x="1" y="10999"/>
                  </a:lnTo>
                  <a:cubicBezTo>
                    <a:pt x="110" y="16885"/>
                    <a:pt x="4913" y="21600"/>
                    <a:pt x="10800" y="21600"/>
                  </a:cubicBezTo>
                  <a:cubicBezTo>
                    <a:pt x="16686" y="21599"/>
                    <a:pt x="21489" y="16885"/>
                    <a:pt x="21598" y="10999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" name="AutoShape 33"/>
            <p:cNvSpPr>
              <a:spLocks noChangeArrowheads="1"/>
            </p:cNvSpPr>
            <p:nvPr/>
          </p:nvSpPr>
          <p:spPr bwMode="auto">
            <a:xfrm rot="3024193">
              <a:off x="2642772" y="5537196"/>
              <a:ext cx="112903" cy="91029"/>
            </a:xfrm>
            <a:prstGeom prst="triangle">
              <a:avLst>
                <a:gd name="adj" fmla="val 95486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" name="AutoShape 34"/>
            <p:cNvSpPr>
              <a:spLocks noChangeArrowheads="1"/>
            </p:cNvSpPr>
            <p:nvPr/>
          </p:nvSpPr>
          <p:spPr bwMode="auto">
            <a:xfrm rot="12509869">
              <a:off x="4020912" y="5784729"/>
              <a:ext cx="159964" cy="96571"/>
            </a:xfrm>
            <a:custGeom>
              <a:avLst/>
              <a:gdLst>
                <a:gd name="G0" fmla="+- 433 0 0"/>
                <a:gd name="G1" fmla="+- 69367 0 0"/>
                <a:gd name="G2" fmla="+- 0 0 69367"/>
                <a:gd name="T0" fmla="*/ 0 256 1"/>
                <a:gd name="T1" fmla="*/ 180 256 1"/>
                <a:gd name="G3" fmla="+- 69367 T0 T1"/>
                <a:gd name="T2" fmla="*/ 0 256 1"/>
                <a:gd name="T3" fmla="*/ 90 256 1"/>
                <a:gd name="G4" fmla="+- 69367 T2 T3"/>
                <a:gd name="G5" fmla="*/ G4 2 1"/>
                <a:gd name="T4" fmla="*/ 90 256 1"/>
                <a:gd name="T5" fmla="*/ 0 256 1"/>
                <a:gd name="G6" fmla="+- 69367 T4 T5"/>
                <a:gd name="G7" fmla="*/ G6 2 1"/>
                <a:gd name="G8" fmla="abs 69367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433"/>
                <a:gd name="G18" fmla="*/ 433 1 2"/>
                <a:gd name="G19" fmla="+- G18 5400 0"/>
                <a:gd name="G20" fmla="cos G19 69367"/>
                <a:gd name="G21" fmla="sin G19 69367"/>
                <a:gd name="G22" fmla="+- G20 10800 0"/>
                <a:gd name="G23" fmla="+- G21 10800 0"/>
                <a:gd name="G24" fmla="+- 10800 0 G20"/>
                <a:gd name="G25" fmla="+- 433 10800 0"/>
                <a:gd name="G26" fmla="?: G9 G17 G25"/>
                <a:gd name="G27" fmla="?: G9 0 21600"/>
                <a:gd name="G28" fmla="cos 10800 69367"/>
                <a:gd name="G29" fmla="sin 10800 69367"/>
                <a:gd name="G30" fmla="sin 433 69367"/>
                <a:gd name="G31" fmla="+- G28 10800 0"/>
                <a:gd name="G32" fmla="+- G29 10800 0"/>
                <a:gd name="G33" fmla="+- G30 10800 0"/>
                <a:gd name="G34" fmla="?: G4 0 G31"/>
                <a:gd name="G35" fmla="?: 69367 G34 0"/>
                <a:gd name="G36" fmla="?: G6 G35 G31"/>
                <a:gd name="G37" fmla="+- 21600 0 G36"/>
                <a:gd name="G38" fmla="?: G4 0 G33"/>
                <a:gd name="G39" fmla="?: 69367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21600 h 21600"/>
                <a:gd name="T14" fmla="*/ 16416 w 21600"/>
                <a:gd name="T15" fmla="*/ 10903 h 21600"/>
                <a:gd name="T16" fmla="*/ 10800 w 21600"/>
                <a:gd name="T17" fmla="*/ 11233 h 21600"/>
                <a:gd name="T18" fmla="*/ 5184 w 21600"/>
                <a:gd name="T19" fmla="*/ 10903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1232" y="10807"/>
                  </a:moveTo>
                  <a:cubicBezTo>
                    <a:pt x="11228" y="11043"/>
                    <a:pt x="11036" y="11232"/>
                    <a:pt x="10800" y="11233"/>
                  </a:cubicBezTo>
                  <a:cubicBezTo>
                    <a:pt x="10563" y="11233"/>
                    <a:pt x="10371" y="11043"/>
                    <a:pt x="10367" y="10807"/>
                  </a:cubicBezTo>
                  <a:lnTo>
                    <a:pt x="1" y="10999"/>
                  </a:lnTo>
                  <a:cubicBezTo>
                    <a:pt x="110" y="16885"/>
                    <a:pt x="4913" y="21600"/>
                    <a:pt x="10800" y="21600"/>
                  </a:cubicBezTo>
                  <a:cubicBezTo>
                    <a:pt x="16686" y="21599"/>
                    <a:pt x="21489" y="16885"/>
                    <a:pt x="21598" y="10999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" name="Freeform 35"/>
            <p:cNvSpPr>
              <a:spLocks/>
            </p:cNvSpPr>
            <p:nvPr/>
          </p:nvSpPr>
          <p:spPr bwMode="auto">
            <a:xfrm>
              <a:off x="818988" y="5335247"/>
              <a:ext cx="447191" cy="64618"/>
            </a:xfrm>
            <a:custGeom>
              <a:avLst/>
              <a:gdLst>
                <a:gd name="T0" fmla="*/ 506 w 506"/>
                <a:gd name="T1" fmla="*/ 91 h 91"/>
                <a:gd name="T2" fmla="*/ 0 w 506"/>
                <a:gd name="T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91">
                  <a:moveTo>
                    <a:pt x="506" y="91"/>
                  </a:moveTo>
                  <a:lnTo>
                    <a:pt x="0" y="0"/>
                  </a:ln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" name="Freeform 36"/>
            <p:cNvSpPr>
              <a:spLocks noChangeAspect="1"/>
            </p:cNvSpPr>
            <p:nvPr/>
          </p:nvSpPr>
          <p:spPr bwMode="auto">
            <a:xfrm>
              <a:off x="1374884" y="5172639"/>
              <a:ext cx="42421" cy="16332"/>
            </a:xfrm>
            <a:custGeom>
              <a:avLst/>
              <a:gdLst>
                <a:gd name="T0" fmla="*/ 508 w 508"/>
                <a:gd name="T1" fmla="*/ 240 h 240"/>
                <a:gd name="T2" fmla="*/ 0 w 508"/>
                <a:gd name="T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8" h="240">
                  <a:moveTo>
                    <a:pt x="508" y="240"/>
                  </a:moveTo>
                  <a:lnTo>
                    <a:pt x="0" y="0"/>
                  </a:ln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" name="Freeform 38"/>
            <p:cNvSpPr>
              <a:spLocks/>
            </p:cNvSpPr>
            <p:nvPr/>
          </p:nvSpPr>
          <p:spPr bwMode="auto">
            <a:xfrm>
              <a:off x="2006784" y="5772657"/>
              <a:ext cx="352627" cy="452322"/>
            </a:xfrm>
            <a:custGeom>
              <a:avLst/>
              <a:gdLst>
                <a:gd name="T0" fmla="*/ 0 w 399"/>
                <a:gd name="T1" fmla="*/ 0 h 637"/>
                <a:gd name="T2" fmla="*/ 187 w 399"/>
                <a:gd name="T3" fmla="*/ 182 h 637"/>
                <a:gd name="T4" fmla="*/ 334 w 399"/>
                <a:gd name="T5" fmla="*/ 419 h 637"/>
                <a:gd name="T6" fmla="*/ 399 w 399"/>
                <a:gd name="T7" fmla="*/ 637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637">
                  <a:moveTo>
                    <a:pt x="0" y="0"/>
                  </a:moveTo>
                  <a:cubicBezTo>
                    <a:pt x="31" y="30"/>
                    <a:pt x="131" y="112"/>
                    <a:pt x="187" y="182"/>
                  </a:cubicBezTo>
                  <a:cubicBezTo>
                    <a:pt x="243" y="252"/>
                    <a:pt x="299" y="343"/>
                    <a:pt x="334" y="419"/>
                  </a:cubicBezTo>
                  <a:cubicBezTo>
                    <a:pt x="369" y="495"/>
                    <a:pt x="386" y="592"/>
                    <a:pt x="399" y="637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9" name="Freeform 39"/>
            <p:cNvSpPr>
              <a:spLocks/>
            </p:cNvSpPr>
            <p:nvPr/>
          </p:nvSpPr>
          <p:spPr bwMode="auto">
            <a:xfrm>
              <a:off x="2119024" y="5622120"/>
              <a:ext cx="589479" cy="362142"/>
            </a:xfrm>
            <a:custGeom>
              <a:avLst/>
              <a:gdLst>
                <a:gd name="T0" fmla="*/ 0 w 667"/>
                <a:gd name="T1" fmla="*/ 0 h 510"/>
                <a:gd name="T2" fmla="*/ 277 w 667"/>
                <a:gd name="T3" fmla="*/ 121 h 510"/>
                <a:gd name="T4" fmla="*/ 520 w 667"/>
                <a:gd name="T5" fmla="*/ 303 h 510"/>
                <a:gd name="T6" fmla="*/ 611 w 667"/>
                <a:gd name="T7" fmla="*/ 414 h 510"/>
                <a:gd name="T8" fmla="*/ 667 w 66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7" h="510">
                  <a:moveTo>
                    <a:pt x="0" y="0"/>
                  </a:moveTo>
                  <a:cubicBezTo>
                    <a:pt x="46" y="20"/>
                    <a:pt x="190" y="71"/>
                    <a:pt x="277" y="121"/>
                  </a:cubicBezTo>
                  <a:cubicBezTo>
                    <a:pt x="364" y="171"/>
                    <a:pt x="464" y="254"/>
                    <a:pt x="520" y="303"/>
                  </a:cubicBezTo>
                  <a:cubicBezTo>
                    <a:pt x="576" y="352"/>
                    <a:pt x="586" y="379"/>
                    <a:pt x="611" y="414"/>
                  </a:cubicBezTo>
                  <a:cubicBezTo>
                    <a:pt x="636" y="449"/>
                    <a:pt x="655" y="490"/>
                    <a:pt x="667" y="51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Freeform 40"/>
            <p:cNvSpPr>
              <a:spLocks/>
            </p:cNvSpPr>
            <p:nvPr/>
          </p:nvSpPr>
          <p:spPr bwMode="auto">
            <a:xfrm>
              <a:off x="2092510" y="5012870"/>
              <a:ext cx="133451" cy="386995"/>
            </a:xfrm>
            <a:custGeom>
              <a:avLst/>
              <a:gdLst>
                <a:gd name="T0" fmla="*/ 0 w 151"/>
                <a:gd name="T1" fmla="*/ 0 h 545"/>
                <a:gd name="T2" fmla="*/ 61 w 151"/>
                <a:gd name="T3" fmla="*/ 116 h 545"/>
                <a:gd name="T4" fmla="*/ 112 w 151"/>
                <a:gd name="T5" fmla="*/ 299 h 545"/>
                <a:gd name="T6" fmla="*/ 151 w 151"/>
                <a:gd name="T7" fmla="*/ 545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545">
                  <a:moveTo>
                    <a:pt x="0" y="0"/>
                  </a:moveTo>
                  <a:cubicBezTo>
                    <a:pt x="10" y="19"/>
                    <a:pt x="42" y="66"/>
                    <a:pt x="61" y="116"/>
                  </a:cubicBezTo>
                  <a:cubicBezTo>
                    <a:pt x="80" y="166"/>
                    <a:pt x="97" y="228"/>
                    <a:pt x="112" y="299"/>
                  </a:cubicBezTo>
                  <a:cubicBezTo>
                    <a:pt x="127" y="370"/>
                    <a:pt x="143" y="494"/>
                    <a:pt x="151" y="545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Freeform 41"/>
            <p:cNvSpPr>
              <a:spLocks/>
            </p:cNvSpPr>
            <p:nvPr/>
          </p:nvSpPr>
          <p:spPr bwMode="auto">
            <a:xfrm>
              <a:off x="2753576" y="5627801"/>
              <a:ext cx="449843" cy="168290"/>
            </a:xfrm>
            <a:custGeom>
              <a:avLst/>
              <a:gdLst>
                <a:gd name="T0" fmla="*/ 509 w 509"/>
                <a:gd name="T1" fmla="*/ 237 h 237"/>
                <a:gd name="T2" fmla="*/ 0 w 509"/>
                <a:gd name="T3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9" h="237">
                  <a:moveTo>
                    <a:pt x="509" y="237"/>
                  </a:moveTo>
                  <a:lnTo>
                    <a:pt x="0" y="0"/>
                  </a:ln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2" name="Freeform 43"/>
            <p:cNvSpPr>
              <a:spLocks/>
            </p:cNvSpPr>
            <p:nvPr/>
          </p:nvSpPr>
          <p:spPr bwMode="auto">
            <a:xfrm>
              <a:off x="1744302" y="5375012"/>
              <a:ext cx="208571" cy="120004"/>
            </a:xfrm>
            <a:custGeom>
              <a:avLst/>
              <a:gdLst>
                <a:gd name="T0" fmla="*/ 236 w 236"/>
                <a:gd name="T1" fmla="*/ 169 h 169"/>
                <a:gd name="T2" fmla="*/ 198 w 236"/>
                <a:gd name="T3" fmla="*/ 120 h 169"/>
                <a:gd name="T4" fmla="*/ 144 w 236"/>
                <a:gd name="T5" fmla="*/ 68 h 169"/>
                <a:gd name="T6" fmla="*/ 80 w 236"/>
                <a:gd name="T7" fmla="*/ 30 h 169"/>
                <a:gd name="T8" fmla="*/ 0 w 236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69">
                  <a:moveTo>
                    <a:pt x="236" y="169"/>
                  </a:moveTo>
                  <a:cubicBezTo>
                    <a:pt x="230" y="161"/>
                    <a:pt x="213" y="137"/>
                    <a:pt x="198" y="120"/>
                  </a:cubicBezTo>
                  <a:cubicBezTo>
                    <a:pt x="183" y="103"/>
                    <a:pt x="164" y="83"/>
                    <a:pt x="144" y="68"/>
                  </a:cubicBezTo>
                  <a:cubicBezTo>
                    <a:pt x="124" y="53"/>
                    <a:pt x="104" y="41"/>
                    <a:pt x="80" y="30"/>
                  </a:cubicBezTo>
                  <a:cubicBezTo>
                    <a:pt x="56" y="19"/>
                    <a:pt x="16" y="6"/>
                    <a:pt x="0" y="0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3" name="Freeform 46"/>
            <p:cNvSpPr>
              <a:spLocks/>
            </p:cNvSpPr>
            <p:nvPr/>
          </p:nvSpPr>
          <p:spPr bwMode="auto">
            <a:xfrm>
              <a:off x="1791143" y="5604368"/>
              <a:ext cx="211222" cy="168289"/>
            </a:xfrm>
            <a:custGeom>
              <a:avLst/>
              <a:gdLst>
                <a:gd name="T0" fmla="*/ 0 w 239"/>
                <a:gd name="T1" fmla="*/ 0 h 237"/>
                <a:gd name="T2" fmla="*/ 63 w 239"/>
                <a:gd name="T3" fmla="*/ 81 h 237"/>
                <a:gd name="T4" fmla="*/ 168 w 239"/>
                <a:gd name="T5" fmla="*/ 168 h 237"/>
                <a:gd name="T6" fmla="*/ 239 w 239"/>
                <a:gd name="T7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237">
                  <a:moveTo>
                    <a:pt x="0" y="0"/>
                  </a:moveTo>
                  <a:cubicBezTo>
                    <a:pt x="11" y="13"/>
                    <a:pt x="35" y="53"/>
                    <a:pt x="63" y="81"/>
                  </a:cubicBezTo>
                  <a:cubicBezTo>
                    <a:pt x="91" y="109"/>
                    <a:pt x="139" y="142"/>
                    <a:pt x="168" y="168"/>
                  </a:cubicBezTo>
                  <a:cubicBezTo>
                    <a:pt x="197" y="194"/>
                    <a:pt x="224" y="223"/>
                    <a:pt x="239" y="237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Freeform 48"/>
            <p:cNvSpPr>
              <a:spLocks/>
            </p:cNvSpPr>
            <p:nvPr/>
          </p:nvSpPr>
          <p:spPr bwMode="auto">
            <a:xfrm>
              <a:off x="2386808" y="5005059"/>
              <a:ext cx="71586" cy="440961"/>
            </a:xfrm>
            <a:custGeom>
              <a:avLst/>
              <a:gdLst>
                <a:gd name="T0" fmla="*/ 81 w 81"/>
                <a:gd name="T1" fmla="*/ 0 h 621"/>
                <a:gd name="T2" fmla="*/ 40 w 81"/>
                <a:gd name="T3" fmla="*/ 126 h 621"/>
                <a:gd name="T4" fmla="*/ 15 w 81"/>
                <a:gd name="T5" fmla="*/ 323 h 621"/>
                <a:gd name="T6" fmla="*/ 0 w 81"/>
                <a:gd name="T7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621">
                  <a:moveTo>
                    <a:pt x="81" y="0"/>
                  </a:moveTo>
                  <a:cubicBezTo>
                    <a:pt x="75" y="21"/>
                    <a:pt x="51" y="72"/>
                    <a:pt x="40" y="126"/>
                  </a:cubicBezTo>
                  <a:cubicBezTo>
                    <a:pt x="29" y="180"/>
                    <a:pt x="22" y="241"/>
                    <a:pt x="15" y="323"/>
                  </a:cubicBezTo>
                  <a:cubicBezTo>
                    <a:pt x="8" y="405"/>
                    <a:pt x="3" y="559"/>
                    <a:pt x="0" y="621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5" name="Freeform 49"/>
            <p:cNvSpPr>
              <a:spLocks/>
            </p:cNvSpPr>
            <p:nvPr/>
          </p:nvSpPr>
          <p:spPr bwMode="auto">
            <a:xfrm>
              <a:off x="1731930" y="5066836"/>
              <a:ext cx="228898" cy="309596"/>
            </a:xfrm>
            <a:custGeom>
              <a:avLst/>
              <a:gdLst>
                <a:gd name="T0" fmla="*/ 0 w 259"/>
                <a:gd name="T1" fmla="*/ 0 h 436"/>
                <a:gd name="T2" fmla="*/ 133 w 259"/>
                <a:gd name="T3" fmla="*/ 121 h 436"/>
                <a:gd name="T4" fmla="*/ 208 w 259"/>
                <a:gd name="T5" fmla="*/ 268 h 436"/>
                <a:gd name="T6" fmla="*/ 259 w 259"/>
                <a:gd name="T7" fmla="*/ 436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436">
                  <a:moveTo>
                    <a:pt x="0" y="0"/>
                  </a:moveTo>
                  <a:cubicBezTo>
                    <a:pt x="22" y="20"/>
                    <a:pt x="98" y="76"/>
                    <a:pt x="133" y="121"/>
                  </a:cubicBezTo>
                  <a:cubicBezTo>
                    <a:pt x="168" y="166"/>
                    <a:pt x="187" y="216"/>
                    <a:pt x="208" y="268"/>
                  </a:cubicBezTo>
                  <a:cubicBezTo>
                    <a:pt x="229" y="320"/>
                    <a:pt x="249" y="401"/>
                    <a:pt x="259" y="43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" name="Freeform 50"/>
            <p:cNvSpPr>
              <a:spLocks/>
            </p:cNvSpPr>
            <p:nvPr/>
          </p:nvSpPr>
          <p:spPr bwMode="auto">
            <a:xfrm>
              <a:off x="2650174" y="5071807"/>
              <a:ext cx="167034" cy="363562"/>
            </a:xfrm>
            <a:custGeom>
              <a:avLst/>
              <a:gdLst>
                <a:gd name="T0" fmla="*/ 189 w 189"/>
                <a:gd name="T1" fmla="*/ 0 h 512"/>
                <a:gd name="T2" fmla="*/ 117 w 189"/>
                <a:gd name="T3" fmla="*/ 108 h 512"/>
                <a:gd name="T4" fmla="*/ 45 w 189"/>
                <a:gd name="T5" fmla="*/ 282 h 512"/>
                <a:gd name="T6" fmla="*/ 0 w 189"/>
                <a:gd name="T7" fmla="*/ 512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9" h="512">
                  <a:moveTo>
                    <a:pt x="189" y="0"/>
                  </a:moveTo>
                  <a:cubicBezTo>
                    <a:pt x="177" y="18"/>
                    <a:pt x="141" y="61"/>
                    <a:pt x="117" y="108"/>
                  </a:cubicBezTo>
                  <a:cubicBezTo>
                    <a:pt x="93" y="155"/>
                    <a:pt x="65" y="215"/>
                    <a:pt x="45" y="282"/>
                  </a:cubicBezTo>
                  <a:cubicBezTo>
                    <a:pt x="25" y="349"/>
                    <a:pt x="9" y="464"/>
                    <a:pt x="0" y="512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" name="Freeform 51"/>
            <p:cNvSpPr>
              <a:spLocks/>
            </p:cNvSpPr>
            <p:nvPr/>
          </p:nvSpPr>
          <p:spPr bwMode="auto">
            <a:xfrm>
              <a:off x="3244072" y="5220924"/>
              <a:ext cx="182942" cy="310305"/>
            </a:xfrm>
            <a:custGeom>
              <a:avLst/>
              <a:gdLst>
                <a:gd name="T0" fmla="*/ 207 w 207"/>
                <a:gd name="T1" fmla="*/ 0 h 437"/>
                <a:gd name="T2" fmla="*/ 153 w 207"/>
                <a:gd name="T3" fmla="*/ 69 h 437"/>
                <a:gd name="T4" fmla="*/ 84 w 207"/>
                <a:gd name="T5" fmla="*/ 201 h 437"/>
                <a:gd name="T6" fmla="*/ 0 w 207"/>
                <a:gd name="T7" fmla="*/ 437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" h="437">
                  <a:moveTo>
                    <a:pt x="207" y="0"/>
                  </a:moveTo>
                  <a:cubicBezTo>
                    <a:pt x="199" y="11"/>
                    <a:pt x="173" y="35"/>
                    <a:pt x="153" y="69"/>
                  </a:cubicBezTo>
                  <a:cubicBezTo>
                    <a:pt x="133" y="103"/>
                    <a:pt x="109" y="140"/>
                    <a:pt x="84" y="201"/>
                  </a:cubicBezTo>
                  <a:cubicBezTo>
                    <a:pt x="59" y="262"/>
                    <a:pt x="17" y="388"/>
                    <a:pt x="0" y="437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Freeform 52"/>
            <p:cNvSpPr>
              <a:spLocks/>
            </p:cNvSpPr>
            <p:nvPr/>
          </p:nvSpPr>
          <p:spPr bwMode="auto">
            <a:xfrm>
              <a:off x="3525113" y="5312524"/>
              <a:ext cx="206804" cy="284033"/>
            </a:xfrm>
            <a:custGeom>
              <a:avLst/>
              <a:gdLst>
                <a:gd name="T0" fmla="*/ 234 w 234"/>
                <a:gd name="T1" fmla="*/ 0 h 400"/>
                <a:gd name="T2" fmla="*/ 156 w 234"/>
                <a:gd name="T3" fmla="*/ 81 h 400"/>
                <a:gd name="T4" fmla="*/ 75 w 234"/>
                <a:gd name="T5" fmla="*/ 210 h 400"/>
                <a:gd name="T6" fmla="*/ 0 w 234"/>
                <a:gd name="T7" fmla="*/ 40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4" h="400">
                  <a:moveTo>
                    <a:pt x="234" y="0"/>
                  </a:moveTo>
                  <a:cubicBezTo>
                    <a:pt x="221" y="14"/>
                    <a:pt x="183" y="46"/>
                    <a:pt x="156" y="81"/>
                  </a:cubicBezTo>
                  <a:cubicBezTo>
                    <a:pt x="129" y="116"/>
                    <a:pt x="101" y="157"/>
                    <a:pt x="75" y="210"/>
                  </a:cubicBezTo>
                  <a:cubicBezTo>
                    <a:pt x="49" y="263"/>
                    <a:pt x="16" y="361"/>
                    <a:pt x="0" y="40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Freeform 54"/>
            <p:cNvSpPr>
              <a:spLocks/>
            </p:cNvSpPr>
            <p:nvPr/>
          </p:nvSpPr>
          <p:spPr bwMode="auto">
            <a:xfrm>
              <a:off x="2002365" y="5744964"/>
              <a:ext cx="494032" cy="85210"/>
            </a:xfrm>
            <a:custGeom>
              <a:avLst/>
              <a:gdLst>
                <a:gd name="T0" fmla="*/ 559 w 559"/>
                <a:gd name="T1" fmla="*/ 120 h 120"/>
                <a:gd name="T2" fmla="*/ 493 w 559"/>
                <a:gd name="T3" fmla="*/ 89 h 120"/>
                <a:gd name="T4" fmla="*/ 416 w 559"/>
                <a:gd name="T5" fmla="*/ 59 h 120"/>
                <a:gd name="T6" fmla="*/ 276 w 559"/>
                <a:gd name="T7" fmla="*/ 15 h 120"/>
                <a:gd name="T8" fmla="*/ 146 w 559"/>
                <a:gd name="T9" fmla="*/ 3 h 120"/>
                <a:gd name="T10" fmla="*/ 0 w 559"/>
                <a:gd name="T11" fmla="*/ 3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9" h="120">
                  <a:moveTo>
                    <a:pt x="559" y="120"/>
                  </a:moveTo>
                  <a:cubicBezTo>
                    <a:pt x="548" y="115"/>
                    <a:pt x="517" y="99"/>
                    <a:pt x="493" y="89"/>
                  </a:cubicBezTo>
                  <a:cubicBezTo>
                    <a:pt x="469" y="79"/>
                    <a:pt x="452" y="71"/>
                    <a:pt x="416" y="59"/>
                  </a:cubicBezTo>
                  <a:cubicBezTo>
                    <a:pt x="380" y="47"/>
                    <a:pt x="321" y="24"/>
                    <a:pt x="276" y="15"/>
                  </a:cubicBezTo>
                  <a:cubicBezTo>
                    <a:pt x="231" y="6"/>
                    <a:pt x="192" y="0"/>
                    <a:pt x="146" y="3"/>
                  </a:cubicBezTo>
                  <a:cubicBezTo>
                    <a:pt x="100" y="6"/>
                    <a:pt x="30" y="28"/>
                    <a:pt x="0" y="35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0" name="Freeform 55"/>
            <p:cNvSpPr>
              <a:spLocks/>
            </p:cNvSpPr>
            <p:nvPr/>
          </p:nvSpPr>
          <p:spPr bwMode="auto">
            <a:xfrm>
              <a:off x="2113721" y="5564604"/>
              <a:ext cx="655762" cy="68878"/>
            </a:xfrm>
            <a:custGeom>
              <a:avLst/>
              <a:gdLst>
                <a:gd name="T0" fmla="*/ 742 w 742"/>
                <a:gd name="T1" fmla="*/ 97 h 97"/>
                <a:gd name="T2" fmla="*/ 646 w 742"/>
                <a:gd name="T3" fmla="*/ 59 h 97"/>
                <a:gd name="T4" fmla="*/ 496 w 742"/>
                <a:gd name="T5" fmla="*/ 15 h 97"/>
                <a:gd name="T6" fmla="*/ 328 w 742"/>
                <a:gd name="T7" fmla="*/ 1 h 97"/>
                <a:gd name="T8" fmla="*/ 142 w 742"/>
                <a:gd name="T9" fmla="*/ 19 h 97"/>
                <a:gd name="T10" fmla="*/ 0 w 742"/>
                <a:gd name="T11" fmla="*/ 7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2" h="97">
                  <a:moveTo>
                    <a:pt x="742" y="97"/>
                  </a:moveTo>
                  <a:cubicBezTo>
                    <a:pt x="726" y="91"/>
                    <a:pt x="687" y="73"/>
                    <a:pt x="646" y="59"/>
                  </a:cubicBezTo>
                  <a:cubicBezTo>
                    <a:pt x="605" y="45"/>
                    <a:pt x="549" y="25"/>
                    <a:pt x="496" y="15"/>
                  </a:cubicBezTo>
                  <a:cubicBezTo>
                    <a:pt x="443" y="5"/>
                    <a:pt x="387" y="0"/>
                    <a:pt x="328" y="1"/>
                  </a:cubicBezTo>
                  <a:cubicBezTo>
                    <a:pt x="269" y="2"/>
                    <a:pt x="197" y="7"/>
                    <a:pt x="142" y="19"/>
                  </a:cubicBezTo>
                  <a:cubicBezTo>
                    <a:pt x="87" y="31"/>
                    <a:pt x="30" y="62"/>
                    <a:pt x="0" y="73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1" name="Freeform 56"/>
            <p:cNvSpPr>
              <a:spLocks/>
            </p:cNvSpPr>
            <p:nvPr/>
          </p:nvSpPr>
          <p:spPr bwMode="auto">
            <a:xfrm>
              <a:off x="2829580" y="5882720"/>
              <a:ext cx="334952" cy="384154"/>
            </a:xfrm>
            <a:custGeom>
              <a:avLst/>
              <a:gdLst>
                <a:gd name="T0" fmla="*/ 0 w 379"/>
                <a:gd name="T1" fmla="*/ 541 h 541"/>
                <a:gd name="T2" fmla="*/ 219 w 379"/>
                <a:gd name="T3" fmla="*/ 337 h 541"/>
                <a:gd name="T4" fmla="*/ 379 w 379"/>
                <a:gd name="T5" fmla="*/ 0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9" h="541">
                  <a:moveTo>
                    <a:pt x="0" y="541"/>
                  </a:moveTo>
                  <a:cubicBezTo>
                    <a:pt x="36" y="507"/>
                    <a:pt x="156" y="427"/>
                    <a:pt x="219" y="337"/>
                  </a:cubicBezTo>
                  <a:cubicBezTo>
                    <a:pt x="282" y="247"/>
                    <a:pt x="346" y="70"/>
                    <a:pt x="379" y="0"/>
                  </a:cubicBezTo>
                </a:path>
              </a:pathLst>
            </a:custGeom>
            <a:noFill/>
            <a:ln w="889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2" name="Freeform 57"/>
            <p:cNvSpPr>
              <a:spLocks/>
            </p:cNvSpPr>
            <p:nvPr/>
          </p:nvSpPr>
          <p:spPr bwMode="auto">
            <a:xfrm rot="18523997">
              <a:off x="2796751" y="5221712"/>
              <a:ext cx="183201" cy="486961"/>
            </a:xfrm>
            <a:custGeom>
              <a:avLst/>
              <a:gdLst>
                <a:gd name="T0" fmla="*/ 0 w 258"/>
                <a:gd name="T1" fmla="*/ 551 h 551"/>
                <a:gd name="T2" fmla="*/ 182 w 258"/>
                <a:gd name="T3" fmla="*/ 343 h 551"/>
                <a:gd name="T4" fmla="*/ 258 w 258"/>
                <a:gd name="T5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8" h="551">
                  <a:moveTo>
                    <a:pt x="0" y="551"/>
                  </a:moveTo>
                  <a:cubicBezTo>
                    <a:pt x="29" y="516"/>
                    <a:pt x="139" y="435"/>
                    <a:pt x="182" y="343"/>
                  </a:cubicBezTo>
                  <a:cubicBezTo>
                    <a:pt x="225" y="251"/>
                    <a:pt x="242" y="71"/>
                    <a:pt x="258" y="0"/>
                  </a:cubicBezTo>
                </a:path>
              </a:pathLst>
            </a:custGeom>
            <a:noFill/>
            <a:ln w="889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3" name="Line 58"/>
            <p:cNvSpPr>
              <a:spLocks noChangeShapeType="1"/>
            </p:cNvSpPr>
            <p:nvPr/>
          </p:nvSpPr>
          <p:spPr bwMode="auto">
            <a:xfrm flipH="1" flipV="1">
              <a:off x="2493745" y="5828754"/>
              <a:ext cx="281041" cy="10651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4" name="Freeform 59"/>
            <p:cNvSpPr>
              <a:spLocks/>
            </p:cNvSpPr>
            <p:nvPr/>
          </p:nvSpPr>
          <p:spPr bwMode="auto">
            <a:xfrm>
              <a:off x="1411119" y="5610759"/>
              <a:ext cx="122845" cy="166869"/>
            </a:xfrm>
            <a:custGeom>
              <a:avLst/>
              <a:gdLst>
                <a:gd name="T0" fmla="*/ 139 w 139"/>
                <a:gd name="T1" fmla="*/ 0 h 235"/>
                <a:gd name="T2" fmla="*/ 108 w 139"/>
                <a:gd name="T3" fmla="*/ 56 h 235"/>
                <a:gd name="T4" fmla="*/ 63 w 139"/>
                <a:gd name="T5" fmla="*/ 132 h 235"/>
                <a:gd name="T6" fmla="*/ 0 w 139"/>
                <a:gd name="T7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9" h="235">
                  <a:moveTo>
                    <a:pt x="139" y="0"/>
                  </a:moveTo>
                  <a:cubicBezTo>
                    <a:pt x="134" y="9"/>
                    <a:pt x="121" y="34"/>
                    <a:pt x="108" y="56"/>
                  </a:cubicBezTo>
                  <a:cubicBezTo>
                    <a:pt x="95" y="78"/>
                    <a:pt x="81" y="102"/>
                    <a:pt x="63" y="132"/>
                  </a:cubicBezTo>
                  <a:cubicBezTo>
                    <a:pt x="45" y="162"/>
                    <a:pt x="13" y="214"/>
                    <a:pt x="0" y="235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5" name="Freeform 66"/>
            <p:cNvSpPr>
              <a:spLocks/>
            </p:cNvSpPr>
            <p:nvPr/>
          </p:nvSpPr>
          <p:spPr bwMode="auto">
            <a:xfrm>
              <a:off x="4253345" y="5655494"/>
              <a:ext cx="244806" cy="239297"/>
            </a:xfrm>
            <a:custGeom>
              <a:avLst/>
              <a:gdLst>
                <a:gd name="T0" fmla="*/ 277 w 277"/>
                <a:gd name="T1" fmla="*/ 0 h 337"/>
                <a:gd name="T2" fmla="*/ 136 w 277"/>
                <a:gd name="T3" fmla="*/ 135 h 337"/>
                <a:gd name="T4" fmla="*/ 0 w 277"/>
                <a:gd name="T5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7" h="337">
                  <a:moveTo>
                    <a:pt x="277" y="0"/>
                  </a:moveTo>
                  <a:cubicBezTo>
                    <a:pt x="254" y="22"/>
                    <a:pt x="182" y="79"/>
                    <a:pt x="136" y="135"/>
                  </a:cubicBezTo>
                  <a:cubicBezTo>
                    <a:pt x="90" y="191"/>
                    <a:pt x="28" y="295"/>
                    <a:pt x="0" y="337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" name="Freeform 68"/>
            <p:cNvSpPr>
              <a:spLocks/>
            </p:cNvSpPr>
            <p:nvPr/>
          </p:nvSpPr>
          <p:spPr bwMode="auto">
            <a:xfrm>
              <a:off x="2088092" y="5501406"/>
              <a:ext cx="651343" cy="217285"/>
            </a:xfrm>
            <a:custGeom>
              <a:avLst/>
              <a:gdLst>
                <a:gd name="T0" fmla="*/ 0 w 737"/>
                <a:gd name="T1" fmla="*/ 0 h 306"/>
                <a:gd name="T2" fmla="*/ 216 w 737"/>
                <a:gd name="T3" fmla="*/ 23 h 306"/>
                <a:gd name="T4" fmla="*/ 429 w 737"/>
                <a:gd name="T5" fmla="*/ 89 h 306"/>
                <a:gd name="T6" fmla="*/ 626 w 737"/>
                <a:gd name="T7" fmla="*/ 185 h 306"/>
                <a:gd name="T8" fmla="*/ 737 w 737"/>
                <a:gd name="T9" fmla="*/ 30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7" h="306">
                  <a:moveTo>
                    <a:pt x="0" y="0"/>
                  </a:moveTo>
                  <a:cubicBezTo>
                    <a:pt x="36" y="4"/>
                    <a:pt x="145" y="8"/>
                    <a:pt x="216" y="23"/>
                  </a:cubicBezTo>
                  <a:cubicBezTo>
                    <a:pt x="287" y="38"/>
                    <a:pt x="361" y="62"/>
                    <a:pt x="429" y="89"/>
                  </a:cubicBezTo>
                  <a:cubicBezTo>
                    <a:pt x="497" y="116"/>
                    <a:pt x="575" y="149"/>
                    <a:pt x="626" y="185"/>
                  </a:cubicBezTo>
                  <a:cubicBezTo>
                    <a:pt x="677" y="221"/>
                    <a:pt x="714" y="281"/>
                    <a:pt x="737" y="30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" name="Freeform 69"/>
            <p:cNvSpPr>
              <a:spLocks/>
            </p:cNvSpPr>
            <p:nvPr/>
          </p:nvSpPr>
          <p:spPr bwMode="auto">
            <a:xfrm>
              <a:off x="1424375" y="5189680"/>
              <a:ext cx="273971" cy="261310"/>
            </a:xfrm>
            <a:custGeom>
              <a:avLst/>
              <a:gdLst>
                <a:gd name="T0" fmla="*/ 0 w 310"/>
                <a:gd name="T1" fmla="*/ 0 h 368"/>
                <a:gd name="T2" fmla="*/ 127 w 310"/>
                <a:gd name="T3" fmla="*/ 80 h 368"/>
                <a:gd name="T4" fmla="*/ 256 w 310"/>
                <a:gd name="T5" fmla="*/ 224 h 368"/>
                <a:gd name="T6" fmla="*/ 310 w 310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0" h="368">
                  <a:moveTo>
                    <a:pt x="0" y="0"/>
                  </a:moveTo>
                  <a:cubicBezTo>
                    <a:pt x="21" y="13"/>
                    <a:pt x="84" y="43"/>
                    <a:pt x="127" y="80"/>
                  </a:cubicBezTo>
                  <a:cubicBezTo>
                    <a:pt x="170" y="117"/>
                    <a:pt x="226" y="176"/>
                    <a:pt x="256" y="224"/>
                  </a:cubicBezTo>
                  <a:cubicBezTo>
                    <a:pt x="286" y="272"/>
                    <a:pt x="299" y="338"/>
                    <a:pt x="310" y="368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8" name="Freeform 70"/>
            <p:cNvSpPr>
              <a:spLocks/>
            </p:cNvSpPr>
            <p:nvPr/>
          </p:nvSpPr>
          <p:spPr bwMode="auto">
            <a:xfrm>
              <a:off x="872898" y="5517738"/>
              <a:ext cx="419794" cy="61067"/>
            </a:xfrm>
            <a:custGeom>
              <a:avLst/>
              <a:gdLst>
                <a:gd name="T0" fmla="*/ 475 w 475"/>
                <a:gd name="T1" fmla="*/ 0 h 86"/>
                <a:gd name="T2" fmla="*/ 0 w 475"/>
                <a:gd name="T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75" h="86">
                  <a:moveTo>
                    <a:pt x="475" y="0"/>
                  </a:moveTo>
                  <a:lnTo>
                    <a:pt x="0" y="86"/>
                  </a:ln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" name="Freeform 71"/>
            <p:cNvSpPr>
              <a:spLocks/>
            </p:cNvSpPr>
            <p:nvPr/>
          </p:nvSpPr>
          <p:spPr bwMode="auto">
            <a:xfrm>
              <a:off x="1251155" y="5395604"/>
              <a:ext cx="411840" cy="100832"/>
            </a:xfrm>
            <a:custGeom>
              <a:avLst/>
              <a:gdLst>
                <a:gd name="T0" fmla="*/ 0 w 466"/>
                <a:gd name="T1" fmla="*/ 0 h 142"/>
                <a:gd name="T2" fmla="*/ 148 w 466"/>
                <a:gd name="T3" fmla="*/ 36 h 142"/>
                <a:gd name="T4" fmla="*/ 325 w 466"/>
                <a:gd name="T5" fmla="*/ 81 h 142"/>
                <a:gd name="T6" fmla="*/ 466 w 466"/>
                <a:gd name="T7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6" h="142">
                  <a:moveTo>
                    <a:pt x="0" y="0"/>
                  </a:moveTo>
                  <a:cubicBezTo>
                    <a:pt x="25" y="6"/>
                    <a:pt x="94" y="23"/>
                    <a:pt x="148" y="36"/>
                  </a:cubicBezTo>
                  <a:cubicBezTo>
                    <a:pt x="202" y="49"/>
                    <a:pt x="272" y="63"/>
                    <a:pt x="325" y="81"/>
                  </a:cubicBezTo>
                  <a:cubicBezTo>
                    <a:pt x="378" y="99"/>
                    <a:pt x="437" y="129"/>
                    <a:pt x="466" y="142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" name="Freeform 72"/>
            <p:cNvSpPr>
              <a:spLocks/>
            </p:cNvSpPr>
            <p:nvPr/>
          </p:nvSpPr>
          <p:spPr bwMode="auto">
            <a:xfrm>
              <a:off x="1288274" y="5494305"/>
              <a:ext cx="352627" cy="26983"/>
            </a:xfrm>
            <a:custGeom>
              <a:avLst/>
              <a:gdLst>
                <a:gd name="T0" fmla="*/ 0 w 399"/>
                <a:gd name="T1" fmla="*/ 28 h 38"/>
                <a:gd name="T2" fmla="*/ 161 w 399"/>
                <a:gd name="T3" fmla="*/ 3 h 38"/>
                <a:gd name="T4" fmla="*/ 278 w 399"/>
                <a:gd name="T5" fmla="*/ 8 h 38"/>
                <a:gd name="T6" fmla="*/ 399 w 399"/>
                <a:gd name="T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8">
                  <a:moveTo>
                    <a:pt x="0" y="28"/>
                  </a:moveTo>
                  <a:cubicBezTo>
                    <a:pt x="27" y="24"/>
                    <a:pt x="115" y="6"/>
                    <a:pt x="161" y="3"/>
                  </a:cubicBezTo>
                  <a:cubicBezTo>
                    <a:pt x="207" y="0"/>
                    <a:pt x="238" y="2"/>
                    <a:pt x="278" y="8"/>
                  </a:cubicBezTo>
                  <a:cubicBezTo>
                    <a:pt x="318" y="14"/>
                    <a:pt x="374" y="32"/>
                    <a:pt x="399" y="38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" name="Freeform 73"/>
            <p:cNvSpPr>
              <a:spLocks/>
            </p:cNvSpPr>
            <p:nvPr/>
          </p:nvSpPr>
          <p:spPr bwMode="auto">
            <a:xfrm>
              <a:off x="1725743" y="5495016"/>
              <a:ext cx="224479" cy="22723"/>
            </a:xfrm>
            <a:custGeom>
              <a:avLst/>
              <a:gdLst>
                <a:gd name="T0" fmla="*/ 0 w 254"/>
                <a:gd name="T1" fmla="*/ 32 h 32"/>
                <a:gd name="T2" fmla="*/ 83 w 254"/>
                <a:gd name="T3" fmla="*/ 10 h 32"/>
                <a:gd name="T4" fmla="*/ 185 w 254"/>
                <a:gd name="T5" fmla="*/ 1 h 32"/>
                <a:gd name="T6" fmla="*/ 254 w 254"/>
                <a:gd name="T7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4" h="32">
                  <a:moveTo>
                    <a:pt x="0" y="32"/>
                  </a:moveTo>
                  <a:cubicBezTo>
                    <a:pt x="14" y="28"/>
                    <a:pt x="52" y="15"/>
                    <a:pt x="83" y="10"/>
                  </a:cubicBezTo>
                  <a:cubicBezTo>
                    <a:pt x="114" y="5"/>
                    <a:pt x="157" y="2"/>
                    <a:pt x="185" y="1"/>
                  </a:cubicBezTo>
                  <a:cubicBezTo>
                    <a:pt x="213" y="0"/>
                    <a:pt x="240" y="3"/>
                    <a:pt x="254" y="4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2" name="Freeform 74"/>
            <p:cNvSpPr>
              <a:spLocks/>
            </p:cNvSpPr>
            <p:nvPr/>
          </p:nvSpPr>
          <p:spPr bwMode="auto">
            <a:xfrm>
              <a:off x="1680670" y="5531940"/>
              <a:ext cx="110472" cy="70298"/>
            </a:xfrm>
            <a:custGeom>
              <a:avLst/>
              <a:gdLst>
                <a:gd name="T0" fmla="*/ 125 w 125"/>
                <a:gd name="T1" fmla="*/ 99 h 99"/>
                <a:gd name="T2" fmla="*/ 95 w 125"/>
                <a:gd name="T3" fmla="*/ 48 h 99"/>
                <a:gd name="T4" fmla="*/ 56 w 125"/>
                <a:gd name="T5" fmla="*/ 18 h 99"/>
                <a:gd name="T6" fmla="*/ 0 w 125"/>
                <a:gd name="T7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" h="99">
                  <a:moveTo>
                    <a:pt x="125" y="99"/>
                  </a:moveTo>
                  <a:cubicBezTo>
                    <a:pt x="120" y="91"/>
                    <a:pt x="106" y="61"/>
                    <a:pt x="95" y="48"/>
                  </a:cubicBezTo>
                  <a:cubicBezTo>
                    <a:pt x="84" y="35"/>
                    <a:pt x="72" y="26"/>
                    <a:pt x="56" y="18"/>
                  </a:cubicBezTo>
                  <a:cubicBezTo>
                    <a:pt x="40" y="10"/>
                    <a:pt x="12" y="4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3" name="Freeform 75"/>
            <p:cNvSpPr>
              <a:spLocks/>
            </p:cNvSpPr>
            <p:nvPr/>
          </p:nvSpPr>
          <p:spPr bwMode="auto">
            <a:xfrm>
              <a:off x="1533964" y="5531940"/>
              <a:ext cx="111356" cy="83079"/>
            </a:xfrm>
            <a:custGeom>
              <a:avLst/>
              <a:gdLst>
                <a:gd name="T0" fmla="*/ 0 w 126"/>
                <a:gd name="T1" fmla="*/ 117 h 117"/>
                <a:gd name="T2" fmla="*/ 30 w 126"/>
                <a:gd name="T3" fmla="*/ 56 h 117"/>
                <a:gd name="T4" fmla="*/ 70 w 126"/>
                <a:gd name="T5" fmla="*/ 11 h 117"/>
                <a:gd name="T6" fmla="*/ 126 w 126"/>
                <a:gd name="T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117">
                  <a:moveTo>
                    <a:pt x="0" y="117"/>
                  </a:moveTo>
                  <a:cubicBezTo>
                    <a:pt x="5" y="107"/>
                    <a:pt x="18" y="74"/>
                    <a:pt x="30" y="56"/>
                  </a:cubicBezTo>
                  <a:cubicBezTo>
                    <a:pt x="42" y="38"/>
                    <a:pt x="54" y="20"/>
                    <a:pt x="70" y="11"/>
                  </a:cubicBezTo>
                  <a:cubicBezTo>
                    <a:pt x="86" y="2"/>
                    <a:pt x="114" y="2"/>
                    <a:pt x="126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Freeform 76"/>
            <p:cNvSpPr>
              <a:spLocks/>
            </p:cNvSpPr>
            <p:nvPr/>
          </p:nvSpPr>
          <p:spPr bwMode="auto">
            <a:xfrm>
              <a:off x="1718673" y="5399154"/>
              <a:ext cx="555012" cy="98702"/>
            </a:xfrm>
            <a:custGeom>
              <a:avLst/>
              <a:gdLst>
                <a:gd name="T0" fmla="*/ 0 w 628"/>
                <a:gd name="T1" fmla="*/ 139 h 139"/>
                <a:gd name="T2" fmla="*/ 76 w 628"/>
                <a:gd name="T3" fmla="*/ 70 h 139"/>
                <a:gd name="T4" fmla="*/ 211 w 628"/>
                <a:gd name="T5" fmla="*/ 22 h 139"/>
                <a:gd name="T6" fmla="*/ 388 w 628"/>
                <a:gd name="T7" fmla="*/ 1 h 139"/>
                <a:gd name="T8" fmla="*/ 628 w 628"/>
                <a:gd name="T9" fmla="*/ 16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8" h="139">
                  <a:moveTo>
                    <a:pt x="0" y="139"/>
                  </a:moveTo>
                  <a:cubicBezTo>
                    <a:pt x="13" y="128"/>
                    <a:pt x="41" y="90"/>
                    <a:pt x="76" y="70"/>
                  </a:cubicBezTo>
                  <a:cubicBezTo>
                    <a:pt x="111" y="50"/>
                    <a:pt x="159" y="33"/>
                    <a:pt x="211" y="22"/>
                  </a:cubicBezTo>
                  <a:cubicBezTo>
                    <a:pt x="263" y="11"/>
                    <a:pt x="319" y="2"/>
                    <a:pt x="388" y="1"/>
                  </a:cubicBezTo>
                  <a:cubicBezTo>
                    <a:pt x="457" y="0"/>
                    <a:pt x="578" y="13"/>
                    <a:pt x="628" y="1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5" name="Freeform 77"/>
            <p:cNvSpPr>
              <a:spLocks/>
            </p:cNvSpPr>
            <p:nvPr/>
          </p:nvSpPr>
          <p:spPr bwMode="auto">
            <a:xfrm>
              <a:off x="1732814" y="5529809"/>
              <a:ext cx="172336" cy="29823"/>
            </a:xfrm>
            <a:custGeom>
              <a:avLst/>
              <a:gdLst>
                <a:gd name="T0" fmla="*/ 0 w 195"/>
                <a:gd name="T1" fmla="*/ 0 h 42"/>
                <a:gd name="T2" fmla="*/ 78 w 195"/>
                <a:gd name="T3" fmla="*/ 6 h 42"/>
                <a:gd name="T4" fmla="*/ 138 w 195"/>
                <a:gd name="T5" fmla="*/ 18 h 42"/>
                <a:gd name="T6" fmla="*/ 195 w 195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5" h="42">
                  <a:moveTo>
                    <a:pt x="0" y="0"/>
                  </a:moveTo>
                  <a:cubicBezTo>
                    <a:pt x="13" y="1"/>
                    <a:pt x="55" y="3"/>
                    <a:pt x="78" y="6"/>
                  </a:cubicBezTo>
                  <a:cubicBezTo>
                    <a:pt x="101" y="9"/>
                    <a:pt x="119" y="12"/>
                    <a:pt x="138" y="18"/>
                  </a:cubicBezTo>
                  <a:cubicBezTo>
                    <a:pt x="157" y="24"/>
                    <a:pt x="183" y="37"/>
                    <a:pt x="195" y="42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Freeform 78"/>
            <p:cNvSpPr>
              <a:spLocks/>
            </p:cNvSpPr>
            <p:nvPr/>
          </p:nvSpPr>
          <p:spPr bwMode="auto">
            <a:xfrm>
              <a:off x="1906034" y="5558923"/>
              <a:ext cx="205920" cy="60357"/>
            </a:xfrm>
            <a:custGeom>
              <a:avLst/>
              <a:gdLst>
                <a:gd name="T0" fmla="*/ 0 w 233"/>
                <a:gd name="T1" fmla="*/ 0 h 85"/>
                <a:gd name="T2" fmla="*/ 71 w 233"/>
                <a:gd name="T3" fmla="*/ 22 h 85"/>
                <a:gd name="T4" fmla="*/ 167 w 233"/>
                <a:gd name="T5" fmla="*/ 55 h 85"/>
                <a:gd name="T6" fmla="*/ 233 w 233"/>
                <a:gd name="T7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" h="85">
                  <a:moveTo>
                    <a:pt x="0" y="0"/>
                  </a:moveTo>
                  <a:cubicBezTo>
                    <a:pt x="12" y="4"/>
                    <a:pt x="43" y="13"/>
                    <a:pt x="71" y="22"/>
                  </a:cubicBezTo>
                  <a:cubicBezTo>
                    <a:pt x="99" y="31"/>
                    <a:pt x="140" y="45"/>
                    <a:pt x="167" y="55"/>
                  </a:cubicBezTo>
                  <a:cubicBezTo>
                    <a:pt x="194" y="65"/>
                    <a:pt x="219" y="79"/>
                    <a:pt x="233" y="85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" name="Freeform 79"/>
            <p:cNvSpPr>
              <a:spLocks/>
            </p:cNvSpPr>
            <p:nvPr/>
          </p:nvSpPr>
          <p:spPr bwMode="auto">
            <a:xfrm>
              <a:off x="2076603" y="5414776"/>
              <a:ext cx="1866537" cy="130655"/>
            </a:xfrm>
            <a:custGeom>
              <a:avLst/>
              <a:gdLst>
                <a:gd name="T0" fmla="*/ 2112 w 2112"/>
                <a:gd name="T1" fmla="*/ 184 h 184"/>
                <a:gd name="T2" fmla="*/ 1214 w 2112"/>
                <a:gd name="T3" fmla="*/ 32 h 184"/>
                <a:gd name="T4" fmla="*/ 702 w 2112"/>
                <a:gd name="T5" fmla="*/ 0 h 184"/>
                <a:gd name="T6" fmla="*/ 316 w 2112"/>
                <a:gd name="T7" fmla="*/ 30 h 184"/>
                <a:gd name="T8" fmla="*/ 106 w 2112"/>
                <a:gd name="T9" fmla="*/ 78 h 184"/>
                <a:gd name="T10" fmla="*/ 0 w 2112"/>
                <a:gd name="T11" fmla="*/ 11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2" h="184">
                  <a:moveTo>
                    <a:pt x="2112" y="184"/>
                  </a:moveTo>
                  <a:cubicBezTo>
                    <a:pt x="1962" y="159"/>
                    <a:pt x="1449" y="63"/>
                    <a:pt x="1214" y="32"/>
                  </a:cubicBezTo>
                  <a:cubicBezTo>
                    <a:pt x="979" y="1"/>
                    <a:pt x="852" y="0"/>
                    <a:pt x="702" y="0"/>
                  </a:cubicBezTo>
                  <a:cubicBezTo>
                    <a:pt x="552" y="0"/>
                    <a:pt x="415" y="17"/>
                    <a:pt x="316" y="30"/>
                  </a:cubicBezTo>
                  <a:cubicBezTo>
                    <a:pt x="217" y="43"/>
                    <a:pt x="159" y="63"/>
                    <a:pt x="106" y="78"/>
                  </a:cubicBezTo>
                  <a:cubicBezTo>
                    <a:pt x="53" y="93"/>
                    <a:pt x="22" y="110"/>
                    <a:pt x="0" y="118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Freeform 80"/>
            <p:cNvSpPr>
              <a:spLocks/>
            </p:cNvSpPr>
            <p:nvPr/>
          </p:nvSpPr>
          <p:spPr bwMode="auto">
            <a:xfrm>
              <a:off x="1955525" y="5497856"/>
              <a:ext cx="121961" cy="4260"/>
            </a:xfrm>
            <a:custGeom>
              <a:avLst/>
              <a:gdLst>
                <a:gd name="T0" fmla="*/ 0 w 138"/>
                <a:gd name="T1" fmla="*/ 0 h 6"/>
                <a:gd name="T2" fmla="*/ 48 w 138"/>
                <a:gd name="T3" fmla="*/ 0 h 6"/>
                <a:gd name="T4" fmla="*/ 96 w 138"/>
                <a:gd name="T5" fmla="*/ 2 h 6"/>
                <a:gd name="T6" fmla="*/ 138 w 138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8" h="6">
                  <a:moveTo>
                    <a:pt x="0" y="0"/>
                  </a:moveTo>
                  <a:cubicBezTo>
                    <a:pt x="8" y="0"/>
                    <a:pt x="32" y="0"/>
                    <a:pt x="48" y="0"/>
                  </a:cubicBezTo>
                  <a:cubicBezTo>
                    <a:pt x="64" y="0"/>
                    <a:pt x="81" y="1"/>
                    <a:pt x="96" y="2"/>
                  </a:cubicBezTo>
                  <a:cubicBezTo>
                    <a:pt x="111" y="3"/>
                    <a:pt x="129" y="5"/>
                    <a:pt x="138" y="6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Freeform 81"/>
            <p:cNvSpPr>
              <a:spLocks/>
            </p:cNvSpPr>
            <p:nvPr/>
          </p:nvSpPr>
          <p:spPr bwMode="auto">
            <a:xfrm>
              <a:off x="1754908" y="5431818"/>
              <a:ext cx="148475" cy="124974"/>
            </a:xfrm>
            <a:custGeom>
              <a:avLst/>
              <a:gdLst>
                <a:gd name="T0" fmla="*/ 168 w 168"/>
                <a:gd name="T1" fmla="*/ 176 h 176"/>
                <a:gd name="T2" fmla="*/ 134 w 168"/>
                <a:gd name="T3" fmla="*/ 124 h 176"/>
                <a:gd name="T4" fmla="*/ 98 w 168"/>
                <a:gd name="T5" fmla="*/ 76 h 176"/>
                <a:gd name="T6" fmla="*/ 54 w 168"/>
                <a:gd name="T7" fmla="*/ 38 h 176"/>
                <a:gd name="T8" fmla="*/ 0 w 168"/>
                <a:gd name="T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176">
                  <a:moveTo>
                    <a:pt x="168" y="176"/>
                  </a:moveTo>
                  <a:cubicBezTo>
                    <a:pt x="162" y="167"/>
                    <a:pt x="146" y="141"/>
                    <a:pt x="134" y="124"/>
                  </a:cubicBezTo>
                  <a:cubicBezTo>
                    <a:pt x="122" y="107"/>
                    <a:pt x="111" y="90"/>
                    <a:pt x="98" y="76"/>
                  </a:cubicBezTo>
                  <a:cubicBezTo>
                    <a:pt x="85" y="62"/>
                    <a:pt x="70" y="51"/>
                    <a:pt x="54" y="38"/>
                  </a:cubicBezTo>
                  <a:cubicBezTo>
                    <a:pt x="38" y="25"/>
                    <a:pt x="11" y="8"/>
                    <a:pt x="0" y="0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Freeform 82"/>
            <p:cNvSpPr>
              <a:spLocks/>
            </p:cNvSpPr>
            <p:nvPr/>
          </p:nvSpPr>
          <p:spPr bwMode="auto">
            <a:xfrm>
              <a:off x="1707184" y="5467322"/>
              <a:ext cx="83959" cy="132786"/>
            </a:xfrm>
            <a:custGeom>
              <a:avLst/>
              <a:gdLst>
                <a:gd name="T0" fmla="*/ 95 w 95"/>
                <a:gd name="T1" fmla="*/ 187 h 187"/>
                <a:gd name="T2" fmla="*/ 70 w 95"/>
                <a:gd name="T3" fmla="*/ 122 h 187"/>
                <a:gd name="T4" fmla="*/ 48 w 95"/>
                <a:gd name="T5" fmla="*/ 80 h 187"/>
                <a:gd name="T6" fmla="*/ 24 w 95"/>
                <a:gd name="T7" fmla="*/ 40 h 187"/>
                <a:gd name="T8" fmla="*/ 0 w 95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87">
                  <a:moveTo>
                    <a:pt x="95" y="187"/>
                  </a:moveTo>
                  <a:cubicBezTo>
                    <a:pt x="91" y="176"/>
                    <a:pt x="78" y="140"/>
                    <a:pt x="70" y="122"/>
                  </a:cubicBezTo>
                  <a:cubicBezTo>
                    <a:pt x="62" y="104"/>
                    <a:pt x="56" y="94"/>
                    <a:pt x="48" y="80"/>
                  </a:cubicBezTo>
                  <a:cubicBezTo>
                    <a:pt x="40" y="66"/>
                    <a:pt x="32" y="53"/>
                    <a:pt x="24" y="40"/>
                  </a:cubicBezTo>
                  <a:cubicBezTo>
                    <a:pt x="16" y="27"/>
                    <a:pt x="5" y="8"/>
                    <a:pt x="0" y="0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Freeform 83"/>
            <p:cNvSpPr>
              <a:spLocks/>
            </p:cNvSpPr>
            <p:nvPr/>
          </p:nvSpPr>
          <p:spPr bwMode="auto">
            <a:xfrm>
              <a:off x="1533964" y="5427558"/>
              <a:ext cx="72470" cy="178231"/>
            </a:xfrm>
            <a:custGeom>
              <a:avLst/>
              <a:gdLst>
                <a:gd name="T0" fmla="*/ 0 w 82"/>
                <a:gd name="T1" fmla="*/ 251 h 251"/>
                <a:gd name="T2" fmla="*/ 6 w 82"/>
                <a:gd name="T3" fmla="*/ 186 h 251"/>
                <a:gd name="T4" fmla="*/ 22 w 82"/>
                <a:gd name="T5" fmla="*/ 120 h 251"/>
                <a:gd name="T6" fmla="*/ 46 w 82"/>
                <a:gd name="T7" fmla="*/ 60 h 251"/>
                <a:gd name="T8" fmla="*/ 82 w 82"/>
                <a:gd name="T9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251">
                  <a:moveTo>
                    <a:pt x="0" y="251"/>
                  </a:moveTo>
                  <a:cubicBezTo>
                    <a:pt x="1" y="240"/>
                    <a:pt x="2" y="208"/>
                    <a:pt x="6" y="186"/>
                  </a:cubicBezTo>
                  <a:cubicBezTo>
                    <a:pt x="10" y="164"/>
                    <a:pt x="15" y="141"/>
                    <a:pt x="22" y="120"/>
                  </a:cubicBezTo>
                  <a:cubicBezTo>
                    <a:pt x="29" y="99"/>
                    <a:pt x="36" y="80"/>
                    <a:pt x="46" y="60"/>
                  </a:cubicBezTo>
                  <a:cubicBezTo>
                    <a:pt x="56" y="40"/>
                    <a:pt x="75" y="12"/>
                    <a:pt x="82" y="0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Freeform 84"/>
            <p:cNvSpPr>
              <a:spLocks/>
            </p:cNvSpPr>
            <p:nvPr/>
          </p:nvSpPr>
          <p:spPr bwMode="auto">
            <a:xfrm>
              <a:off x="1289158" y="5379272"/>
              <a:ext cx="283692" cy="134916"/>
            </a:xfrm>
            <a:custGeom>
              <a:avLst/>
              <a:gdLst>
                <a:gd name="T0" fmla="*/ 0 w 321"/>
                <a:gd name="T1" fmla="*/ 190 h 190"/>
                <a:gd name="T2" fmla="*/ 31 w 321"/>
                <a:gd name="T3" fmla="*/ 124 h 190"/>
                <a:gd name="T4" fmla="*/ 83 w 321"/>
                <a:gd name="T5" fmla="*/ 64 h 190"/>
                <a:gd name="T6" fmla="*/ 181 w 321"/>
                <a:gd name="T7" fmla="*/ 18 h 190"/>
                <a:gd name="T8" fmla="*/ 321 w 321"/>
                <a:gd name="T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1" h="190">
                  <a:moveTo>
                    <a:pt x="0" y="190"/>
                  </a:moveTo>
                  <a:cubicBezTo>
                    <a:pt x="5" y="179"/>
                    <a:pt x="17" y="145"/>
                    <a:pt x="31" y="124"/>
                  </a:cubicBezTo>
                  <a:cubicBezTo>
                    <a:pt x="45" y="103"/>
                    <a:pt x="58" y="82"/>
                    <a:pt x="83" y="64"/>
                  </a:cubicBezTo>
                  <a:cubicBezTo>
                    <a:pt x="108" y="46"/>
                    <a:pt x="141" y="29"/>
                    <a:pt x="181" y="18"/>
                  </a:cubicBezTo>
                  <a:cubicBezTo>
                    <a:pt x="221" y="7"/>
                    <a:pt x="292" y="4"/>
                    <a:pt x="321" y="0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3" name="Freeform 85"/>
            <p:cNvSpPr>
              <a:spLocks/>
            </p:cNvSpPr>
            <p:nvPr/>
          </p:nvSpPr>
          <p:spPr bwMode="auto">
            <a:xfrm>
              <a:off x="1258225" y="5289092"/>
              <a:ext cx="311089" cy="110773"/>
            </a:xfrm>
            <a:custGeom>
              <a:avLst/>
              <a:gdLst>
                <a:gd name="T0" fmla="*/ 0 w 352"/>
                <a:gd name="T1" fmla="*/ 156 h 156"/>
                <a:gd name="T2" fmla="*/ 36 w 352"/>
                <a:gd name="T3" fmla="*/ 91 h 156"/>
                <a:gd name="T4" fmla="*/ 124 w 352"/>
                <a:gd name="T5" fmla="*/ 29 h 156"/>
                <a:gd name="T6" fmla="*/ 228 w 352"/>
                <a:gd name="T7" fmla="*/ 3 h 156"/>
                <a:gd name="T8" fmla="*/ 352 w 352"/>
                <a:gd name="T9" fmla="*/ 9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2" h="156">
                  <a:moveTo>
                    <a:pt x="0" y="156"/>
                  </a:moveTo>
                  <a:cubicBezTo>
                    <a:pt x="6" y="145"/>
                    <a:pt x="15" y="112"/>
                    <a:pt x="36" y="91"/>
                  </a:cubicBezTo>
                  <a:cubicBezTo>
                    <a:pt x="57" y="70"/>
                    <a:pt x="92" y="44"/>
                    <a:pt x="124" y="29"/>
                  </a:cubicBezTo>
                  <a:cubicBezTo>
                    <a:pt x="156" y="14"/>
                    <a:pt x="190" y="6"/>
                    <a:pt x="228" y="3"/>
                  </a:cubicBezTo>
                  <a:cubicBezTo>
                    <a:pt x="266" y="0"/>
                    <a:pt x="326" y="8"/>
                    <a:pt x="352" y="9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Freeform 87"/>
            <p:cNvSpPr>
              <a:spLocks/>
            </p:cNvSpPr>
            <p:nvPr/>
          </p:nvSpPr>
          <p:spPr bwMode="auto">
            <a:xfrm>
              <a:off x="1847705" y="4980206"/>
              <a:ext cx="433934" cy="159769"/>
            </a:xfrm>
            <a:custGeom>
              <a:avLst/>
              <a:gdLst>
                <a:gd name="T0" fmla="*/ 0 w 491"/>
                <a:gd name="T1" fmla="*/ 7 h 225"/>
                <a:gd name="T2" fmla="*/ 179 w 491"/>
                <a:gd name="T3" fmla="*/ 9 h 225"/>
                <a:gd name="T4" fmla="*/ 329 w 491"/>
                <a:gd name="T5" fmla="*/ 60 h 225"/>
                <a:gd name="T6" fmla="*/ 437 w 491"/>
                <a:gd name="T7" fmla="*/ 144 h 225"/>
                <a:gd name="T8" fmla="*/ 491 w 491"/>
                <a:gd name="T9" fmla="*/ 225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225">
                  <a:moveTo>
                    <a:pt x="0" y="7"/>
                  </a:moveTo>
                  <a:cubicBezTo>
                    <a:pt x="30" y="7"/>
                    <a:pt x="124" y="0"/>
                    <a:pt x="179" y="9"/>
                  </a:cubicBezTo>
                  <a:cubicBezTo>
                    <a:pt x="234" y="18"/>
                    <a:pt x="286" y="38"/>
                    <a:pt x="329" y="60"/>
                  </a:cubicBezTo>
                  <a:cubicBezTo>
                    <a:pt x="372" y="82"/>
                    <a:pt x="410" y="116"/>
                    <a:pt x="437" y="144"/>
                  </a:cubicBezTo>
                  <a:cubicBezTo>
                    <a:pt x="464" y="172"/>
                    <a:pt x="480" y="208"/>
                    <a:pt x="491" y="225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Freeform 88"/>
            <p:cNvSpPr>
              <a:spLocks/>
            </p:cNvSpPr>
            <p:nvPr/>
          </p:nvSpPr>
          <p:spPr bwMode="auto">
            <a:xfrm>
              <a:off x="1972317" y="5233706"/>
              <a:ext cx="511707" cy="210184"/>
            </a:xfrm>
            <a:custGeom>
              <a:avLst/>
              <a:gdLst>
                <a:gd name="T0" fmla="*/ 579 w 579"/>
                <a:gd name="T1" fmla="*/ 0 h 296"/>
                <a:gd name="T2" fmla="*/ 392 w 579"/>
                <a:gd name="T3" fmla="*/ 47 h 296"/>
                <a:gd name="T4" fmla="*/ 238 w 579"/>
                <a:gd name="T5" fmla="*/ 105 h 296"/>
                <a:gd name="T6" fmla="*/ 122 w 579"/>
                <a:gd name="T7" fmla="*/ 161 h 296"/>
                <a:gd name="T8" fmla="*/ 34 w 579"/>
                <a:gd name="T9" fmla="*/ 233 h 296"/>
                <a:gd name="T10" fmla="*/ 0 w 579"/>
                <a:gd name="T11" fmla="*/ 2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296">
                  <a:moveTo>
                    <a:pt x="579" y="0"/>
                  </a:moveTo>
                  <a:cubicBezTo>
                    <a:pt x="548" y="9"/>
                    <a:pt x="449" y="30"/>
                    <a:pt x="392" y="47"/>
                  </a:cubicBezTo>
                  <a:cubicBezTo>
                    <a:pt x="335" y="64"/>
                    <a:pt x="283" y="86"/>
                    <a:pt x="238" y="105"/>
                  </a:cubicBezTo>
                  <a:cubicBezTo>
                    <a:pt x="193" y="124"/>
                    <a:pt x="156" y="140"/>
                    <a:pt x="122" y="161"/>
                  </a:cubicBezTo>
                  <a:cubicBezTo>
                    <a:pt x="88" y="182"/>
                    <a:pt x="54" y="211"/>
                    <a:pt x="34" y="233"/>
                  </a:cubicBezTo>
                  <a:cubicBezTo>
                    <a:pt x="14" y="255"/>
                    <a:pt x="7" y="283"/>
                    <a:pt x="0" y="296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Freeform 89"/>
            <p:cNvSpPr>
              <a:spLocks/>
            </p:cNvSpPr>
            <p:nvPr/>
          </p:nvSpPr>
          <p:spPr bwMode="auto">
            <a:xfrm>
              <a:off x="3354544" y="5131454"/>
              <a:ext cx="342022" cy="31953"/>
            </a:xfrm>
            <a:custGeom>
              <a:avLst/>
              <a:gdLst>
                <a:gd name="T0" fmla="*/ 387 w 387"/>
                <a:gd name="T1" fmla="*/ 0 h 45"/>
                <a:gd name="T2" fmla="*/ 192 w 387"/>
                <a:gd name="T3" fmla="*/ 21 h 45"/>
                <a:gd name="T4" fmla="*/ 0 w 387"/>
                <a:gd name="T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7" h="45">
                  <a:moveTo>
                    <a:pt x="387" y="0"/>
                  </a:moveTo>
                  <a:cubicBezTo>
                    <a:pt x="355" y="3"/>
                    <a:pt x="256" y="14"/>
                    <a:pt x="192" y="21"/>
                  </a:cubicBezTo>
                  <a:cubicBezTo>
                    <a:pt x="128" y="28"/>
                    <a:pt x="32" y="41"/>
                    <a:pt x="0" y="45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Freeform 90"/>
            <p:cNvSpPr>
              <a:spLocks/>
            </p:cNvSpPr>
            <p:nvPr/>
          </p:nvSpPr>
          <p:spPr bwMode="auto">
            <a:xfrm>
              <a:off x="2260428" y="4888606"/>
              <a:ext cx="432167" cy="122844"/>
            </a:xfrm>
            <a:custGeom>
              <a:avLst/>
              <a:gdLst>
                <a:gd name="T0" fmla="*/ 0 w 489"/>
                <a:gd name="T1" fmla="*/ 4 h 173"/>
                <a:gd name="T2" fmla="*/ 114 w 489"/>
                <a:gd name="T3" fmla="*/ 9 h 173"/>
                <a:gd name="T4" fmla="*/ 241 w 489"/>
                <a:gd name="T5" fmla="*/ 56 h 173"/>
                <a:gd name="T6" fmla="*/ 367 w 489"/>
                <a:gd name="T7" fmla="*/ 112 h 173"/>
                <a:gd name="T8" fmla="*/ 489 w 489"/>
                <a:gd name="T9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9" h="173">
                  <a:moveTo>
                    <a:pt x="0" y="4"/>
                  </a:moveTo>
                  <a:cubicBezTo>
                    <a:pt x="19" y="5"/>
                    <a:pt x="74" y="0"/>
                    <a:pt x="114" y="9"/>
                  </a:cubicBezTo>
                  <a:cubicBezTo>
                    <a:pt x="154" y="18"/>
                    <a:pt x="199" y="39"/>
                    <a:pt x="241" y="56"/>
                  </a:cubicBezTo>
                  <a:cubicBezTo>
                    <a:pt x="283" y="73"/>
                    <a:pt x="326" y="92"/>
                    <a:pt x="367" y="112"/>
                  </a:cubicBezTo>
                  <a:cubicBezTo>
                    <a:pt x="408" y="132"/>
                    <a:pt x="464" y="160"/>
                    <a:pt x="489" y="173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Freeform 91"/>
            <p:cNvSpPr>
              <a:spLocks/>
            </p:cNvSpPr>
            <p:nvPr/>
          </p:nvSpPr>
          <p:spPr bwMode="auto">
            <a:xfrm>
              <a:off x="1620574" y="5173348"/>
              <a:ext cx="513475" cy="220125"/>
            </a:xfrm>
            <a:custGeom>
              <a:avLst/>
              <a:gdLst>
                <a:gd name="T0" fmla="*/ 581 w 581"/>
                <a:gd name="T1" fmla="*/ 57 h 310"/>
                <a:gd name="T2" fmla="*/ 342 w 581"/>
                <a:gd name="T3" fmla="*/ 6 h 310"/>
                <a:gd name="T4" fmla="*/ 122 w 581"/>
                <a:gd name="T5" fmla="*/ 95 h 310"/>
                <a:gd name="T6" fmla="*/ 0 w 581"/>
                <a:gd name="T7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1" h="310">
                  <a:moveTo>
                    <a:pt x="581" y="57"/>
                  </a:moveTo>
                  <a:cubicBezTo>
                    <a:pt x="542" y="49"/>
                    <a:pt x="418" y="0"/>
                    <a:pt x="342" y="6"/>
                  </a:cubicBezTo>
                  <a:cubicBezTo>
                    <a:pt x="266" y="12"/>
                    <a:pt x="179" y="44"/>
                    <a:pt x="122" y="95"/>
                  </a:cubicBezTo>
                  <a:cubicBezTo>
                    <a:pt x="65" y="146"/>
                    <a:pt x="25" y="265"/>
                    <a:pt x="0" y="310"/>
                  </a:cubicBezTo>
                </a:path>
              </a:pathLst>
            </a:custGeom>
            <a:noFill/>
            <a:ln w="889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Freeform 86"/>
            <p:cNvSpPr>
              <a:spLocks/>
            </p:cNvSpPr>
            <p:nvPr/>
          </p:nvSpPr>
          <p:spPr bwMode="auto">
            <a:xfrm>
              <a:off x="1427027" y="5117962"/>
              <a:ext cx="437469" cy="76689"/>
            </a:xfrm>
            <a:custGeom>
              <a:avLst/>
              <a:gdLst>
                <a:gd name="T0" fmla="*/ 0 w 495"/>
                <a:gd name="T1" fmla="*/ 96 h 108"/>
                <a:gd name="T2" fmla="*/ 109 w 495"/>
                <a:gd name="T3" fmla="*/ 28 h 108"/>
                <a:gd name="T4" fmla="*/ 235 w 495"/>
                <a:gd name="T5" fmla="*/ 0 h 108"/>
                <a:gd name="T6" fmla="*/ 371 w 495"/>
                <a:gd name="T7" fmla="*/ 28 h 108"/>
                <a:gd name="T8" fmla="*/ 495 w 495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5" h="108">
                  <a:moveTo>
                    <a:pt x="0" y="96"/>
                  </a:moveTo>
                  <a:cubicBezTo>
                    <a:pt x="18" y="85"/>
                    <a:pt x="70" y="44"/>
                    <a:pt x="109" y="28"/>
                  </a:cubicBezTo>
                  <a:cubicBezTo>
                    <a:pt x="148" y="12"/>
                    <a:pt x="191" y="0"/>
                    <a:pt x="235" y="0"/>
                  </a:cubicBezTo>
                  <a:cubicBezTo>
                    <a:pt x="279" y="0"/>
                    <a:pt x="328" y="10"/>
                    <a:pt x="371" y="28"/>
                  </a:cubicBezTo>
                  <a:cubicBezTo>
                    <a:pt x="414" y="46"/>
                    <a:pt x="469" y="91"/>
                    <a:pt x="495" y="108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Line 92"/>
            <p:cNvSpPr>
              <a:spLocks noChangeShapeType="1"/>
            </p:cNvSpPr>
            <p:nvPr/>
          </p:nvSpPr>
          <p:spPr bwMode="auto">
            <a:xfrm>
              <a:off x="742099" y="5011450"/>
              <a:ext cx="0" cy="86559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lgDashDot"/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" name="Line 93"/>
            <p:cNvSpPr>
              <a:spLocks noChangeShapeType="1"/>
            </p:cNvSpPr>
            <p:nvPr/>
          </p:nvSpPr>
          <p:spPr bwMode="auto">
            <a:xfrm>
              <a:off x="2866699" y="4431313"/>
              <a:ext cx="0" cy="805233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lgDashDot"/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" name="Line 94"/>
            <p:cNvSpPr>
              <a:spLocks noChangeShapeType="1"/>
            </p:cNvSpPr>
            <p:nvPr/>
          </p:nvSpPr>
          <p:spPr bwMode="auto">
            <a:xfrm flipV="1">
              <a:off x="501712" y="4983757"/>
              <a:ext cx="3206342" cy="98701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lgDashDot"/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Line 95"/>
            <p:cNvSpPr>
              <a:spLocks noChangeShapeType="1"/>
            </p:cNvSpPr>
            <p:nvPr/>
          </p:nvSpPr>
          <p:spPr bwMode="auto">
            <a:xfrm flipV="1">
              <a:off x="416785" y="4693668"/>
              <a:ext cx="2124599" cy="6120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Line 96"/>
            <p:cNvSpPr>
              <a:spLocks noChangeShapeType="1"/>
            </p:cNvSpPr>
            <p:nvPr/>
          </p:nvSpPr>
          <p:spPr bwMode="auto">
            <a:xfrm flipV="1">
              <a:off x="2541385" y="4403954"/>
              <a:ext cx="0" cy="2897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Line 97"/>
            <p:cNvSpPr>
              <a:spLocks noChangeShapeType="1"/>
            </p:cNvSpPr>
            <p:nvPr/>
          </p:nvSpPr>
          <p:spPr bwMode="auto">
            <a:xfrm flipV="1">
              <a:off x="416785" y="4951427"/>
              <a:ext cx="0" cy="3543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WordArt 98"/>
            <p:cNvSpPr>
              <a:spLocks noChangeArrowheads="1" noChangeShapeType="1" noTextEdit="1"/>
            </p:cNvSpPr>
            <p:nvPr/>
          </p:nvSpPr>
          <p:spPr bwMode="auto">
            <a:xfrm>
              <a:off x="1605466" y="4583605"/>
              <a:ext cx="201501" cy="23574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SlantUp">
                <a:avLst>
                  <a:gd name="adj" fmla="val 24208"/>
                </a:avLst>
              </a:prstTxWarp>
            </a:bodyPr>
            <a:lstStyle/>
            <a:p>
              <a:r>
                <a:rPr lang="en-US" sz="2800" b="1" kern="10">
                  <a:ln w="25400">
                    <a:solidFill>
                      <a:schemeClr val="accent2"/>
                    </a:solidFill>
                    <a:round/>
                    <a:headEnd/>
                    <a:tailEnd type="none" w="med" len="lg"/>
                  </a:ln>
                  <a:noFill/>
                  <a:latin typeface="Arial"/>
                  <a:cs typeface="Arial"/>
                </a:rPr>
                <a:t>W</a:t>
              </a:r>
            </a:p>
          </p:txBody>
        </p:sp>
        <p:sp>
          <p:nvSpPr>
            <p:cNvPr id="307" name="WordArt 99"/>
            <p:cNvSpPr>
              <a:spLocks noChangeArrowheads="1" noChangeShapeType="1" noTextEdit="1"/>
            </p:cNvSpPr>
            <p:nvPr/>
          </p:nvSpPr>
          <p:spPr bwMode="auto">
            <a:xfrm>
              <a:off x="496325" y="4951427"/>
              <a:ext cx="201501" cy="23574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SlantUp">
                <a:avLst>
                  <a:gd name="adj" fmla="val 24208"/>
                </a:avLst>
              </a:prstTxWarp>
            </a:bodyPr>
            <a:lstStyle/>
            <a:p>
              <a:r>
                <a:rPr lang="en-US" sz="2800" b="1" kern="10">
                  <a:ln w="25400">
                    <a:solidFill>
                      <a:schemeClr val="accent1"/>
                    </a:solidFill>
                    <a:round/>
                    <a:headEnd/>
                    <a:tailEnd type="none" w="med" len="lg"/>
                  </a:ln>
                  <a:noFill/>
                  <a:latin typeface="Arial"/>
                  <a:cs typeface="Arial"/>
                </a:rPr>
                <a:t>C</a:t>
              </a:r>
            </a:p>
          </p:txBody>
        </p:sp>
        <p:sp>
          <p:nvSpPr>
            <p:cNvPr id="308" name="Text Box 100"/>
            <p:cNvSpPr txBox="1">
              <a:spLocks noChangeArrowheads="1"/>
            </p:cNvSpPr>
            <p:nvPr/>
          </p:nvSpPr>
          <p:spPr bwMode="auto">
            <a:xfrm>
              <a:off x="329376" y="5889821"/>
              <a:ext cx="187361" cy="1640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/>
                <a:t>A</a:t>
              </a:r>
            </a:p>
          </p:txBody>
        </p:sp>
        <p:sp>
          <p:nvSpPr>
            <p:cNvPr id="309" name="Text Box 101"/>
            <p:cNvSpPr txBox="1">
              <a:spLocks noChangeArrowheads="1"/>
            </p:cNvSpPr>
            <p:nvPr/>
          </p:nvSpPr>
          <p:spPr bwMode="auto">
            <a:xfrm>
              <a:off x="3697449" y="4858782"/>
              <a:ext cx="187361" cy="1640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/>
                <a:t>B</a:t>
              </a:r>
            </a:p>
          </p:txBody>
        </p:sp>
        <p:sp>
          <p:nvSpPr>
            <p:cNvPr id="310" name="Text Box 102"/>
            <p:cNvSpPr txBox="1">
              <a:spLocks noChangeArrowheads="1"/>
            </p:cNvSpPr>
            <p:nvPr/>
          </p:nvSpPr>
          <p:spPr bwMode="auto">
            <a:xfrm>
              <a:off x="251520" y="5209187"/>
              <a:ext cx="187361" cy="1640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/>
                <a:t>A</a:t>
              </a:r>
            </a:p>
          </p:txBody>
        </p:sp>
        <p:sp>
          <p:nvSpPr>
            <p:cNvPr id="311" name="Text Box 103"/>
            <p:cNvSpPr txBox="1">
              <a:spLocks noChangeArrowheads="1"/>
            </p:cNvSpPr>
            <p:nvPr/>
          </p:nvSpPr>
          <p:spPr bwMode="auto">
            <a:xfrm>
              <a:off x="2509569" y="4565143"/>
              <a:ext cx="187361" cy="1640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/>
                <a:t>B</a:t>
              </a:r>
            </a:p>
          </p:txBody>
        </p:sp>
        <p:sp>
          <p:nvSpPr>
            <p:cNvPr id="312" name="Freeform 104"/>
            <p:cNvSpPr>
              <a:spLocks/>
            </p:cNvSpPr>
            <p:nvPr/>
          </p:nvSpPr>
          <p:spPr bwMode="auto">
            <a:xfrm>
              <a:off x="408832" y="4809411"/>
              <a:ext cx="1474140" cy="142016"/>
            </a:xfrm>
            <a:custGeom>
              <a:avLst/>
              <a:gdLst>
                <a:gd name="T0" fmla="*/ 0 w 1668"/>
                <a:gd name="T1" fmla="*/ 200 h 200"/>
                <a:gd name="T2" fmla="*/ 272 w 1668"/>
                <a:gd name="T3" fmla="*/ 109 h 200"/>
                <a:gd name="T4" fmla="*/ 600 w 1668"/>
                <a:gd name="T5" fmla="*/ 37 h 200"/>
                <a:gd name="T6" fmla="*/ 998 w 1668"/>
                <a:gd name="T7" fmla="*/ 0 h 200"/>
                <a:gd name="T8" fmla="*/ 1410 w 1668"/>
                <a:gd name="T9" fmla="*/ 37 h 200"/>
                <a:gd name="T10" fmla="*/ 1668 w 1668"/>
                <a:gd name="T11" fmla="*/ 9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8" h="200">
                  <a:moveTo>
                    <a:pt x="0" y="200"/>
                  </a:moveTo>
                  <a:cubicBezTo>
                    <a:pt x="94" y="166"/>
                    <a:pt x="172" y="136"/>
                    <a:pt x="272" y="109"/>
                  </a:cubicBezTo>
                  <a:cubicBezTo>
                    <a:pt x="372" y="82"/>
                    <a:pt x="479" y="55"/>
                    <a:pt x="600" y="37"/>
                  </a:cubicBezTo>
                  <a:cubicBezTo>
                    <a:pt x="721" y="19"/>
                    <a:pt x="863" y="0"/>
                    <a:pt x="998" y="0"/>
                  </a:cubicBezTo>
                  <a:cubicBezTo>
                    <a:pt x="1133" y="0"/>
                    <a:pt x="1298" y="21"/>
                    <a:pt x="1410" y="37"/>
                  </a:cubicBezTo>
                  <a:cubicBezTo>
                    <a:pt x="1522" y="53"/>
                    <a:pt x="1615" y="85"/>
                    <a:pt x="1668" y="98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" name="Freeform 105"/>
            <p:cNvSpPr>
              <a:spLocks/>
            </p:cNvSpPr>
            <p:nvPr/>
          </p:nvSpPr>
          <p:spPr bwMode="auto">
            <a:xfrm>
              <a:off x="1733613" y="4523248"/>
              <a:ext cx="803353" cy="319537"/>
            </a:xfrm>
            <a:custGeom>
              <a:avLst/>
              <a:gdLst>
                <a:gd name="T0" fmla="*/ 0 w 909"/>
                <a:gd name="T1" fmla="*/ 450 h 450"/>
                <a:gd name="T2" fmla="*/ 366 w 909"/>
                <a:gd name="T3" fmla="*/ 211 h 450"/>
                <a:gd name="T4" fmla="*/ 909 w 909"/>
                <a:gd name="T5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9" h="450">
                  <a:moveTo>
                    <a:pt x="0" y="450"/>
                  </a:moveTo>
                  <a:cubicBezTo>
                    <a:pt x="61" y="410"/>
                    <a:pt x="215" y="286"/>
                    <a:pt x="366" y="211"/>
                  </a:cubicBezTo>
                  <a:cubicBezTo>
                    <a:pt x="517" y="136"/>
                    <a:pt x="796" y="44"/>
                    <a:pt x="909" y="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Freeform 106"/>
            <p:cNvSpPr>
              <a:spLocks/>
            </p:cNvSpPr>
            <p:nvPr/>
          </p:nvSpPr>
          <p:spPr bwMode="auto">
            <a:xfrm>
              <a:off x="1121156" y="4402534"/>
              <a:ext cx="1422881" cy="413268"/>
            </a:xfrm>
            <a:custGeom>
              <a:avLst/>
              <a:gdLst>
                <a:gd name="T0" fmla="*/ 0 w 1610"/>
                <a:gd name="T1" fmla="*/ 582 h 582"/>
                <a:gd name="T2" fmla="*/ 311 w 1610"/>
                <a:gd name="T3" fmla="*/ 390 h 582"/>
                <a:gd name="T4" fmla="*/ 882 w 1610"/>
                <a:gd name="T5" fmla="*/ 152 h 582"/>
                <a:gd name="T6" fmla="*/ 1296 w 1610"/>
                <a:gd name="T7" fmla="*/ 41 h 582"/>
                <a:gd name="T8" fmla="*/ 1610 w 1610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0" h="582">
                  <a:moveTo>
                    <a:pt x="0" y="582"/>
                  </a:moveTo>
                  <a:cubicBezTo>
                    <a:pt x="53" y="550"/>
                    <a:pt x="164" y="462"/>
                    <a:pt x="311" y="390"/>
                  </a:cubicBezTo>
                  <a:cubicBezTo>
                    <a:pt x="458" y="318"/>
                    <a:pt x="718" y="210"/>
                    <a:pt x="882" y="152"/>
                  </a:cubicBezTo>
                  <a:cubicBezTo>
                    <a:pt x="1046" y="94"/>
                    <a:pt x="1175" y="66"/>
                    <a:pt x="1296" y="41"/>
                  </a:cubicBezTo>
                  <a:cubicBezTo>
                    <a:pt x="1417" y="16"/>
                    <a:pt x="1545" y="9"/>
                    <a:pt x="1610" y="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WordArt 107"/>
            <p:cNvSpPr>
              <a:spLocks noChangeArrowheads="1" noChangeShapeType="1" noTextEdit="1"/>
            </p:cNvSpPr>
            <p:nvPr/>
          </p:nvSpPr>
          <p:spPr bwMode="auto">
            <a:xfrm>
              <a:off x="2088008" y="4597096"/>
              <a:ext cx="361464" cy="183911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SlantUp">
                <a:avLst>
                  <a:gd name="adj" fmla="val 53282"/>
                </a:avLst>
              </a:prstTxWarp>
            </a:bodyPr>
            <a:lstStyle/>
            <a:p>
              <a:r>
                <a:rPr lang="en-US" b="1" kern="10">
                  <a:ln w="19050">
                    <a:solidFill>
                      <a:srgbClr val="0000FF"/>
                    </a:solidFill>
                    <a:round/>
                    <a:headEnd/>
                    <a:tailEnd type="none" w="med" len="lg"/>
                  </a:ln>
                  <a:noFill/>
                  <a:latin typeface="Arial"/>
                  <a:cs typeface="Arial"/>
                </a:rPr>
                <a:t>Cool</a:t>
              </a:r>
            </a:p>
          </p:txBody>
        </p:sp>
        <p:sp>
          <p:nvSpPr>
            <p:cNvPr id="316" name="Freeform 108"/>
            <p:cNvSpPr>
              <a:spLocks/>
            </p:cNvSpPr>
            <p:nvPr/>
          </p:nvSpPr>
          <p:spPr bwMode="auto">
            <a:xfrm>
              <a:off x="965611" y="4933675"/>
              <a:ext cx="432167" cy="114323"/>
            </a:xfrm>
            <a:custGeom>
              <a:avLst/>
              <a:gdLst>
                <a:gd name="T0" fmla="*/ 0 w 489"/>
                <a:gd name="T1" fmla="*/ 161 h 161"/>
                <a:gd name="T2" fmla="*/ 246 w 489"/>
                <a:gd name="T3" fmla="*/ 81 h 161"/>
                <a:gd name="T4" fmla="*/ 489 w 489"/>
                <a:gd name="T5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9" h="161">
                  <a:moveTo>
                    <a:pt x="0" y="161"/>
                  </a:moveTo>
                  <a:cubicBezTo>
                    <a:pt x="41" y="148"/>
                    <a:pt x="165" y="108"/>
                    <a:pt x="246" y="81"/>
                  </a:cubicBezTo>
                  <a:cubicBezTo>
                    <a:pt x="327" y="54"/>
                    <a:pt x="439" y="17"/>
                    <a:pt x="489" y="0"/>
                  </a:cubicBezTo>
                </a:path>
              </a:pathLst>
            </a:custGeom>
            <a:noFill/>
            <a:ln w="635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" name="AutoShape 109"/>
            <p:cNvSpPr>
              <a:spLocks noChangeArrowheads="1"/>
            </p:cNvSpPr>
            <p:nvPr/>
          </p:nvSpPr>
          <p:spPr bwMode="auto">
            <a:xfrm rot="977425">
              <a:off x="2217123" y="5336667"/>
              <a:ext cx="140520" cy="73139"/>
            </a:xfrm>
            <a:prstGeom prst="triangle">
              <a:avLst>
                <a:gd name="adj" fmla="val 100000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" name="AutoShape 110"/>
            <p:cNvSpPr>
              <a:spLocks noChangeArrowheads="1"/>
            </p:cNvSpPr>
            <p:nvPr/>
          </p:nvSpPr>
          <p:spPr bwMode="auto">
            <a:xfrm rot="11100000">
              <a:off x="1999714" y="5326016"/>
              <a:ext cx="140520" cy="96571"/>
            </a:xfrm>
            <a:custGeom>
              <a:avLst/>
              <a:gdLst>
                <a:gd name="G0" fmla="+- 433 0 0"/>
                <a:gd name="G1" fmla="+- 69367 0 0"/>
                <a:gd name="G2" fmla="+- 0 0 69367"/>
                <a:gd name="T0" fmla="*/ 0 256 1"/>
                <a:gd name="T1" fmla="*/ 180 256 1"/>
                <a:gd name="G3" fmla="+- 69367 T0 T1"/>
                <a:gd name="T2" fmla="*/ 0 256 1"/>
                <a:gd name="T3" fmla="*/ 90 256 1"/>
                <a:gd name="G4" fmla="+- 69367 T2 T3"/>
                <a:gd name="G5" fmla="*/ G4 2 1"/>
                <a:gd name="T4" fmla="*/ 90 256 1"/>
                <a:gd name="T5" fmla="*/ 0 256 1"/>
                <a:gd name="G6" fmla="+- 69367 T4 T5"/>
                <a:gd name="G7" fmla="*/ G6 2 1"/>
                <a:gd name="G8" fmla="abs 69367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433"/>
                <a:gd name="G18" fmla="*/ 433 1 2"/>
                <a:gd name="G19" fmla="+- G18 5400 0"/>
                <a:gd name="G20" fmla="cos G19 69367"/>
                <a:gd name="G21" fmla="sin G19 69367"/>
                <a:gd name="G22" fmla="+- G20 10800 0"/>
                <a:gd name="G23" fmla="+- G21 10800 0"/>
                <a:gd name="G24" fmla="+- 10800 0 G20"/>
                <a:gd name="G25" fmla="+- 433 10800 0"/>
                <a:gd name="G26" fmla="?: G9 G17 G25"/>
                <a:gd name="G27" fmla="?: G9 0 21600"/>
                <a:gd name="G28" fmla="cos 10800 69367"/>
                <a:gd name="G29" fmla="sin 10800 69367"/>
                <a:gd name="G30" fmla="sin 433 69367"/>
                <a:gd name="G31" fmla="+- G28 10800 0"/>
                <a:gd name="G32" fmla="+- G29 10800 0"/>
                <a:gd name="G33" fmla="+- G30 10800 0"/>
                <a:gd name="G34" fmla="?: G4 0 G31"/>
                <a:gd name="G35" fmla="?: 69367 G34 0"/>
                <a:gd name="G36" fmla="?: G6 G35 G31"/>
                <a:gd name="G37" fmla="+- 21600 0 G36"/>
                <a:gd name="G38" fmla="?: G4 0 G33"/>
                <a:gd name="G39" fmla="?: 69367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21600 h 21600"/>
                <a:gd name="T14" fmla="*/ 16416 w 21600"/>
                <a:gd name="T15" fmla="*/ 10903 h 21600"/>
                <a:gd name="T16" fmla="*/ 10800 w 21600"/>
                <a:gd name="T17" fmla="*/ 11233 h 21600"/>
                <a:gd name="T18" fmla="*/ 5184 w 21600"/>
                <a:gd name="T19" fmla="*/ 10903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1232" y="10807"/>
                  </a:moveTo>
                  <a:cubicBezTo>
                    <a:pt x="11228" y="11043"/>
                    <a:pt x="11036" y="11232"/>
                    <a:pt x="10800" y="11233"/>
                  </a:cubicBezTo>
                  <a:cubicBezTo>
                    <a:pt x="10563" y="11233"/>
                    <a:pt x="10371" y="11043"/>
                    <a:pt x="10367" y="10807"/>
                  </a:cubicBezTo>
                  <a:lnTo>
                    <a:pt x="1" y="10999"/>
                  </a:lnTo>
                  <a:cubicBezTo>
                    <a:pt x="110" y="16885"/>
                    <a:pt x="4913" y="21600"/>
                    <a:pt x="10800" y="21600"/>
                  </a:cubicBezTo>
                  <a:cubicBezTo>
                    <a:pt x="16686" y="21599"/>
                    <a:pt x="21489" y="16885"/>
                    <a:pt x="21598" y="10999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70" name="Grupo 469"/>
          <p:cNvGrpSpPr/>
          <p:nvPr/>
        </p:nvGrpSpPr>
        <p:grpSpPr>
          <a:xfrm>
            <a:off x="4838656" y="4801621"/>
            <a:ext cx="4022137" cy="1743140"/>
            <a:chOff x="971550" y="2133600"/>
            <a:chExt cx="7200900" cy="3816350"/>
          </a:xfrm>
        </p:grpSpPr>
        <p:sp>
          <p:nvSpPr>
            <p:cNvPr id="395" name="Line 4"/>
            <p:cNvSpPr>
              <a:spLocks noChangeShapeType="1"/>
            </p:cNvSpPr>
            <p:nvPr/>
          </p:nvSpPr>
          <p:spPr bwMode="auto">
            <a:xfrm flipH="1" flipV="1">
              <a:off x="4787900" y="2852738"/>
              <a:ext cx="3384550" cy="15128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Line 5"/>
            <p:cNvSpPr>
              <a:spLocks noChangeShapeType="1"/>
            </p:cNvSpPr>
            <p:nvPr/>
          </p:nvSpPr>
          <p:spPr bwMode="auto">
            <a:xfrm flipV="1">
              <a:off x="971550" y="2852738"/>
              <a:ext cx="3816350" cy="14398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Line 6"/>
            <p:cNvSpPr>
              <a:spLocks noChangeShapeType="1"/>
            </p:cNvSpPr>
            <p:nvPr/>
          </p:nvSpPr>
          <p:spPr bwMode="auto">
            <a:xfrm flipV="1">
              <a:off x="4356100" y="4365625"/>
              <a:ext cx="3816350" cy="15843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Line 7"/>
            <p:cNvSpPr>
              <a:spLocks noChangeShapeType="1"/>
            </p:cNvSpPr>
            <p:nvPr/>
          </p:nvSpPr>
          <p:spPr bwMode="auto">
            <a:xfrm flipH="1" flipV="1">
              <a:off x="971550" y="4292600"/>
              <a:ext cx="3384550" cy="16573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" name="Line 8"/>
            <p:cNvSpPr>
              <a:spLocks noChangeShapeType="1"/>
            </p:cNvSpPr>
            <p:nvPr/>
          </p:nvSpPr>
          <p:spPr bwMode="auto">
            <a:xfrm flipV="1">
              <a:off x="971550" y="3500438"/>
              <a:ext cx="0" cy="7921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" name="Line 9"/>
            <p:cNvSpPr>
              <a:spLocks noChangeShapeType="1"/>
            </p:cNvSpPr>
            <p:nvPr/>
          </p:nvSpPr>
          <p:spPr bwMode="auto">
            <a:xfrm flipV="1">
              <a:off x="8172450" y="3357563"/>
              <a:ext cx="0" cy="10080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Line 10"/>
            <p:cNvSpPr>
              <a:spLocks noChangeShapeType="1"/>
            </p:cNvSpPr>
            <p:nvPr/>
          </p:nvSpPr>
          <p:spPr bwMode="auto">
            <a:xfrm flipV="1">
              <a:off x="4356100" y="3357563"/>
              <a:ext cx="3816350" cy="15843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" name="Line 11"/>
            <p:cNvSpPr>
              <a:spLocks noChangeShapeType="1"/>
            </p:cNvSpPr>
            <p:nvPr/>
          </p:nvSpPr>
          <p:spPr bwMode="auto">
            <a:xfrm flipV="1">
              <a:off x="4356100" y="4941888"/>
              <a:ext cx="0" cy="10080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" name="Line 12"/>
            <p:cNvSpPr>
              <a:spLocks noChangeShapeType="1"/>
            </p:cNvSpPr>
            <p:nvPr/>
          </p:nvSpPr>
          <p:spPr bwMode="auto">
            <a:xfrm flipV="1">
              <a:off x="971550" y="2133600"/>
              <a:ext cx="3816350" cy="136683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Line 13"/>
            <p:cNvSpPr>
              <a:spLocks noChangeShapeType="1"/>
            </p:cNvSpPr>
            <p:nvPr/>
          </p:nvSpPr>
          <p:spPr bwMode="auto">
            <a:xfrm>
              <a:off x="4787900" y="2133600"/>
              <a:ext cx="0" cy="7191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5" name="Line 14"/>
            <p:cNvSpPr>
              <a:spLocks noChangeShapeType="1"/>
            </p:cNvSpPr>
            <p:nvPr/>
          </p:nvSpPr>
          <p:spPr bwMode="auto">
            <a:xfrm flipH="1" flipV="1">
              <a:off x="971550" y="3500438"/>
              <a:ext cx="1223963" cy="5762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" name="Freeform 15"/>
            <p:cNvSpPr>
              <a:spLocks/>
            </p:cNvSpPr>
            <p:nvPr/>
          </p:nvSpPr>
          <p:spPr bwMode="auto">
            <a:xfrm>
              <a:off x="2193925" y="4076700"/>
              <a:ext cx="1738313" cy="1658938"/>
            </a:xfrm>
            <a:custGeom>
              <a:avLst/>
              <a:gdLst>
                <a:gd name="T0" fmla="*/ 0 w 1095"/>
                <a:gd name="T1" fmla="*/ 0 h 1045"/>
                <a:gd name="T2" fmla="*/ 430 w 1095"/>
                <a:gd name="T3" fmla="*/ 228 h 1045"/>
                <a:gd name="T4" fmla="*/ 810 w 1095"/>
                <a:gd name="T5" fmla="*/ 485 h 1045"/>
                <a:gd name="T6" fmla="*/ 984 w 1095"/>
                <a:gd name="T7" fmla="*/ 726 h 1045"/>
                <a:gd name="T8" fmla="*/ 1095 w 1095"/>
                <a:gd name="T9" fmla="*/ 1045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1045">
                  <a:moveTo>
                    <a:pt x="0" y="0"/>
                  </a:moveTo>
                  <a:cubicBezTo>
                    <a:pt x="72" y="38"/>
                    <a:pt x="295" y="147"/>
                    <a:pt x="430" y="228"/>
                  </a:cubicBezTo>
                  <a:cubicBezTo>
                    <a:pt x="565" y="309"/>
                    <a:pt x="718" y="402"/>
                    <a:pt x="810" y="485"/>
                  </a:cubicBezTo>
                  <a:cubicBezTo>
                    <a:pt x="902" y="568"/>
                    <a:pt x="936" y="633"/>
                    <a:pt x="984" y="726"/>
                  </a:cubicBezTo>
                  <a:cubicBezTo>
                    <a:pt x="1032" y="819"/>
                    <a:pt x="1072" y="979"/>
                    <a:pt x="1095" y="1045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7" name="Freeform 17"/>
            <p:cNvSpPr>
              <a:spLocks/>
            </p:cNvSpPr>
            <p:nvPr/>
          </p:nvSpPr>
          <p:spPr bwMode="auto">
            <a:xfrm>
              <a:off x="4784725" y="2133600"/>
              <a:ext cx="835025" cy="342900"/>
            </a:xfrm>
            <a:custGeom>
              <a:avLst/>
              <a:gdLst>
                <a:gd name="T0" fmla="*/ 526 w 526"/>
                <a:gd name="T1" fmla="*/ 216 h 216"/>
                <a:gd name="T2" fmla="*/ 0 w 526"/>
                <a:gd name="T3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26" h="216">
                  <a:moveTo>
                    <a:pt x="526" y="216"/>
                  </a:moveTo>
                  <a:lnTo>
                    <a:pt x="0" y="0"/>
                  </a:ln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8" name="Freeform 18"/>
            <p:cNvSpPr>
              <a:spLocks/>
            </p:cNvSpPr>
            <p:nvPr/>
          </p:nvSpPr>
          <p:spPr bwMode="auto">
            <a:xfrm>
              <a:off x="5456238" y="2409825"/>
              <a:ext cx="1712912" cy="1508125"/>
            </a:xfrm>
            <a:custGeom>
              <a:avLst/>
              <a:gdLst>
                <a:gd name="T0" fmla="*/ 0 w 1079"/>
                <a:gd name="T1" fmla="*/ 0 h 950"/>
                <a:gd name="T2" fmla="*/ 408 w 1079"/>
                <a:gd name="T3" fmla="*/ 174 h 950"/>
                <a:gd name="T4" fmla="*/ 699 w 1079"/>
                <a:gd name="T5" fmla="*/ 356 h 950"/>
                <a:gd name="T6" fmla="*/ 916 w 1079"/>
                <a:gd name="T7" fmla="*/ 576 h 950"/>
                <a:gd name="T8" fmla="*/ 1079 w 1079"/>
                <a:gd name="T9" fmla="*/ 950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950">
                  <a:moveTo>
                    <a:pt x="0" y="0"/>
                  </a:moveTo>
                  <a:cubicBezTo>
                    <a:pt x="68" y="29"/>
                    <a:pt x="291" y="115"/>
                    <a:pt x="408" y="174"/>
                  </a:cubicBezTo>
                  <a:cubicBezTo>
                    <a:pt x="525" y="233"/>
                    <a:pt x="614" y="289"/>
                    <a:pt x="699" y="356"/>
                  </a:cubicBezTo>
                  <a:cubicBezTo>
                    <a:pt x="784" y="423"/>
                    <a:pt x="853" y="477"/>
                    <a:pt x="916" y="576"/>
                  </a:cubicBezTo>
                  <a:cubicBezTo>
                    <a:pt x="979" y="675"/>
                    <a:pt x="1045" y="872"/>
                    <a:pt x="1079" y="95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" name="Freeform 19"/>
            <p:cNvSpPr>
              <a:spLocks/>
            </p:cNvSpPr>
            <p:nvPr/>
          </p:nvSpPr>
          <p:spPr bwMode="auto">
            <a:xfrm>
              <a:off x="3927475" y="3948113"/>
              <a:ext cx="3236913" cy="1785937"/>
            </a:xfrm>
            <a:custGeom>
              <a:avLst/>
              <a:gdLst>
                <a:gd name="T0" fmla="*/ 0 w 2039"/>
                <a:gd name="T1" fmla="*/ 1125 h 1125"/>
                <a:gd name="T2" fmla="*/ 697 w 2039"/>
                <a:gd name="T3" fmla="*/ 863 h 1125"/>
                <a:gd name="T4" fmla="*/ 1094 w 2039"/>
                <a:gd name="T5" fmla="*/ 622 h 1125"/>
                <a:gd name="T6" fmla="*/ 1278 w 2039"/>
                <a:gd name="T7" fmla="*/ 427 h 1125"/>
                <a:gd name="T8" fmla="*/ 1345 w 2039"/>
                <a:gd name="T9" fmla="*/ 287 h 1125"/>
                <a:gd name="T10" fmla="*/ 1368 w 2039"/>
                <a:gd name="T11" fmla="*/ 220 h 1125"/>
                <a:gd name="T12" fmla="*/ 1620 w 2039"/>
                <a:gd name="T13" fmla="*/ 180 h 1125"/>
                <a:gd name="T14" fmla="*/ 1894 w 2039"/>
                <a:gd name="T15" fmla="*/ 102 h 1125"/>
                <a:gd name="T16" fmla="*/ 2039 w 2039"/>
                <a:gd name="T17" fmla="*/ 0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9" h="1125">
                  <a:moveTo>
                    <a:pt x="0" y="1125"/>
                  </a:moveTo>
                  <a:cubicBezTo>
                    <a:pt x="116" y="1081"/>
                    <a:pt x="515" y="947"/>
                    <a:pt x="697" y="863"/>
                  </a:cubicBezTo>
                  <a:cubicBezTo>
                    <a:pt x="879" y="779"/>
                    <a:pt x="997" y="695"/>
                    <a:pt x="1094" y="622"/>
                  </a:cubicBezTo>
                  <a:cubicBezTo>
                    <a:pt x="1191" y="549"/>
                    <a:pt x="1236" y="483"/>
                    <a:pt x="1278" y="427"/>
                  </a:cubicBezTo>
                  <a:cubicBezTo>
                    <a:pt x="1320" y="371"/>
                    <a:pt x="1330" y="321"/>
                    <a:pt x="1345" y="287"/>
                  </a:cubicBezTo>
                  <a:cubicBezTo>
                    <a:pt x="1360" y="253"/>
                    <a:pt x="1322" y="238"/>
                    <a:pt x="1368" y="220"/>
                  </a:cubicBezTo>
                  <a:cubicBezTo>
                    <a:pt x="1414" y="202"/>
                    <a:pt x="1532" y="200"/>
                    <a:pt x="1620" y="180"/>
                  </a:cubicBezTo>
                  <a:cubicBezTo>
                    <a:pt x="1708" y="160"/>
                    <a:pt x="1824" y="132"/>
                    <a:pt x="1894" y="102"/>
                  </a:cubicBezTo>
                  <a:cubicBezTo>
                    <a:pt x="1964" y="72"/>
                    <a:pt x="2009" y="21"/>
                    <a:pt x="2039" y="0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" name="Freeform 20"/>
            <p:cNvSpPr>
              <a:spLocks/>
            </p:cNvSpPr>
            <p:nvPr/>
          </p:nvSpPr>
          <p:spPr bwMode="auto">
            <a:xfrm>
              <a:off x="3476625" y="3219450"/>
              <a:ext cx="3362325" cy="1619250"/>
            </a:xfrm>
            <a:custGeom>
              <a:avLst/>
              <a:gdLst>
                <a:gd name="T0" fmla="*/ 0 w 2118"/>
                <a:gd name="T1" fmla="*/ 1020 h 1020"/>
                <a:gd name="T2" fmla="*/ 562 w 2118"/>
                <a:gd name="T3" fmla="*/ 772 h 1020"/>
                <a:gd name="T4" fmla="*/ 966 w 2118"/>
                <a:gd name="T5" fmla="*/ 532 h 1020"/>
                <a:gd name="T6" fmla="*/ 1138 w 2118"/>
                <a:gd name="T7" fmla="*/ 392 h 1020"/>
                <a:gd name="T8" fmla="*/ 1222 w 2118"/>
                <a:gd name="T9" fmla="*/ 296 h 1020"/>
                <a:gd name="T10" fmla="*/ 1242 w 2118"/>
                <a:gd name="T11" fmla="*/ 216 h 1020"/>
                <a:gd name="T12" fmla="*/ 1250 w 2118"/>
                <a:gd name="T13" fmla="*/ 168 h 1020"/>
                <a:gd name="T14" fmla="*/ 1338 w 2118"/>
                <a:gd name="T15" fmla="*/ 164 h 1020"/>
                <a:gd name="T16" fmla="*/ 1470 w 2118"/>
                <a:gd name="T17" fmla="*/ 160 h 1020"/>
                <a:gd name="T18" fmla="*/ 1654 w 2118"/>
                <a:gd name="T19" fmla="*/ 140 h 1020"/>
                <a:gd name="T20" fmla="*/ 1790 w 2118"/>
                <a:gd name="T21" fmla="*/ 120 h 1020"/>
                <a:gd name="T22" fmla="*/ 1942 w 2118"/>
                <a:gd name="T23" fmla="*/ 80 h 1020"/>
                <a:gd name="T24" fmla="*/ 2118 w 2118"/>
                <a:gd name="T25" fmla="*/ 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8" h="1020">
                  <a:moveTo>
                    <a:pt x="0" y="1020"/>
                  </a:moveTo>
                  <a:cubicBezTo>
                    <a:pt x="93" y="979"/>
                    <a:pt x="401" y="853"/>
                    <a:pt x="562" y="772"/>
                  </a:cubicBezTo>
                  <a:cubicBezTo>
                    <a:pt x="723" y="691"/>
                    <a:pt x="870" y="595"/>
                    <a:pt x="966" y="532"/>
                  </a:cubicBezTo>
                  <a:cubicBezTo>
                    <a:pt x="1062" y="469"/>
                    <a:pt x="1095" y="431"/>
                    <a:pt x="1138" y="392"/>
                  </a:cubicBezTo>
                  <a:cubicBezTo>
                    <a:pt x="1181" y="353"/>
                    <a:pt x="1205" y="325"/>
                    <a:pt x="1222" y="296"/>
                  </a:cubicBezTo>
                  <a:cubicBezTo>
                    <a:pt x="1239" y="267"/>
                    <a:pt x="1237" y="237"/>
                    <a:pt x="1242" y="216"/>
                  </a:cubicBezTo>
                  <a:cubicBezTo>
                    <a:pt x="1247" y="195"/>
                    <a:pt x="1234" y="177"/>
                    <a:pt x="1250" y="168"/>
                  </a:cubicBezTo>
                  <a:cubicBezTo>
                    <a:pt x="1266" y="159"/>
                    <a:pt x="1301" y="165"/>
                    <a:pt x="1338" y="164"/>
                  </a:cubicBezTo>
                  <a:cubicBezTo>
                    <a:pt x="1375" y="163"/>
                    <a:pt x="1417" y="164"/>
                    <a:pt x="1470" y="160"/>
                  </a:cubicBezTo>
                  <a:cubicBezTo>
                    <a:pt x="1523" y="156"/>
                    <a:pt x="1601" y="147"/>
                    <a:pt x="1654" y="140"/>
                  </a:cubicBezTo>
                  <a:cubicBezTo>
                    <a:pt x="1707" y="133"/>
                    <a:pt x="1742" y="130"/>
                    <a:pt x="1790" y="120"/>
                  </a:cubicBezTo>
                  <a:cubicBezTo>
                    <a:pt x="1838" y="110"/>
                    <a:pt x="1887" y="100"/>
                    <a:pt x="1942" y="80"/>
                  </a:cubicBezTo>
                  <a:cubicBezTo>
                    <a:pt x="1997" y="60"/>
                    <a:pt x="2081" y="17"/>
                    <a:pt x="2118" y="0"/>
                  </a:cubicBez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" name="Freeform 21"/>
            <p:cNvSpPr>
              <a:spLocks/>
            </p:cNvSpPr>
            <p:nvPr/>
          </p:nvSpPr>
          <p:spPr bwMode="auto">
            <a:xfrm>
              <a:off x="3476625" y="4776788"/>
              <a:ext cx="879475" cy="165100"/>
            </a:xfrm>
            <a:custGeom>
              <a:avLst/>
              <a:gdLst>
                <a:gd name="T0" fmla="*/ 0 w 554"/>
                <a:gd name="T1" fmla="*/ 47 h 104"/>
                <a:gd name="T2" fmla="*/ 116 w 554"/>
                <a:gd name="T3" fmla="*/ 11 h 104"/>
                <a:gd name="T4" fmla="*/ 262 w 554"/>
                <a:gd name="T5" fmla="*/ 7 h 104"/>
                <a:gd name="T6" fmla="*/ 440 w 554"/>
                <a:gd name="T7" fmla="*/ 53 h 104"/>
                <a:gd name="T8" fmla="*/ 554 w 554"/>
                <a:gd name="T9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104">
                  <a:moveTo>
                    <a:pt x="0" y="47"/>
                  </a:moveTo>
                  <a:cubicBezTo>
                    <a:pt x="20" y="41"/>
                    <a:pt x="72" y="18"/>
                    <a:pt x="116" y="11"/>
                  </a:cubicBezTo>
                  <a:cubicBezTo>
                    <a:pt x="160" y="4"/>
                    <a:pt x="208" y="0"/>
                    <a:pt x="262" y="7"/>
                  </a:cubicBezTo>
                  <a:cubicBezTo>
                    <a:pt x="316" y="14"/>
                    <a:pt x="391" y="37"/>
                    <a:pt x="440" y="53"/>
                  </a:cubicBezTo>
                  <a:cubicBezTo>
                    <a:pt x="489" y="69"/>
                    <a:pt x="535" y="95"/>
                    <a:pt x="554" y="104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" name="Freeform 22"/>
            <p:cNvSpPr>
              <a:spLocks/>
            </p:cNvSpPr>
            <p:nvPr/>
          </p:nvSpPr>
          <p:spPr bwMode="auto">
            <a:xfrm>
              <a:off x="6832600" y="3127375"/>
              <a:ext cx="1339850" cy="230188"/>
            </a:xfrm>
            <a:custGeom>
              <a:avLst/>
              <a:gdLst>
                <a:gd name="T0" fmla="*/ 0 w 844"/>
                <a:gd name="T1" fmla="*/ 54 h 145"/>
                <a:gd name="T2" fmla="*/ 200 w 844"/>
                <a:gd name="T3" fmla="*/ 10 h 145"/>
                <a:gd name="T4" fmla="*/ 408 w 844"/>
                <a:gd name="T5" fmla="*/ 14 h 145"/>
                <a:gd name="T6" fmla="*/ 700 w 844"/>
                <a:gd name="T7" fmla="*/ 92 h 145"/>
                <a:gd name="T8" fmla="*/ 844 w 844"/>
                <a:gd name="T9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4" h="145">
                  <a:moveTo>
                    <a:pt x="0" y="54"/>
                  </a:moveTo>
                  <a:cubicBezTo>
                    <a:pt x="33" y="47"/>
                    <a:pt x="132" y="17"/>
                    <a:pt x="200" y="10"/>
                  </a:cubicBezTo>
                  <a:cubicBezTo>
                    <a:pt x="268" y="3"/>
                    <a:pt x="325" y="0"/>
                    <a:pt x="408" y="14"/>
                  </a:cubicBezTo>
                  <a:cubicBezTo>
                    <a:pt x="491" y="28"/>
                    <a:pt x="627" y="70"/>
                    <a:pt x="700" y="92"/>
                  </a:cubicBezTo>
                  <a:cubicBezTo>
                    <a:pt x="773" y="114"/>
                    <a:pt x="814" y="134"/>
                    <a:pt x="844" y="145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Freeform 24"/>
            <p:cNvSpPr>
              <a:spLocks/>
            </p:cNvSpPr>
            <p:nvPr/>
          </p:nvSpPr>
          <p:spPr bwMode="auto">
            <a:xfrm>
              <a:off x="2532063" y="3005138"/>
              <a:ext cx="2413000" cy="1001712"/>
            </a:xfrm>
            <a:custGeom>
              <a:avLst/>
              <a:gdLst>
                <a:gd name="T0" fmla="*/ 807 w 1520"/>
                <a:gd name="T1" fmla="*/ 629 h 631"/>
                <a:gd name="T2" fmla="*/ 1061 w 1520"/>
                <a:gd name="T3" fmla="*/ 605 h 631"/>
                <a:gd name="T4" fmla="*/ 1376 w 1520"/>
                <a:gd name="T5" fmla="*/ 502 h 631"/>
                <a:gd name="T6" fmla="*/ 1513 w 1520"/>
                <a:gd name="T7" fmla="*/ 343 h 631"/>
                <a:gd name="T8" fmla="*/ 1419 w 1520"/>
                <a:gd name="T9" fmla="*/ 177 h 631"/>
                <a:gd name="T10" fmla="*/ 1239 w 1520"/>
                <a:gd name="T11" fmla="*/ 75 h 631"/>
                <a:gd name="T12" fmla="*/ 977 w 1520"/>
                <a:gd name="T13" fmla="*/ 13 h 631"/>
                <a:gd name="T14" fmla="*/ 689 w 1520"/>
                <a:gd name="T15" fmla="*/ 5 h 631"/>
                <a:gd name="T16" fmla="*/ 417 w 1520"/>
                <a:gd name="T17" fmla="*/ 43 h 631"/>
                <a:gd name="T18" fmla="*/ 205 w 1520"/>
                <a:gd name="T19" fmla="*/ 119 h 631"/>
                <a:gd name="T20" fmla="*/ 61 w 1520"/>
                <a:gd name="T21" fmla="*/ 225 h 631"/>
                <a:gd name="T22" fmla="*/ 15 w 1520"/>
                <a:gd name="T23" fmla="*/ 366 h 631"/>
                <a:gd name="T24" fmla="*/ 151 w 1520"/>
                <a:gd name="T25" fmla="*/ 502 h 631"/>
                <a:gd name="T26" fmla="*/ 347 w 1520"/>
                <a:gd name="T27" fmla="*/ 577 h 631"/>
                <a:gd name="T28" fmla="*/ 573 w 1520"/>
                <a:gd name="T29" fmla="*/ 619 h 631"/>
                <a:gd name="T30" fmla="*/ 807 w 1520"/>
                <a:gd name="T31" fmla="*/ 629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20" h="631">
                  <a:moveTo>
                    <a:pt x="807" y="629"/>
                  </a:moveTo>
                  <a:cubicBezTo>
                    <a:pt x="888" y="627"/>
                    <a:pt x="966" y="626"/>
                    <a:pt x="1061" y="605"/>
                  </a:cubicBezTo>
                  <a:cubicBezTo>
                    <a:pt x="1156" y="584"/>
                    <a:pt x="1301" y="546"/>
                    <a:pt x="1376" y="502"/>
                  </a:cubicBezTo>
                  <a:cubicBezTo>
                    <a:pt x="1451" y="458"/>
                    <a:pt x="1506" y="397"/>
                    <a:pt x="1513" y="343"/>
                  </a:cubicBezTo>
                  <a:cubicBezTo>
                    <a:pt x="1520" y="289"/>
                    <a:pt x="1464" y="221"/>
                    <a:pt x="1419" y="177"/>
                  </a:cubicBezTo>
                  <a:cubicBezTo>
                    <a:pt x="1374" y="133"/>
                    <a:pt x="1313" y="102"/>
                    <a:pt x="1239" y="75"/>
                  </a:cubicBezTo>
                  <a:cubicBezTo>
                    <a:pt x="1165" y="48"/>
                    <a:pt x="1069" y="25"/>
                    <a:pt x="977" y="13"/>
                  </a:cubicBezTo>
                  <a:cubicBezTo>
                    <a:pt x="885" y="1"/>
                    <a:pt x="782" y="0"/>
                    <a:pt x="689" y="5"/>
                  </a:cubicBezTo>
                  <a:cubicBezTo>
                    <a:pt x="596" y="10"/>
                    <a:pt x="498" y="24"/>
                    <a:pt x="417" y="43"/>
                  </a:cubicBezTo>
                  <a:cubicBezTo>
                    <a:pt x="336" y="62"/>
                    <a:pt x="264" y="89"/>
                    <a:pt x="205" y="119"/>
                  </a:cubicBezTo>
                  <a:cubicBezTo>
                    <a:pt x="146" y="149"/>
                    <a:pt x="93" y="184"/>
                    <a:pt x="61" y="225"/>
                  </a:cubicBezTo>
                  <a:cubicBezTo>
                    <a:pt x="29" y="266"/>
                    <a:pt x="0" y="320"/>
                    <a:pt x="15" y="366"/>
                  </a:cubicBezTo>
                  <a:cubicBezTo>
                    <a:pt x="30" y="412"/>
                    <a:pt x="96" y="467"/>
                    <a:pt x="151" y="502"/>
                  </a:cubicBezTo>
                  <a:cubicBezTo>
                    <a:pt x="206" y="537"/>
                    <a:pt x="277" y="558"/>
                    <a:pt x="347" y="577"/>
                  </a:cubicBezTo>
                  <a:cubicBezTo>
                    <a:pt x="417" y="596"/>
                    <a:pt x="496" y="610"/>
                    <a:pt x="573" y="619"/>
                  </a:cubicBezTo>
                  <a:cubicBezTo>
                    <a:pt x="650" y="628"/>
                    <a:pt x="726" y="631"/>
                    <a:pt x="807" y="629"/>
                  </a:cubicBezTo>
                  <a:close/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" name="Line 28"/>
            <p:cNvSpPr>
              <a:spLocks noChangeShapeType="1"/>
            </p:cNvSpPr>
            <p:nvPr/>
          </p:nvSpPr>
          <p:spPr bwMode="auto">
            <a:xfrm flipH="1" flipV="1">
              <a:off x="5651500" y="4225925"/>
              <a:ext cx="190500" cy="9048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" name="Line 30"/>
            <p:cNvSpPr>
              <a:spLocks noChangeShapeType="1"/>
            </p:cNvSpPr>
            <p:nvPr/>
          </p:nvSpPr>
          <p:spPr bwMode="auto">
            <a:xfrm flipH="1" flipV="1">
              <a:off x="6877050" y="3473450"/>
              <a:ext cx="517525" cy="21431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Line 31"/>
            <p:cNvSpPr>
              <a:spLocks noChangeShapeType="1"/>
            </p:cNvSpPr>
            <p:nvPr/>
          </p:nvSpPr>
          <p:spPr bwMode="auto">
            <a:xfrm flipH="1" flipV="1">
              <a:off x="4859338" y="4527550"/>
              <a:ext cx="217487" cy="10318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" name="Line 32"/>
            <p:cNvSpPr>
              <a:spLocks noChangeShapeType="1"/>
            </p:cNvSpPr>
            <p:nvPr/>
          </p:nvSpPr>
          <p:spPr bwMode="auto">
            <a:xfrm flipH="1" flipV="1">
              <a:off x="6116638" y="3767138"/>
              <a:ext cx="517525" cy="21431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" name="Freeform 40"/>
            <p:cNvSpPr>
              <a:spLocks/>
            </p:cNvSpPr>
            <p:nvPr/>
          </p:nvSpPr>
          <p:spPr bwMode="auto">
            <a:xfrm>
              <a:off x="2559050" y="3244850"/>
              <a:ext cx="641350" cy="227013"/>
            </a:xfrm>
            <a:custGeom>
              <a:avLst/>
              <a:gdLst>
                <a:gd name="T0" fmla="*/ 0 w 404"/>
                <a:gd name="T1" fmla="*/ 143 h 143"/>
                <a:gd name="T2" fmla="*/ 72 w 404"/>
                <a:gd name="T3" fmla="*/ 70 h 143"/>
                <a:gd name="T4" fmla="*/ 218 w 404"/>
                <a:gd name="T5" fmla="*/ 10 h 143"/>
                <a:gd name="T6" fmla="*/ 404 w 404"/>
                <a:gd name="T7" fmla="*/ 1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4" h="143">
                  <a:moveTo>
                    <a:pt x="0" y="143"/>
                  </a:moveTo>
                  <a:cubicBezTo>
                    <a:pt x="12" y="130"/>
                    <a:pt x="36" y="92"/>
                    <a:pt x="72" y="70"/>
                  </a:cubicBezTo>
                  <a:cubicBezTo>
                    <a:pt x="108" y="48"/>
                    <a:pt x="163" y="20"/>
                    <a:pt x="218" y="10"/>
                  </a:cubicBezTo>
                  <a:cubicBezTo>
                    <a:pt x="273" y="0"/>
                    <a:pt x="365" y="10"/>
                    <a:pt x="404" y="10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Freeform 41"/>
            <p:cNvSpPr>
              <a:spLocks/>
            </p:cNvSpPr>
            <p:nvPr/>
          </p:nvSpPr>
          <p:spPr bwMode="auto">
            <a:xfrm>
              <a:off x="2497138" y="2967038"/>
              <a:ext cx="452437" cy="177800"/>
            </a:xfrm>
            <a:custGeom>
              <a:avLst/>
              <a:gdLst>
                <a:gd name="T0" fmla="*/ 0 w 285"/>
                <a:gd name="T1" fmla="*/ 0 h 112"/>
                <a:gd name="T2" fmla="*/ 149 w 285"/>
                <a:gd name="T3" fmla="*/ 49 h 112"/>
                <a:gd name="T4" fmla="*/ 218 w 285"/>
                <a:gd name="T5" fmla="*/ 75 h 112"/>
                <a:gd name="T6" fmla="*/ 285 w 285"/>
                <a:gd name="T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5" h="112">
                  <a:moveTo>
                    <a:pt x="0" y="0"/>
                  </a:moveTo>
                  <a:cubicBezTo>
                    <a:pt x="25" y="8"/>
                    <a:pt x="113" y="37"/>
                    <a:pt x="149" y="49"/>
                  </a:cubicBezTo>
                  <a:cubicBezTo>
                    <a:pt x="185" y="61"/>
                    <a:pt x="195" y="65"/>
                    <a:pt x="218" y="75"/>
                  </a:cubicBezTo>
                  <a:cubicBezTo>
                    <a:pt x="241" y="85"/>
                    <a:pt x="274" y="106"/>
                    <a:pt x="285" y="112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" name="Freeform 42"/>
            <p:cNvSpPr>
              <a:spLocks/>
            </p:cNvSpPr>
            <p:nvPr/>
          </p:nvSpPr>
          <p:spPr bwMode="auto">
            <a:xfrm>
              <a:off x="1474788" y="3324225"/>
              <a:ext cx="1096962" cy="120650"/>
            </a:xfrm>
            <a:custGeom>
              <a:avLst/>
              <a:gdLst>
                <a:gd name="T0" fmla="*/ 0 w 691"/>
                <a:gd name="T1" fmla="*/ 0 h 76"/>
                <a:gd name="T2" fmla="*/ 309 w 691"/>
                <a:gd name="T3" fmla="*/ 27 h 76"/>
                <a:gd name="T4" fmla="*/ 600 w 691"/>
                <a:gd name="T5" fmla="*/ 59 h 76"/>
                <a:gd name="T6" fmla="*/ 691 w 691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76">
                  <a:moveTo>
                    <a:pt x="0" y="0"/>
                  </a:moveTo>
                  <a:cubicBezTo>
                    <a:pt x="51" y="5"/>
                    <a:pt x="209" y="17"/>
                    <a:pt x="309" y="27"/>
                  </a:cubicBezTo>
                  <a:cubicBezTo>
                    <a:pt x="409" y="37"/>
                    <a:pt x="536" y="51"/>
                    <a:pt x="600" y="59"/>
                  </a:cubicBezTo>
                  <a:cubicBezTo>
                    <a:pt x="664" y="67"/>
                    <a:pt x="672" y="73"/>
                    <a:pt x="691" y="76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" name="Freeform 43"/>
            <p:cNvSpPr>
              <a:spLocks/>
            </p:cNvSpPr>
            <p:nvPr/>
          </p:nvSpPr>
          <p:spPr bwMode="auto">
            <a:xfrm>
              <a:off x="2989263" y="3119438"/>
              <a:ext cx="296862" cy="26987"/>
            </a:xfrm>
            <a:custGeom>
              <a:avLst/>
              <a:gdLst>
                <a:gd name="T0" fmla="*/ 0 w 187"/>
                <a:gd name="T1" fmla="*/ 15 h 17"/>
                <a:gd name="T2" fmla="*/ 61 w 187"/>
                <a:gd name="T3" fmla="*/ 3 h 17"/>
                <a:gd name="T4" fmla="*/ 120 w 187"/>
                <a:gd name="T5" fmla="*/ 2 h 17"/>
                <a:gd name="T6" fmla="*/ 187 w 187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7" h="17">
                  <a:moveTo>
                    <a:pt x="0" y="15"/>
                  </a:moveTo>
                  <a:cubicBezTo>
                    <a:pt x="10" y="13"/>
                    <a:pt x="41" y="5"/>
                    <a:pt x="61" y="3"/>
                  </a:cubicBezTo>
                  <a:cubicBezTo>
                    <a:pt x="81" y="1"/>
                    <a:pt x="99" y="0"/>
                    <a:pt x="120" y="2"/>
                  </a:cubicBezTo>
                  <a:cubicBezTo>
                    <a:pt x="141" y="4"/>
                    <a:pt x="173" y="14"/>
                    <a:pt x="187" y="17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Freeform 44"/>
            <p:cNvSpPr>
              <a:spLocks/>
            </p:cNvSpPr>
            <p:nvPr/>
          </p:nvSpPr>
          <p:spPr bwMode="auto">
            <a:xfrm>
              <a:off x="1350963" y="3670300"/>
              <a:ext cx="1258887" cy="19050"/>
            </a:xfrm>
            <a:custGeom>
              <a:avLst/>
              <a:gdLst>
                <a:gd name="T0" fmla="*/ 0 w 793"/>
                <a:gd name="T1" fmla="*/ 12 h 12"/>
                <a:gd name="T2" fmla="*/ 241 w 793"/>
                <a:gd name="T3" fmla="*/ 7 h 12"/>
                <a:gd name="T4" fmla="*/ 610 w 793"/>
                <a:gd name="T5" fmla="*/ 1 h 12"/>
                <a:gd name="T6" fmla="*/ 793 w 793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3" h="12">
                  <a:moveTo>
                    <a:pt x="0" y="12"/>
                  </a:moveTo>
                  <a:cubicBezTo>
                    <a:pt x="40" y="11"/>
                    <a:pt x="139" y="9"/>
                    <a:pt x="241" y="7"/>
                  </a:cubicBezTo>
                  <a:cubicBezTo>
                    <a:pt x="343" y="5"/>
                    <a:pt x="518" y="2"/>
                    <a:pt x="610" y="1"/>
                  </a:cubicBezTo>
                  <a:cubicBezTo>
                    <a:pt x="702" y="0"/>
                    <a:pt x="755" y="0"/>
                    <a:pt x="793" y="0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3" name="WordArt 45"/>
            <p:cNvSpPr>
              <a:spLocks noChangeArrowheads="1" noChangeShapeType="1" noTextEdit="1"/>
            </p:cNvSpPr>
            <p:nvPr/>
          </p:nvSpPr>
          <p:spPr bwMode="auto">
            <a:xfrm>
              <a:off x="1042988" y="3644900"/>
              <a:ext cx="288925" cy="720725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SlantDown">
                <a:avLst>
                  <a:gd name="adj" fmla="val 78856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chemeClr val="accent1"/>
                    </a:solidFill>
                    <a:round/>
                    <a:headEnd/>
                    <a:tailEnd type="none" w="med" len="lg"/>
                  </a:ln>
                  <a:solidFill>
                    <a:srgbClr val="FFFFFF"/>
                  </a:solidFill>
                  <a:latin typeface="Arial"/>
                  <a:cs typeface="Arial"/>
                </a:rPr>
                <a:t>C</a:t>
              </a:r>
            </a:p>
          </p:txBody>
        </p:sp>
        <p:sp>
          <p:nvSpPr>
            <p:cNvPr id="424" name="WordArt 46"/>
            <p:cNvSpPr>
              <a:spLocks noChangeArrowheads="1" noChangeShapeType="1" noTextEdit="1"/>
            </p:cNvSpPr>
            <p:nvPr/>
          </p:nvSpPr>
          <p:spPr bwMode="auto">
            <a:xfrm>
              <a:off x="4468813" y="4868863"/>
              <a:ext cx="463550" cy="86518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SlantUp">
                <a:avLst>
                  <a:gd name="adj" fmla="val 24208"/>
                </a:avLst>
              </a:prstTxWarp>
            </a:bodyPr>
            <a:lstStyle/>
            <a:p>
              <a:r>
                <a:rPr lang="en-US" sz="3600" b="1" kern="10" dirty="0">
                  <a:ln w="38100">
                    <a:solidFill>
                      <a:schemeClr val="accent2"/>
                    </a:solidFill>
                    <a:round/>
                    <a:headEnd/>
                    <a:tailEnd type="none" w="med" len="lg"/>
                  </a:ln>
                  <a:solidFill>
                    <a:srgbClr val="FFFFFF"/>
                  </a:solidFill>
                  <a:latin typeface="Arial"/>
                  <a:cs typeface="Arial"/>
                </a:rPr>
                <a:t>W</a:t>
              </a:r>
            </a:p>
          </p:txBody>
        </p:sp>
        <p:sp>
          <p:nvSpPr>
            <p:cNvPr id="425" name="Freeform 47"/>
            <p:cNvSpPr>
              <a:spLocks/>
            </p:cNvSpPr>
            <p:nvPr/>
          </p:nvSpPr>
          <p:spPr bwMode="auto">
            <a:xfrm>
              <a:off x="2298700" y="3873500"/>
              <a:ext cx="609600" cy="257175"/>
            </a:xfrm>
            <a:custGeom>
              <a:avLst/>
              <a:gdLst>
                <a:gd name="T0" fmla="*/ 0 w 384"/>
                <a:gd name="T1" fmla="*/ 162 h 162"/>
                <a:gd name="T2" fmla="*/ 150 w 384"/>
                <a:gd name="T3" fmla="*/ 94 h 162"/>
                <a:gd name="T4" fmla="*/ 286 w 384"/>
                <a:gd name="T5" fmla="*/ 36 h 162"/>
                <a:gd name="T6" fmla="*/ 384 w 384"/>
                <a:gd name="T7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4" h="162">
                  <a:moveTo>
                    <a:pt x="0" y="162"/>
                  </a:moveTo>
                  <a:cubicBezTo>
                    <a:pt x="25" y="151"/>
                    <a:pt x="102" y="115"/>
                    <a:pt x="150" y="94"/>
                  </a:cubicBezTo>
                  <a:cubicBezTo>
                    <a:pt x="198" y="73"/>
                    <a:pt x="247" y="52"/>
                    <a:pt x="286" y="36"/>
                  </a:cubicBezTo>
                  <a:cubicBezTo>
                    <a:pt x="325" y="20"/>
                    <a:pt x="364" y="8"/>
                    <a:pt x="384" y="0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6" name="Freeform 48"/>
            <p:cNvSpPr>
              <a:spLocks/>
            </p:cNvSpPr>
            <p:nvPr/>
          </p:nvSpPr>
          <p:spPr bwMode="auto">
            <a:xfrm>
              <a:off x="3228975" y="3990975"/>
              <a:ext cx="250825" cy="676275"/>
            </a:xfrm>
            <a:custGeom>
              <a:avLst/>
              <a:gdLst>
                <a:gd name="T0" fmla="*/ 0 w 158"/>
                <a:gd name="T1" fmla="*/ 426 h 426"/>
                <a:gd name="T2" fmla="*/ 46 w 158"/>
                <a:gd name="T3" fmla="*/ 280 h 426"/>
                <a:gd name="T4" fmla="*/ 86 w 158"/>
                <a:gd name="T5" fmla="*/ 170 h 426"/>
                <a:gd name="T6" fmla="*/ 126 w 158"/>
                <a:gd name="T7" fmla="*/ 76 h 426"/>
                <a:gd name="T8" fmla="*/ 158 w 158"/>
                <a:gd name="T9" fmla="*/ 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426">
                  <a:moveTo>
                    <a:pt x="0" y="426"/>
                  </a:moveTo>
                  <a:cubicBezTo>
                    <a:pt x="8" y="402"/>
                    <a:pt x="32" y="323"/>
                    <a:pt x="46" y="280"/>
                  </a:cubicBezTo>
                  <a:cubicBezTo>
                    <a:pt x="60" y="237"/>
                    <a:pt x="73" y="204"/>
                    <a:pt x="86" y="170"/>
                  </a:cubicBezTo>
                  <a:cubicBezTo>
                    <a:pt x="99" y="136"/>
                    <a:pt x="114" y="104"/>
                    <a:pt x="126" y="76"/>
                  </a:cubicBezTo>
                  <a:cubicBezTo>
                    <a:pt x="138" y="48"/>
                    <a:pt x="151" y="16"/>
                    <a:pt x="158" y="0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7" name="Freeform 49"/>
            <p:cNvSpPr>
              <a:spLocks/>
            </p:cNvSpPr>
            <p:nvPr/>
          </p:nvSpPr>
          <p:spPr bwMode="auto">
            <a:xfrm>
              <a:off x="4343400" y="4438650"/>
              <a:ext cx="517525" cy="88900"/>
            </a:xfrm>
            <a:custGeom>
              <a:avLst/>
              <a:gdLst>
                <a:gd name="T0" fmla="*/ 0 w 326"/>
                <a:gd name="T1" fmla="*/ 16 h 56"/>
                <a:gd name="T2" fmla="*/ 106 w 326"/>
                <a:gd name="T3" fmla="*/ 0 h 56"/>
                <a:gd name="T4" fmla="*/ 226 w 326"/>
                <a:gd name="T5" fmla="*/ 14 h 56"/>
                <a:gd name="T6" fmla="*/ 326 w 326"/>
                <a:gd name="T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6" h="56">
                  <a:moveTo>
                    <a:pt x="0" y="16"/>
                  </a:moveTo>
                  <a:cubicBezTo>
                    <a:pt x="18" y="13"/>
                    <a:pt x="68" y="0"/>
                    <a:pt x="106" y="0"/>
                  </a:cubicBezTo>
                  <a:cubicBezTo>
                    <a:pt x="144" y="0"/>
                    <a:pt x="189" y="5"/>
                    <a:pt x="226" y="14"/>
                  </a:cubicBezTo>
                  <a:cubicBezTo>
                    <a:pt x="263" y="23"/>
                    <a:pt x="305" y="47"/>
                    <a:pt x="326" y="56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" name="Freeform 50"/>
            <p:cNvSpPr>
              <a:spLocks/>
            </p:cNvSpPr>
            <p:nvPr/>
          </p:nvSpPr>
          <p:spPr bwMode="auto">
            <a:xfrm>
              <a:off x="4965700" y="4073525"/>
              <a:ext cx="695325" cy="155575"/>
            </a:xfrm>
            <a:custGeom>
              <a:avLst/>
              <a:gdLst>
                <a:gd name="T0" fmla="*/ 0 w 438"/>
                <a:gd name="T1" fmla="*/ 16 h 98"/>
                <a:gd name="T2" fmla="*/ 98 w 438"/>
                <a:gd name="T3" fmla="*/ 4 h 98"/>
                <a:gd name="T4" fmla="*/ 224 w 438"/>
                <a:gd name="T5" fmla="*/ 16 h 98"/>
                <a:gd name="T6" fmla="*/ 438 w 438"/>
                <a:gd name="T7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98">
                  <a:moveTo>
                    <a:pt x="0" y="16"/>
                  </a:moveTo>
                  <a:cubicBezTo>
                    <a:pt x="16" y="14"/>
                    <a:pt x="61" y="4"/>
                    <a:pt x="98" y="4"/>
                  </a:cubicBezTo>
                  <a:cubicBezTo>
                    <a:pt x="135" y="4"/>
                    <a:pt x="168" y="0"/>
                    <a:pt x="224" y="16"/>
                  </a:cubicBezTo>
                  <a:cubicBezTo>
                    <a:pt x="280" y="32"/>
                    <a:pt x="394" y="81"/>
                    <a:pt x="438" y="98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" name="Freeform 51"/>
            <p:cNvSpPr>
              <a:spLocks/>
            </p:cNvSpPr>
            <p:nvPr/>
          </p:nvSpPr>
          <p:spPr bwMode="auto">
            <a:xfrm>
              <a:off x="5438775" y="3603625"/>
              <a:ext cx="695325" cy="169863"/>
            </a:xfrm>
            <a:custGeom>
              <a:avLst/>
              <a:gdLst>
                <a:gd name="T0" fmla="*/ 0 w 438"/>
                <a:gd name="T1" fmla="*/ 25 h 107"/>
                <a:gd name="T2" fmla="*/ 87 w 438"/>
                <a:gd name="T3" fmla="*/ 0 h 107"/>
                <a:gd name="T4" fmla="*/ 224 w 438"/>
                <a:gd name="T5" fmla="*/ 25 h 107"/>
                <a:gd name="T6" fmla="*/ 438 w 438"/>
                <a:gd name="T7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107">
                  <a:moveTo>
                    <a:pt x="0" y="25"/>
                  </a:moveTo>
                  <a:cubicBezTo>
                    <a:pt x="14" y="21"/>
                    <a:pt x="50" y="0"/>
                    <a:pt x="87" y="0"/>
                  </a:cubicBezTo>
                  <a:cubicBezTo>
                    <a:pt x="124" y="0"/>
                    <a:pt x="166" y="7"/>
                    <a:pt x="224" y="25"/>
                  </a:cubicBezTo>
                  <a:cubicBezTo>
                    <a:pt x="282" y="43"/>
                    <a:pt x="394" y="90"/>
                    <a:pt x="438" y="107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" name="Freeform 52"/>
            <p:cNvSpPr>
              <a:spLocks/>
            </p:cNvSpPr>
            <p:nvPr/>
          </p:nvSpPr>
          <p:spPr bwMode="auto">
            <a:xfrm>
              <a:off x="6494463" y="3375025"/>
              <a:ext cx="382587" cy="96838"/>
            </a:xfrm>
            <a:custGeom>
              <a:avLst/>
              <a:gdLst>
                <a:gd name="T0" fmla="*/ 0 w 241"/>
                <a:gd name="T1" fmla="*/ 3 h 61"/>
                <a:gd name="T2" fmla="*/ 72 w 241"/>
                <a:gd name="T3" fmla="*/ 3 h 61"/>
                <a:gd name="T4" fmla="*/ 139 w 241"/>
                <a:gd name="T5" fmla="*/ 22 h 61"/>
                <a:gd name="T6" fmla="*/ 241 w 241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1" h="61">
                  <a:moveTo>
                    <a:pt x="0" y="3"/>
                  </a:moveTo>
                  <a:cubicBezTo>
                    <a:pt x="13" y="3"/>
                    <a:pt x="49" y="0"/>
                    <a:pt x="72" y="3"/>
                  </a:cubicBezTo>
                  <a:cubicBezTo>
                    <a:pt x="95" y="6"/>
                    <a:pt x="111" y="12"/>
                    <a:pt x="139" y="22"/>
                  </a:cubicBezTo>
                  <a:cubicBezTo>
                    <a:pt x="167" y="32"/>
                    <a:pt x="220" y="53"/>
                    <a:pt x="241" y="61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" name="Line 53"/>
            <p:cNvSpPr>
              <a:spLocks noChangeShapeType="1"/>
            </p:cNvSpPr>
            <p:nvPr/>
          </p:nvSpPr>
          <p:spPr bwMode="auto">
            <a:xfrm flipH="1" flipV="1">
              <a:off x="3348038" y="2652713"/>
              <a:ext cx="157162" cy="35877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" name="Freeform 54"/>
            <p:cNvSpPr>
              <a:spLocks/>
            </p:cNvSpPr>
            <p:nvPr/>
          </p:nvSpPr>
          <p:spPr bwMode="auto">
            <a:xfrm>
              <a:off x="4086225" y="4289425"/>
              <a:ext cx="201613" cy="188913"/>
            </a:xfrm>
            <a:custGeom>
              <a:avLst/>
              <a:gdLst>
                <a:gd name="T0" fmla="*/ 0 w 127"/>
                <a:gd name="T1" fmla="*/ 0 h 89"/>
                <a:gd name="T2" fmla="*/ 58 w 127"/>
                <a:gd name="T3" fmla="*/ 30 h 89"/>
                <a:gd name="T4" fmla="*/ 93 w 127"/>
                <a:gd name="T5" fmla="*/ 56 h 89"/>
                <a:gd name="T6" fmla="*/ 127 w 127"/>
                <a:gd name="T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10" y="5"/>
                    <a:pt x="43" y="21"/>
                    <a:pt x="58" y="30"/>
                  </a:cubicBezTo>
                  <a:cubicBezTo>
                    <a:pt x="73" y="39"/>
                    <a:pt x="82" y="46"/>
                    <a:pt x="93" y="56"/>
                  </a:cubicBezTo>
                  <a:cubicBezTo>
                    <a:pt x="104" y="66"/>
                    <a:pt x="120" y="82"/>
                    <a:pt x="127" y="89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" name="Freeform 55"/>
            <p:cNvSpPr>
              <a:spLocks/>
            </p:cNvSpPr>
            <p:nvPr/>
          </p:nvSpPr>
          <p:spPr bwMode="auto">
            <a:xfrm>
              <a:off x="4716463" y="3930650"/>
              <a:ext cx="201612" cy="188913"/>
            </a:xfrm>
            <a:custGeom>
              <a:avLst/>
              <a:gdLst>
                <a:gd name="T0" fmla="*/ 0 w 127"/>
                <a:gd name="T1" fmla="*/ 0 h 89"/>
                <a:gd name="T2" fmla="*/ 58 w 127"/>
                <a:gd name="T3" fmla="*/ 30 h 89"/>
                <a:gd name="T4" fmla="*/ 93 w 127"/>
                <a:gd name="T5" fmla="*/ 56 h 89"/>
                <a:gd name="T6" fmla="*/ 127 w 127"/>
                <a:gd name="T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10" y="5"/>
                    <a:pt x="43" y="21"/>
                    <a:pt x="58" y="30"/>
                  </a:cubicBezTo>
                  <a:cubicBezTo>
                    <a:pt x="73" y="39"/>
                    <a:pt x="82" y="46"/>
                    <a:pt x="93" y="56"/>
                  </a:cubicBezTo>
                  <a:cubicBezTo>
                    <a:pt x="104" y="66"/>
                    <a:pt x="120" y="82"/>
                    <a:pt x="127" y="89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" name="Freeform 56"/>
            <p:cNvSpPr>
              <a:spLocks/>
            </p:cNvSpPr>
            <p:nvPr/>
          </p:nvSpPr>
          <p:spPr bwMode="auto">
            <a:xfrm>
              <a:off x="4295775" y="4492625"/>
              <a:ext cx="390525" cy="974725"/>
            </a:xfrm>
            <a:custGeom>
              <a:avLst/>
              <a:gdLst>
                <a:gd name="T0" fmla="*/ 0 w 246"/>
                <a:gd name="T1" fmla="*/ 0 h 614"/>
                <a:gd name="T2" fmla="*/ 90 w 246"/>
                <a:gd name="T3" fmla="*/ 152 h 614"/>
                <a:gd name="T4" fmla="*/ 182 w 246"/>
                <a:gd name="T5" fmla="*/ 352 h 614"/>
                <a:gd name="T6" fmla="*/ 246 w 246"/>
                <a:gd name="T7" fmla="*/ 614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6" h="614">
                  <a:moveTo>
                    <a:pt x="0" y="0"/>
                  </a:moveTo>
                  <a:cubicBezTo>
                    <a:pt x="15" y="25"/>
                    <a:pt x="60" y="93"/>
                    <a:pt x="90" y="152"/>
                  </a:cubicBezTo>
                  <a:cubicBezTo>
                    <a:pt x="120" y="211"/>
                    <a:pt x="156" y="275"/>
                    <a:pt x="182" y="352"/>
                  </a:cubicBezTo>
                  <a:cubicBezTo>
                    <a:pt x="208" y="429"/>
                    <a:pt x="233" y="560"/>
                    <a:pt x="246" y="614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5" name="Freeform 57"/>
            <p:cNvSpPr>
              <a:spLocks/>
            </p:cNvSpPr>
            <p:nvPr/>
          </p:nvSpPr>
          <p:spPr bwMode="auto">
            <a:xfrm>
              <a:off x="4914900" y="4119563"/>
              <a:ext cx="527050" cy="973137"/>
            </a:xfrm>
            <a:custGeom>
              <a:avLst/>
              <a:gdLst>
                <a:gd name="T0" fmla="*/ 0 w 332"/>
                <a:gd name="T1" fmla="*/ 0 h 613"/>
                <a:gd name="T2" fmla="*/ 136 w 332"/>
                <a:gd name="T3" fmla="*/ 185 h 613"/>
                <a:gd name="T4" fmla="*/ 250 w 332"/>
                <a:gd name="T5" fmla="*/ 391 h 613"/>
                <a:gd name="T6" fmla="*/ 332 w 332"/>
                <a:gd name="T7" fmla="*/ 613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2" h="613">
                  <a:moveTo>
                    <a:pt x="0" y="0"/>
                  </a:moveTo>
                  <a:cubicBezTo>
                    <a:pt x="23" y="31"/>
                    <a:pt x="94" y="120"/>
                    <a:pt x="136" y="185"/>
                  </a:cubicBezTo>
                  <a:cubicBezTo>
                    <a:pt x="178" y="250"/>
                    <a:pt x="217" y="320"/>
                    <a:pt x="250" y="391"/>
                  </a:cubicBezTo>
                  <a:cubicBezTo>
                    <a:pt x="283" y="462"/>
                    <a:pt x="315" y="567"/>
                    <a:pt x="332" y="613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6" name="Freeform 58"/>
            <p:cNvSpPr>
              <a:spLocks/>
            </p:cNvSpPr>
            <p:nvPr/>
          </p:nvSpPr>
          <p:spPr bwMode="auto">
            <a:xfrm>
              <a:off x="5429250" y="3663950"/>
              <a:ext cx="622300" cy="774700"/>
            </a:xfrm>
            <a:custGeom>
              <a:avLst/>
              <a:gdLst>
                <a:gd name="T0" fmla="*/ 0 w 392"/>
                <a:gd name="T1" fmla="*/ 0 h 488"/>
                <a:gd name="T2" fmla="*/ 162 w 392"/>
                <a:gd name="T3" fmla="*/ 133 h 488"/>
                <a:gd name="T4" fmla="*/ 282 w 392"/>
                <a:gd name="T5" fmla="*/ 268 h 488"/>
                <a:gd name="T6" fmla="*/ 392 w 392"/>
                <a:gd name="T7" fmla="*/ 488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2" h="488">
                  <a:moveTo>
                    <a:pt x="0" y="0"/>
                  </a:moveTo>
                  <a:cubicBezTo>
                    <a:pt x="27" y="22"/>
                    <a:pt x="115" y="88"/>
                    <a:pt x="162" y="133"/>
                  </a:cubicBezTo>
                  <a:cubicBezTo>
                    <a:pt x="209" y="178"/>
                    <a:pt x="244" y="209"/>
                    <a:pt x="282" y="268"/>
                  </a:cubicBezTo>
                  <a:cubicBezTo>
                    <a:pt x="320" y="327"/>
                    <a:pt x="369" y="442"/>
                    <a:pt x="392" y="488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7" name="Freeform 59"/>
            <p:cNvSpPr>
              <a:spLocks/>
            </p:cNvSpPr>
            <p:nvPr/>
          </p:nvSpPr>
          <p:spPr bwMode="auto">
            <a:xfrm>
              <a:off x="6448425" y="3384550"/>
              <a:ext cx="279400" cy="793750"/>
            </a:xfrm>
            <a:custGeom>
              <a:avLst/>
              <a:gdLst>
                <a:gd name="T0" fmla="*/ 0 w 176"/>
                <a:gd name="T1" fmla="*/ 0 h 500"/>
                <a:gd name="T2" fmla="*/ 72 w 176"/>
                <a:gd name="T3" fmla="*/ 120 h 500"/>
                <a:gd name="T4" fmla="*/ 122 w 176"/>
                <a:gd name="T5" fmla="*/ 262 h 500"/>
                <a:gd name="T6" fmla="*/ 176 w 176"/>
                <a:gd name="T7" fmla="*/ 50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6" h="500">
                  <a:moveTo>
                    <a:pt x="0" y="0"/>
                  </a:moveTo>
                  <a:cubicBezTo>
                    <a:pt x="12" y="20"/>
                    <a:pt x="52" y="76"/>
                    <a:pt x="72" y="120"/>
                  </a:cubicBezTo>
                  <a:cubicBezTo>
                    <a:pt x="92" y="164"/>
                    <a:pt x="105" y="199"/>
                    <a:pt x="122" y="262"/>
                  </a:cubicBezTo>
                  <a:cubicBezTo>
                    <a:pt x="139" y="325"/>
                    <a:pt x="165" y="451"/>
                    <a:pt x="176" y="50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" name="Freeform 60"/>
            <p:cNvSpPr>
              <a:spLocks/>
            </p:cNvSpPr>
            <p:nvPr/>
          </p:nvSpPr>
          <p:spPr bwMode="auto">
            <a:xfrm>
              <a:off x="5184775" y="3519488"/>
              <a:ext cx="241300" cy="138112"/>
            </a:xfrm>
            <a:custGeom>
              <a:avLst/>
              <a:gdLst>
                <a:gd name="T0" fmla="*/ 0 w 152"/>
                <a:gd name="T1" fmla="*/ 0 h 87"/>
                <a:gd name="T2" fmla="*/ 48 w 152"/>
                <a:gd name="T3" fmla="*/ 18 h 87"/>
                <a:gd name="T4" fmla="*/ 105 w 152"/>
                <a:gd name="T5" fmla="*/ 50 h 87"/>
                <a:gd name="T6" fmla="*/ 152 w 152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2" h="87">
                  <a:moveTo>
                    <a:pt x="0" y="0"/>
                  </a:moveTo>
                  <a:cubicBezTo>
                    <a:pt x="8" y="3"/>
                    <a:pt x="30" y="10"/>
                    <a:pt x="48" y="18"/>
                  </a:cubicBezTo>
                  <a:cubicBezTo>
                    <a:pt x="66" y="26"/>
                    <a:pt x="88" y="39"/>
                    <a:pt x="105" y="50"/>
                  </a:cubicBezTo>
                  <a:cubicBezTo>
                    <a:pt x="122" y="61"/>
                    <a:pt x="142" y="79"/>
                    <a:pt x="152" y="87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9" name="Freeform 61"/>
            <p:cNvSpPr>
              <a:spLocks/>
            </p:cNvSpPr>
            <p:nvPr/>
          </p:nvSpPr>
          <p:spPr bwMode="auto">
            <a:xfrm>
              <a:off x="6242050" y="3194050"/>
              <a:ext cx="201613" cy="188913"/>
            </a:xfrm>
            <a:custGeom>
              <a:avLst/>
              <a:gdLst>
                <a:gd name="T0" fmla="*/ 0 w 127"/>
                <a:gd name="T1" fmla="*/ 0 h 89"/>
                <a:gd name="T2" fmla="*/ 58 w 127"/>
                <a:gd name="T3" fmla="*/ 30 h 89"/>
                <a:gd name="T4" fmla="*/ 93 w 127"/>
                <a:gd name="T5" fmla="*/ 56 h 89"/>
                <a:gd name="T6" fmla="*/ 127 w 127"/>
                <a:gd name="T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10" y="5"/>
                    <a:pt x="43" y="21"/>
                    <a:pt x="58" y="30"/>
                  </a:cubicBezTo>
                  <a:cubicBezTo>
                    <a:pt x="73" y="39"/>
                    <a:pt x="82" y="46"/>
                    <a:pt x="93" y="56"/>
                  </a:cubicBezTo>
                  <a:cubicBezTo>
                    <a:pt x="104" y="66"/>
                    <a:pt x="120" y="82"/>
                    <a:pt x="127" y="89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" name="Line 62"/>
            <p:cNvSpPr>
              <a:spLocks noChangeShapeType="1"/>
            </p:cNvSpPr>
            <p:nvPr/>
          </p:nvSpPr>
          <p:spPr bwMode="auto">
            <a:xfrm flipH="1">
              <a:off x="4300538" y="2281238"/>
              <a:ext cx="107950" cy="43973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" name="Line 63"/>
            <p:cNvSpPr>
              <a:spLocks noChangeShapeType="1"/>
            </p:cNvSpPr>
            <p:nvPr/>
          </p:nvSpPr>
          <p:spPr bwMode="auto">
            <a:xfrm flipH="1">
              <a:off x="5427663" y="2636838"/>
              <a:ext cx="544512" cy="19526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" name="Freeform 64"/>
            <p:cNvSpPr>
              <a:spLocks/>
            </p:cNvSpPr>
            <p:nvPr/>
          </p:nvSpPr>
          <p:spPr bwMode="auto">
            <a:xfrm>
              <a:off x="2613025" y="3659188"/>
              <a:ext cx="666750" cy="34925"/>
            </a:xfrm>
            <a:custGeom>
              <a:avLst/>
              <a:gdLst>
                <a:gd name="T0" fmla="*/ 0 w 420"/>
                <a:gd name="T1" fmla="*/ 9 h 22"/>
                <a:gd name="T2" fmla="*/ 150 w 420"/>
                <a:gd name="T3" fmla="*/ 1 h 22"/>
                <a:gd name="T4" fmla="*/ 340 w 420"/>
                <a:gd name="T5" fmla="*/ 5 h 22"/>
                <a:gd name="T6" fmla="*/ 420 w 420"/>
                <a:gd name="T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0" h="22">
                  <a:moveTo>
                    <a:pt x="0" y="9"/>
                  </a:moveTo>
                  <a:cubicBezTo>
                    <a:pt x="25" y="8"/>
                    <a:pt x="93" y="2"/>
                    <a:pt x="150" y="1"/>
                  </a:cubicBezTo>
                  <a:cubicBezTo>
                    <a:pt x="207" y="0"/>
                    <a:pt x="295" y="1"/>
                    <a:pt x="340" y="5"/>
                  </a:cubicBezTo>
                  <a:cubicBezTo>
                    <a:pt x="385" y="9"/>
                    <a:pt x="403" y="19"/>
                    <a:pt x="420" y="22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" name="Freeform 65"/>
            <p:cNvSpPr>
              <a:spLocks/>
            </p:cNvSpPr>
            <p:nvPr/>
          </p:nvSpPr>
          <p:spPr bwMode="auto">
            <a:xfrm>
              <a:off x="2574925" y="3448050"/>
              <a:ext cx="711200" cy="165100"/>
            </a:xfrm>
            <a:custGeom>
              <a:avLst/>
              <a:gdLst>
                <a:gd name="T0" fmla="*/ 0 w 448"/>
                <a:gd name="T1" fmla="*/ 0 h 104"/>
                <a:gd name="T2" fmla="*/ 205 w 448"/>
                <a:gd name="T3" fmla="*/ 26 h 104"/>
                <a:gd name="T4" fmla="*/ 361 w 448"/>
                <a:gd name="T5" fmla="*/ 63 h 104"/>
                <a:gd name="T6" fmla="*/ 448 w 448"/>
                <a:gd name="T7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8" h="104">
                  <a:moveTo>
                    <a:pt x="0" y="0"/>
                  </a:moveTo>
                  <a:cubicBezTo>
                    <a:pt x="34" y="4"/>
                    <a:pt x="145" y="16"/>
                    <a:pt x="205" y="26"/>
                  </a:cubicBezTo>
                  <a:cubicBezTo>
                    <a:pt x="265" y="36"/>
                    <a:pt x="320" y="50"/>
                    <a:pt x="361" y="63"/>
                  </a:cubicBezTo>
                  <a:cubicBezTo>
                    <a:pt x="402" y="76"/>
                    <a:pt x="430" y="96"/>
                    <a:pt x="448" y="104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" name="Freeform 66"/>
            <p:cNvSpPr>
              <a:spLocks/>
            </p:cNvSpPr>
            <p:nvPr/>
          </p:nvSpPr>
          <p:spPr bwMode="auto">
            <a:xfrm>
              <a:off x="2955925" y="3149600"/>
              <a:ext cx="415925" cy="368300"/>
            </a:xfrm>
            <a:custGeom>
              <a:avLst/>
              <a:gdLst>
                <a:gd name="T0" fmla="*/ 0 w 262"/>
                <a:gd name="T1" fmla="*/ 0 h 232"/>
                <a:gd name="T2" fmla="*/ 96 w 262"/>
                <a:gd name="T3" fmla="*/ 52 h 232"/>
                <a:gd name="T4" fmla="*/ 216 w 262"/>
                <a:gd name="T5" fmla="*/ 142 h 232"/>
                <a:gd name="T6" fmla="*/ 262 w 262"/>
                <a:gd name="T7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2" h="232">
                  <a:moveTo>
                    <a:pt x="0" y="0"/>
                  </a:moveTo>
                  <a:cubicBezTo>
                    <a:pt x="16" y="9"/>
                    <a:pt x="60" y="28"/>
                    <a:pt x="96" y="52"/>
                  </a:cubicBezTo>
                  <a:cubicBezTo>
                    <a:pt x="132" y="76"/>
                    <a:pt x="188" y="112"/>
                    <a:pt x="216" y="142"/>
                  </a:cubicBezTo>
                  <a:cubicBezTo>
                    <a:pt x="244" y="172"/>
                    <a:pt x="252" y="213"/>
                    <a:pt x="262" y="232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5" name="Freeform 67"/>
            <p:cNvSpPr>
              <a:spLocks/>
            </p:cNvSpPr>
            <p:nvPr/>
          </p:nvSpPr>
          <p:spPr bwMode="auto">
            <a:xfrm>
              <a:off x="2909888" y="3748088"/>
              <a:ext cx="423862" cy="117475"/>
            </a:xfrm>
            <a:custGeom>
              <a:avLst/>
              <a:gdLst>
                <a:gd name="T0" fmla="*/ 0 w 267"/>
                <a:gd name="T1" fmla="*/ 74 h 74"/>
                <a:gd name="T2" fmla="*/ 121 w 267"/>
                <a:gd name="T3" fmla="*/ 25 h 74"/>
                <a:gd name="T4" fmla="*/ 235 w 267"/>
                <a:gd name="T5" fmla="*/ 3 h 74"/>
                <a:gd name="T6" fmla="*/ 267 w 267"/>
                <a:gd name="T7" fmla="*/ 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7" h="74">
                  <a:moveTo>
                    <a:pt x="0" y="74"/>
                  </a:moveTo>
                  <a:cubicBezTo>
                    <a:pt x="20" y="66"/>
                    <a:pt x="82" y="37"/>
                    <a:pt x="121" y="25"/>
                  </a:cubicBezTo>
                  <a:cubicBezTo>
                    <a:pt x="160" y="13"/>
                    <a:pt x="211" y="6"/>
                    <a:pt x="235" y="3"/>
                  </a:cubicBezTo>
                  <a:cubicBezTo>
                    <a:pt x="259" y="0"/>
                    <a:pt x="260" y="5"/>
                    <a:pt x="267" y="5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6" name="Freeform 68"/>
            <p:cNvSpPr>
              <a:spLocks/>
            </p:cNvSpPr>
            <p:nvPr/>
          </p:nvSpPr>
          <p:spPr bwMode="auto">
            <a:xfrm>
              <a:off x="3482975" y="3800475"/>
              <a:ext cx="69850" cy="187325"/>
            </a:xfrm>
            <a:custGeom>
              <a:avLst/>
              <a:gdLst>
                <a:gd name="T0" fmla="*/ 0 w 44"/>
                <a:gd name="T1" fmla="*/ 118 h 118"/>
                <a:gd name="T2" fmla="*/ 24 w 44"/>
                <a:gd name="T3" fmla="*/ 46 h 118"/>
                <a:gd name="T4" fmla="*/ 34 w 44"/>
                <a:gd name="T5" fmla="*/ 20 h 118"/>
                <a:gd name="T6" fmla="*/ 44 w 44"/>
                <a:gd name="T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18">
                  <a:moveTo>
                    <a:pt x="0" y="118"/>
                  </a:moveTo>
                  <a:cubicBezTo>
                    <a:pt x="4" y="106"/>
                    <a:pt x="18" y="62"/>
                    <a:pt x="24" y="46"/>
                  </a:cubicBezTo>
                  <a:cubicBezTo>
                    <a:pt x="30" y="30"/>
                    <a:pt x="31" y="28"/>
                    <a:pt x="34" y="20"/>
                  </a:cubicBezTo>
                  <a:cubicBezTo>
                    <a:pt x="37" y="12"/>
                    <a:pt x="42" y="4"/>
                    <a:pt x="44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7" name="Freeform 69"/>
            <p:cNvSpPr>
              <a:spLocks/>
            </p:cNvSpPr>
            <p:nvPr/>
          </p:nvSpPr>
          <p:spPr bwMode="auto">
            <a:xfrm>
              <a:off x="3756025" y="3705225"/>
              <a:ext cx="803275" cy="160338"/>
            </a:xfrm>
            <a:custGeom>
              <a:avLst/>
              <a:gdLst>
                <a:gd name="T0" fmla="*/ 506 w 506"/>
                <a:gd name="T1" fmla="*/ 101 h 101"/>
                <a:gd name="T2" fmla="*/ 278 w 506"/>
                <a:gd name="T3" fmla="*/ 24 h 101"/>
                <a:gd name="T4" fmla="*/ 108 w 506"/>
                <a:gd name="T5" fmla="*/ 2 h 101"/>
                <a:gd name="T6" fmla="*/ 0 w 506"/>
                <a:gd name="T7" fmla="*/ 1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6" h="101">
                  <a:moveTo>
                    <a:pt x="506" y="101"/>
                  </a:moveTo>
                  <a:cubicBezTo>
                    <a:pt x="468" y="88"/>
                    <a:pt x="344" y="40"/>
                    <a:pt x="278" y="24"/>
                  </a:cubicBezTo>
                  <a:cubicBezTo>
                    <a:pt x="212" y="8"/>
                    <a:pt x="154" y="4"/>
                    <a:pt x="108" y="2"/>
                  </a:cubicBezTo>
                  <a:cubicBezTo>
                    <a:pt x="62" y="0"/>
                    <a:pt x="22" y="12"/>
                    <a:pt x="0" y="14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8" name="Freeform 72"/>
            <p:cNvSpPr>
              <a:spLocks/>
            </p:cNvSpPr>
            <p:nvPr/>
          </p:nvSpPr>
          <p:spPr bwMode="auto">
            <a:xfrm>
              <a:off x="4044950" y="3252788"/>
              <a:ext cx="882650" cy="225425"/>
            </a:xfrm>
            <a:custGeom>
              <a:avLst/>
              <a:gdLst>
                <a:gd name="T0" fmla="*/ 556 w 556"/>
                <a:gd name="T1" fmla="*/ 142 h 142"/>
                <a:gd name="T2" fmla="*/ 484 w 556"/>
                <a:gd name="T3" fmla="*/ 69 h 142"/>
                <a:gd name="T4" fmla="*/ 338 w 556"/>
                <a:gd name="T5" fmla="*/ 17 h 142"/>
                <a:gd name="T6" fmla="*/ 182 w 556"/>
                <a:gd name="T7" fmla="*/ 1 h 142"/>
                <a:gd name="T8" fmla="*/ 0 w 556"/>
                <a:gd name="T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6" h="142">
                  <a:moveTo>
                    <a:pt x="556" y="142"/>
                  </a:moveTo>
                  <a:cubicBezTo>
                    <a:pt x="544" y="129"/>
                    <a:pt x="520" y="90"/>
                    <a:pt x="484" y="69"/>
                  </a:cubicBezTo>
                  <a:cubicBezTo>
                    <a:pt x="448" y="48"/>
                    <a:pt x="388" y="28"/>
                    <a:pt x="338" y="17"/>
                  </a:cubicBezTo>
                  <a:cubicBezTo>
                    <a:pt x="288" y="6"/>
                    <a:pt x="238" y="2"/>
                    <a:pt x="182" y="1"/>
                  </a:cubicBezTo>
                  <a:cubicBezTo>
                    <a:pt x="126" y="0"/>
                    <a:pt x="38" y="7"/>
                    <a:pt x="0" y="9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9" name="Freeform 73"/>
            <p:cNvSpPr>
              <a:spLocks/>
            </p:cNvSpPr>
            <p:nvPr/>
          </p:nvSpPr>
          <p:spPr bwMode="auto">
            <a:xfrm>
              <a:off x="4283075" y="3125788"/>
              <a:ext cx="298450" cy="26987"/>
            </a:xfrm>
            <a:custGeom>
              <a:avLst/>
              <a:gdLst>
                <a:gd name="T0" fmla="*/ 188 w 188"/>
                <a:gd name="T1" fmla="*/ 15 h 17"/>
                <a:gd name="T2" fmla="*/ 127 w 188"/>
                <a:gd name="T3" fmla="*/ 3 h 17"/>
                <a:gd name="T4" fmla="*/ 69 w 188"/>
                <a:gd name="T5" fmla="*/ 2 h 17"/>
                <a:gd name="T6" fmla="*/ 0 w 188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" h="17">
                  <a:moveTo>
                    <a:pt x="188" y="15"/>
                  </a:moveTo>
                  <a:cubicBezTo>
                    <a:pt x="178" y="13"/>
                    <a:pt x="147" y="5"/>
                    <a:pt x="127" y="3"/>
                  </a:cubicBezTo>
                  <a:cubicBezTo>
                    <a:pt x="108" y="1"/>
                    <a:pt x="90" y="0"/>
                    <a:pt x="69" y="2"/>
                  </a:cubicBezTo>
                  <a:cubicBezTo>
                    <a:pt x="48" y="4"/>
                    <a:pt x="14" y="14"/>
                    <a:pt x="0" y="17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" name="Freeform 75"/>
            <p:cNvSpPr>
              <a:spLocks/>
            </p:cNvSpPr>
            <p:nvPr/>
          </p:nvSpPr>
          <p:spPr bwMode="auto">
            <a:xfrm>
              <a:off x="4022725" y="3048000"/>
              <a:ext cx="188913" cy="41275"/>
            </a:xfrm>
            <a:custGeom>
              <a:avLst/>
              <a:gdLst>
                <a:gd name="T0" fmla="*/ 119 w 119"/>
                <a:gd name="T1" fmla="*/ 1 h 26"/>
                <a:gd name="T2" fmla="*/ 56 w 119"/>
                <a:gd name="T3" fmla="*/ 4 h 26"/>
                <a:gd name="T4" fmla="*/ 0 w 119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9" h="26">
                  <a:moveTo>
                    <a:pt x="119" y="1"/>
                  </a:moveTo>
                  <a:cubicBezTo>
                    <a:pt x="109" y="1"/>
                    <a:pt x="76" y="0"/>
                    <a:pt x="56" y="4"/>
                  </a:cubicBezTo>
                  <a:cubicBezTo>
                    <a:pt x="36" y="8"/>
                    <a:pt x="12" y="22"/>
                    <a:pt x="0" y="26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" name="Freeform 78"/>
            <p:cNvSpPr>
              <a:spLocks/>
            </p:cNvSpPr>
            <p:nvPr/>
          </p:nvSpPr>
          <p:spPr bwMode="auto">
            <a:xfrm>
              <a:off x="3806825" y="3578225"/>
              <a:ext cx="1049338" cy="107950"/>
            </a:xfrm>
            <a:custGeom>
              <a:avLst/>
              <a:gdLst>
                <a:gd name="T0" fmla="*/ 661 w 661"/>
                <a:gd name="T1" fmla="*/ 68 h 68"/>
                <a:gd name="T2" fmla="*/ 372 w 661"/>
                <a:gd name="T3" fmla="*/ 16 h 68"/>
                <a:gd name="T4" fmla="*/ 126 w 661"/>
                <a:gd name="T5" fmla="*/ 2 h 68"/>
                <a:gd name="T6" fmla="*/ 0 w 661"/>
                <a:gd name="T7" fmla="*/ 3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1" h="68">
                  <a:moveTo>
                    <a:pt x="661" y="68"/>
                  </a:moveTo>
                  <a:cubicBezTo>
                    <a:pt x="613" y="59"/>
                    <a:pt x="461" y="27"/>
                    <a:pt x="372" y="16"/>
                  </a:cubicBezTo>
                  <a:cubicBezTo>
                    <a:pt x="283" y="5"/>
                    <a:pt x="188" y="0"/>
                    <a:pt x="126" y="2"/>
                  </a:cubicBezTo>
                  <a:cubicBezTo>
                    <a:pt x="64" y="4"/>
                    <a:pt x="26" y="24"/>
                    <a:pt x="0" y="3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" name="Freeform 79"/>
            <p:cNvSpPr>
              <a:spLocks/>
            </p:cNvSpPr>
            <p:nvPr/>
          </p:nvSpPr>
          <p:spPr bwMode="auto">
            <a:xfrm>
              <a:off x="3663950" y="3136900"/>
              <a:ext cx="822325" cy="400050"/>
            </a:xfrm>
            <a:custGeom>
              <a:avLst/>
              <a:gdLst>
                <a:gd name="T0" fmla="*/ 518 w 518"/>
                <a:gd name="T1" fmla="*/ 0 h 252"/>
                <a:gd name="T2" fmla="*/ 314 w 518"/>
                <a:gd name="T3" fmla="*/ 66 h 252"/>
                <a:gd name="T4" fmla="*/ 78 w 518"/>
                <a:gd name="T5" fmla="*/ 168 h 252"/>
                <a:gd name="T6" fmla="*/ 0 w 518"/>
                <a:gd name="T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8" h="252">
                  <a:moveTo>
                    <a:pt x="518" y="0"/>
                  </a:moveTo>
                  <a:cubicBezTo>
                    <a:pt x="484" y="11"/>
                    <a:pt x="387" y="38"/>
                    <a:pt x="314" y="66"/>
                  </a:cubicBezTo>
                  <a:cubicBezTo>
                    <a:pt x="241" y="94"/>
                    <a:pt x="130" y="137"/>
                    <a:pt x="78" y="168"/>
                  </a:cubicBezTo>
                  <a:cubicBezTo>
                    <a:pt x="26" y="199"/>
                    <a:pt x="16" y="235"/>
                    <a:pt x="0" y="252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3" name="Freeform 80"/>
            <p:cNvSpPr>
              <a:spLocks/>
            </p:cNvSpPr>
            <p:nvPr/>
          </p:nvSpPr>
          <p:spPr bwMode="auto">
            <a:xfrm>
              <a:off x="3508375" y="3028950"/>
              <a:ext cx="34925" cy="400050"/>
            </a:xfrm>
            <a:custGeom>
              <a:avLst/>
              <a:gdLst>
                <a:gd name="T0" fmla="*/ 12 w 22"/>
                <a:gd name="T1" fmla="*/ 252 h 252"/>
                <a:gd name="T2" fmla="*/ 22 w 22"/>
                <a:gd name="T3" fmla="*/ 152 h 252"/>
                <a:gd name="T4" fmla="*/ 14 w 22"/>
                <a:gd name="T5" fmla="*/ 52 h 252"/>
                <a:gd name="T6" fmla="*/ 0 w 22"/>
                <a:gd name="T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52">
                  <a:moveTo>
                    <a:pt x="12" y="252"/>
                  </a:moveTo>
                  <a:cubicBezTo>
                    <a:pt x="14" y="235"/>
                    <a:pt x="22" y="185"/>
                    <a:pt x="22" y="152"/>
                  </a:cubicBezTo>
                  <a:cubicBezTo>
                    <a:pt x="22" y="119"/>
                    <a:pt x="18" y="77"/>
                    <a:pt x="14" y="52"/>
                  </a:cubicBezTo>
                  <a:cubicBezTo>
                    <a:pt x="10" y="27"/>
                    <a:pt x="3" y="11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4" name="Freeform 81"/>
            <p:cNvSpPr>
              <a:spLocks/>
            </p:cNvSpPr>
            <p:nvPr/>
          </p:nvSpPr>
          <p:spPr bwMode="auto">
            <a:xfrm rot="21450627">
              <a:off x="1955800" y="4406900"/>
              <a:ext cx="825500" cy="438150"/>
            </a:xfrm>
            <a:custGeom>
              <a:avLst/>
              <a:gdLst>
                <a:gd name="T0" fmla="*/ 0 w 520"/>
                <a:gd name="T1" fmla="*/ 0 h 276"/>
                <a:gd name="T2" fmla="*/ 237 w 520"/>
                <a:gd name="T3" fmla="*/ 136 h 276"/>
                <a:gd name="T4" fmla="*/ 520 w 520"/>
                <a:gd name="T5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0" h="276">
                  <a:moveTo>
                    <a:pt x="0" y="0"/>
                  </a:moveTo>
                  <a:cubicBezTo>
                    <a:pt x="39" y="23"/>
                    <a:pt x="150" y="90"/>
                    <a:pt x="237" y="136"/>
                  </a:cubicBezTo>
                  <a:cubicBezTo>
                    <a:pt x="324" y="182"/>
                    <a:pt x="461" y="247"/>
                    <a:pt x="520" y="276"/>
                  </a:cubicBezTo>
                </a:path>
              </a:pathLst>
            </a:custGeom>
            <a:noFill/>
            <a:ln w="889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5" name="Freeform 82"/>
            <p:cNvSpPr>
              <a:spLocks/>
            </p:cNvSpPr>
            <p:nvPr/>
          </p:nvSpPr>
          <p:spPr bwMode="auto">
            <a:xfrm rot="731008">
              <a:off x="5699125" y="4437063"/>
              <a:ext cx="601663" cy="858837"/>
            </a:xfrm>
            <a:custGeom>
              <a:avLst/>
              <a:gdLst>
                <a:gd name="T0" fmla="*/ 0 w 379"/>
                <a:gd name="T1" fmla="*/ 541 h 541"/>
                <a:gd name="T2" fmla="*/ 219 w 379"/>
                <a:gd name="T3" fmla="*/ 337 h 541"/>
                <a:gd name="T4" fmla="*/ 379 w 379"/>
                <a:gd name="T5" fmla="*/ 0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9" h="541">
                  <a:moveTo>
                    <a:pt x="0" y="541"/>
                  </a:moveTo>
                  <a:cubicBezTo>
                    <a:pt x="36" y="507"/>
                    <a:pt x="156" y="427"/>
                    <a:pt x="219" y="337"/>
                  </a:cubicBezTo>
                  <a:cubicBezTo>
                    <a:pt x="282" y="247"/>
                    <a:pt x="346" y="70"/>
                    <a:pt x="379" y="0"/>
                  </a:cubicBezTo>
                </a:path>
              </a:pathLst>
            </a:custGeom>
            <a:noFill/>
            <a:ln w="889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6" name="Freeform 83"/>
            <p:cNvSpPr>
              <a:spLocks noChangeAspect="1"/>
            </p:cNvSpPr>
            <p:nvPr/>
          </p:nvSpPr>
          <p:spPr bwMode="auto">
            <a:xfrm>
              <a:off x="3981450" y="3270250"/>
              <a:ext cx="468313" cy="584200"/>
            </a:xfrm>
            <a:custGeom>
              <a:avLst/>
              <a:gdLst>
                <a:gd name="T0" fmla="*/ 0 w 295"/>
                <a:gd name="T1" fmla="*/ 368 h 368"/>
                <a:gd name="T2" fmla="*/ 192 w 295"/>
                <a:gd name="T3" fmla="*/ 312 h 368"/>
                <a:gd name="T4" fmla="*/ 280 w 295"/>
                <a:gd name="T5" fmla="*/ 244 h 368"/>
                <a:gd name="T6" fmla="*/ 280 w 295"/>
                <a:gd name="T7" fmla="*/ 164 h 368"/>
                <a:gd name="T8" fmla="*/ 188 w 295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5" h="368">
                  <a:moveTo>
                    <a:pt x="0" y="368"/>
                  </a:moveTo>
                  <a:cubicBezTo>
                    <a:pt x="32" y="359"/>
                    <a:pt x="145" y="333"/>
                    <a:pt x="192" y="312"/>
                  </a:cubicBezTo>
                  <a:cubicBezTo>
                    <a:pt x="239" y="291"/>
                    <a:pt x="265" y="269"/>
                    <a:pt x="280" y="244"/>
                  </a:cubicBezTo>
                  <a:cubicBezTo>
                    <a:pt x="295" y="219"/>
                    <a:pt x="295" y="205"/>
                    <a:pt x="280" y="164"/>
                  </a:cubicBezTo>
                  <a:cubicBezTo>
                    <a:pt x="265" y="123"/>
                    <a:pt x="207" y="34"/>
                    <a:pt x="188" y="0"/>
                  </a:cubicBezTo>
                </a:path>
              </a:pathLst>
            </a:custGeom>
            <a:noFill/>
            <a:ln w="635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" name="Freeform 84"/>
            <p:cNvSpPr>
              <a:spLocks noChangeAspect="1"/>
            </p:cNvSpPr>
            <p:nvPr/>
          </p:nvSpPr>
          <p:spPr bwMode="auto">
            <a:xfrm rot="20775824">
              <a:off x="3276600" y="3138488"/>
              <a:ext cx="825500" cy="146050"/>
            </a:xfrm>
            <a:custGeom>
              <a:avLst/>
              <a:gdLst>
                <a:gd name="T0" fmla="*/ 520 w 520"/>
                <a:gd name="T1" fmla="*/ 92 h 92"/>
                <a:gd name="T2" fmla="*/ 340 w 520"/>
                <a:gd name="T3" fmla="*/ 24 h 92"/>
                <a:gd name="T4" fmla="*/ 153 w 520"/>
                <a:gd name="T5" fmla="*/ 8 h 92"/>
                <a:gd name="T6" fmla="*/ 0 w 520"/>
                <a:gd name="T7" fmla="*/ 7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0" h="92">
                  <a:moveTo>
                    <a:pt x="520" y="92"/>
                  </a:moveTo>
                  <a:cubicBezTo>
                    <a:pt x="490" y="80"/>
                    <a:pt x="401" y="38"/>
                    <a:pt x="340" y="24"/>
                  </a:cubicBezTo>
                  <a:cubicBezTo>
                    <a:pt x="279" y="10"/>
                    <a:pt x="210" y="0"/>
                    <a:pt x="153" y="8"/>
                  </a:cubicBezTo>
                  <a:cubicBezTo>
                    <a:pt x="96" y="16"/>
                    <a:pt x="32" y="58"/>
                    <a:pt x="0" y="71"/>
                  </a:cubicBezTo>
                </a:path>
              </a:pathLst>
            </a:custGeom>
            <a:noFill/>
            <a:ln w="635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" name="Freeform 85"/>
            <p:cNvSpPr>
              <a:spLocks noChangeAspect="1"/>
            </p:cNvSpPr>
            <p:nvPr/>
          </p:nvSpPr>
          <p:spPr bwMode="auto">
            <a:xfrm>
              <a:off x="2949575" y="3443288"/>
              <a:ext cx="682625" cy="301625"/>
            </a:xfrm>
            <a:custGeom>
              <a:avLst/>
              <a:gdLst>
                <a:gd name="T0" fmla="*/ 0 w 430"/>
                <a:gd name="T1" fmla="*/ 0 h 190"/>
                <a:gd name="T2" fmla="*/ 43 w 430"/>
                <a:gd name="T3" fmla="*/ 138 h 190"/>
                <a:gd name="T4" fmla="*/ 239 w 430"/>
                <a:gd name="T5" fmla="*/ 185 h 190"/>
                <a:gd name="T6" fmla="*/ 430 w 430"/>
                <a:gd name="T7" fmla="*/ 17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0" h="190">
                  <a:moveTo>
                    <a:pt x="0" y="0"/>
                  </a:moveTo>
                  <a:cubicBezTo>
                    <a:pt x="7" y="24"/>
                    <a:pt x="4" y="107"/>
                    <a:pt x="43" y="138"/>
                  </a:cubicBezTo>
                  <a:cubicBezTo>
                    <a:pt x="83" y="168"/>
                    <a:pt x="175" y="180"/>
                    <a:pt x="239" y="185"/>
                  </a:cubicBezTo>
                  <a:cubicBezTo>
                    <a:pt x="303" y="190"/>
                    <a:pt x="390" y="174"/>
                    <a:pt x="430" y="171"/>
                  </a:cubicBezTo>
                </a:path>
              </a:pathLst>
            </a:custGeom>
            <a:noFill/>
            <a:ln w="635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" name="Freeform 37"/>
            <p:cNvSpPr>
              <a:spLocks/>
            </p:cNvSpPr>
            <p:nvPr/>
          </p:nvSpPr>
          <p:spPr bwMode="auto">
            <a:xfrm>
              <a:off x="2627313" y="3333750"/>
              <a:ext cx="722312" cy="331788"/>
            </a:xfrm>
            <a:custGeom>
              <a:avLst/>
              <a:gdLst>
                <a:gd name="T0" fmla="*/ 0 w 455"/>
                <a:gd name="T1" fmla="*/ 209 h 209"/>
                <a:gd name="T2" fmla="*/ 39 w 455"/>
                <a:gd name="T3" fmla="*/ 138 h 209"/>
                <a:gd name="T4" fmla="*/ 123 w 455"/>
                <a:gd name="T5" fmla="*/ 79 h 209"/>
                <a:gd name="T6" fmla="*/ 283 w 455"/>
                <a:gd name="T7" fmla="*/ 22 h 209"/>
                <a:gd name="T8" fmla="*/ 455 w 455"/>
                <a:gd name="T9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5" h="209">
                  <a:moveTo>
                    <a:pt x="0" y="209"/>
                  </a:moveTo>
                  <a:cubicBezTo>
                    <a:pt x="6" y="197"/>
                    <a:pt x="18" y="159"/>
                    <a:pt x="39" y="138"/>
                  </a:cubicBezTo>
                  <a:cubicBezTo>
                    <a:pt x="59" y="117"/>
                    <a:pt x="82" y="98"/>
                    <a:pt x="123" y="79"/>
                  </a:cubicBezTo>
                  <a:cubicBezTo>
                    <a:pt x="164" y="60"/>
                    <a:pt x="228" y="35"/>
                    <a:pt x="283" y="22"/>
                  </a:cubicBezTo>
                  <a:cubicBezTo>
                    <a:pt x="338" y="9"/>
                    <a:pt x="419" y="5"/>
                    <a:pt x="455" y="0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" name="Freeform 38"/>
            <p:cNvSpPr>
              <a:spLocks/>
            </p:cNvSpPr>
            <p:nvPr/>
          </p:nvSpPr>
          <p:spPr bwMode="auto">
            <a:xfrm flipH="1">
              <a:off x="2916238" y="3429000"/>
              <a:ext cx="576262" cy="425450"/>
            </a:xfrm>
            <a:custGeom>
              <a:avLst/>
              <a:gdLst>
                <a:gd name="T0" fmla="*/ 361 w 361"/>
                <a:gd name="T1" fmla="*/ 268 h 268"/>
                <a:gd name="T2" fmla="*/ 327 w 361"/>
                <a:gd name="T3" fmla="*/ 188 h 268"/>
                <a:gd name="T4" fmla="*/ 263 w 361"/>
                <a:gd name="T5" fmla="*/ 126 h 268"/>
                <a:gd name="T6" fmla="*/ 145 w 361"/>
                <a:gd name="T7" fmla="*/ 56 h 268"/>
                <a:gd name="T8" fmla="*/ 0 w 361"/>
                <a:gd name="T9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1" h="268">
                  <a:moveTo>
                    <a:pt x="361" y="268"/>
                  </a:moveTo>
                  <a:cubicBezTo>
                    <a:pt x="355" y="255"/>
                    <a:pt x="343" y="212"/>
                    <a:pt x="327" y="188"/>
                  </a:cubicBezTo>
                  <a:cubicBezTo>
                    <a:pt x="311" y="164"/>
                    <a:pt x="293" y="148"/>
                    <a:pt x="263" y="126"/>
                  </a:cubicBezTo>
                  <a:cubicBezTo>
                    <a:pt x="233" y="104"/>
                    <a:pt x="189" y="77"/>
                    <a:pt x="145" y="56"/>
                  </a:cubicBezTo>
                  <a:cubicBezTo>
                    <a:pt x="101" y="35"/>
                    <a:pt x="30" y="12"/>
                    <a:pt x="0" y="0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" name="Freeform 39"/>
            <p:cNvSpPr>
              <a:spLocks/>
            </p:cNvSpPr>
            <p:nvPr/>
          </p:nvSpPr>
          <p:spPr bwMode="auto">
            <a:xfrm flipH="1">
              <a:off x="3476625" y="3505200"/>
              <a:ext cx="158750" cy="485775"/>
            </a:xfrm>
            <a:custGeom>
              <a:avLst/>
              <a:gdLst>
                <a:gd name="T0" fmla="*/ 102 w 102"/>
                <a:gd name="T1" fmla="*/ 306 h 306"/>
                <a:gd name="T2" fmla="*/ 92 w 102"/>
                <a:gd name="T3" fmla="*/ 230 h 306"/>
                <a:gd name="T4" fmla="*/ 68 w 102"/>
                <a:gd name="T5" fmla="*/ 134 h 306"/>
                <a:gd name="T6" fmla="*/ 28 w 102"/>
                <a:gd name="T7" fmla="*/ 50 h 306"/>
                <a:gd name="T8" fmla="*/ 0 w 102"/>
                <a:gd name="T9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306">
                  <a:moveTo>
                    <a:pt x="102" y="306"/>
                  </a:moveTo>
                  <a:cubicBezTo>
                    <a:pt x="100" y="293"/>
                    <a:pt x="98" y="259"/>
                    <a:pt x="92" y="230"/>
                  </a:cubicBezTo>
                  <a:cubicBezTo>
                    <a:pt x="86" y="201"/>
                    <a:pt x="79" y="164"/>
                    <a:pt x="68" y="134"/>
                  </a:cubicBezTo>
                  <a:cubicBezTo>
                    <a:pt x="57" y="104"/>
                    <a:pt x="39" y="72"/>
                    <a:pt x="28" y="50"/>
                  </a:cubicBezTo>
                  <a:cubicBezTo>
                    <a:pt x="17" y="28"/>
                    <a:pt x="6" y="10"/>
                    <a:pt x="0" y="0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" name="Freeform 70"/>
            <p:cNvSpPr>
              <a:spLocks/>
            </p:cNvSpPr>
            <p:nvPr/>
          </p:nvSpPr>
          <p:spPr bwMode="auto">
            <a:xfrm>
              <a:off x="4371975" y="3387725"/>
              <a:ext cx="488950" cy="284163"/>
            </a:xfrm>
            <a:custGeom>
              <a:avLst/>
              <a:gdLst>
                <a:gd name="T0" fmla="*/ 308 w 308"/>
                <a:gd name="T1" fmla="*/ 179 h 179"/>
                <a:gd name="T2" fmla="*/ 269 w 308"/>
                <a:gd name="T3" fmla="*/ 108 h 179"/>
                <a:gd name="T4" fmla="*/ 156 w 308"/>
                <a:gd name="T5" fmla="*/ 38 h 179"/>
                <a:gd name="T6" fmla="*/ 0 w 308"/>
                <a:gd name="T7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8" h="179">
                  <a:moveTo>
                    <a:pt x="308" y="179"/>
                  </a:moveTo>
                  <a:cubicBezTo>
                    <a:pt x="302" y="167"/>
                    <a:pt x="294" y="132"/>
                    <a:pt x="269" y="108"/>
                  </a:cubicBezTo>
                  <a:cubicBezTo>
                    <a:pt x="244" y="84"/>
                    <a:pt x="201" y="56"/>
                    <a:pt x="156" y="38"/>
                  </a:cubicBezTo>
                  <a:cubicBezTo>
                    <a:pt x="111" y="20"/>
                    <a:pt x="32" y="8"/>
                    <a:pt x="0" y="0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3" name="Freeform 71"/>
            <p:cNvSpPr>
              <a:spLocks/>
            </p:cNvSpPr>
            <p:nvPr/>
          </p:nvSpPr>
          <p:spPr bwMode="auto">
            <a:xfrm>
              <a:off x="3995738" y="3435350"/>
              <a:ext cx="574675" cy="425450"/>
            </a:xfrm>
            <a:custGeom>
              <a:avLst/>
              <a:gdLst>
                <a:gd name="T0" fmla="*/ 361 w 361"/>
                <a:gd name="T1" fmla="*/ 268 h 268"/>
                <a:gd name="T2" fmla="*/ 327 w 361"/>
                <a:gd name="T3" fmla="*/ 188 h 268"/>
                <a:gd name="T4" fmla="*/ 263 w 361"/>
                <a:gd name="T5" fmla="*/ 126 h 268"/>
                <a:gd name="T6" fmla="*/ 145 w 361"/>
                <a:gd name="T7" fmla="*/ 56 h 268"/>
                <a:gd name="T8" fmla="*/ 0 w 361"/>
                <a:gd name="T9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1" h="268">
                  <a:moveTo>
                    <a:pt x="361" y="268"/>
                  </a:moveTo>
                  <a:cubicBezTo>
                    <a:pt x="355" y="255"/>
                    <a:pt x="343" y="212"/>
                    <a:pt x="327" y="188"/>
                  </a:cubicBezTo>
                  <a:cubicBezTo>
                    <a:pt x="311" y="164"/>
                    <a:pt x="293" y="148"/>
                    <a:pt x="263" y="126"/>
                  </a:cubicBezTo>
                  <a:cubicBezTo>
                    <a:pt x="233" y="104"/>
                    <a:pt x="189" y="77"/>
                    <a:pt x="145" y="56"/>
                  </a:cubicBezTo>
                  <a:cubicBezTo>
                    <a:pt x="101" y="35"/>
                    <a:pt x="30" y="12"/>
                    <a:pt x="0" y="0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4" name="Freeform 76"/>
            <p:cNvSpPr>
              <a:spLocks/>
            </p:cNvSpPr>
            <p:nvPr/>
          </p:nvSpPr>
          <p:spPr bwMode="auto">
            <a:xfrm>
              <a:off x="3505200" y="3025775"/>
              <a:ext cx="111125" cy="101600"/>
            </a:xfrm>
            <a:custGeom>
              <a:avLst/>
              <a:gdLst>
                <a:gd name="T0" fmla="*/ 70 w 70"/>
                <a:gd name="T1" fmla="*/ 64 h 64"/>
                <a:gd name="T2" fmla="*/ 38 w 70"/>
                <a:gd name="T3" fmla="*/ 14 h 64"/>
                <a:gd name="T4" fmla="*/ 0 w 70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" h="64">
                  <a:moveTo>
                    <a:pt x="70" y="64"/>
                  </a:moveTo>
                  <a:cubicBezTo>
                    <a:pt x="65" y="56"/>
                    <a:pt x="49" y="24"/>
                    <a:pt x="38" y="14"/>
                  </a:cubicBezTo>
                  <a:cubicBezTo>
                    <a:pt x="27" y="4"/>
                    <a:pt x="8" y="3"/>
                    <a:pt x="0" y="0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" name="AutoShape 86"/>
            <p:cNvSpPr>
              <a:spLocks noChangeArrowheads="1"/>
            </p:cNvSpPr>
            <p:nvPr/>
          </p:nvSpPr>
          <p:spPr bwMode="auto">
            <a:xfrm rot="9569261">
              <a:off x="4048125" y="5648325"/>
              <a:ext cx="252413" cy="163513"/>
            </a:xfrm>
            <a:prstGeom prst="triangle">
              <a:avLst>
                <a:gd name="adj" fmla="val 11662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" name="AutoShape 87"/>
            <p:cNvSpPr>
              <a:spLocks noChangeArrowheads="1"/>
            </p:cNvSpPr>
            <p:nvPr/>
          </p:nvSpPr>
          <p:spPr bwMode="auto">
            <a:xfrm rot="9023083">
              <a:off x="5148263" y="5203825"/>
              <a:ext cx="252412" cy="163513"/>
            </a:xfrm>
            <a:prstGeom prst="triangle">
              <a:avLst>
                <a:gd name="adj" fmla="val 32903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7" name="AutoShape 88"/>
            <p:cNvSpPr>
              <a:spLocks noChangeArrowheads="1"/>
            </p:cNvSpPr>
            <p:nvPr/>
          </p:nvSpPr>
          <p:spPr bwMode="auto">
            <a:xfrm rot="7043558">
              <a:off x="5934076" y="4516437"/>
              <a:ext cx="252412" cy="163513"/>
            </a:xfrm>
            <a:prstGeom prst="triangle">
              <a:avLst>
                <a:gd name="adj" fmla="val 11662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8" name="AutoShape 89"/>
            <p:cNvSpPr>
              <a:spLocks noChangeArrowheads="1"/>
            </p:cNvSpPr>
            <p:nvPr/>
          </p:nvSpPr>
          <p:spPr bwMode="auto">
            <a:xfrm rot="8646714">
              <a:off x="6935788" y="3933825"/>
              <a:ext cx="222250" cy="215900"/>
            </a:xfrm>
            <a:custGeom>
              <a:avLst/>
              <a:gdLst>
                <a:gd name="G0" fmla="+- 433 0 0"/>
                <a:gd name="G1" fmla="+- 69367 0 0"/>
                <a:gd name="G2" fmla="+- 0 0 69367"/>
                <a:gd name="T0" fmla="*/ 0 256 1"/>
                <a:gd name="T1" fmla="*/ 180 256 1"/>
                <a:gd name="G3" fmla="+- 69367 T0 T1"/>
                <a:gd name="T2" fmla="*/ 0 256 1"/>
                <a:gd name="T3" fmla="*/ 90 256 1"/>
                <a:gd name="G4" fmla="+- 69367 T2 T3"/>
                <a:gd name="G5" fmla="*/ G4 2 1"/>
                <a:gd name="T4" fmla="*/ 90 256 1"/>
                <a:gd name="T5" fmla="*/ 0 256 1"/>
                <a:gd name="G6" fmla="+- 69367 T4 T5"/>
                <a:gd name="G7" fmla="*/ G6 2 1"/>
                <a:gd name="G8" fmla="abs 69367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433"/>
                <a:gd name="G18" fmla="*/ 433 1 2"/>
                <a:gd name="G19" fmla="+- G18 5400 0"/>
                <a:gd name="G20" fmla="cos G19 69367"/>
                <a:gd name="G21" fmla="sin G19 69367"/>
                <a:gd name="G22" fmla="+- G20 10800 0"/>
                <a:gd name="G23" fmla="+- G21 10800 0"/>
                <a:gd name="G24" fmla="+- 10800 0 G20"/>
                <a:gd name="G25" fmla="+- 433 10800 0"/>
                <a:gd name="G26" fmla="?: G9 G17 G25"/>
                <a:gd name="G27" fmla="?: G9 0 21600"/>
                <a:gd name="G28" fmla="cos 10800 69367"/>
                <a:gd name="G29" fmla="sin 10800 69367"/>
                <a:gd name="G30" fmla="sin 433 69367"/>
                <a:gd name="G31" fmla="+- G28 10800 0"/>
                <a:gd name="G32" fmla="+- G29 10800 0"/>
                <a:gd name="G33" fmla="+- G30 10800 0"/>
                <a:gd name="G34" fmla="?: G4 0 G31"/>
                <a:gd name="G35" fmla="?: 69367 G34 0"/>
                <a:gd name="G36" fmla="?: G6 G35 G31"/>
                <a:gd name="G37" fmla="+- 21600 0 G36"/>
                <a:gd name="G38" fmla="?: G4 0 G33"/>
                <a:gd name="G39" fmla="?: 69367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21600 h 21600"/>
                <a:gd name="T14" fmla="*/ 16416 w 21600"/>
                <a:gd name="T15" fmla="*/ 10903 h 21600"/>
                <a:gd name="T16" fmla="*/ 10800 w 21600"/>
                <a:gd name="T17" fmla="*/ 11233 h 21600"/>
                <a:gd name="T18" fmla="*/ 5184 w 21600"/>
                <a:gd name="T19" fmla="*/ 10903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1232" y="10807"/>
                  </a:moveTo>
                  <a:cubicBezTo>
                    <a:pt x="11228" y="11043"/>
                    <a:pt x="11036" y="11232"/>
                    <a:pt x="10800" y="11233"/>
                  </a:cubicBezTo>
                  <a:cubicBezTo>
                    <a:pt x="10563" y="11233"/>
                    <a:pt x="10371" y="11043"/>
                    <a:pt x="10367" y="10807"/>
                  </a:cubicBezTo>
                  <a:lnTo>
                    <a:pt x="1" y="10999"/>
                  </a:lnTo>
                  <a:cubicBezTo>
                    <a:pt x="110" y="16885"/>
                    <a:pt x="4913" y="21600"/>
                    <a:pt x="10800" y="21600"/>
                  </a:cubicBezTo>
                  <a:cubicBezTo>
                    <a:pt x="16686" y="21599"/>
                    <a:pt x="21489" y="16885"/>
                    <a:pt x="21598" y="10999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9" name="AutoShape 91"/>
            <p:cNvSpPr>
              <a:spLocks noChangeArrowheads="1"/>
            </p:cNvSpPr>
            <p:nvPr/>
          </p:nvSpPr>
          <p:spPr bwMode="auto">
            <a:xfrm rot="10172327">
              <a:off x="6346825" y="4137025"/>
              <a:ext cx="222250" cy="215900"/>
            </a:xfrm>
            <a:custGeom>
              <a:avLst/>
              <a:gdLst>
                <a:gd name="G0" fmla="+- 433 0 0"/>
                <a:gd name="G1" fmla="+- 69367 0 0"/>
                <a:gd name="G2" fmla="+- 0 0 69367"/>
                <a:gd name="T0" fmla="*/ 0 256 1"/>
                <a:gd name="T1" fmla="*/ 180 256 1"/>
                <a:gd name="G3" fmla="+- 69367 T0 T1"/>
                <a:gd name="T2" fmla="*/ 0 256 1"/>
                <a:gd name="T3" fmla="*/ 90 256 1"/>
                <a:gd name="G4" fmla="+- 69367 T2 T3"/>
                <a:gd name="G5" fmla="*/ G4 2 1"/>
                <a:gd name="T4" fmla="*/ 90 256 1"/>
                <a:gd name="T5" fmla="*/ 0 256 1"/>
                <a:gd name="G6" fmla="+- 69367 T4 T5"/>
                <a:gd name="G7" fmla="*/ G6 2 1"/>
                <a:gd name="G8" fmla="abs 69367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433"/>
                <a:gd name="G18" fmla="*/ 433 1 2"/>
                <a:gd name="G19" fmla="+- G18 5400 0"/>
                <a:gd name="G20" fmla="cos G19 69367"/>
                <a:gd name="G21" fmla="sin G19 69367"/>
                <a:gd name="G22" fmla="+- G20 10800 0"/>
                <a:gd name="G23" fmla="+- G21 10800 0"/>
                <a:gd name="G24" fmla="+- 10800 0 G20"/>
                <a:gd name="G25" fmla="+- 433 10800 0"/>
                <a:gd name="G26" fmla="?: G9 G17 G25"/>
                <a:gd name="G27" fmla="?: G9 0 21600"/>
                <a:gd name="G28" fmla="cos 10800 69367"/>
                <a:gd name="G29" fmla="sin 10800 69367"/>
                <a:gd name="G30" fmla="sin 433 69367"/>
                <a:gd name="G31" fmla="+- G28 10800 0"/>
                <a:gd name="G32" fmla="+- G29 10800 0"/>
                <a:gd name="G33" fmla="+- G30 10800 0"/>
                <a:gd name="G34" fmla="?: G4 0 G31"/>
                <a:gd name="G35" fmla="?: 69367 G34 0"/>
                <a:gd name="G36" fmla="?: G6 G35 G31"/>
                <a:gd name="G37" fmla="+- 21600 0 G36"/>
                <a:gd name="G38" fmla="?: G4 0 G33"/>
                <a:gd name="G39" fmla="?: 69367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21600 h 21600"/>
                <a:gd name="T14" fmla="*/ 16416 w 21600"/>
                <a:gd name="T15" fmla="*/ 10903 h 21600"/>
                <a:gd name="T16" fmla="*/ 10800 w 21600"/>
                <a:gd name="T17" fmla="*/ 11233 h 21600"/>
                <a:gd name="T18" fmla="*/ 5184 w 21600"/>
                <a:gd name="T19" fmla="*/ 10903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1232" y="10807"/>
                  </a:moveTo>
                  <a:cubicBezTo>
                    <a:pt x="11228" y="11043"/>
                    <a:pt x="11036" y="11232"/>
                    <a:pt x="10800" y="11233"/>
                  </a:cubicBezTo>
                  <a:cubicBezTo>
                    <a:pt x="10563" y="11233"/>
                    <a:pt x="10371" y="11043"/>
                    <a:pt x="10367" y="10807"/>
                  </a:cubicBezTo>
                  <a:lnTo>
                    <a:pt x="1" y="10999"/>
                  </a:lnTo>
                  <a:cubicBezTo>
                    <a:pt x="110" y="16885"/>
                    <a:pt x="4913" y="21600"/>
                    <a:pt x="10800" y="21600"/>
                  </a:cubicBezTo>
                  <a:cubicBezTo>
                    <a:pt x="16686" y="21599"/>
                    <a:pt x="21489" y="16885"/>
                    <a:pt x="21598" y="10999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1" name="CaixaDeTexto 470"/>
          <p:cNvSpPr txBox="1"/>
          <p:nvPr/>
        </p:nvSpPr>
        <p:spPr>
          <a:xfrm>
            <a:off x="1619209" y="1348387"/>
            <a:ext cx="1686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(b) </a:t>
            </a:r>
            <a:r>
              <a:rPr lang="en-US" dirty="0" err="1"/>
              <a:t>Onda</a:t>
            </a:r>
            <a:r>
              <a:rPr lang="en-US" dirty="0"/>
              <a:t> frontal</a:t>
            </a:r>
          </a:p>
        </p:txBody>
      </p:sp>
      <p:sp>
        <p:nvSpPr>
          <p:cNvPr id="472" name="CaixaDeTexto 471"/>
          <p:cNvSpPr txBox="1"/>
          <p:nvPr/>
        </p:nvSpPr>
        <p:spPr>
          <a:xfrm>
            <a:off x="5947743" y="1124744"/>
            <a:ext cx="1648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(c) </a:t>
            </a:r>
            <a:r>
              <a:rPr lang="en-US" dirty="0" err="1"/>
              <a:t>Onda</a:t>
            </a:r>
            <a:r>
              <a:rPr lang="en-US" dirty="0"/>
              <a:t> </a:t>
            </a:r>
            <a:r>
              <a:rPr lang="en-US" dirty="0" err="1"/>
              <a:t>aberta</a:t>
            </a:r>
            <a:endParaRPr lang="en-US" dirty="0"/>
          </a:p>
        </p:txBody>
      </p:sp>
      <p:sp>
        <p:nvSpPr>
          <p:cNvPr id="473" name="CaixaDeTexto 472"/>
          <p:cNvSpPr txBox="1"/>
          <p:nvPr/>
        </p:nvSpPr>
        <p:spPr>
          <a:xfrm>
            <a:off x="1776392" y="3901739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(e) </a:t>
            </a:r>
            <a:r>
              <a:rPr lang="en-US" dirty="0" err="1"/>
              <a:t>Oclusão</a:t>
            </a:r>
            <a:endParaRPr lang="en-US" dirty="0"/>
          </a:p>
        </p:txBody>
      </p:sp>
      <p:sp>
        <p:nvSpPr>
          <p:cNvPr id="474" name="CaixaDeTexto 473"/>
          <p:cNvSpPr txBox="1"/>
          <p:nvPr/>
        </p:nvSpPr>
        <p:spPr>
          <a:xfrm>
            <a:off x="5959617" y="3901739"/>
            <a:ext cx="1494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(f) </a:t>
            </a:r>
            <a:r>
              <a:rPr lang="en-US" dirty="0" err="1"/>
              <a:t>Dissipação</a:t>
            </a:r>
            <a:r>
              <a:rPr lang="en-US" dirty="0"/>
              <a:t> </a:t>
            </a:r>
          </a:p>
        </p:txBody>
      </p:sp>
      <p:sp>
        <p:nvSpPr>
          <p:cNvPr id="477" name="Retângulo 476"/>
          <p:cNvSpPr/>
          <p:nvPr/>
        </p:nvSpPr>
        <p:spPr>
          <a:xfrm>
            <a:off x="251519" y="1124745"/>
            <a:ext cx="4320481" cy="273630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8" name="Retângulo 477"/>
          <p:cNvSpPr/>
          <p:nvPr/>
        </p:nvSpPr>
        <p:spPr>
          <a:xfrm>
            <a:off x="4572000" y="1108491"/>
            <a:ext cx="4320481" cy="273630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9" name="Retângulo 478"/>
          <p:cNvSpPr/>
          <p:nvPr/>
        </p:nvSpPr>
        <p:spPr>
          <a:xfrm>
            <a:off x="247512" y="3820819"/>
            <a:ext cx="4320481" cy="273630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0" name="Retângulo 479"/>
          <p:cNvSpPr/>
          <p:nvPr/>
        </p:nvSpPr>
        <p:spPr>
          <a:xfrm>
            <a:off x="4566745" y="3820819"/>
            <a:ext cx="4320481" cy="273630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" name="CaixaDeTexto 480"/>
          <p:cNvSpPr txBox="1"/>
          <p:nvPr/>
        </p:nvSpPr>
        <p:spPr>
          <a:xfrm>
            <a:off x="325234" y="3933056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HN</a:t>
            </a:r>
          </a:p>
        </p:txBody>
      </p:sp>
      <p:sp>
        <p:nvSpPr>
          <p:cNvPr id="482" name="CaixaDeTexto 481"/>
          <p:cNvSpPr txBox="1"/>
          <p:nvPr/>
        </p:nvSpPr>
        <p:spPr>
          <a:xfrm>
            <a:off x="4657156" y="394071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HN</a:t>
            </a:r>
          </a:p>
        </p:txBody>
      </p:sp>
      <p:sp>
        <p:nvSpPr>
          <p:cNvPr id="483" name="CaixaDeTexto 482"/>
          <p:cNvSpPr txBox="1"/>
          <p:nvPr/>
        </p:nvSpPr>
        <p:spPr>
          <a:xfrm>
            <a:off x="355663" y="1187460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HN</a:t>
            </a:r>
          </a:p>
        </p:txBody>
      </p:sp>
      <p:sp>
        <p:nvSpPr>
          <p:cNvPr id="484" name="CaixaDeTexto 483"/>
          <p:cNvSpPr txBox="1"/>
          <p:nvPr/>
        </p:nvSpPr>
        <p:spPr>
          <a:xfrm>
            <a:off x="4676143" y="1128226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HN</a:t>
            </a:r>
          </a:p>
        </p:txBody>
      </p:sp>
    </p:spTree>
    <p:extLst>
      <p:ext uri="{BB962C8B-B14F-4D97-AF65-F5344CB8AC3E}">
        <p14:creationId xmlns:p14="http://schemas.microsoft.com/office/powerpoint/2010/main" val="1069888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Teoria da frente polar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Resumindo</a:t>
            </a:r>
            <a:r>
              <a:rPr lang="en-US" dirty="0"/>
              <a:t>, </a:t>
            </a:r>
            <a:r>
              <a:rPr lang="en-US" dirty="0" err="1"/>
              <a:t>exemplo</a:t>
            </a:r>
            <a:r>
              <a:rPr lang="en-US" dirty="0"/>
              <a:t> no HS: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99" y="1552755"/>
            <a:ext cx="218122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7" y="1614709"/>
            <a:ext cx="2257425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049" y="1616199"/>
            <a:ext cx="2238375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99" y="4134792"/>
            <a:ext cx="2295525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149080"/>
            <a:ext cx="222885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146004"/>
            <a:ext cx="224790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1" name="CaixaDeTexto 320"/>
          <p:cNvSpPr txBox="1"/>
          <p:nvPr/>
        </p:nvSpPr>
        <p:spPr>
          <a:xfrm>
            <a:off x="3707904" y="1475414"/>
            <a:ext cx="1370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Onda</a:t>
            </a:r>
            <a:r>
              <a:rPr lang="en-US" dirty="0"/>
              <a:t> frontal</a:t>
            </a:r>
          </a:p>
        </p:txBody>
      </p:sp>
      <p:sp>
        <p:nvSpPr>
          <p:cNvPr id="322" name="CaixaDeTexto 321"/>
          <p:cNvSpPr txBox="1"/>
          <p:nvPr/>
        </p:nvSpPr>
        <p:spPr>
          <a:xfrm>
            <a:off x="6383506" y="1501819"/>
            <a:ext cx="135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Onda</a:t>
            </a:r>
            <a:r>
              <a:rPr lang="en-US" dirty="0"/>
              <a:t> </a:t>
            </a:r>
            <a:r>
              <a:rPr lang="en-US" dirty="0" err="1"/>
              <a:t>aberta</a:t>
            </a:r>
            <a:endParaRPr lang="en-US" dirty="0"/>
          </a:p>
        </p:txBody>
      </p:sp>
      <p:sp>
        <p:nvSpPr>
          <p:cNvPr id="323" name="CaixaDeTexto 322"/>
          <p:cNvSpPr txBox="1"/>
          <p:nvPr/>
        </p:nvSpPr>
        <p:spPr>
          <a:xfrm>
            <a:off x="3635896" y="4005064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Oclusão</a:t>
            </a:r>
            <a:endParaRPr lang="en-US" dirty="0"/>
          </a:p>
        </p:txBody>
      </p:sp>
      <p:sp>
        <p:nvSpPr>
          <p:cNvPr id="324" name="CaixaDeTexto 323"/>
          <p:cNvSpPr txBox="1"/>
          <p:nvPr/>
        </p:nvSpPr>
        <p:spPr>
          <a:xfrm>
            <a:off x="6516216" y="4005064"/>
            <a:ext cx="122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Dissipação</a:t>
            </a:r>
            <a:r>
              <a:rPr lang="en-US" dirty="0"/>
              <a:t> </a:t>
            </a:r>
          </a:p>
        </p:txBody>
      </p:sp>
      <p:sp>
        <p:nvSpPr>
          <p:cNvPr id="325" name="CaixaDeTexto 324"/>
          <p:cNvSpPr txBox="1"/>
          <p:nvPr/>
        </p:nvSpPr>
        <p:spPr>
          <a:xfrm>
            <a:off x="1043608" y="1443148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Cisalhamento</a:t>
            </a:r>
            <a:r>
              <a:rPr lang="en-US" dirty="0"/>
              <a:t> </a:t>
            </a:r>
            <a:r>
              <a:rPr lang="en-US" sz="1400" dirty="0"/>
              <a:t>(com </a:t>
            </a:r>
            <a:r>
              <a:rPr lang="en-US" sz="1400" dirty="0" err="1"/>
              <a:t>giro</a:t>
            </a:r>
            <a:r>
              <a:rPr lang="en-US" sz="1400" dirty="0"/>
              <a:t> </a:t>
            </a:r>
            <a:r>
              <a:rPr lang="en-US" sz="1400" dirty="0" err="1"/>
              <a:t>horário</a:t>
            </a:r>
            <a:r>
              <a:rPr lang="en-US" sz="1400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130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Teoria da frente polar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Exemplo dos estágios de formação em vídeo (HN):</a:t>
            </a:r>
          </a:p>
        </p:txBody>
      </p:sp>
      <p:sp>
        <p:nvSpPr>
          <p:cNvPr id="4" name="Retângulo 3"/>
          <p:cNvSpPr/>
          <p:nvPr/>
        </p:nvSpPr>
        <p:spPr>
          <a:xfrm>
            <a:off x="1619672" y="6011996"/>
            <a:ext cx="5958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https://www.youtube.com/watch?v=vxK7y0GA6K4</a:t>
            </a:r>
            <a:endParaRPr lang="en-US" dirty="0"/>
          </a:p>
        </p:txBody>
      </p:sp>
      <p:pic>
        <p:nvPicPr>
          <p:cNvPr id="5" name="E--geography movies-wave cyclone.3g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3999" y="1143000"/>
            <a:ext cx="6312363" cy="473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8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Teoria da frente polar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Exemplo dos estágios de formação em vídeo  (HN):</a:t>
            </a:r>
          </a:p>
        </p:txBody>
      </p:sp>
      <p:sp>
        <p:nvSpPr>
          <p:cNvPr id="4" name="Retângulo 3"/>
          <p:cNvSpPr/>
          <p:nvPr/>
        </p:nvSpPr>
        <p:spPr>
          <a:xfrm>
            <a:off x="1619672" y="6011996"/>
            <a:ext cx="5958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https://www.youtube.com/watch?v=DvJUu9a7Zwk</a:t>
            </a:r>
            <a:endParaRPr lang="en-US" dirty="0"/>
          </a:p>
        </p:txBody>
      </p:sp>
      <p:pic>
        <p:nvPicPr>
          <p:cNvPr id="5" name="Extratropical Cyclone forming over the United State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1162050"/>
            <a:ext cx="80772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Teoria da frente polar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Exemplo dos estágios de formação HS:</a:t>
            </a:r>
          </a:p>
          <a:p>
            <a:pPr lvl="1"/>
            <a:r>
              <a:rPr lang="pt-BR" sz="2000" dirty="0"/>
              <a:t>animação imagens de satélite – canal vapor d’água, 05/05/2014:</a:t>
            </a:r>
          </a:p>
          <a:p>
            <a:pPr marL="457200" lvl="1" indent="0" algn="ctr">
              <a:buNone/>
            </a:pPr>
            <a:r>
              <a:rPr lang="en-US" sz="3200" b="1" dirty="0">
                <a:hlinkClick r:id="rId2"/>
              </a:rPr>
              <a:t>http://goo.gl/IuaqJp</a:t>
            </a:r>
            <a:endParaRPr lang="en-US" sz="3200" b="1" dirty="0"/>
          </a:p>
          <a:p>
            <a:pPr lvl="1"/>
            <a:endParaRPr lang="pt-BR" sz="2000" dirty="0"/>
          </a:p>
          <a:p>
            <a:pPr marL="3771900" lvl="1"/>
            <a:r>
              <a:rPr lang="pt-BR" sz="2000" dirty="0"/>
              <a:t>animação imagens de satélite – canal vapor d’água, 07/06/2016:</a:t>
            </a:r>
          </a:p>
          <a:p>
            <a:pPr marL="4221163" lvl="2"/>
            <a:r>
              <a:rPr lang="pt-BR" sz="1600" dirty="0" err="1"/>
              <a:t>Frentre</a:t>
            </a:r>
            <a:r>
              <a:rPr lang="pt-BR" sz="1600" dirty="0"/>
              <a:t> </a:t>
            </a:r>
            <a:r>
              <a:rPr lang="pt-BR" sz="1600" u="sng" dirty="0"/>
              <a:t>fria estacionár</a:t>
            </a:r>
            <a:r>
              <a:rPr lang="pt-BR" sz="1600" dirty="0"/>
              <a:t>ia sobre SE do Brasil, com o </a:t>
            </a:r>
            <a:r>
              <a:rPr lang="pt-BR" sz="1600" u="sng" dirty="0"/>
              <a:t>centro de baixa pressão </a:t>
            </a:r>
            <a:r>
              <a:rPr lang="pt-BR" sz="1600" dirty="0"/>
              <a:t>sobre o oceano Atlântico , já “desprendido” da frente</a:t>
            </a:r>
          </a:p>
          <a:p>
            <a:pPr marL="4217988" lvl="1" indent="0" algn="ctr">
              <a:buNone/>
            </a:pPr>
            <a:r>
              <a:rPr lang="en-CA" sz="3200" b="1" dirty="0">
                <a:hlinkClick r:id="rId3"/>
              </a:rPr>
              <a:t>http://goo.gl/AeXRjH</a:t>
            </a:r>
            <a:endParaRPr lang="en-CA" sz="3200" b="1" dirty="0"/>
          </a:p>
          <a:p>
            <a:pPr marL="457200" lvl="1" indent="0" algn="ctr">
              <a:buNone/>
            </a:pPr>
            <a:endParaRPr lang="pt-BR" sz="20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8" r="15472" b="4502"/>
          <a:stretch/>
        </p:blipFill>
        <p:spPr>
          <a:xfrm>
            <a:off x="251521" y="2348880"/>
            <a:ext cx="3744416" cy="3888432"/>
          </a:xfrm>
          <a:prstGeom prst="rect">
            <a:avLst/>
          </a:prstGeom>
        </p:spPr>
      </p:pic>
      <p:cxnSp>
        <p:nvCxnSpPr>
          <p:cNvPr id="7" name="Conector de seta reta 6"/>
          <p:cNvCxnSpPr/>
          <p:nvPr/>
        </p:nvCxnSpPr>
        <p:spPr>
          <a:xfrm flipH="1">
            <a:off x="2771800" y="3573016"/>
            <a:ext cx="2592288" cy="172819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H="1">
            <a:off x="2771800" y="3284984"/>
            <a:ext cx="2623797" cy="64807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472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608707"/>
            <a:ext cx="7811145" cy="804069"/>
          </a:xfrm>
          <a:prstGeom prst="rect">
            <a:avLst/>
          </a:prstGeom>
        </p:spPr>
        <p:txBody>
          <a:bodyPr/>
          <a:lstStyle/>
          <a:p>
            <a:pPr fontAlgn="b"/>
            <a:r>
              <a:rPr lang="pt-BR" dirty="0"/>
              <a:t>Ciclones extratropicais</a:t>
            </a:r>
            <a:endParaRPr lang="pt-BR" b="0" dirty="0">
              <a:solidFill>
                <a:srgbClr val="000000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3568" y="44624"/>
            <a:ext cx="7811145" cy="564083"/>
          </a:xfrm>
        </p:spPr>
        <p:txBody>
          <a:bodyPr/>
          <a:lstStyle/>
          <a:p>
            <a:r>
              <a:rPr lang="en-US" dirty="0"/>
              <a:t>Aula 12</a:t>
            </a:r>
          </a:p>
        </p:txBody>
      </p:sp>
      <p:sp>
        <p:nvSpPr>
          <p:cNvPr id="6" name="Retângulo 5"/>
          <p:cNvSpPr/>
          <p:nvPr/>
        </p:nvSpPr>
        <p:spPr>
          <a:xfrm>
            <a:off x="-29481" y="6597352"/>
            <a:ext cx="8201881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63780" y="1340768"/>
            <a:ext cx="7776864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5975" indent="-457200">
              <a:lnSpc>
                <a:spcPct val="20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Introdução</a:t>
            </a:r>
          </a:p>
          <a:p>
            <a:pPr marL="815975" indent="-457200">
              <a:lnSpc>
                <a:spcPct val="20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Teoria da frente polar</a:t>
            </a:r>
            <a:endParaRPr lang="pt-BR" dirty="0"/>
          </a:p>
          <a:p>
            <a:pPr marL="815975" lvl="0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endParaRPr lang="pt-BR" sz="1000" dirty="0">
              <a:solidFill>
                <a:prstClr val="black"/>
              </a:solidFill>
            </a:endParaRP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Regiões de formação de zonas frontais e ciclones extratropicais</a:t>
            </a:r>
          </a:p>
          <a:p>
            <a:pPr marL="815975" lvl="0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endParaRPr lang="pt-BR" sz="1000" dirty="0">
              <a:solidFill>
                <a:prstClr val="black"/>
              </a:solidFill>
            </a:endParaRP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Estrutura vertical dos centros de baixa pressão dinâmicos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endParaRPr lang="pt-BR" sz="1000" dirty="0"/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4101016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608707"/>
            <a:ext cx="7811145" cy="804069"/>
          </a:xfrm>
          <a:prstGeom prst="rect">
            <a:avLst/>
          </a:prstGeom>
        </p:spPr>
        <p:txBody>
          <a:bodyPr/>
          <a:lstStyle/>
          <a:p>
            <a:pPr fontAlgn="b"/>
            <a:r>
              <a:rPr lang="pt-BR" dirty="0"/>
              <a:t>Ciclones extratropicais</a:t>
            </a:r>
            <a:endParaRPr lang="pt-BR" b="0" dirty="0">
              <a:solidFill>
                <a:srgbClr val="000000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3568" y="44624"/>
            <a:ext cx="7811145" cy="564083"/>
          </a:xfrm>
        </p:spPr>
        <p:txBody>
          <a:bodyPr/>
          <a:lstStyle/>
          <a:p>
            <a:r>
              <a:rPr lang="en-US" dirty="0"/>
              <a:t>Aula 12</a:t>
            </a:r>
          </a:p>
        </p:txBody>
      </p:sp>
      <p:sp>
        <p:nvSpPr>
          <p:cNvPr id="6" name="Retângulo 5"/>
          <p:cNvSpPr/>
          <p:nvPr/>
        </p:nvSpPr>
        <p:spPr>
          <a:xfrm>
            <a:off x="-29481" y="6597352"/>
            <a:ext cx="8201881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63780" y="1340768"/>
            <a:ext cx="777686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5975" indent="-457200">
              <a:lnSpc>
                <a:spcPct val="20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Introdução</a:t>
            </a:r>
          </a:p>
          <a:p>
            <a:pPr marL="815975" indent="-457200">
              <a:lnSpc>
                <a:spcPct val="20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Teoria da frente polar</a:t>
            </a:r>
            <a:endParaRPr lang="pt-BR" dirty="0"/>
          </a:p>
          <a:p>
            <a:pPr marL="815975" lvl="0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endParaRPr lang="pt-BR" sz="1000" dirty="0">
              <a:solidFill>
                <a:prstClr val="black"/>
              </a:solidFill>
            </a:endParaRP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Regiões de formação de zonas frontais e ciclones extratropicais</a:t>
            </a:r>
          </a:p>
          <a:p>
            <a:pPr marL="815975" lvl="0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endParaRPr lang="pt-BR" sz="1000" dirty="0">
              <a:solidFill>
                <a:prstClr val="black"/>
              </a:solidFill>
            </a:endParaRP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Estrutura vertical dos centros de baixa pressão dinâmicos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1796836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52438" indent="-452438"/>
            <a:r>
              <a:rPr lang="en-US" dirty="0"/>
              <a:t>3. </a:t>
            </a:r>
            <a:r>
              <a:rPr lang="pt-BR" dirty="0"/>
              <a:t>Regiões de formação de zonas frontais e ciclones extratropicais</a:t>
            </a:r>
            <a:br>
              <a:rPr lang="pt-BR" dirty="0"/>
            </a:br>
            <a:endParaRPr lang="en-US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</p:spPr>
        <p:txBody>
          <a:bodyPr/>
          <a:lstStyle/>
          <a:p>
            <a:r>
              <a:rPr lang="en-US" sz="2400" dirty="0"/>
              <a:t>As </a:t>
            </a:r>
            <a:r>
              <a:rPr lang="en-US" sz="2400" dirty="0" err="1"/>
              <a:t>principais</a:t>
            </a:r>
            <a:r>
              <a:rPr lang="en-US" sz="2400" dirty="0"/>
              <a:t> </a:t>
            </a:r>
            <a:r>
              <a:rPr lang="en-US" sz="2400" dirty="0" err="1"/>
              <a:t>regiões</a:t>
            </a:r>
            <a:r>
              <a:rPr lang="en-US" sz="2400" dirty="0"/>
              <a:t> de </a:t>
            </a:r>
            <a:r>
              <a:rPr lang="en-US" sz="2400" dirty="0" err="1"/>
              <a:t>zonas</a:t>
            </a:r>
            <a:r>
              <a:rPr lang="en-US" sz="2400" dirty="0"/>
              <a:t> </a:t>
            </a:r>
            <a:r>
              <a:rPr lang="en-US" sz="2400" dirty="0" err="1"/>
              <a:t>frontais</a:t>
            </a:r>
            <a:r>
              <a:rPr lang="en-US" sz="2400" dirty="0"/>
              <a:t> </a:t>
            </a:r>
            <a:r>
              <a:rPr lang="en-US" sz="2400" dirty="0" err="1"/>
              <a:t>estão</a:t>
            </a:r>
            <a:r>
              <a:rPr lang="en-US" sz="2400" dirty="0"/>
              <a:t> </a:t>
            </a:r>
            <a:r>
              <a:rPr lang="en-US" sz="2400" dirty="0" err="1"/>
              <a:t>delimitadas</a:t>
            </a:r>
            <a:r>
              <a:rPr lang="en-US" sz="2400" dirty="0"/>
              <a:t> </a:t>
            </a:r>
            <a:r>
              <a:rPr lang="en-US" sz="2400" dirty="0" err="1"/>
              <a:t>pela</a:t>
            </a:r>
            <a:r>
              <a:rPr lang="en-US" sz="2400" dirty="0"/>
              <a:t> </a:t>
            </a:r>
            <a:r>
              <a:rPr lang="en-US" sz="2400" dirty="0" err="1"/>
              <a:t>formação</a:t>
            </a:r>
            <a:r>
              <a:rPr lang="en-US" sz="2400" dirty="0"/>
              <a:t> das </a:t>
            </a:r>
            <a:r>
              <a:rPr lang="en-US" sz="2400" dirty="0" err="1"/>
              <a:t>massas</a:t>
            </a:r>
            <a:r>
              <a:rPr lang="en-US" sz="2400" dirty="0"/>
              <a:t> de </a:t>
            </a:r>
            <a:r>
              <a:rPr lang="en-US" sz="2400" dirty="0" err="1"/>
              <a:t>ar</a:t>
            </a:r>
            <a:r>
              <a:rPr lang="en-US" sz="2400" dirty="0"/>
              <a:t> </a:t>
            </a:r>
            <a:r>
              <a:rPr lang="en-US" sz="2400" dirty="0" err="1"/>
              <a:t>frias</a:t>
            </a:r>
            <a:r>
              <a:rPr lang="en-US" sz="2400" dirty="0"/>
              <a:t> (</a:t>
            </a:r>
            <a:r>
              <a:rPr lang="en-US" sz="2400" dirty="0" err="1"/>
              <a:t>mP</a:t>
            </a:r>
            <a:r>
              <a:rPr lang="en-US" sz="2400" dirty="0"/>
              <a:t>, </a:t>
            </a:r>
            <a:r>
              <a:rPr lang="en-US" sz="2400" dirty="0" err="1"/>
              <a:t>cP</a:t>
            </a:r>
            <a:r>
              <a:rPr lang="en-US" sz="2400" dirty="0"/>
              <a:t>, </a:t>
            </a:r>
            <a:r>
              <a:rPr lang="en-US" sz="2400" dirty="0" err="1"/>
              <a:t>cA</a:t>
            </a:r>
            <a:r>
              <a:rPr lang="en-US" sz="2400" dirty="0"/>
              <a:t>, CAA)</a:t>
            </a:r>
          </a:p>
        </p:txBody>
      </p:sp>
      <p:pic>
        <p:nvPicPr>
          <p:cNvPr id="5" name="Picture 3" descr="E:\elisa\GEOGRAFIA\GRADUAÇÃO\Clima1\aulas-Denning\aulas-ppt-elisa\fig-Barry-cap4\18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" t="1925" r="31769"/>
          <a:stretch/>
        </p:blipFill>
        <p:spPr bwMode="auto">
          <a:xfrm>
            <a:off x="4644008" y="2345370"/>
            <a:ext cx="4109545" cy="410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/>
          <p:cNvGrpSpPr/>
          <p:nvPr/>
        </p:nvGrpSpPr>
        <p:grpSpPr>
          <a:xfrm>
            <a:off x="395536" y="2417379"/>
            <a:ext cx="4176464" cy="4035957"/>
            <a:chOff x="5292080" y="2492896"/>
            <a:chExt cx="3552497" cy="3563007"/>
          </a:xfrm>
        </p:grpSpPr>
        <p:pic>
          <p:nvPicPr>
            <p:cNvPr id="6" name="Picture 3" descr="E:\elisa\GEOGRAFIA\GRADUAÇÃO\Clima1\aulas-Denning\aulas-ppt-elisa\fig-Barry-cap4\17.t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6" t="11215" r="52197" b="5225"/>
            <a:stretch/>
          </p:blipFill>
          <p:spPr bwMode="auto">
            <a:xfrm>
              <a:off x="5292080" y="2492896"/>
              <a:ext cx="3552497" cy="3563007"/>
            </a:xfrm>
            <a:prstGeom prst="rect">
              <a:avLst/>
            </a:prstGeom>
            <a:noFill/>
          </p:spPr>
        </p:pic>
        <p:sp>
          <p:nvSpPr>
            <p:cNvPr id="7" name="Retângulo 6"/>
            <p:cNvSpPr/>
            <p:nvPr/>
          </p:nvSpPr>
          <p:spPr>
            <a:xfrm>
              <a:off x="5508104" y="2492896"/>
              <a:ext cx="216024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CaixaDeTexto 8"/>
          <p:cNvSpPr txBox="1"/>
          <p:nvPr/>
        </p:nvSpPr>
        <p:spPr>
          <a:xfrm>
            <a:off x="662058" y="2539728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HN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717337" y="2564904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HS</a:t>
            </a:r>
          </a:p>
        </p:txBody>
      </p:sp>
    </p:spTree>
    <p:extLst>
      <p:ext uri="{BB962C8B-B14F-4D97-AF65-F5344CB8AC3E}">
        <p14:creationId xmlns:p14="http://schemas.microsoft.com/office/powerpoint/2010/main" val="2867612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Regiões de formação de zonas frontais e ciclones extratropicais</a:t>
            </a:r>
            <a:br>
              <a:rPr lang="pt-BR" dirty="0"/>
            </a:b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Regiões de ocorrência de ciclones extratropicais na América do Sul: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8" r="41229"/>
          <a:stretch/>
        </p:blipFill>
        <p:spPr bwMode="auto">
          <a:xfrm>
            <a:off x="2375756" y="1375504"/>
            <a:ext cx="4392488" cy="491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444208" y="6149066"/>
            <a:ext cx="1265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Gan</a:t>
            </a:r>
            <a:r>
              <a:rPr lang="en-US" sz="1200" dirty="0"/>
              <a:t> e </a:t>
            </a:r>
            <a:r>
              <a:rPr lang="en-US" sz="1200" dirty="0" err="1"/>
              <a:t>Rao</a:t>
            </a:r>
            <a:r>
              <a:rPr lang="en-US" sz="1200" dirty="0"/>
              <a:t> (1991)</a:t>
            </a:r>
          </a:p>
        </p:txBody>
      </p:sp>
    </p:spTree>
    <p:extLst>
      <p:ext uri="{BB962C8B-B14F-4D97-AF65-F5344CB8AC3E}">
        <p14:creationId xmlns:p14="http://schemas.microsoft.com/office/powerpoint/2010/main" val="2262811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608707"/>
            <a:ext cx="7811145" cy="804069"/>
          </a:xfrm>
          <a:prstGeom prst="rect">
            <a:avLst/>
          </a:prstGeom>
        </p:spPr>
        <p:txBody>
          <a:bodyPr/>
          <a:lstStyle/>
          <a:p>
            <a:pPr fontAlgn="b"/>
            <a:r>
              <a:rPr lang="pt-BR" dirty="0"/>
              <a:t>Ciclones extratropicais</a:t>
            </a:r>
            <a:endParaRPr lang="pt-BR" b="0" dirty="0">
              <a:solidFill>
                <a:srgbClr val="000000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3568" y="44624"/>
            <a:ext cx="7811145" cy="564083"/>
          </a:xfrm>
        </p:spPr>
        <p:txBody>
          <a:bodyPr/>
          <a:lstStyle/>
          <a:p>
            <a:r>
              <a:rPr lang="en-US" dirty="0"/>
              <a:t>Aula 12</a:t>
            </a:r>
          </a:p>
        </p:txBody>
      </p:sp>
      <p:sp>
        <p:nvSpPr>
          <p:cNvPr id="6" name="Retângulo 5"/>
          <p:cNvSpPr/>
          <p:nvPr/>
        </p:nvSpPr>
        <p:spPr>
          <a:xfrm>
            <a:off x="-29481" y="6597352"/>
            <a:ext cx="8201881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63780" y="1340768"/>
            <a:ext cx="777686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5975" indent="-457200">
              <a:lnSpc>
                <a:spcPct val="20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Introdução</a:t>
            </a:r>
          </a:p>
          <a:p>
            <a:pPr marL="815975" indent="-457200">
              <a:lnSpc>
                <a:spcPct val="20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Teoria da frente polar</a:t>
            </a:r>
            <a:endParaRPr lang="pt-BR" dirty="0"/>
          </a:p>
          <a:p>
            <a:pPr marL="815975" lvl="0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endParaRPr lang="pt-BR" sz="1000" dirty="0">
              <a:solidFill>
                <a:prstClr val="black"/>
              </a:solidFill>
            </a:endParaRP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Regiões de formação de zonas frontais e ciclones extratropicais</a:t>
            </a:r>
          </a:p>
          <a:p>
            <a:pPr marL="815975" lvl="0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endParaRPr lang="pt-BR" sz="1000" dirty="0">
              <a:solidFill>
                <a:prstClr val="black"/>
              </a:solidFill>
            </a:endParaRP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Estrutura vertical dos centros de baixa pressão dinâmicos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320615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7200" y="1340768"/>
            <a:ext cx="8291264" cy="5184576"/>
          </a:xfrm>
        </p:spPr>
        <p:txBody>
          <a:bodyPr/>
          <a:lstStyle/>
          <a:p>
            <a:r>
              <a:rPr lang="pt-BR" sz="2400" dirty="0"/>
              <a:t>Vimos nas aulas anteriores que os sistemas de pressão </a:t>
            </a:r>
            <a:r>
              <a:rPr lang="pt-BR" sz="2400" i="1" dirty="0"/>
              <a:t>térmicos</a:t>
            </a:r>
            <a:r>
              <a:rPr lang="pt-BR" sz="2400" dirty="0"/>
              <a:t> são sistemas fracos que enfraquecem com a altura.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1400" dirty="0"/>
          </a:p>
          <a:p>
            <a:r>
              <a:rPr lang="pt-BR" sz="2400" dirty="0"/>
              <a:t>Os </a:t>
            </a:r>
            <a:r>
              <a:rPr lang="pt-BR" sz="2400" dirty="0">
                <a:solidFill>
                  <a:srgbClr val="FF0000"/>
                </a:solidFill>
              </a:rPr>
              <a:t>ciclones extratropicais </a:t>
            </a:r>
            <a:r>
              <a:rPr lang="pt-BR" sz="2400" dirty="0"/>
              <a:t>são sistemas de baixa pressão profundos e </a:t>
            </a:r>
            <a:r>
              <a:rPr lang="pt-BR" sz="2400" i="1" dirty="0">
                <a:solidFill>
                  <a:srgbClr val="FF0000"/>
                </a:solidFill>
              </a:rPr>
              <a:t>dinâmicos</a:t>
            </a:r>
            <a:r>
              <a:rPr lang="pt-BR" sz="2400" dirty="0"/>
              <a:t>. Logo, nas cartas sinóticas de níveis altos eles são centros de baixa pressão fechados ou cavados.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46088" indent="-446088"/>
            <a:r>
              <a:rPr lang="pt-BR" dirty="0"/>
              <a:t>4. Estrutura vertical dos centros de baixa pressão dinâmicos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80" y="2204197"/>
            <a:ext cx="3960440" cy="244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1862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2880320" cy="426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34" t="4841" r="1965" b="9346"/>
          <a:stretch/>
        </p:blipFill>
        <p:spPr bwMode="auto">
          <a:xfrm>
            <a:off x="136752" y="4594462"/>
            <a:ext cx="832933" cy="106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9" t="4412" r="47346" b="9775"/>
          <a:stretch/>
        </p:blipFill>
        <p:spPr bwMode="auto">
          <a:xfrm>
            <a:off x="3203848" y="3701029"/>
            <a:ext cx="1074000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1800" dirty="0"/>
              <a:t>Para que haja a </a:t>
            </a:r>
            <a:r>
              <a:rPr lang="pt-BR" sz="1800" b="1" dirty="0"/>
              <a:t>formação do ciclone extratropical e sua intensificação</a:t>
            </a:r>
            <a:r>
              <a:rPr lang="pt-BR" sz="1800" dirty="0"/>
              <a:t>, deve haver </a:t>
            </a:r>
            <a:r>
              <a:rPr lang="pt-BR" sz="1800" u="sng" dirty="0"/>
              <a:t>convergência de ar em superfície </a:t>
            </a:r>
            <a:r>
              <a:rPr lang="pt-BR" sz="1800" dirty="0"/>
              <a:t>e </a:t>
            </a:r>
            <a:r>
              <a:rPr lang="pt-BR" sz="1800" u="sng" dirty="0"/>
              <a:t>divergência de ar em altos níveis</a:t>
            </a:r>
            <a:r>
              <a:rPr lang="pt-BR" sz="1800" dirty="0"/>
              <a:t>.</a:t>
            </a:r>
          </a:p>
          <a:p>
            <a:r>
              <a:rPr lang="pt-BR" sz="1800" dirty="0"/>
              <a:t>A figura abaixo representa um modelo idealizado da estrutura vertical de ciclones (L) e anticiclones (H) extratropicais no </a:t>
            </a:r>
            <a:r>
              <a:rPr lang="pt-BR" sz="1800" b="1" i="1" u="sng" dirty="0"/>
              <a:t>Hemisfério Norte</a:t>
            </a:r>
            <a:r>
              <a:rPr lang="pt-BR" sz="1800" dirty="0"/>
              <a:t>:</a:t>
            </a:r>
          </a:p>
          <a:p>
            <a:pPr marL="4392613" lvl="1" indent="-368300">
              <a:tabLst>
                <a:tab pos="4214813" algn="l"/>
              </a:tabLst>
            </a:pPr>
            <a:endParaRPr lang="pt-BR" sz="400" dirty="0"/>
          </a:p>
          <a:p>
            <a:pPr marL="4392613" lvl="1" indent="-368300">
              <a:tabLst>
                <a:tab pos="4214813" algn="l"/>
              </a:tabLst>
            </a:pPr>
            <a:r>
              <a:rPr lang="pt-BR" sz="1400" dirty="0"/>
              <a:t>O ar frio faz com que a atmosfera fique compactada devido à maior densidade do ar, e ar quente faz com que a atmosfera se expanda.  Logo, no ar frio acima encontramos a baixa em altos níveis, que está atrás (para oeste) da baixa em superfície (os centros L e H ficam inclinados). </a:t>
            </a:r>
          </a:p>
          <a:p>
            <a:pPr marL="4392613" lvl="1" indent="-368300">
              <a:tabLst>
                <a:tab pos="4214813" algn="l"/>
              </a:tabLst>
            </a:pPr>
            <a:r>
              <a:rPr lang="pt-BR" sz="1400" dirty="0"/>
              <a:t>Diretamente acima da baixa em superfície, em 300 </a:t>
            </a:r>
            <a:r>
              <a:rPr lang="pt-BR" sz="1400" dirty="0" err="1"/>
              <a:t>mb</a:t>
            </a:r>
            <a:r>
              <a:rPr lang="pt-BR" sz="1400" dirty="0"/>
              <a:t>, o ar é diverge (indicado pelo fluxo de vento). Isto permite que o ar convergente em superfície ascenda e flua para fora da coluna de ar logo acima da tropopausa, a qual atua como um impedimento de movimentos verticais.</a:t>
            </a:r>
          </a:p>
          <a:p>
            <a:pPr marL="4392613" lvl="1" indent="-368300">
              <a:tabLst>
                <a:tab pos="4214813" algn="l"/>
              </a:tabLst>
            </a:pPr>
            <a:r>
              <a:rPr lang="pt-BR" sz="1400" dirty="0"/>
              <a:t>Logo, temos um mecanismo para a formação de ciclones de latitudes médias: Quando a divergência em altos níveis é maior do que a convergência em superfície (mais ar é retirado no topo do que colocado na superfície), a pressão em superfície decai e o centro de baixa pressão se intensifica.</a:t>
            </a:r>
          </a:p>
          <a:p>
            <a:pPr marL="692150" lvl="1" indent="-368300">
              <a:tabLst>
                <a:tab pos="4214813" algn="l"/>
              </a:tabLst>
            </a:pPr>
            <a:r>
              <a:rPr lang="pt-BR" sz="1400" dirty="0"/>
              <a:t>De um  modo geral, </a:t>
            </a:r>
            <a:r>
              <a:rPr lang="pt-BR" sz="1400" u="sng" dirty="0"/>
              <a:t>os ciclones extratropicais se formam e intensificam quando os </a:t>
            </a:r>
            <a:r>
              <a:rPr lang="pt-BR" sz="1400" b="1" u="sng" dirty="0"/>
              <a:t>sistemas de baixa pressão em superfície não estão alinhados com os sistemas de baixa pressão em altitude</a:t>
            </a:r>
            <a:r>
              <a:rPr lang="pt-BR" sz="1400" dirty="0"/>
              <a:t>.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46088" indent="-446088"/>
            <a:r>
              <a:rPr lang="pt-BR" dirty="0"/>
              <a:t>4. Estrutura vertical dos centros de baixa pressão dinâmicos</a:t>
            </a:r>
          </a:p>
        </p:txBody>
      </p:sp>
      <p:cxnSp>
        <p:nvCxnSpPr>
          <p:cNvPr id="3" name="Conector de seta reta 2"/>
          <p:cNvCxnSpPr/>
          <p:nvPr/>
        </p:nvCxnSpPr>
        <p:spPr>
          <a:xfrm flipV="1">
            <a:off x="553218" y="2794262"/>
            <a:ext cx="1210470" cy="22322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flipH="1" flipV="1">
            <a:off x="2555776" y="2794262"/>
            <a:ext cx="1185072" cy="1296144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3092040" y="5190291"/>
            <a:ext cx="12976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 algn="ctr" defTabSz="220663">
              <a:buNone/>
            </a:pPr>
            <a:r>
              <a:rPr lang="pt-BR" sz="1200" b="1" dirty="0"/>
              <a:t>(vide notas de aula para exemplo do Hemisfério Sul)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404664"/>
            <a:ext cx="376434" cy="35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9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REFERÊNCIAS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1000"/>
              </a:spcBef>
            </a:pPr>
            <a:r>
              <a:rPr lang="en-US" sz="2400" dirty="0">
                <a:solidFill>
                  <a:prstClr val="black"/>
                </a:solidFill>
              </a:rPr>
              <a:t>Ahrens, C. D., 1999: Meteorology today: an introduction to weather, climate, and the environment. West Publishing Co.. </a:t>
            </a:r>
            <a:r>
              <a:rPr lang="en-CA" sz="2400" dirty="0">
                <a:solidFill>
                  <a:prstClr val="black"/>
                </a:solidFill>
              </a:rPr>
              <a:t>9a </a:t>
            </a:r>
            <a:r>
              <a:rPr lang="en-CA" sz="2400" dirty="0" err="1">
                <a:solidFill>
                  <a:prstClr val="black"/>
                </a:solidFill>
              </a:rPr>
              <a:t>edição</a:t>
            </a:r>
            <a:r>
              <a:rPr lang="en-CA" sz="2400" dirty="0">
                <a:solidFill>
                  <a:prstClr val="black"/>
                </a:solidFill>
              </a:rPr>
              <a:t> (</a:t>
            </a:r>
            <a:r>
              <a:rPr lang="en-CA" sz="2400" dirty="0" err="1">
                <a:solidFill>
                  <a:prstClr val="black"/>
                </a:solidFill>
              </a:rPr>
              <a:t>ou</a:t>
            </a:r>
            <a:r>
              <a:rPr lang="en-CA" sz="2400" dirty="0">
                <a:solidFill>
                  <a:prstClr val="black"/>
                </a:solidFill>
              </a:rPr>
              <a:t> </a:t>
            </a:r>
            <a:r>
              <a:rPr lang="en-CA" sz="2400" dirty="0" err="1">
                <a:solidFill>
                  <a:prstClr val="black"/>
                </a:solidFill>
              </a:rPr>
              <a:t>edição</a:t>
            </a:r>
            <a:r>
              <a:rPr lang="en-CA" sz="2400" dirty="0">
                <a:solidFill>
                  <a:prstClr val="black"/>
                </a:solidFill>
              </a:rPr>
              <a:t> </a:t>
            </a:r>
            <a:r>
              <a:rPr lang="en-CA" sz="2400" dirty="0" err="1">
                <a:solidFill>
                  <a:prstClr val="black"/>
                </a:solidFill>
              </a:rPr>
              <a:t>mais</a:t>
            </a:r>
            <a:r>
              <a:rPr lang="en-CA" sz="2400" dirty="0">
                <a:solidFill>
                  <a:prstClr val="black"/>
                </a:solidFill>
              </a:rPr>
              <a:t> </a:t>
            </a:r>
            <a:r>
              <a:rPr lang="en-CA" sz="2400" dirty="0" err="1">
                <a:solidFill>
                  <a:prstClr val="black"/>
                </a:solidFill>
              </a:rPr>
              <a:t>recente</a:t>
            </a:r>
            <a:r>
              <a:rPr lang="en-CA" sz="2400" dirty="0">
                <a:solidFill>
                  <a:prstClr val="black"/>
                </a:solidFill>
              </a:rPr>
              <a:t>)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  <a:endParaRPr lang="en-CA" sz="2400" dirty="0">
              <a:solidFill>
                <a:prstClr val="black"/>
              </a:solidFill>
            </a:endParaRPr>
          </a:p>
          <a:p>
            <a:endParaRPr lang="pt-BR" sz="2400" dirty="0"/>
          </a:p>
          <a:p>
            <a:r>
              <a:rPr lang="pt-BR" sz="2400" dirty="0"/>
              <a:t>Visitem: </a:t>
            </a:r>
          </a:p>
          <a:p>
            <a:pPr lvl="1"/>
            <a:r>
              <a:rPr lang="pt-BR" sz="2000" dirty="0">
                <a:hlinkClick r:id="rId2"/>
              </a:rPr>
              <a:t>http://earth.nullschool.net/</a:t>
            </a:r>
            <a:endParaRPr lang="pt-BR" sz="20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806610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7200" y="1052736"/>
            <a:ext cx="8291264" cy="5472608"/>
          </a:xfrm>
        </p:spPr>
        <p:txBody>
          <a:bodyPr/>
          <a:lstStyle/>
          <a:p>
            <a:r>
              <a:rPr lang="pt-BR" sz="2400" dirty="0"/>
              <a:t>O termo</a:t>
            </a:r>
            <a:r>
              <a:rPr lang="pt-BR" sz="2400" dirty="0">
                <a:solidFill>
                  <a:srgbClr val="FF0000"/>
                </a:solidFill>
              </a:rPr>
              <a:t> </a:t>
            </a:r>
            <a:r>
              <a:rPr lang="pt-BR" sz="2400" dirty="0">
                <a:solidFill>
                  <a:schemeClr val="accent6">
                    <a:lumMod val="75000"/>
                  </a:schemeClr>
                </a:solidFill>
              </a:rPr>
              <a:t>ciclone</a:t>
            </a:r>
            <a:r>
              <a:rPr lang="pt-BR" sz="2400" dirty="0">
                <a:solidFill>
                  <a:srgbClr val="FF0000"/>
                </a:solidFill>
              </a:rPr>
              <a:t> </a:t>
            </a:r>
            <a:r>
              <a:rPr lang="pt-BR" sz="2400" dirty="0"/>
              <a:t>é usado para fazer referência aos sistemas de tempo com </a:t>
            </a:r>
            <a:r>
              <a:rPr lang="pt-BR" sz="2400" dirty="0">
                <a:solidFill>
                  <a:schemeClr val="accent6">
                    <a:lumMod val="75000"/>
                  </a:schemeClr>
                </a:solidFill>
              </a:rPr>
              <a:t>movimento circulatório </a:t>
            </a:r>
            <a:r>
              <a:rPr lang="pt-BR" sz="2400" dirty="0"/>
              <a:t>associados a áreas de </a:t>
            </a:r>
            <a:r>
              <a:rPr lang="pt-BR" sz="2400" dirty="0">
                <a:solidFill>
                  <a:schemeClr val="accent6">
                    <a:lumMod val="75000"/>
                  </a:schemeClr>
                </a:solidFill>
              </a:rPr>
              <a:t>baixa pressão </a:t>
            </a:r>
            <a:r>
              <a:rPr lang="pt-BR" sz="2400" dirty="0"/>
              <a:t>na superfície.</a:t>
            </a:r>
          </a:p>
          <a:p>
            <a:endParaRPr lang="pt-BR" sz="1400" dirty="0"/>
          </a:p>
          <a:p>
            <a:r>
              <a:rPr lang="pt-BR" sz="2400" dirty="0"/>
              <a:t>A nomenclatura extratropical distingue os ciclones formados nos </a:t>
            </a:r>
            <a:r>
              <a:rPr lang="pt-BR" sz="2400" dirty="0" err="1"/>
              <a:t>extratrópicos</a:t>
            </a:r>
            <a:r>
              <a:rPr lang="pt-BR" sz="2400" dirty="0"/>
              <a:t> daqueles formados nos trópicos (ciclones tropicais – i.e., furacão, tufão), cuja gênese é diferente:</a:t>
            </a:r>
          </a:p>
          <a:p>
            <a:pPr lvl="1"/>
            <a:r>
              <a:rPr lang="pt-BR" sz="2000" dirty="0"/>
              <a:t>Os </a:t>
            </a:r>
            <a:r>
              <a:rPr lang="pt-BR" sz="2000" i="1" dirty="0">
                <a:solidFill>
                  <a:srgbClr val="FF0000"/>
                </a:solidFill>
              </a:rPr>
              <a:t>ciclones tropicais </a:t>
            </a:r>
            <a:r>
              <a:rPr lang="pt-BR" sz="2000" dirty="0"/>
              <a:t>são formados a partir de ondas tropicais ao longo da ITCZ, e possuem </a:t>
            </a:r>
            <a:r>
              <a:rPr lang="pt-BR" sz="2000" i="1" dirty="0">
                <a:solidFill>
                  <a:srgbClr val="FF0000"/>
                </a:solidFill>
              </a:rPr>
              <a:t>núcleos quentes</a:t>
            </a:r>
            <a:r>
              <a:rPr lang="pt-BR" sz="2000" dirty="0"/>
              <a:t>.</a:t>
            </a:r>
          </a:p>
          <a:p>
            <a:pPr lvl="1"/>
            <a:r>
              <a:rPr lang="pt-BR" sz="2000" dirty="0"/>
              <a:t>Os </a:t>
            </a:r>
            <a:r>
              <a:rPr lang="pt-BR" sz="2000" i="1" dirty="0">
                <a:solidFill>
                  <a:srgbClr val="0B00EE"/>
                </a:solidFill>
              </a:rPr>
              <a:t>ciclones extratropicais </a:t>
            </a:r>
            <a:r>
              <a:rPr lang="pt-BR" sz="2000" dirty="0"/>
              <a:t>são formados a partir do movimento de massas de ar e frentes, e possuem </a:t>
            </a:r>
            <a:r>
              <a:rPr lang="pt-BR" sz="2000" i="1" dirty="0">
                <a:solidFill>
                  <a:srgbClr val="0B00EE"/>
                </a:solidFill>
              </a:rPr>
              <a:t>núcleos frios</a:t>
            </a:r>
            <a:r>
              <a:rPr lang="pt-BR" sz="2000" dirty="0"/>
              <a:t>.</a:t>
            </a:r>
            <a:endParaRPr lang="pt-BR" sz="2400" dirty="0"/>
          </a:p>
          <a:p>
            <a:endParaRPr lang="pt-BR" sz="1000" dirty="0"/>
          </a:p>
          <a:p>
            <a:r>
              <a:rPr lang="pt-BR" sz="2400" dirty="0"/>
              <a:t>O processo de formação ou intensificação de um ciclone é denominado </a:t>
            </a:r>
            <a:r>
              <a:rPr lang="pt-BR" sz="2400" i="1" dirty="0" err="1"/>
              <a:t>ciclogênese</a:t>
            </a:r>
            <a:r>
              <a:rPr lang="pt-BR" sz="2400" dirty="0"/>
              <a:t>, enquanto que sua dissipação, </a:t>
            </a:r>
            <a:r>
              <a:rPr lang="pt-BR" sz="2400" i="1" dirty="0" err="1"/>
              <a:t>ciclólise</a:t>
            </a:r>
            <a:r>
              <a:rPr lang="pt-BR" sz="2400" dirty="0"/>
              <a:t>.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46088" indent="-446088"/>
            <a:r>
              <a:rPr lang="pt-BR" dirty="0"/>
              <a:t>1. Introdução</a:t>
            </a:r>
          </a:p>
        </p:txBody>
      </p:sp>
    </p:spTree>
    <p:extLst>
      <p:ext uri="{BB962C8B-B14F-4D97-AF65-F5344CB8AC3E}">
        <p14:creationId xmlns:p14="http://schemas.microsoft.com/office/powerpoint/2010/main" val="3545564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Os ciclones de latitude médias, i.e. ciclones extratropicais, são essenciais para manter o equilíbrio térmico do planeta.</a:t>
            </a:r>
          </a:p>
          <a:p>
            <a:endParaRPr lang="pt-BR" sz="1100" dirty="0"/>
          </a:p>
          <a:p>
            <a:endParaRPr lang="pt-BR" sz="1100" dirty="0"/>
          </a:p>
          <a:p>
            <a:pPr marL="3497263" indent="-285750">
              <a:tabLst>
                <a:tab pos="1703388" algn="l"/>
              </a:tabLst>
            </a:pPr>
            <a:r>
              <a:rPr lang="pt-BR" sz="2400" dirty="0"/>
              <a:t>No </a:t>
            </a:r>
            <a:r>
              <a:rPr lang="pt-BR" sz="2400" dirty="0" err="1"/>
              <a:t>Hemifério</a:t>
            </a:r>
            <a:r>
              <a:rPr lang="pt-BR" sz="2400" dirty="0"/>
              <a:t> Norte os ciclones extratropicais</a:t>
            </a:r>
          </a:p>
          <a:p>
            <a:pPr marL="3759200" lvl="1">
              <a:tabLst>
                <a:tab pos="1703388" algn="l"/>
              </a:tabLst>
            </a:pPr>
            <a:r>
              <a:rPr lang="pt-BR" sz="1800" dirty="0" err="1"/>
              <a:t>advectam</a:t>
            </a:r>
            <a:r>
              <a:rPr lang="pt-BR" sz="1800" dirty="0"/>
              <a:t> ar quente em direção ao polo norte</a:t>
            </a:r>
          </a:p>
          <a:p>
            <a:pPr marL="3759200" lvl="1">
              <a:tabLst>
                <a:tab pos="1703388" algn="l"/>
              </a:tabLst>
            </a:pPr>
            <a:r>
              <a:rPr lang="pt-BR" sz="1800" dirty="0"/>
              <a:t>e </a:t>
            </a:r>
            <a:r>
              <a:rPr lang="pt-BR" sz="1800" dirty="0" err="1"/>
              <a:t>advectam</a:t>
            </a:r>
            <a:r>
              <a:rPr lang="pt-BR" sz="1800" dirty="0"/>
              <a:t> ar frio em direção ao equador</a:t>
            </a:r>
          </a:p>
          <a:p>
            <a:pPr marL="3497263" indent="-285750">
              <a:tabLst>
                <a:tab pos="1703388" algn="l"/>
              </a:tabLst>
            </a:pPr>
            <a:endParaRPr lang="pt-BR" sz="1100" dirty="0"/>
          </a:p>
          <a:p>
            <a:pPr marL="3497263" indent="-285750">
              <a:tabLst>
                <a:tab pos="1703388" algn="l"/>
              </a:tabLst>
            </a:pPr>
            <a:endParaRPr lang="pt-BR" sz="1100" dirty="0"/>
          </a:p>
          <a:p>
            <a:pPr marL="3497263" indent="-285750">
              <a:tabLst>
                <a:tab pos="1703388" algn="l"/>
              </a:tabLst>
            </a:pPr>
            <a:r>
              <a:rPr lang="pt-BR" sz="2400" dirty="0"/>
              <a:t>No </a:t>
            </a:r>
            <a:r>
              <a:rPr lang="pt-BR" sz="2400" dirty="0" err="1"/>
              <a:t>Hemifério</a:t>
            </a:r>
            <a:r>
              <a:rPr lang="pt-BR" sz="2400" dirty="0"/>
              <a:t> Sul os ciclones extratropicais</a:t>
            </a:r>
          </a:p>
          <a:p>
            <a:pPr marL="3759200" lvl="1">
              <a:tabLst>
                <a:tab pos="1703388" algn="l"/>
              </a:tabLst>
            </a:pPr>
            <a:r>
              <a:rPr lang="pt-BR" sz="1800" dirty="0" err="1"/>
              <a:t>advectam</a:t>
            </a:r>
            <a:r>
              <a:rPr lang="pt-BR" sz="1800" dirty="0"/>
              <a:t> ar quente em direção ao polo sul</a:t>
            </a:r>
          </a:p>
          <a:p>
            <a:pPr marL="3759200" lvl="1">
              <a:tabLst>
                <a:tab pos="1703388" algn="l"/>
              </a:tabLst>
            </a:pPr>
            <a:r>
              <a:rPr lang="pt-BR" sz="1800" dirty="0"/>
              <a:t>e </a:t>
            </a:r>
            <a:r>
              <a:rPr lang="pt-BR" sz="1800" dirty="0" err="1"/>
              <a:t>advectam</a:t>
            </a:r>
            <a:r>
              <a:rPr lang="pt-BR" sz="1800" dirty="0"/>
              <a:t> ar frio em direção ao equador</a:t>
            </a:r>
          </a:p>
          <a:p>
            <a:endParaRPr lang="pt-BR" sz="2400" dirty="0"/>
          </a:p>
          <a:p>
            <a:endParaRPr lang="pt-BR" sz="1400" dirty="0"/>
          </a:p>
          <a:p>
            <a:r>
              <a:rPr lang="pt-BR" sz="2400" dirty="0"/>
              <a:t>Isto ajuda a manter o equilíbrio radiativo do </a:t>
            </a:r>
            <a:r>
              <a:rPr lang="pt-BR" sz="2400" dirty="0" err="1"/>
              <a:t>planteta</a:t>
            </a:r>
            <a:r>
              <a:rPr lang="pt-BR" sz="2400" dirty="0"/>
              <a:t>.</a:t>
            </a:r>
          </a:p>
          <a:p>
            <a:endParaRPr lang="pt-BR" sz="2400" dirty="0"/>
          </a:p>
        </p:txBody>
      </p:sp>
      <p:pic>
        <p:nvPicPr>
          <p:cNvPr id="6" name="Picture 5" descr="cavadoscristas_H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02483"/>
            <a:ext cx="2779034" cy="2314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avadoscristas_H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90715"/>
            <a:ext cx="2779034" cy="2314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46088" indent="-446088"/>
            <a:r>
              <a:rPr lang="pt-BR" dirty="0"/>
              <a:t>1. Introdução</a:t>
            </a:r>
          </a:p>
        </p:txBody>
      </p:sp>
    </p:spTree>
    <p:extLst>
      <p:ext uri="{BB962C8B-B14F-4D97-AF65-F5344CB8AC3E}">
        <p14:creationId xmlns:p14="http://schemas.microsoft.com/office/powerpoint/2010/main" val="1847145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608707"/>
            <a:ext cx="7811145" cy="804069"/>
          </a:xfrm>
          <a:prstGeom prst="rect">
            <a:avLst/>
          </a:prstGeom>
        </p:spPr>
        <p:txBody>
          <a:bodyPr/>
          <a:lstStyle/>
          <a:p>
            <a:pPr fontAlgn="b"/>
            <a:r>
              <a:rPr lang="pt-BR" dirty="0"/>
              <a:t>Ciclones extratropicais</a:t>
            </a:r>
            <a:endParaRPr lang="pt-BR" b="0" dirty="0">
              <a:solidFill>
                <a:srgbClr val="000000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3568" y="44624"/>
            <a:ext cx="7811145" cy="564083"/>
          </a:xfrm>
        </p:spPr>
        <p:txBody>
          <a:bodyPr/>
          <a:lstStyle/>
          <a:p>
            <a:r>
              <a:rPr lang="en-US" dirty="0"/>
              <a:t>Aula 12</a:t>
            </a:r>
          </a:p>
        </p:txBody>
      </p:sp>
      <p:sp>
        <p:nvSpPr>
          <p:cNvPr id="6" name="Retângulo 5"/>
          <p:cNvSpPr/>
          <p:nvPr/>
        </p:nvSpPr>
        <p:spPr>
          <a:xfrm>
            <a:off x="-29481" y="6597352"/>
            <a:ext cx="8201881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63780" y="1340768"/>
            <a:ext cx="7776864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5975" indent="-457200">
              <a:lnSpc>
                <a:spcPct val="20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Introdução</a:t>
            </a:r>
          </a:p>
          <a:p>
            <a:pPr marL="815975" indent="-457200">
              <a:lnSpc>
                <a:spcPct val="20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Teoria da frente polar</a:t>
            </a:r>
            <a:endParaRPr lang="pt-BR" b="1" dirty="0">
              <a:solidFill>
                <a:schemeClr val="accent6">
                  <a:lumMod val="75000"/>
                </a:schemeClr>
              </a:solidFill>
            </a:endParaRPr>
          </a:p>
          <a:p>
            <a:pPr marL="815975" lvl="0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endParaRPr lang="pt-BR" sz="1000" dirty="0">
              <a:solidFill>
                <a:prstClr val="black"/>
              </a:solidFill>
            </a:endParaRP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Regiões de formação de zonas frontais e ciclones extratropicais</a:t>
            </a:r>
          </a:p>
          <a:p>
            <a:pPr marL="815975" lvl="0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endParaRPr lang="pt-BR" sz="1000" dirty="0">
              <a:solidFill>
                <a:prstClr val="black"/>
              </a:solidFill>
            </a:endParaRP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Estrutura vertical dos centros de baixa pressão dinâmicos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endParaRPr lang="pt-BR" sz="1000" dirty="0"/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240323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7200" y="1052736"/>
            <a:ext cx="8291264" cy="5472608"/>
          </a:xfrm>
        </p:spPr>
        <p:txBody>
          <a:bodyPr/>
          <a:lstStyle/>
          <a:p>
            <a:r>
              <a:rPr lang="pt-BR" sz="2400" dirty="0"/>
              <a:t>A teoria da frente polar, ou </a:t>
            </a:r>
            <a:r>
              <a:rPr lang="pt-BR" sz="2400" i="1" dirty="0"/>
              <a:t>modelo de ciclone Norueguês</a:t>
            </a:r>
            <a:r>
              <a:rPr lang="pt-BR" sz="2400" dirty="0"/>
              <a:t>, foi desenvolvida pelos meteorologistas </a:t>
            </a:r>
            <a:r>
              <a:rPr lang="pt-BR" sz="2400" dirty="0" err="1"/>
              <a:t>Vilhelm</a:t>
            </a:r>
            <a:r>
              <a:rPr lang="pt-BR" sz="2400" dirty="0"/>
              <a:t> </a:t>
            </a:r>
            <a:r>
              <a:rPr lang="pt-BR" sz="2400" dirty="0" err="1"/>
              <a:t>Bjerknes</a:t>
            </a:r>
            <a:r>
              <a:rPr lang="pt-BR" sz="2400" dirty="0"/>
              <a:t>, Jakob </a:t>
            </a:r>
            <a:r>
              <a:rPr lang="pt-BR" sz="2400" dirty="0" err="1"/>
              <a:t>Bjerknes</a:t>
            </a:r>
            <a:r>
              <a:rPr lang="pt-BR" sz="2400" dirty="0"/>
              <a:t>, </a:t>
            </a:r>
            <a:r>
              <a:rPr lang="pt-BR" sz="2400" dirty="0" err="1"/>
              <a:t>Halvor</a:t>
            </a:r>
            <a:r>
              <a:rPr lang="pt-BR" sz="2400" dirty="0"/>
              <a:t> </a:t>
            </a:r>
            <a:r>
              <a:rPr lang="pt-BR" sz="2400" dirty="0" err="1"/>
              <a:t>Solberg</a:t>
            </a:r>
            <a:r>
              <a:rPr lang="pt-BR" sz="2400" dirty="0"/>
              <a:t> e </a:t>
            </a:r>
            <a:r>
              <a:rPr lang="pt-BR" sz="2400" dirty="0" err="1"/>
              <a:t>Tor</a:t>
            </a:r>
            <a:r>
              <a:rPr lang="pt-BR" sz="2400" dirty="0"/>
              <a:t> </a:t>
            </a:r>
            <a:r>
              <a:rPr lang="pt-BR" sz="2400" dirty="0" err="1"/>
              <a:t>Bergeron</a:t>
            </a:r>
            <a:r>
              <a:rPr lang="pt-BR" sz="2400" dirty="0"/>
              <a:t> logo após a Primeira </a:t>
            </a:r>
            <a:r>
              <a:rPr lang="pt-BR" sz="2400" dirty="0" err="1"/>
              <a:t>Gerra</a:t>
            </a:r>
            <a:r>
              <a:rPr lang="pt-BR" sz="2400" dirty="0"/>
              <a:t> Mundial.</a:t>
            </a:r>
          </a:p>
          <a:p>
            <a:endParaRPr lang="pt-BR" sz="2400" dirty="0"/>
          </a:p>
          <a:p>
            <a:r>
              <a:rPr lang="pt-BR" sz="2400" dirty="0"/>
              <a:t>Essa teoria é simplista, mas descreve bem o estágio inicial da formação dos centros de baixa pressão em superfície e ciclones associados.</a:t>
            </a:r>
          </a:p>
          <a:p>
            <a:endParaRPr lang="pt-BR" sz="2400" dirty="0"/>
          </a:p>
          <a:p>
            <a:r>
              <a:rPr lang="pt-BR" sz="2400" dirty="0"/>
              <a:t>O objetivo desta teoria é explicar a formação de ciclones de latitudes médias (i.e., ciclones extratropicais) ao longo da </a:t>
            </a:r>
            <a:r>
              <a:rPr lang="pt-BR" sz="2400" b="1" dirty="0">
                <a:solidFill>
                  <a:srgbClr val="0070C0"/>
                </a:solidFill>
              </a:rPr>
              <a:t>frente polar</a:t>
            </a:r>
            <a:r>
              <a:rPr lang="pt-BR" sz="2400" dirty="0"/>
              <a:t>.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46088" indent="-446088"/>
            <a:r>
              <a:rPr lang="pt-BR" dirty="0"/>
              <a:t>2. Teoria da frente polar</a:t>
            </a:r>
          </a:p>
        </p:txBody>
      </p:sp>
    </p:spTree>
    <p:extLst>
      <p:ext uri="{BB962C8B-B14F-4D97-AF65-F5344CB8AC3E}">
        <p14:creationId xmlns:p14="http://schemas.microsoft.com/office/powerpoint/2010/main" val="3805778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46088" indent="-446088"/>
            <a:r>
              <a:rPr lang="pt-BR" dirty="0"/>
              <a:t>2. Teoria da frente polar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4013"/>
            <a:r>
              <a:rPr lang="pt-BR" sz="2000" dirty="0"/>
              <a:t>Relembrando a aula sobre a </a:t>
            </a:r>
            <a:r>
              <a:rPr lang="pt-BR" sz="2000" b="1" i="1" dirty="0"/>
              <a:t>circulação geral da atmosfera</a:t>
            </a:r>
            <a:r>
              <a:rPr lang="pt-BR" sz="2000" dirty="0"/>
              <a:t>: </a:t>
            </a:r>
          </a:p>
          <a:p>
            <a:pPr marL="354013"/>
            <a:endParaRPr lang="pt-BR" sz="1050" dirty="0"/>
          </a:p>
          <a:p>
            <a:pPr lvl="1"/>
            <a:r>
              <a:rPr lang="pt-BR" sz="1800" dirty="0">
                <a:solidFill>
                  <a:srgbClr val="FF0000"/>
                </a:solidFill>
              </a:rPr>
              <a:t>Células de </a:t>
            </a:r>
            <a:r>
              <a:rPr lang="pt-BR" sz="1800" dirty="0" err="1">
                <a:solidFill>
                  <a:srgbClr val="FF0000"/>
                </a:solidFill>
              </a:rPr>
              <a:t>Hadley</a:t>
            </a:r>
            <a:r>
              <a:rPr lang="pt-BR" sz="1800" dirty="0"/>
              <a:t>:</a:t>
            </a:r>
          </a:p>
          <a:p>
            <a:pPr marL="4484688" lvl="2" indent="-285750"/>
            <a:r>
              <a:rPr lang="pt-BR" sz="1600" dirty="0"/>
              <a:t>Formada pelo  ar quente que  ascende no equador em direção ao polos irá se resfriar (emissão IR) e convergir gradualmente pela proximidade dos meridianos em direção aos polos. </a:t>
            </a:r>
          </a:p>
          <a:p>
            <a:pPr marL="4484688" lvl="2" indent="-285750"/>
            <a:endParaRPr lang="pt-BR" sz="1600" dirty="0"/>
          </a:p>
          <a:p>
            <a:pPr marL="4484688" lvl="2" indent="-285750"/>
            <a:r>
              <a:rPr lang="pt-BR" sz="1600" dirty="0"/>
              <a:t>Em 30</a:t>
            </a:r>
            <a:r>
              <a:rPr lang="pt-BR" sz="1600" baseline="30000" dirty="0"/>
              <a:t>o</a:t>
            </a:r>
            <a:r>
              <a:rPr lang="pt-BR" sz="1600" dirty="0"/>
              <a:t> de latitude, esse ar frio (pesado) convergente força um movimento descendente de altos para baixos níveis, gerando centros de alta pressão em superfície:</a:t>
            </a:r>
          </a:p>
          <a:p>
            <a:pPr marL="4941888" lvl="3" indent="-285750"/>
            <a:r>
              <a:rPr lang="pt-BR" sz="1400" dirty="0"/>
              <a:t>Altas subtropicais (ou anticiclones)</a:t>
            </a:r>
          </a:p>
          <a:p>
            <a:pPr marL="4941888" lvl="3" indent="-285750"/>
            <a:r>
              <a:rPr lang="pt-BR" sz="1400" dirty="0"/>
              <a:t>Essa subsidência inibe a formação de nuvens, e é nessa faixa de latitude que encontramos os maiores desertos, como o Saara.</a:t>
            </a:r>
          </a:p>
          <a:p>
            <a:pPr marL="4941888" lvl="3" indent="-285750"/>
            <a:endParaRPr lang="pt-BR" sz="1400" dirty="0"/>
          </a:p>
          <a:p>
            <a:pPr marL="1163638" lvl="2" indent="-285750"/>
            <a:r>
              <a:rPr lang="pt-BR" sz="1600" dirty="0"/>
              <a:t>Essas células (ascendente no equador e descendente em 30</a:t>
            </a:r>
            <a:r>
              <a:rPr lang="pt-BR" sz="1600" baseline="30000" dirty="0"/>
              <a:t>o</a:t>
            </a:r>
            <a:r>
              <a:rPr lang="pt-BR" sz="1600" dirty="0"/>
              <a:t>) são chamadas de </a:t>
            </a:r>
            <a:r>
              <a:rPr lang="pt-BR" sz="1600" i="1" dirty="0">
                <a:solidFill>
                  <a:srgbClr val="FF0000"/>
                </a:solidFill>
              </a:rPr>
              <a:t>células de </a:t>
            </a:r>
            <a:r>
              <a:rPr lang="pt-BR" sz="1600" i="1" dirty="0" err="1">
                <a:solidFill>
                  <a:srgbClr val="FF0000"/>
                </a:solidFill>
              </a:rPr>
              <a:t>Hadley</a:t>
            </a:r>
            <a:r>
              <a:rPr lang="pt-BR" sz="1600" dirty="0"/>
              <a:t>.</a:t>
            </a:r>
          </a:p>
          <a:p>
            <a:pPr marL="4484688" lvl="1"/>
            <a:endParaRPr lang="pt-BR" sz="1600" dirty="0"/>
          </a:p>
          <a:p>
            <a:pPr marL="4484688" lvl="1"/>
            <a:endParaRPr lang="pt-BR" sz="1600" dirty="0"/>
          </a:p>
          <a:p>
            <a:pPr marL="354013"/>
            <a:endParaRPr lang="pt-BR" sz="1600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4125710" cy="341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8814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46088" indent="-446088"/>
            <a:r>
              <a:rPr lang="pt-BR" dirty="0"/>
              <a:t>2. Teoria da frente polar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4013"/>
            <a:r>
              <a:rPr lang="pt-BR" sz="2000" dirty="0"/>
              <a:t>Relembrando a aula sobre a </a:t>
            </a:r>
            <a:r>
              <a:rPr lang="pt-BR" sz="2000" b="1" i="1" dirty="0"/>
              <a:t>circulação geral da atmosfera</a:t>
            </a:r>
            <a:r>
              <a:rPr lang="pt-BR" sz="2000" dirty="0"/>
              <a:t>: </a:t>
            </a:r>
          </a:p>
          <a:p>
            <a:pPr marL="354013"/>
            <a:endParaRPr lang="pt-BR" sz="1050" dirty="0"/>
          </a:p>
          <a:p>
            <a:pPr lvl="1"/>
            <a:r>
              <a:rPr lang="pt-BR" sz="1800" dirty="0">
                <a:solidFill>
                  <a:srgbClr val="FF0000"/>
                </a:solidFill>
              </a:rPr>
              <a:t>Células de </a:t>
            </a:r>
            <a:r>
              <a:rPr lang="pt-BR" sz="1800" dirty="0" err="1">
                <a:solidFill>
                  <a:srgbClr val="FF0000"/>
                </a:solidFill>
              </a:rPr>
              <a:t>Ferrel</a:t>
            </a:r>
            <a:r>
              <a:rPr lang="pt-BR" sz="1800" dirty="0">
                <a:solidFill>
                  <a:srgbClr val="FF0000"/>
                </a:solidFill>
              </a:rPr>
              <a:t> e Polares</a:t>
            </a:r>
            <a:r>
              <a:rPr lang="pt-BR" sz="1800" dirty="0"/>
              <a:t>:</a:t>
            </a:r>
          </a:p>
          <a:p>
            <a:pPr marL="4484688" lvl="2" indent="-285750"/>
            <a:r>
              <a:rPr lang="pt-BR" sz="1600" dirty="0"/>
              <a:t>O vento divergente em superfície em 30</a:t>
            </a:r>
            <a:r>
              <a:rPr lang="pt-BR" sz="1600" baseline="30000" dirty="0"/>
              <a:t>o</a:t>
            </a:r>
            <a:r>
              <a:rPr lang="pt-BR" sz="1600" dirty="0"/>
              <a:t> que é direcionado aos polos, também converge em 60</a:t>
            </a:r>
            <a:r>
              <a:rPr lang="pt-BR" sz="1600" baseline="30000" dirty="0"/>
              <a:t>o</a:t>
            </a:r>
            <a:r>
              <a:rPr lang="pt-BR" sz="1600" dirty="0"/>
              <a:t> com o ar polar frio que está se deslocando dos polos para o equador:</a:t>
            </a:r>
          </a:p>
          <a:p>
            <a:pPr marL="4941888" lvl="3" indent="-285750"/>
            <a:r>
              <a:rPr lang="pt-BR" sz="1400" dirty="0"/>
              <a:t>O vento em superfície é desviado para leste devido à força de </a:t>
            </a:r>
            <a:r>
              <a:rPr lang="pt-BR" sz="1400" dirty="0" err="1"/>
              <a:t>Coriolis</a:t>
            </a:r>
            <a:r>
              <a:rPr lang="pt-BR" sz="1400" dirty="0"/>
              <a:t>, formando regiões de ventos de oeste.</a:t>
            </a:r>
          </a:p>
          <a:p>
            <a:pPr marL="4484688" lvl="2" indent="-285750"/>
            <a:endParaRPr lang="pt-BR" sz="700" dirty="0"/>
          </a:p>
          <a:p>
            <a:pPr marL="4484688" lvl="2" indent="-285750"/>
            <a:r>
              <a:rPr lang="pt-BR" sz="1600" dirty="0"/>
              <a:t>Nessa convergência, o ar é forçado para cima, formando centros de baixa pressão em superfície em 60</a:t>
            </a:r>
            <a:r>
              <a:rPr lang="pt-BR" sz="1600" baseline="30000" dirty="0"/>
              <a:t>o</a:t>
            </a:r>
            <a:r>
              <a:rPr lang="pt-BR" sz="1600" dirty="0"/>
              <a:t> .</a:t>
            </a:r>
          </a:p>
          <a:p>
            <a:pPr marL="4484688" lvl="2" indent="-285750"/>
            <a:endParaRPr lang="pt-BR" sz="800" dirty="0"/>
          </a:p>
          <a:p>
            <a:pPr marL="4484688" lvl="2" indent="-285750"/>
            <a:r>
              <a:rPr lang="pt-BR" sz="1600" dirty="0"/>
              <a:t>O ar ascendente em 60</a:t>
            </a:r>
            <a:r>
              <a:rPr lang="pt-BR" sz="1600" baseline="30000" dirty="0"/>
              <a:t>o</a:t>
            </a:r>
            <a:r>
              <a:rPr lang="pt-BR" sz="1600" dirty="0"/>
              <a:t> irá descender nos polos formando as </a:t>
            </a:r>
            <a:r>
              <a:rPr lang="pt-BR" sz="1600" b="1" i="1" dirty="0">
                <a:solidFill>
                  <a:srgbClr val="FF0000"/>
                </a:solidFill>
              </a:rPr>
              <a:t>células polares</a:t>
            </a:r>
            <a:r>
              <a:rPr lang="pt-BR" sz="1600" dirty="0"/>
              <a:t>, que também é uma célula termicamente induzida.</a:t>
            </a:r>
          </a:p>
          <a:p>
            <a:pPr marL="4484688" lvl="2" indent="-285750"/>
            <a:endParaRPr lang="pt-BR" sz="1600" dirty="0"/>
          </a:p>
          <a:p>
            <a:pPr lvl="2"/>
            <a:r>
              <a:rPr lang="pt-BR" sz="1600" dirty="0"/>
              <a:t>As células intermediárias entre 30</a:t>
            </a:r>
            <a:r>
              <a:rPr lang="pt-BR" sz="1600" baseline="30000" dirty="0"/>
              <a:t>o</a:t>
            </a:r>
            <a:r>
              <a:rPr lang="pt-BR" sz="1600" dirty="0"/>
              <a:t> (ar descendente) e 60</a:t>
            </a:r>
            <a:r>
              <a:rPr lang="pt-BR" sz="1600" baseline="30000" dirty="0"/>
              <a:t>o</a:t>
            </a:r>
            <a:r>
              <a:rPr lang="pt-BR" sz="1600" dirty="0"/>
              <a:t> (ar ascendente) são chamadas de </a:t>
            </a:r>
            <a:r>
              <a:rPr lang="pt-BR" sz="1600" b="1" i="1" dirty="0">
                <a:solidFill>
                  <a:srgbClr val="FF0000"/>
                </a:solidFill>
              </a:rPr>
              <a:t>células de </a:t>
            </a:r>
            <a:r>
              <a:rPr lang="pt-BR" sz="1600" b="1" i="1" dirty="0" err="1">
                <a:solidFill>
                  <a:srgbClr val="FF0000"/>
                </a:solidFill>
              </a:rPr>
              <a:t>Ferrel</a:t>
            </a:r>
            <a:r>
              <a:rPr lang="pt-BR" sz="1600" b="1" i="1" dirty="0">
                <a:solidFill>
                  <a:srgbClr val="FF0000"/>
                </a:solidFill>
              </a:rPr>
              <a:t> </a:t>
            </a:r>
            <a:r>
              <a:rPr lang="pt-BR" sz="1600" dirty="0"/>
              <a:t>(e são células térmicas indiretas).</a:t>
            </a:r>
          </a:p>
          <a:p>
            <a:endParaRPr lang="pt-BR" sz="2000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4125710" cy="341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143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46088" indent="-446088"/>
            <a:r>
              <a:rPr lang="pt-BR" dirty="0"/>
              <a:t>2. Teoria da frente polar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4013"/>
            <a:r>
              <a:rPr lang="pt-BR" sz="2000" dirty="0"/>
              <a:t>Relembrando a aula sobre </a:t>
            </a:r>
            <a:r>
              <a:rPr lang="pt-BR" sz="2000" b="1" i="1" dirty="0"/>
              <a:t>circulação geral da atmosfera </a:t>
            </a:r>
            <a:r>
              <a:rPr lang="pt-BR" sz="2000" dirty="0"/>
              <a:t>e </a:t>
            </a:r>
            <a:r>
              <a:rPr lang="pt-BR" sz="2000" b="1" i="1" dirty="0"/>
              <a:t>massas de ar</a:t>
            </a:r>
            <a:r>
              <a:rPr lang="pt-BR" sz="2000" dirty="0"/>
              <a:t>:</a:t>
            </a:r>
          </a:p>
          <a:p>
            <a:pPr marL="354013"/>
            <a:endParaRPr lang="pt-BR" sz="2000" dirty="0"/>
          </a:p>
          <a:p>
            <a:pPr marL="354013"/>
            <a:endParaRPr lang="pt-BR" sz="2000" dirty="0"/>
          </a:p>
          <a:p>
            <a:pPr marL="354013"/>
            <a:endParaRPr lang="pt-BR" sz="2000" dirty="0"/>
          </a:p>
          <a:p>
            <a:pPr marL="354013"/>
            <a:endParaRPr lang="pt-BR" sz="2000" dirty="0"/>
          </a:p>
          <a:p>
            <a:pPr marL="354013"/>
            <a:endParaRPr lang="pt-BR" sz="2000" dirty="0"/>
          </a:p>
          <a:p>
            <a:pPr marL="354013"/>
            <a:endParaRPr lang="pt-BR" sz="2000" dirty="0"/>
          </a:p>
          <a:p>
            <a:pPr marL="354013"/>
            <a:endParaRPr lang="pt-BR" sz="2000" dirty="0"/>
          </a:p>
          <a:p>
            <a:pPr marL="354013"/>
            <a:endParaRPr lang="pt-BR" sz="2000" dirty="0"/>
          </a:p>
          <a:p>
            <a:pPr marL="354013"/>
            <a:endParaRPr lang="pt-BR" sz="2000" dirty="0"/>
          </a:p>
          <a:p>
            <a:pPr marL="354013"/>
            <a:endParaRPr lang="pt-BR" sz="2000" dirty="0"/>
          </a:p>
          <a:p>
            <a:pPr marL="354013"/>
            <a:endParaRPr lang="pt-BR" sz="2000" dirty="0"/>
          </a:p>
          <a:p>
            <a:pPr marL="354013"/>
            <a:endParaRPr lang="pt-BR" sz="2000" dirty="0"/>
          </a:p>
          <a:p>
            <a:pPr marL="354013"/>
            <a:endParaRPr lang="pt-BR" sz="1200" dirty="0"/>
          </a:p>
          <a:p>
            <a:pPr lvl="0"/>
            <a:r>
              <a:rPr lang="pt-BR" sz="2000" i="1" dirty="0">
                <a:solidFill>
                  <a:prstClr val="black"/>
                </a:solidFill>
              </a:rPr>
              <a:t>A </a:t>
            </a:r>
            <a:r>
              <a:rPr lang="pt-BR" sz="2000" b="1" i="1" dirty="0">
                <a:solidFill>
                  <a:srgbClr val="0070C0"/>
                </a:solidFill>
              </a:rPr>
              <a:t>frente polar </a:t>
            </a:r>
            <a:r>
              <a:rPr lang="pt-BR" sz="2000" i="1" dirty="0">
                <a:solidFill>
                  <a:prstClr val="black"/>
                </a:solidFill>
              </a:rPr>
              <a:t>é uma fronteira global </a:t>
            </a:r>
            <a:r>
              <a:rPr lang="pt-BR" sz="2000" i="1" dirty="0" err="1">
                <a:solidFill>
                  <a:prstClr val="black"/>
                </a:solidFill>
              </a:rPr>
              <a:t>semi-contínua</a:t>
            </a:r>
            <a:r>
              <a:rPr lang="pt-BR" sz="2000" i="1" dirty="0">
                <a:solidFill>
                  <a:prstClr val="black"/>
                </a:solidFill>
              </a:rPr>
              <a:t> que separa a ar frio polar do ar quente subtropical, devido ao aquecimento diferencial da superfície pela luz solar.</a:t>
            </a:r>
          </a:p>
          <a:p>
            <a:pPr marL="354013"/>
            <a:endParaRPr lang="pt-BR" sz="1050" dirty="0"/>
          </a:p>
          <a:p>
            <a:pPr marL="4484688" lvl="2" indent="-285750"/>
            <a:endParaRPr lang="pt-BR" sz="1600" dirty="0"/>
          </a:p>
          <a:p>
            <a:endParaRPr lang="pt-BR" sz="2000" dirty="0"/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9278" y="3262730"/>
            <a:ext cx="2483284" cy="231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81473" y="936071"/>
            <a:ext cx="2168151" cy="2343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Imagem 7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64" y="1023559"/>
            <a:ext cx="5712176" cy="4493673"/>
          </a:xfrm>
          <a:prstGeom prst="rect">
            <a:avLst/>
          </a:prstGeom>
        </p:spPr>
      </p:pic>
      <p:cxnSp>
        <p:nvCxnSpPr>
          <p:cNvPr id="82" name="Conector de seta reta 81"/>
          <p:cNvCxnSpPr/>
          <p:nvPr/>
        </p:nvCxnSpPr>
        <p:spPr>
          <a:xfrm>
            <a:off x="2339752" y="4869160"/>
            <a:ext cx="2016224" cy="288032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de seta reta 85"/>
          <p:cNvCxnSpPr/>
          <p:nvPr/>
        </p:nvCxnSpPr>
        <p:spPr>
          <a:xfrm>
            <a:off x="2411760" y="1772816"/>
            <a:ext cx="1584176" cy="144016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de seta reta 87"/>
          <p:cNvCxnSpPr/>
          <p:nvPr/>
        </p:nvCxnSpPr>
        <p:spPr>
          <a:xfrm flipV="1">
            <a:off x="2411760" y="4694798"/>
            <a:ext cx="1872208" cy="174362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 de seta reta 91"/>
          <p:cNvCxnSpPr/>
          <p:nvPr/>
        </p:nvCxnSpPr>
        <p:spPr>
          <a:xfrm>
            <a:off x="2411760" y="1772816"/>
            <a:ext cx="1080120" cy="687549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Elipse 95"/>
          <p:cNvSpPr/>
          <p:nvPr/>
        </p:nvSpPr>
        <p:spPr>
          <a:xfrm>
            <a:off x="2803054" y="4550782"/>
            <a:ext cx="297532" cy="288032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Elipse 96"/>
          <p:cNvSpPr/>
          <p:nvPr/>
        </p:nvSpPr>
        <p:spPr>
          <a:xfrm>
            <a:off x="2803054" y="1772816"/>
            <a:ext cx="297532" cy="288032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561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Rachel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TemaRachel</Template>
  <TotalTime>9434</TotalTime>
  <Words>1989</Words>
  <Application>Microsoft Office PowerPoint</Application>
  <PresentationFormat>Presentación en pantalla (4:3)</PresentationFormat>
  <Paragraphs>283</Paragraphs>
  <Slides>26</Slides>
  <Notes>8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0" baseType="lpstr">
      <vt:lpstr>Arial</vt:lpstr>
      <vt:lpstr>Arial Black</vt:lpstr>
      <vt:lpstr>Calibri</vt:lpstr>
      <vt:lpstr>TemaRachel</vt:lpstr>
      <vt:lpstr>ACA0220 – Climatologia e Hidrometeorologia</vt:lpstr>
      <vt:lpstr>Ciclones extratropicais</vt:lpstr>
      <vt:lpstr>1. Introdução</vt:lpstr>
      <vt:lpstr>1. Introdução</vt:lpstr>
      <vt:lpstr>Ciclones extratropicais</vt:lpstr>
      <vt:lpstr>2. Teoria da frente polar</vt:lpstr>
      <vt:lpstr>2. Teoria da frente polar</vt:lpstr>
      <vt:lpstr>2. Teoria da frente polar</vt:lpstr>
      <vt:lpstr>2. Teoria da frente polar</vt:lpstr>
      <vt:lpstr>2. Teoria da frente polar</vt:lpstr>
      <vt:lpstr>2. Teoria da frente polar</vt:lpstr>
      <vt:lpstr>2. Teoria da frente polar</vt:lpstr>
      <vt:lpstr>2. Teoria da frente polar</vt:lpstr>
      <vt:lpstr>2. Teoria da frente polar</vt:lpstr>
      <vt:lpstr>2. Teoria da frente polar</vt:lpstr>
      <vt:lpstr>2. Teoria da frente polar</vt:lpstr>
      <vt:lpstr>2. Teoria da frente polar</vt:lpstr>
      <vt:lpstr>2. Teoria da frente polar</vt:lpstr>
      <vt:lpstr>2. Teoria da frente polar</vt:lpstr>
      <vt:lpstr>Ciclones extratropicais</vt:lpstr>
      <vt:lpstr>3. Regiões de formação de zonas frontais e ciclones extratropicais </vt:lpstr>
      <vt:lpstr>3. Regiões de formação de zonas frontais e ciclones extratropicais </vt:lpstr>
      <vt:lpstr>Ciclones extratropicais</vt:lpstr>
      <vt:lpstr>4. Estrutura vertical dos centros de baixa pressão dinâmicos</vt:lpstr>
      <vt:lpstr>4. Estrutura vertical dos centros de baixa pressão dinâmicos</vt:lpstr>
      <vt:lpstr>REFERÊNCIAS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ACA0413 - Meteorologia Por Satélite</dc:title>
  <dc:creator>rachel</dc:creator>
  <cp:lastModifiedBy>jose gonzalez</cp:lastModifiedBy>
  <cp:revision>744</cp:revision>
  <dcterms:created xsi:type="dcterms:W3CDTF">2014-08-14T16:35:43Z</dcterms:created>
  <dcterms:modified xsi:type="dcterms:W3CDTF">2020-06-14T21:12:06Z</dcterms:modified>
</cp:coreProperties>
</file>