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8" r:id="rId3"/>
    <p:sldId id="26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402" r:id="rId12"/>
    <p:sldId id="396" r:id="rId13"/>
    <p:sldId id="403" r:id="rId14"/>
    <p:sldId id="401" r:id="rId15"/>
    <p:sldId id="397" r:id="rId16"/>
    <p:sldId id="404" r:id="rId17"/>
    <p:sldId id="405" r:id="rId18"/>
    <p:sldId id="398" r:id="rId19"/>
    <p:sldId id="406" r:id="rId20"/>
    <p:sldId id="407" r:id="rId21"/>
    <p:sldId id="449" r:id="rId22"/>
    <p:sldId id="399" r:id="rId23"/>
    <p:sldId id="408" r:id="rId24"/>
    <p:sldId id="409" r:id="rId25"/>
    <p:sldId id="411" r:id="rId26"/>
    <p:sldId id="400" r:id="rId27"/>
    <p:sldId id="415" r:id="rId28"/>
    <p:sldId id="416" r:id="rId29"/>
    <p:sldId id="417" r:id="rId30"/>
    <p:sldId id="418" r:id="rId31"/>
    <p:sldId id="412" r:id="rId32"/>
    <p:sldId id="413" r:id="rId33"/>
    <p:sldId id="420" r:id="rId34"/>
    <p:sldId id="421" r:id="rId35"/>
    <p:sldId id="419" r:id="rId36"/>
    <p:sldId id="422" r:id="rId37"/>
    <p:sldId id="423" r:id="rId38"/>
    <p:sldId id="414" r:id="rId39"/>
    <p:sldId id="424" r:id="rId40"/>
    <p:sldId id="430" r:id="rId41"/>
    <p:sldId id="425" r:id="rId42"/>
    <p:sldId id="426" r:id="rId43"/>
    <p:sldId id="427" r:id="rId44"/>
    <p:sldId id="431" r:id="rId45"/>
    <p:sldId id="428" r:id="rId46"/>
    <p:sldId id="432" r:id="rId47"/>
    <p:sldId id="429" r:id="rId48"/>
    <p:sldId id="440" r:id="rId49"/>
    <p:sldId id="443" r:id="rId50"/>
    <p:sldId id="442" r:id="rId51"/>
    <p:sldId id="441" r:id="rId52"/>
    <p:sldId id="444" r:id="rId53"/>
    <p:sldId id="445" r:id="rId54"/>
    <p:sldId id="448" r:id="rId55"/>
    <p:sldId id="436" r:id="rId56"/>
    <p:sldId id="437" r:id="rId57"/>
    <p:sldId id="439" r:id="rId58"/>
    <p:sldId id="451" r:id="rId59"/>
    <p:sldId id="452" r:id="rId60"/>
    <p:sldId id="453" r:id="rId61"/>
    <p:sldId id="454" r:id="rId62"/>
    <p:sldId id="38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CF1978"/>
    <a:srgbClr val="0B00EE"/>
    <a:srgbClr val="3F6EA7"/>
    <a:srgbClr val="F7F2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06" autoAdjust="0"/>
    <p:restoredTop sz="94660"/>
  </p:normalViewPr>
  <p:slideViewPr>
    <p:cSldViewPr>
      <p:cViewPr varScale="1">
        <p:scale>
          <a:sx n="68" d="100"/>
          <a:sy n="68" d="100"/>
        </p:scale>
        <p:origin x="11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006CE-8A80-4600-A80C-9A9F7361D5C0}" type="datetimeFigureOut">
              <a:rPr lang="pt-BR" smtClean="0"/>
              <a:t>14/06/2020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AC7-7826-4F29-B1D6-71039A2E5E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250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AC7-7826-4F29-B1D6-71039A2E5E6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366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47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45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4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14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20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0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3417019"/>
            <a:ext cx="7811145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1916832"/>
            <a:ext cx="7811145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6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0"/>
          </p:nvPr>
        </p:nvSpPr>
        <p:spPr>
          <a:xfrm>
            <a:off x="4644008" y="548680"/>
            <a:ext cx="4042792" cy="554461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46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Espaço Reservado para Conteúdo 2"/>
          <p:cNvSpPr>
            <a:spLocks noGrp="1"/>
          </p:cNvSpPr>
          <p:nvPr>
            <p:ph idx="10"/>
          </p:nvPr>
        </p:nvSpPr>
        <p:spPr>
          <a:xfrm>
            <a:off x="457200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Espaço Reservado para Conteúdo 2"/>
          <p:cNvSpPr>
            <a:spLocks noGrp="1"/>
          </p:cNvSpPr>
          <p:nvPr>
            <p:ph idx="11"/>
          </p:nvPr>
        </p:nvSpPr>
        <p:spPr>
          <a:xfrm>
            <a:off x="4644008" y="1700808"/>
            <a:ext cx="4042792" cy="4608512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3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8" name="CaixaDeTexto 7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9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8172400" y="652534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5E85FC-6A76-41CD-B448-B8A7DCD3D0B9}" type="slidenum"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0"/>
          </p:nvPr>
        </p:nvSpPr>
        <p:spPr>
          <a:xfrm>
            <a:off x="3697560" y="260648"/>
            <a:ext cx="4942892" cy="5904656"/>
          </a:xfrm>
          <a:prstGeom prst="rect">
            <a:avLst/>
          </a:prstGeom>
        </p:spPr>
        <p:txBody>
          <a:bodyPr/>
          <a:lstStyle>
            <a:lvl1pPr>
              <a:buClr>
                <a:srgbClr val="0070C0"/>
              </a:buClr>
              <a:defRPr sz="2800"/>
            </a:lvl1pPr>
            <a:lvl2pPr>
              <a:buClr>
                <a:srgbClr val="0070C0"/>
              </a:buClr>
              <a:defRPr sz="2400"/>
            </a:lvl2pPr>
            <a:lvl3pPr>
              <a:buClr>
                <a:srgbClr val="0070C0"/>
              </a:buClr>
              <a:defRPr sz="2000"/>
            </a:lvl3pPr>
            <a:lvl4pPr>
              <a:buClr>
                <a:srgbClr val="0070C0"/>
              </a:buClr>
              <a:defRPr sz="1800"/>
            </a:lvl4pPr>
            <a:lvl5pPr>
              <a:buClr>
                <a:srgbClr val="0070C0"/>
              </a:buClr>
              <a:defRPr sz="1800"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81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6597352"/>
            <a:ext cx="8172400" cy="260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600" dirty="0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-36512" y="6577607"/>
            <a:ext cx="8208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Aula</a:t>
            </a:r>
            <a:r>
              <a:rPr lang="pt-BR" sz="1400" baseline="0" dirty="0">
                <a:solidFill>
                  <a:schemeClr val="bg1"/>
                </a:solidFill>
              </a:rPr>
              <a:t> 09 – </a:t>
            </a:r>
            <a:r>
              <a:rPr lang="pt-BR" sz="1400" dirty="0">
                <a:solidFill>
                  <a:schemeClr val="bg1"/>
                </a:solidFill>
              </a:rPr>
              <a:t> Ventos: Pequena escala e Sistemas locais</a:t>
            </a:r>
          </a:p>
        </p:txBody>
      </p:sp>
    </p:spTree>
    <p:extLst>
      <p:ext uri="{BB962C8B-B14F-4D97-AF65-F5344CB8AC3E}">
        <p14:creationId xmlns:p14="http://schemas.microsoft.com/office/powerpoint/2010/main" val="399611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gif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://www.scientificamerican.com/video/how-do-tornadoes-form2013-04-23/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earth.nullschool.net/" TargetMode="Externa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hyperlink" Target="http://letstalkclimate.com/2014/01/24/excitement-at-the-front-one-island-two-sea-breezes/" TargetMode="Externa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earthobservatory.nasa.gov/Features/Deforestation/deforestation_update2.php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2.png"/><Relationship Id="rId5" Type="http://schemas.openxmlformats.org/officeDocument/2006/relationships/hyperlink" Target="https://www.youtube.com/watch?v=JdTOlrGAdF4" TargetMode="External"/><Relationship Id="rId4" Type="http://schemas.openxmlformats.org/officeDocument/2006/relationships/notesSlide" Target="../notesSlides/notesSlide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hyperlink" Target="http://www.cresesb.cepel.br/index.php?section=publicacoes&amp;task=livro&amp;cid=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cresesb.cepel.br/index.php?section=publicacoes&amp;task=livro&amp;cid=1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75/BAMS-D-14-00193.1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251520" y="2320358"/>
            <a:ext cx="8640960" cy="1470025"/>
          </a:xfrm>
        </p:spPr>
        <p:txBody>
          <a:bodyPr/>
          <a:lstStyle/>
          <a:p>
            <a:r>
              <a:rPr lang="en-US" b="1" dirty="0"/>
              <a:t>ACA0220 – </a:t>
            </a:r>
            <a:r>
              <a:rPr lang="en-US" b="1" dirty="0" err="1"/>
              <a:t>Climatologia</a:t>
            </a:r>
            <a:r>
              <a:rPr lang="en-US" b="1" dirty="0"/>
              <a:t> e </a:t>
            </a:r>
            <a:r>
              <a:rPr lang="en-US" b="1" dirty="0" err="1"/>
              <a:t>Hidrometeorologia</a:t>
            </a:r>
            <a:endParaRPr lang="en-US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-29481" y="6546830"/>
            <a:ext cx="1638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</a:t>
            </a:r>
            <a:r>
              <a:rPr lang="en-US" sz="1600" baseline="30000" dirty="0">
                <a:solidFill>
                  <a:schemeClr val="bg1"/>
                </a:solidFill>
              </a:rPr>
              <a:t>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semestre</a:t>
            </a:r>
            <a:r>
              <a:rPr lang="en-US" sz="1600" dirty="0">
                <a:solidFill>
                  <a:schemeClr val="bg1"/>
                </a:solidFill>
              </a:rPr>
              <a:t> 2020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32797" y="4014348"/>
            <a:ext cx="4432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Prof. Dr. Fabio Teixeira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Goncalves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26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Quando o ar (um fluido laminar) se movimenta sobre uma superfície irregular (uma cidade com casas, árvores e prédios, por exemplo), a camada próxima à superfície é quebrada devido à barreira física que a irregularidade do terreno impõe.</a:t>
            </a:r>
          </a:p>
          <a:p>
            <a:endParaRPr lang="pt-BR" sz="800" dirty="0"/>
          </a:p>
          <a:p>
            <a:r>
              <a:rPr lang="pt-BR" sz="2000" dirty="0"/>
              <a:t>O arrasto decresce conforme nos distanciamos da superfície, e é menor quanto menor for a rugosidade desta. </a:t>
            </a:r>
            <a:endParaRPr lang="pt-BR" sz="1600" dirty="0"/>
          </a:p>
          <a:p>
            <a:endParaRPr lang="pt-BR" sz="2000" dirty="0"/>
          </a:p>
          <a:p>
            <a:endParaRPr lang="pt-BR" sz="11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4" y="2924944"/>
            <a:ext cx="796617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4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 arrasto gera inúmeros redemoinhos que se propagam até centenas de metros acima da superfície (um fluido turbulento), e é chamada de </a:t>
            </a:r>
            <a:r>
              <a:rPr lang="pt-BR" sz="2000" dirty="0">
                <a:solidFill>
                  <a:srgbClr val="FF0000"/>
                </a:solidFill>
              </a:rPr>
              <a:t>turbulência mecânica</a:t>
            </a:r>
            <a:r>
              <a:rPr lang="pt-BR" sz="2000" dirty="0"/>
              <a:t>.</a:t>
            </a:r>
            <a:endParaRPr lang="pt-BR" sz="16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5" y="1750910"/>
            <a:ext cx="7488209" cy="44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07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000" dirty="0"/>
              <a:t>O aquecimento da superfície também gera turbulência que se estende por centenas a poucos milhares de metros.</a:t>
            </a:r>
          </a:p>
          <a:p>
            <a:endParaRPr lang="pt-BR" sz="2000" dirty="0"/>
          </a:p>
          <a:p>
            <a:r>
              <a:rPr lang="pt-BR" sz="2000" dirty="0"/>
              <a:t>Conforme a superfície é aquecida pela radiação solar, bolhas térmicas e células de convecção são formadas.</a:t>
            </a:r>
          </a:p>
          <a:p>
            <a:endParaRPr lang="pt-BR" sz="2000" dirty="0"/>
          </a:p>
          <a:p>
            <a:r>
              <a:rPr lang="pt-BR" sz="2000" dirty="0"/>
              <a:t>O movimento vertical gera </a:t>
            </a:r>
            <a:r>
              <a:rPr lang="pt-BR" sz="2000" dirty="0">
                <a:solidFill>
                  <a:srgbClr val="FF0000"/>
                </a:solidFill>
              </a:rPr>
              <a:t>turbulência térmica</a:t>
            </a:r>
            <a:r>
              <a:rPr lang="pt-BR" sz="2000" dirty="0"/>
              <a:t>, a qual aumenta de acordo com a intensidade do aquecimento da superfície e instabilidade atmosférica.</a:t>
            </a:r>
          </a:p>
          <a:p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dirty="0"/>
              <a:t>Durante uma noite calma (sem vento e sem aquecimento solar), há pouca ou nenhuma turbulência e a camada limite planetária é dividida em camadas distintas (camada de superfície e camada residual). Já durante o dia, com o aquecimento solar, a CLP sofre uma mistura turbulenta devido à turbulência térmica ficando homogênea (camada de mistura convectiva).</a:t>
            </a:r>
            <a:endParaRPr lang="pt-BR" sz="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3" y="2132856"/>
            <a:ext cx="799323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79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</a:t>
            </a:r>
            <a:r>
              <a:rPr lang="pt-BR" sz="2400" dirty="0" err="1"/>
              <a:t>tubulência</a:t>
            </a:r>
            <a:r>
              <a:rPr lang="pt-BR" sz="2400" dirty="0"/>
              <a:t> mecânica e térmica acontecem ao mesmo tempo na CLP.</a:t>
            </a:r>
          </a:p>
          <a:p>
            <a:pPr lvl="1"/>
            <a:r>
              <a:rPr lang="pt-BR" sz="1800" dirty="0"/>
              <a:t>Considere o exemplo da figura abaixo. O vento durante as primeiras horas da manhã é fraco, não há turbulência térmica e a turbulência mecânica é pequena. Com o aquecimento diurno, a intensidade do vento aumenta, assim como a instabilidade e a turbulência térmica, o que leva a um aumento da turbulência mecânica e turbilhões maiores, até com rajadas de vento proveniente do vento que é carregado com os turbilhões.</a:t>
            </a:r>
            <a:endParaRPr lang="pt-BR" sz="12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8856984" cy="318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10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turbulência mecânica pode gerar turbilhões de pequena, média e grande escala.</a:t>
            </a:r>
          </a:p>
          <a:p>
            <a:pPr lvl="1"/>
            <a:r>
              <a:rPr lang="pt-BR" sz="2000" dirty="0"/>
              <a:t>Na pequena escala, por exemplo, o vento  passando sobre um morro pode gerar turbilhões que viram o vento na direção oposta.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73" y="2564904"/>
            <a:ext cx="51816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Na média escala, por exemplo, o vento  passando sobre uma montanha pode gerar turbilhões gerando nuvens rolo ou nuvens lenticulares.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464" y="1657265"/>
            <a:ext cx="5039072" cy="20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63957"/>
            <a:ext cx="3528921" cy="234687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245" y="3994857"/>
            <a:ext cx="3127163" cy="2345373"/>
          </a:xfrm>
          <a:prstGeom prst="rect">
            <a:avLst/>
          </a:prstGeom>
        </p:spPr>
      </p:pic>
      <p:cxnSp>
        <p:nvCxnSpPr>
          <p:cNvPr id="7" name="Conector de seta reta 6"/>
          <p:cNvCxnSpPr/>
          <p:nvPr/>
        </p:nvCxnSpPr>
        <p:spPr>
          <a:xfrm flipV="1">
            <a:off x="2699792" y="3284984"/>
            <a:ext cx="1872208" cy="165618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 flipV="1">
            <a:off x="5940152" y="2694722"/>
            <a:ext cx="700472" cy="1958414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43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Na grande escala, por exemplo, o vento pode induzir turbilhões na formação de nuvens por centenas de quilômetros.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81" y="3780823"/>
            <a:ext cx="3407701" cy="272616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91882"/>
            <a:ext cx="3407702" cy="255577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5" y="1391882"/>
            <a:ext cx="3608665" cy="481155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088" y="3279387"/>
            <a:ext cx="2673085" cy="13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b="1" i="1" u="sng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</a:t>
            </a:r>
            <a:r>
              <a:rPr lang="pt-BR" sz="2400" i="1" u="sng" dirty="0"/>
              <a:t>mudança da velocidade e/ou direção do vento com a altura</a:t>
            </a:r>
            <a:r>
              <a:rPr lang="pt-BR" sz="2400" dirty="0"/>
              <a:t>) também causa turbulência: 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4" y="1556792"/>
            <a:ext cx="8460432" cy="225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 b="21666"/>
          <a:stretch/>
        </p:blipFill>
        <p:spPr>
          <a:xfrm>
            <a:off x="1281256" y="3933056"/>
            <a:ext cx="667512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(mudança da velocidade e/ou direção do vento com a altura) também causa turbulência:  </a:t>
            </a:r>
          </a:p>
          <a:p>
            <a:pPr lvl="1"/>
            <a:r>
              <a:rPr lang="pt-BR" sz="2000" dirty="0"/>
              <a:t>Acoplamento com a </a:t>
            </a:r>
            <a:r>
              <a:rPr lang="pt-BR" sz="2000" dirty="0" err="1"/>
              <a:t>Mesoescala</a:t>
            </a:r>
            <a:r>
              <a:rPr lang="pt-BR" sz="2000" dirty="0"/>
              <a:t> 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132856"/>
            <a:ext cx="6048672" cy="30243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2247230"/>
            <a:ext cx="3790949" cy="279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09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Ventos: pequena escala e sistemas locais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09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2216185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Ventos de pequena escala interagindo com o ambiente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Medidas de vento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Sistemas de vento local</a:t>
            </a:r>
          </a:p>
        </p:txBody>
      </p:sp>
    </p:spTree>
    <p:extLst>
      <p:ext uri="{BB962C8B-B14F-4D97-AF65-F5344CB8AC3E}">
        <p14:creationId xmlns:p14="http://schemas.microsoft.com/office/powerpoint/2010/main" val="410101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(mudança da velocidade e/ou direção do vento com a altura) também causa turbulência:  </a:t>
            </a:r>
          </a:p>
          <a:p>
            <a:pPr lvl="1"/>
            <a:r>
              <a:rPr lang="pt-BR" sz="2000" dirty="0"/>
              <a:t>Acoplamento com a </a:t>
            </a:r>
            <a:r>
              <a:rPr lang="pt-BR" sz="2000" dirty="0" err="1"/>
              <a:t>Mesoescala</a:t>
            </a:r>
            <a:r>
              <a:rPr lang="pt-BR" sz="2000" dirty="0"/>
              <a:t> 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1" r="22047"/>
          <a:stretch/>
        </p:blipFill>
        <p:spPr>
          <a:xfrm>
            <a:off x="5312229" y="2460452"/>
            <a:ext cx="3461658" cy="32918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6" y="2028403"/>
            <a:ext cx="47625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4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 </a:t>
            </a:r>
            <a:r>
              <a:rPr lang="pt-BR" sz="2400" dirty="0">
                <a:solidFill>
                  <a:srgbClr val="FF0000"/>
                </a:solidFill>
              </a:rPr>
              <a:t>cisalhamento do vento </a:t>
            </a:r>
            <a:r>
              <a:rPr lang="pt-BR" sz="2400" dirty="0"/>
              <a:t>(mudança da velocidade e/ou direção do vento com a altura) também causa turbulência:  </a:t>
            </a:r>
          </a:p>
          <a:p>
            <a:pPr lvl="1"/>
            <a:r>
              <a:rPr lang="pt-BR" sz="2000" dirty="0">
                <a:solidFill>
                  <a:prstClr val="black"/>
                </a:solidFill>
              </a:rPr>
              <a:t>Acoplamento com a </a:t>
            </a:r>
            <a:r>
              <a:rPr lang="pt-BR" sz="2000" dirty="0" err="1">
                <a:solidFill>
                  <a:prstClr val="black"/>
                </a:solidFill>
              </a:rPr>
              <a:t>Mesoescala</a:t>
            </a:r>
            <a:endParaRPr lang="pt-BR" sz="1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Forming cumulonimbus (timelapse) - trimm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847428"/>
            <a:ext cx="8077200" cy="45339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421904" y="6309320"/>
            <a:ext cx="6390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6"/>
              </a:rPr>
              <a:t>http://www.scientificamerican.com/video/how-do-tornadoes-form2013-04-23/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305091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turbulência mecânica é responsável pela alta precipitação na Amazônia: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91592"/>
            <a:ext cx="3744416" cy="48142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1" y="1728439"/>
            <a:ext cx="4218407" cy="400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17689" y="5871195"/>
            <a:ext cx="2793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http://earth.nullschool.net/</a:t>
            </a:r>
            <a:endParaRPr lang="en-US" dirty="0"/>
          </a:p>
        </p:txBody>
      </p:sp>
      <p:cxnSp>
        <p:nvCxnSpPr>
          <p:cNvPr id="7" name="Conector de seta reta 6"/>
          <p:cNvCxnSpPr>
            <a:stCxn id="2" idx="1"/>
            <a:endCxn id="8" idx="3"/>
          </p:cNvCxnSpPr>
          <p:nvPr/>
        </p:nvCxnSpPr>
        <p:spPr>
          <a:xfrm flipH="1" flipV="1">
            <a:off x="2363748" y="3789040"/>
            <a:ext cx="2496284" cy="1096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/>
          <p:cNvSpPr/>
          <p:nvPr/>
        </p:nvSpPr>
        <p:spPr>
          <a:xfrm>
            <a:off x="1952672" y="3573016"/>
            <a:ext cx="411076" cy="4320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Ventos: pequena escala e sistemas locais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09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2216185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Ventos de pequena escala interagindo com o ambiente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Medidas de vento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Sistemas de vento local</a:t>
            </a:r>
          </a:p>
        </p:txBody>
      </p:sp>
    </p:spTree>
    <p:extLst>
      <p:ext uri="{BB962C8B-B14F-4D97-AF65-F5344CB8AC3E}">
        <p14:creationId xmlns:p14="http://schemas.microsoft.com/office/powerpoint/2010/main" val="3325999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46088" indent="-446088"/>
            <a:r>
              <a:rPr lang="pt-BR" dirty="0"/>
              <a:t>2. Medidas de vento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A medição do vento é feita através da sua magnitude (intensidade) e direção.</a:t>
            </a:r>
          </a:p>
          <a:p>
            <a:r>
              <a:rPr lang="pt-BR" sz="2400" b="1" i="1" dirty="0"/>
              <a:t>A direção do vento é aquela de onde o vento vem</a:t>
            </a:r>
            <a:r>
              <a:rPr lang="pt-BR" sz="2400" dirty="0"/>
              <a:t>: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endParaRPr lang="pt-BR" sz="2000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89" y="2575394"/>
            <a:ext cx="3869607" cy="367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156176" y="4149080"/>
            <a:ext cx="1983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leste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70804" y="4149079"/>
            <a:ext cx="207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oeste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3508455" y="2348880"/>
            <a:ext cx="2071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norte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727913" y="5949280"/>
            <a:ext cx="1737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vento</a:t>
            </a:r>
            <a:r>
              <a:rPr lang="en-US" sz="2400" b="1" dirty="0">
                <a:solidFill>
                  <a:srgbClr val="FF0000"/>
                </a:solidFill>
              </a:rPr>
              <a:t> de </a:t>
            </a:r>
            <a:r>
              <a:rPr lang="en-US" sz="2400" b="1" dirty="0" err="1">
                <a:solidFill>
                  <a:srgbClr val="FF0000"/>
                </a:solidFill>
              </a:rPr>
              <a:t>sul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7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2. Medidas de vento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medição do vento pode ser feita através dos seguintes instrumentos:</a:t>
            </a:r>
          </a:p>
          <a:p>
            <a:endParaRPr lang="pt-BR" sz="2400" dirty="0"/>
          </a:p>
          <a:p>
            <a:pPr lvl="1"/>
            <a:r>
              <a:rPr lang="pt-BR" sz="2000" dirty="0"/>
              <a:t>Biruta, “galo dos ventos” e “</a:t>
            </a:r>
            <a:r>
              <a:rPr lang="pt-BR" sz="2000" dirty="0" err="1"/>
              <a:t>giruta</a:t>
            </a:r>
            <a:r>
              <a:rPr lang="pt-BR" sz="2000" dirty="0"/>
              <a:t>”</a:t>
            </a:r>
          </a:p>
          <a:p>
            <a:pPr lvl="1"/>
            <a:r>
              <a:rPr lang="pt-BR" sz="2000" dirty="0"/>
              <a:t>Anemômetro</a:t>
            </a:r>
          </a:p>
          <a:p>
            <a:pPr lvl="1"/>
            <a:r>
              <a:rPr lang="pt-BR" sz="2000" dirty="0"/>
              <a:t>Balão piloto</a:t>
            </a:r>
          </a:p>
          <a:p>
            <a:pPr lvl="1"/>
            <a:r>
              <a:rPr lang="pt-BR" sz="2000" dirty="0"/>
              <a:t>Lidar (</a:t>
            </a:r>
            <a:r>
              <a:rPr lang="pt-BR" sz="2000" dirty="0" err="1"/>
              <a:t>perfilador</a:t>
            </a:r>
            <a:r>
              <a:rPr lang="pt-BR" sz="2000" dirty="0"/>
              <a:t> de vento com feixe de luz)</a:t>
            </a:r>
          </a:p>
          <a:p>
            <a:pPr lvl="1"/>
            <a:r>
              <a:rPr lang="pt-BR" sz="2000" dirty="0"/>
              <a:t>Sodar (</a:t>
            </a:r>
            <a:r>
              <a:rPr lang="pt-BR" sz="2000" dirty="0" err="1"/>
              <a:t>perfilador</a:t>
            </a:r>
            <a:r>
              <a:rPr lang="pt-BR" sz="2000" dirty="0"/>
              <a:t> de vento com ondas acústicas)</a:t>
            </a:r>
          </a:p>
          <a:p>
            <a:pPr lvl="1"/>
            <a:r>
              <a:rPr lang="pt-BR" sz="2000" dirty="0" err="1"/>
              <a:t>Escaterômetros</a:t>
            </a:r>
            <a:r>
              <a:rPr lang="pt-BR" sz="2000" dirty="0"/>
              <a:t> (satélite)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endParaRPr lang="pt-BR" sz="2000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634439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Biruta, “galo dos ventos” e “</a:t>
            </a:r>
            <a:r>
              <a:rPr lang="pt-BR" sz="2000" dirty="0" err="1"/>
              <a:t>giruta</a:t>
            </a:r>
            <a:r>
              <a:rPr lang="pt-BR" sz="2000" dirty="0"/>
              <a:t>” :   </a:t>
            </a:r>
          </a:p>
          <a:p>
            <a:pPr lvl="2"/>
            <a:r>
              <a:rPr lang="pt-BR" dirty="0"/>
              <a:t>Medem apenas a direção do vento.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5"/>
            <a:ext cx="4211019" cy="31576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210257" cy="315769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42285"/>
            <a:ext cx="2160240" cy="168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88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Anemômetro:   </a:t>
            </a:r>
          </a:p>
          <a:p>
            <a:pPr lvl="2"/>
            <a:r>
              <a:rPr lang="pt-BR" dirty="0"/>
              <a:t>Mede a direção do vento e intensidade (ou só intensidade).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10100"/>
            <a:ext cx="3935234" cy="298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86" y="1710100"/>
            <a:ext cx="2211710" cy="29489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860032" y="1412776"/>
            <a:ext cx="2696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Anemômetro</a:t>
            </a:r>
            <a:r>
              <a:rPr lang="en-US" dirty="0"/>
              <a:t> de </a:t>
            </a:r>
            <a:r>
              <a:rPr lang="en-US" dirty="0" err="1"/>
              <a:t>catavento</a:t>
            </a:r>
            <a:endParaRPr lang="en-US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78868" y="1340768"/>
            <a:ext cx="232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Anemômetro</a:t>
            </a:r>
            <a:r>
              <a:rPr lang="en-US" dirty="0"/>
              <a:t> de </a:t>
            </a:r>
            <a:r>
              <a:rPr lang="en-US" dirty="0" err="1"/>
              <a:t>copos</a:t>
            </a:r>
            <a:endParaRPr lang="en-US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96" y="4871436"/>
            <a:ext cx="1560128" cy="156012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131" y="4797173"/>
            <a:ext cx="2197941" cy="159266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67" y="4842769"/>
            <a:ext cx="2760757" cy="154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50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Balão piloto:   </a:t>
            </a:r>
          </a:p>
          <a:p>
            <a:pPr lvl="2"/>
            <a:r>
              <a:rPr lang="pt-BR" dirty="0"/>
              <a:t>Mede a direção do vento e intensidade através da trajetória de um balão acompanhada por um teodolito.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3210809" cy="428107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939114"/>
            <a:ext cx="3500202" cy="22587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92060"/>
            <a:ext cx="2957628" cy="331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5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Lidar:   </a:t>
            </a:r>
          </a:p>
          <a:p>
            <a:pPr lvl="2"/>
            <a:r>
              <a:rPr lang="pt-BR" dirty="0"/>
              <a:t>Mede a direção do vento e intensidade através do espalhamento Doppler de um feixe de luz.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08920"/>
            <a:ext cx="3493949" cy="255669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47416"/>
            <a:ext cx="34036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446088" indent="-446088"/>
            <a:r>
              <a:rPr lang="pt-BR" dirty="0"/>
              <a:t>1. Ventos de pequena escala interagindo com o ambiente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112568"/>
          </a:xfrm>
        </p:spPr>
        <p:txBody>
          <a:bodyPr/>
          <a:lstStyle/>
          <a:p>
            <a:r>
              <a:rPr lang="pt-BR" sz="2400" dirty="0"/>
              <a:t>As circulações de todos os tamanhos existem na atmosfera. </a:t>
            </a:r>
          </a:p>
          <a:p>
            <a:endParaRPr lang="pt-BR" sz="2400" dirty="0"/>
          </a:p>
          <a:p>
            <a:r>
              <a:rPr lang="pt-BR" sz="2400" dirty="0"/>
              <a:t>Pequenos redemoinhos formam dentro de redemoinhos maiores, que englobam redemoinhos ainda maiores, ou seja, uma massa enorme de turbulentos redemoinhos.</a:t>
            </a:r>
          </a:p>
          <a:p>
            <a:endParaRPr lang="pt-BR" sz="2400" dirty="0"/>
          </a:p>
          <a:p>
            <a:r>
              <a:rPr lang="pt-BR" sz="2400" dirty="0"/>
              <a:t>Para maior clareza, os meteorologistas organizam as circulações de acordo com seu tamanho em escala horizontal.</a:t>
            </a:r>
          </a:p>
          <a:p>
            <a:endParaRPr lang="pt-BR" sz="2400" dirty="0"/>
          </a:p>
          <a:p>
            <a:r>
              <a:rPr lang="pt-BR" sz="2400" dirty="0"/>
              <a:t>Esta hierarquia de movimentos que parte de minúsculos redemoinhos, pequenas rajadas de vento à tempestades gigantes é chamada de </a:t>
            </a:r>
            <a:r>
              <a:rPr lang="pt-BR" sz="2400" i="1" dirty="0">
                <a:solidFill>
                  <a:srgbClr val="FF0000"/>
                </a:solidFill>
              </a:rPr>
              <a:t>escala de movimento</a:t>
            </a:r>
            <a:r>
              <a:rPr lang="pt-BR" sz="2400" dirty="0"/>
              <a:t>.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3545564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Sodar:   </a:t>
            </a:r>
          </a:p>
          <a:p>
            <a:pPr lvl="2"/>
            <a:r>
              <a:rPr lang="pt-BR" dirty="0"/>
              <a:t>Mede a direção do vento e intensidade através do espalhamento Doppler de uma onda acústica.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03039"/>
            <a:ext cx="3656236" cy="24330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064" y="4437112"/>
            <a:ext cx="2575872" cy="193190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5"/>
            <a:ext cx="3214636" cy="2147929"/>
          </a:xfrm>
          <a:prstGeom prst="rect">
            <a:avLst/>
          </a:prstGeom>
        </p:spPr>
      </p:pic>
      <p:cxnSp>
        <p:nvCxnSpPr>
          <p:cNvPr id="10" name="Conector de seta reta 9"/>
          <p:cNvCxnSpPr/>
          <p:nvPr/>
        </p:nvCxnSpPr>
        <p:spPr>
          <a:xfrm flipH="1">
            <a:off x="4499992" y="3861048"/>
            <a:ext cx="1359944" cy="1368152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111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 err="1"/>
              <a:t>Escaterômetros</a:t>
            </a:r>
            <a:r>
              <a:rPr lang="pt-BR" sz="2400" dirty="0"/>
              <a:t>:</a:t>
            </a:r>
          </a:p>
          <a:p>
            <a:pPr lvl="2"/>
            <a:r>
              <a:rPr lang="pt-BR" dirty="0">
                <a:solidFill>
                  <a:prstClr val="black"/>
                </a:solidFill>
              </a:rPr>
              <a:t>Mede a direção e intensidade do vento (e correntes oceânicas) através do espalhamento de feixes de microondas.</a:t>
            </a:r>
          </a:p>
          <a:p>
            <a:pPr marL="0" indent="0">
              <a:buNone/>
            </a:pPr>
            <a:r>
              <a:rPr lang="pt-BR" sz="2400" dirty="0"/>
              <a:t>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38" y="1988840"/>
            <a:ext cx="5952662" cy="446449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54560"/>
            <a:ext cx="3011316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6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medidas de anemômetros:  </a:t>
            </a:r>
          </a:p>
          <a:p>
            <a:pPr lvl="1"/>
            <a:r>
              <a:rPr lang="pt-BR" sz="1400" dirty="0"/>
              <a:t>Estação Meteorológica IAG-USP, Cidade Universitária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4014936"/>
            <a:ext cx="4104456" cy="24626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70382"/>
            <a:ext cx="4104456" cy="246267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8" y="1470382"/>
            <a:ext cx="4104456" cy="246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96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medidas de anemômetros: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03" y="1267104"/>
            <a:ext cx="7999645" cy="511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10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Exemplos de medidas de anemômetros: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824833" cy="53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6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pt-BR" sz="2000" dirty="0"/>
              <a:t>Exemplos de medidas de Lidar e Sodar:   </a:t>
            </a:r>
          </a:p>
          <a:p>
            <a:pPr lvl="2"/>
            <a:r>
              <a:rPr lang="pt-BR" dirty="0"/>
              <a:t>Mede a direção do vento e intensidade através do espalhamento Doppler de uma onda acústica.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2. Medidas de vento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65" y="1772816"/>
            <a:ext cx="3791069" cy="47388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44" y="4653136"/>
            <a:ext cx="1287936" cy="96595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17037"/>
            <a:ext cx="1080120" cy="8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42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608707"/>
            <a:ext cx="7811145" cy="804069"/>
          </a:xfrm>
          <a:prstGeom prst="rect">
            <a:avLst/>
          </a:prstGeom>
        </p:spPr>
        <p:txBody>
          <a:bodyPr/>
          <a:lstStyle/>
          <a:p>
            <a:pPr fontAlgn="b"/>
            <a:r>
              <a:rPr lang="pt-BR" dirty="0"/>
              <a:t>Ventos: pequena escala e sistemas locais</a:t>
            </a:r>
            <a:endParaRPr lang="pt-BR" b="0" dirty="0">
              <a:solidFill>
                <a:srgbClr val="000000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83568" y="44624"/>
            <a:ext cx="7811145" cy="564083"/>
          </a:xfrm>
        </p:spPr>
        <p:txBody>
          <a:bodyPr/>
          <a:lstStyle/>
          <a:p>
            <a:r>
              <a:rPr lang="en-US" dirty="0"/>
              <a:t>Aula 09</a:t>
            </a:r>
          </a:p>
        </p:txBody>
      </p:sp>
      <p:sp>
        <p:nvSpPr>
          <p:cNvPr id="6" name="Retângulo 5"/>
          <p:cNvSpPr/>
          <p:nvPr/>
        </p:nvSpPr>
        <p:spPr>
          <a:xfrm>
            <a:off x="-29481" y="6597352"/>
            <a:ext cx="8201881" cy="2606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63780" y="2216185"/>
            <a:ext cx="77768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15975" indent="-457200">
              <a:lnSpc>
                <a:spcPct val="20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Ventos de pequena escala interagindo com o ambiente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dirty="0"/>
              <a:t>Medidas de vento</a:t>
            </a:r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endParaRPr lang="pt-BR" sz="2200" dirty="0"/>
          </a:p>
          <a:p>
            <a:pPr marL="815975" indent="-457200">
              <a:lnSpc>
                <a:spcPct val="150000"/>
              </a:lnSpc>
              <a:buClr>
                <a:srgbClr val="0070C0"/>
              </a:buClr>
              <a:buFont typeface="+mj-lt"/>
              <a:buAutoNum type="arabicPeriod"/>
            </a:pPr>
            <a:r>
              <a:rPr lang="pt-BR" sz="2200" b="1" dirty="0">
                <a:solidFill>
                  <a:schemeClr val="accent6">
                    <a:lumMod val="75000"/>
                  </a:schemeClr>
                </a:solidFill>
              </a:rPr>
              <a:t>Sistemas de vento local</a:t>
            </a:r>
          </a:p>
        </p:txBody>
      </p:sp>
    </p:spTree>
    <p:extLst>
      <p:ext uri="{BB962C8B-B14F-4D97-AF65-F5344CB8AC3E}">
        <p14:creationId xmlns:p14="http://schemas.microsoft.com/office/powerpoint/2010/main" val="1559939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46088" indent="-446088"/>
            <a:r>
              <a:rPr lang="pt-BR" dirty="0"/>
              <a:t>3. Sistemas de vento local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980728"/>
            <a:ext cx="8291264" cy="5544616"/>
          </a:xfrm>
        </p:spPr>
        <p:txBody>
          <a:bodyPr/>
          <a:lstStyle/>
          <a:p>
            <a:r>
              <a:rPr lang="pt-BR" sz="2400" dirty="0"/>
              <a:t>Os sistemas de vento local são formados a partir de circulações térmicas induzidas pelo aquecimento diferencial de superfícies:</a:t>
            </a:r>
          </a:p>
          <a:p>
            <a:pPr marL="4041775" lvl="1"/>
            <a:r>
              <a:rPr lang="pt-BR" sz="2000" dirty="0"/>
              <a:t>Em superfícies e atmosferas com a mesma temperatura, as isóbaras são paralelas à superfície e entre si ao longo da altura (a).</a:t>
            </a:r>
          </a:p>
          <a:p>
            <a:pPr marL="4041775" lvl="1"/>
            <a:r>
              <a:rPr lang="pt-BR" sz="2000" dirty="0"/>
              <a:t>Quando um local é mais aquecido que o outro, as isóbaras são mais afastadas no local com maior temperatura, gerando uma força gradiente de pressão (FGP) (b).</a:t>
            </a:r>
          </a:p>
          <a:p>
            <a:pPr marL="4041775" lvl="1"/>
            <a:r>
              <a:rPr lang="pt-BR" sz="2000" dirty="0"/>
              <a:t>Essa FGP faz com que o ar sopre da região mais aquecida para a região menos aquecida, formando uma </a:t>
            </a:r>
            <a:r>
              <a:rPr lang="pt-BR" sz="2000" i="1" dirty="0">
                <a:solidFill>
                  <a:srgbClr val="FF0000"/>
                </a:solidFill>
              </a:rPr>
              <a:t>circulação térmica local </a:t>
            </a:r>
            <a:r>
              <a:rPr lang="pt-BR" sz="2000" dirty="0"/>
              <a:t>(c).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pPr lvl="1"/>
            <a:endParaRPr lang="pt-BR" sz="2000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  <a:p>
            <a:endParaRPr lang="pt-BR" sz="2400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227773" cy="4176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1536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As</a:t>
            </a:r>
            <a:r>
              <a:rPr lang="pt-BR" sz="2400" u="sng" dirty="0"/>
              <a:t> regiões de alta e baixa pressão atmosférica </a:t>
            </a:r>
            <a:r>
              <a:rPr lang="pt-BR" sz="2400" i="1" u="sng" dirty="0"/>
              <a:t>na superfície </a:t>
            </a:r>
            <a:r>
              <a:rPr lang="pt-BR" sz="2400" dirty="0"/>
              <a:t>criadas pelo resfriamento ou aquecimento da atmosfera são chamadas de altas térmicas (núcleo frio) e baixas térmicas (núcleo quente).</a:t>
            </a:r>
          </a:p>
          <a:p>
            <a:pPr marL="5478463" lvl="1"/>
            <a:r>
              <a:rPr lang="pt-BR" sz="1800" dirty="0"/>
              <a:t>No ar quente acima da baixa, as isóbaras são afastadas e em um local intermediário a baixa térmica desaparece.</a:t>
            </a:r>
          </a:p>
          <a:p>
            <a:pPr marL="5478463" lvl="1"/>
            <a:endParaRPr lang="pt-BR" sz="1800" dirty="0"/>
          </a:p>
          <a:p>
            <a:pPr marL="5478463" lvl="1"/>
            <a:r>
              <a:rPr lang="pt-BR" sz="1800" dirty="0"/>
              <a:t>Analogamente, no ar frio acima da alta as isóbaras são mais próximas e em um local intermediário a alta térmica desaparece.</a:t>
            </a:r>
          </a:p>
          <a:p>
            <a:pPr marL="0" indent="0">
              <a:buNone/>
            </a:pPr>
            <a:r>
              <a:rPr lang="pt-BR" sz="2400" dirty="0"/>
              <a:t>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5143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596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Brisa marítima, terrestre e de lago</a:t>
            </a:r>
          </a:p>
          <a:p>
            <a:endParaRPr lang="pt-BR" sz="1100" dirty="0"/>
          </a:p>
          <a:p>
            <a:r>
              <a:rPr lang="pt-BR" sz="2400" dirty="0"/>
              <a:t> A brisa marítima (durante o dia) e terrestre (durante a noite) é um exemplo típico de circulação térmica.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278343" cy="23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06179" cy="23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5777" y="4365104"/>
            <a:ext cx="1892127" cy="2155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98" y="4351455"/>
            <a:ext cx="1892126" cy="216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26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(a) Considere a fumaça saindo de uma chaminé. Dentro da fumaça temos pequenos movimentos caóticos, minúsculos vórtices. Esses vórtices constituem a menor escala de movimento – a </a:t>
            </a:r>
            <a:r>
              <a:rPr lang="pt-BR" sz="1800" b="1" i="1" u="sng" dirty="0">
                <a:solidFill>
                  <a:srgbClr val="FF0000"/>
                </a:solidFill>
              </a:rPr>
              <a:t>microescala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000" dirty="0"/>
          </a:p>
          <a:p>
            <a:pPr marL="4305300" lvl="1" indent="0">
              <a:buNone/>
            </a:pPr>
            <a:r>
              <a:rPr lang="pt-BR" sz="1800" dirty="0"/>
              <a:t>Em microescala, os </a:t>
            </a:r>
            <a:r>
              <a:rPr lang="pt-BR" sz="1800" i="1" dirty="0" err="1"/>
              <a:t>eddies</a:t>
            </a:r>
            <a:r>
              <a:rPr lang="pt-BR" sz="1800" dirty="0"/>
              <a:t> (turbilhões), tem diâmetros de </a:t>
            </a:r>
            <a:r>
              <a:rPr lang="pt-BR" sz="1800" i="1" dirty="0">
                <a:solidFill>
                  <a:srgbClr val="FF0000"/>
                </a:solidFill>
              </a:rPr>
              <a:t>alguns metros ou menos</a:t>
            </a:r>
            <a:r>
              <a:rPr lang="pt-BR" sz="1800" dirty="0"/>
              <a:t>. Eles dispersam a fumaça e também balançam galhos e levantam poeira e papéis para o ar.</a:t>
            </a:r>
          </a:p>
          <a:p>
            <a:pPr marL="4305300" lvl="1" indent="0">
              <a:buNone/>
            </a:pPr>
            <a:endParaRPr lang="pt-BR" sz="1000" dirty="0">
              <a:solidFill>
                <a:prstClr val="black"/>
              </a:solidFill>
            </a:endParaRPr>
          </a:p>
          <a:p>
            <a:pPr marL="4305300" lvl="1" indent="0">
              <a:buNone/>
            </a:pPr>
            <a:r>
              <a:rPr lang="pt-BR" sz="1800" dirty="0"/>
              <a:t>São formados por convecção ou pelo vento passando por obstruções. </a:t>
            </a:r>
          </a:p>
          <a:p>
            <a:pPr marL="4305300" lvl="1" indent="0">
              <a:buNone/>
            </a:pPr>
            <a:endParaRPr lang="pt-BR" sz="1000" dirty="0">
              <a:solidFill>
                <a:prstClr val="black"/>
              </a:solidFill>
            </a:endParaRPr>
          </a:p>
          <a:p>
            <a:pPr marL="4305300" lvl="1" indent="0">
              <a:buNone/>
            </a:pPr>
            <a:r>
              <a:rPr lang="pt-BR" sz="1800" dirty="0"/>
              <a:t>Geralmente têm curta duração, de </a:t>
            </a:r>
            <a:r>
              <a:rPr lang="pt-BR" sz="1800" i="1" dirty="0">
                <a:solidFill>
                  <a:srgbClr val="FF0000"/>
                </a:solidFill>
              </a:rPr>
              <a:t>apenas alguns minutos </a:t>
            </a:r>
            <a:r>
              <a:rPr lang="pt-BR" sz="1800" dirty="0"/>
              <a:t>na melhor das hipóteses.</a:t>
            </a:r>
            <a:endParaRPr lang="pt-BR" sz="16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  <a:p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3440890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Exemplo: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75" y="1196752"/>
            <a:ext cx="7920880" cy="507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56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dianteira da brisa é chamada frente de brisa.</a:t>
            </a:r>
          </a:p>
          <a:p>
            <a:r>
              <a:rPr lang="pt-BR" sz="2400" dirty="0"/>
              <a:t>Exemplo de frente de brisa em simulação com líquidos (frio – azul, quente – amarelo):</a:t>
            </a:r>
          </a:p>
          <a:p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WHOI GFD experimen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852" y="1892424"/>
            <a:ext cx="7234548" cy="4159865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39552" y="6099238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6"/>
              </a:rPr>
              <a:t>http://letstalkclimate.com/2014/01/24/excitement-at-the-front-one-island-two-sea-breezes/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Convergência de brisa marítima em penínsulas: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3510"/>
            <a:ext cx="3835914" cy="279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66" y="1628800"/>
            <a:ext cx="4449017" cy="398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brisa de lago promove convergência durante a noite sobre o lago: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33" y="1449693"/>
            <a:ext cx="6088933" cy="494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 convergência de brisa sobre o continente em locais com vários lagos: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5" y="2195512"/>
            <a:ext cx="7595810" cy="36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3063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Contrastes de vegetação também geram brisas. Exemplo do desmatamento na Amazônia: 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7324278" cy="366213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56692" y="5661248"/>
            <a:ext cx="7830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4"/>
              </a:rPr>
              <a:t>http://earthobservatory.nasa.gov/Features/Deforestation/deforestation_update2.php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Brisa vale-montanha</a:t>
            </a:r>
          </a:p>
          <a:p>
            <a:endParaRPr lang="pt-BR" sz="1100" dirty="0"/>
          </a:p>
          <a:p>
            <a:r>
              <a:rPr lang="pt-BR" sz="2400" dirty="0"/>
              <a:t>A brisa de vale (durante o dia) e de montanha (durante a noite) é um outro exemplo típico de circulação térmica.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2420292"/>
            <a:ext cx="8316416" cy="3240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9759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Exemplo de convergência de brisa de montanha durante a noite nos Andes (e também de brisa de lago): 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0" y="2132856"/>
            <a:ext cx="58547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05166" y="1585619"/>
            <a:ext cx="21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Brisa</a:t>
            </a:r>
            <a:r>
              <a:rPr lang="en-US" b="1" dirty="0">
                <a:solidFill>
                  <a:srgbClr val="FF0000"/>
                </a:solidFill>
              </a:rPr>
              <a:t> vale-</a:t>
            </a:r>
            <a:r>
              <a:rPr lang="en-US" b="1" dirty="0" err="1">
                <a:solidFill>
                  <a:srgbClr val="FF0000"/>
                </a:solidFill>
              </a:rPr>
              <a:t>montanha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084810" y="1585619"/>
            <a:ext cx="111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Brisa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err="1">
                <a:solidFill>
                  <a:schemeClr val="accent1"/>
                </a:solidFill>
              </a:rPr>
              <a:t>lago</a:t>
            </a:r>
            <a:endParaRPr lang="en-US" b="1" dirty="0">
              <a:solidFill>
                <a:schemeClr val="accent1"/>
              </a:solidFill>
            </a:endParaRPr>
          </a:p>
        </p:txBody>
      </p:sp>
      <p:cxnSp>
        <p:nvCxnSpPr>
          <p:cNvPr id="7" name="Conector de seta reta 6"/>
          <p:cNvCxnSpPr>
            <a:stCxn id="2" idx="2"/>
          </p:cNvCxnSpPr>
          <p:nvPr/>
        </p:nvCxnSpPr>
        <p:spPr>
          <a:xfrm>
            <a:off x="1483474" y="1954951"/>
            <a:ext cx="953264" cy="147404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>
            <a:stCxn id="2" idx="2"/>
          </p:cNvCxnSpPr>
          <p:nvPr/>
        </p:nvCxnSpPr>
        <p:spPr>
          <a:xfrm>
            <a:off x="1483474" y="1954951"/>
            <a:ext cx="665232" cy="23381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>
            <a:stCxn id="2" idx="2"/>
          </p:cNvCxnSpPr>
          <p:nvPr/>
        </p:nvCxnSpPr>
        <p:spPr>
          <a:xfrm>
            <a:off x="1483474" y="1954951"/>
            <a:ext cx="1078308" cy="201305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/>
          <p:cNvCxnSpPr/>
          <p:nvPr/>
        </p:nvCxnSpPr>
        <p:spPr>
          <a:xfrm flipH="1">
            <a:off x="3084810" y="1954951"/>
            <a:ext cx="623094" cy="889424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r="10341" b="32833"/>
          <a:stretch/>
        </p:blipFill>
        <p:spPr>
          <a:xfrm>
            <a:off x="4572001" y="1770285"/>
            <a:ext cx="4464495" cy="40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506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Lago de Maracaibo é onde tem mais raios no mundo!</a:t>
            </a:r>
          </a:p>
          <a:p>
            <a:pPr lvl="1"/>
            <a:r>
              <a:rPr lang="pt-BR" sz="1400" dirty="0"/>
              <a:t>Convergência de brisas montanha-vale e terra-lago, durante a noite, em baixos níveis sobre um lago quente (águas de 27 à 30</a:t>
            </a:r>
            <a:r>
              <a:rPr lang="pt-BR" sz="1400" baseline="30000" dirty="0"/>
              <a:t>o</a:t>
            </a:r>
            <a:r>
              <a:rPr lang="pt-BR" sz="1400" dirty="0"/>
              <a:t>C)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7057"/>
            <a:ext cx="8460432" cy="4322223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0919766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Lago de Maracaibo é onde tem mais raios no mundo!</a:t>
            </a:r>
          </a:p>
          <a:p>
            <a:pPr lvl="1"/>
            <a:r>
              <a:rPr lang="pt-BR" sz="1400" dirty="0"/>
              <a:t>Convergência de brisas montanha-vale e terra-lago, durante a noite, em baixos níveis sobre um lago quente (águas de 27 à 30</a:t>
            </a:r>
            <a:r>
              <a:rPr lang="pt-BR" sz="1400" baseline="30000" dirty="0"/>
              <a:t>o</a:t>
            </a:r>
            <a:r>
              <a:rPr lang="pt-BR" sz="1400" dirty="0"/>
              <a:t>C)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16297"/>
          <a:stretch/>
        </p:blipFill>
        <p:spPr>
          <a:xfrm>
            <a:off x="2123728" y="1556792"/>
            <a:ext cx="4949753" cy="494119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164288" y="3861048"/>
            <a:ext cx="17937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/>
              <a:t>Day/Night Band</a:t>
            </a:r>
            <a:r>
              <a:rPr lang="en-CA" sz="1400" dirty="0"/>
              <a:t> VIIRS</a:t>
            </a:r>
          </a:p>
          <a:p>
            <a:r>
              <a:rPr lang="pt-BR" sz="1400" dirty="0"/>
              <a:t>Satélite NPP </a:t>
            </a:r>
            <a:r>
              <a:rPr lang="pt-BR" sz="1400" dirty="0" err="1"/>
              <a:t>Suomi</a:t>
            </a:r>
            <a:endParaRPr lang="pt-BR" sz="1400" dirty="0"/>
          </a:p>
          <a:p>
            <a:r>
              <a:rPr lang="en-CA" sz="1400" dirty="0"/>
              <a:t>2015-09-04 0624UTC</a:t>
            </a:r>
          </a:p>
        </p:txBody>
      </p:sp>
    </p:spTree>
    <p:extLst>
      <p:ext uri="{BB962C8B-B14F-4D97-AF65-F5344CB8AC3E}">
        <p14:creationId xmlns:p14="http://schemas.microsoft.com/office/powerpoint/2010/main" val="152661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8" y="980728"/>
            <a:ext cx="4508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(b) O vento que carrega a fumaça da chaminé por quilômetros está embebido na circulação da cidade e é chamado de</a:t>
            </a:r>
            <a:r>
              <a:rPr lang="pt-BR" sz="1800" dirty="0">
                <a:solidFill>
                  <a:srgbClr val="FF0000"/>
                </a:solidFill>
              </a:rPr>
              <a:t> </a:t>
            </a:r>
            <a:r>
              <a:rPr lang="pt-BR" sz="1800" b="1" i="1" u="sng" dirty="0" err="1">
                <a:solidFill>
                  <a:srgbClr val="FF0000"/>
                </a:solidFill>
              </a:rPr>
              <a:t>mesoescala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Ventos de </a:t>
            </a:r>
            <a:r>
              <a:rPr lang="pt-BR" sz="1800" dirty="0" err="1"/>
              <a:t>mesoescala</a:t>
            </a:r>
            <a:r>
              <a:rPr lang="pt-BR" sz="1800" dirty="0"/>
              <a:t> típicas variam de </a:t>
            </a:r>
            <a:r>
              <a:rPr lang="pt-BR" sz="1800" i="1" dirty="0">
                <a:solidFill>
                  <a:srgbClr val="FF0000"/>
                </a:solidFill>
              </a:rPr>
              <a:t>dezenas a </a:t>
            </a:r>
            <a:r>
              <a:rPr lang="pt-BR" sz="1800" i="1" dirty="0" err="1">
                <a:solidFill>
                  <a:srgbClr val="FF0000"/>
                </a:solidFill>
              </a:rPr>
              <a:t>centanas</a:t>
            </a:r>
            <a:r>
              <a:rPr lang="pt-BR" sz="1800" i="1" dirty="0">
                <a:solidFill>
                  <a:srgbClr val="FF0000"/>
                </a:solidFill>
              </a:rPr>
              <a:t> de quilômetros </a:t>
            </a:r>
            <a:r>
              <a:rPr lang="pt-BR" sz="1800" dirty="0"/>
              <a:t>e duram mais do que movimentos em microescala, de </a:t>
            </a:r>
            <a:r>
              <a:rPr lang="pt-BR" sz="1800" i="1" dirty="0">
                <a:solidFill>
                  <a:srgbClr val="FF0000"/>
                </a:solidFill>
              </a:rPr>
              <a:t>muitos minutos, horas ou em alguns casos, desde que um dia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Circulações de </a:t>
            </a:r>
            <a:r>
              <a:rPr lang="pt-BR" sz="1800" dirty="0" err="1"/>
              <a:t>mesoescala</a:t>
            </a:r>
            <a:r>
              <a:rPr lang="pt-BR" sz="1800" dirty="0"/>
              <a:t> incluem ventos locais (que formam junto linhas costeiras e montanhas), bem como tempestades, tornados e pequenas tempestades tropicais.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27105250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Lago de Maracaibo é onde tem mais raios no mundo!</a:t>
            </a:r>
          </a:p>
          <a:p>
            <a:pPr lvl="1"/>
            <a:r>
              <a:rPr lang="pt-BR" sz="1400" dirty="0"/>
              <a:t>Convergência de brisas montanha-vale e terra-lago, durante a noite, em baixos níveis sobre um lago quente (águas de 27 à 30</a:t>
            </a:r>
            <a:r>
              <a:rPr lang="pt-BR" sz="1400" baseline="30000" dirty="0"/>
              <a:t>o</a:t>
            </a:r>
            <a:r>
              <a:rPr lang="pt-BR" sz="1400" dirty="0"/>
              <a:t>C)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48" y="1580584"/>
            <a:ext cx="5720304" cy="489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7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</a:t>
            </a:r>
          </a:p>
          <a:p>
            <a:pPr lvl="1"/>
            <a:r>
              <a:rPr lang="pt-BR" sz="1400" dirty="0"/>
              <a:t>Os 500 locais com mais raios no mundo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7" name="Imagem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640960" cy="2592288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323685" y="3951099"/>
            <a:ext cx="8712811" cy="2214205"/>
            <a:chOff x="242619" y="4365104"/>
            <a:chExt cx="8712811" cy="2214205"/>
          </a:xfrm>
        </p:grpSpPr>
        <p:pic>
          <p:nvPicPr>
            <p:cNvPr id="11" name="Imagem 10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35"/>
            <a:stretch/>
          </p:blipFill>
          <p:spPr>
            <a:xfrm>
              <a:off x="242619" y="4365104"/>
              <a:ext cx="8712810" cy="1979655"/>
            </a:xfrm>
            <a:prstGeom prst="rect">
              <a:avLst/>
            </a:prstGeom>
          </p:spPr>
        </p:pic>
        <p:pic>
          <p:nvPicPr>
            <p:cNvPr id="12" name="Imagem 11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67" b="256"/>
            <a:stretch/>
          </p:blipFill>
          <p:spPr>
            <a:xfrm>
              <a:off x="242620" y="6309320"/>
              <a:ext cx="8712810" cy="269989"/>
            </a:xfrm>
            <a:prstGeom prst="rect">
              <a:avLst/>
            </a:prstGeom>
          </p:spPr>
        </p:pic>
      </p:grpSp>
      <p:grpSp>
        <p:nvGrpSpPr>
          <p:cNvPr id="13" name="Grupo 12"/>
          <p:cNvGrpSpPr/>
          <p:nvPr/>
        </p:nvGrpSpPr>
        <p:grpSpPr>
          <a:xfrm>
            <a:off x="1953364" y="1990581"/>
            <a:ext cx="6744866" cy="1942475"/>
            <a:chOff x="1953364" y="4366845"/>
            <a:chExt cx="6744866" cy="1942475"/>
          </a:xfrm>
        </p:grpSpPr>
        <p:grpSp>
          <p:nvGrpSpPr>
            <p:cNvPr id="14" name="Grupo 13"/>
            <p:cNvGrpSpPr/>
            <p:nvPr/>
          </p:nvGrpSpPr>
          <p:grpSpPr>
            <a:xfrm>
              <a:off x="1953364" y="4366845"/>
              <a:ext cx="6744866" cy="1942475"/>
              <a:chOff x="1835696" y="3646765"/>
              <a:chExt cx="7053609" cy="1942476"/>
            </a:xfrm>
          </p:grpSpPr>
          <p:sp>
            <p:nvSpPr>
              <p:cNvPr id="23" name="Retângulo 22"/>
              <p:cNvSpPr/>
              <p:nvPr/>
            </p:nvSpPr>
            <p:spPr>
              <a:xfrm>
                <a:off x="2387819" y="4365104"/>
                <a:ext cx="1536109" cy="1152128"/>
              </a:xfrm>
              <a:prstGeom prst="rect">
                <a:avLst/>
              </a:prstGeom>
              <a:noFill/>
              <a:ln w="76200"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tângulo 23"/>
              <p:cNvSpPr/>
              <p:nvPr/>
            </p:nvSpPr>
            <p:spPr>
              <a:xfrm>
                <a:off x="1835696" y="3717032"/>
                <a:ext cx="1656691" cy="612068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3300"/>
                  </a:solidFill>
                </a:endParaRPr>
              </a:p>
            </p:txBody>
          </p:sp>
          <p:grpSp>
            <p:nvGrpSpPr>
              <p:cNvPr id="25" name="Grupo 24"/>
              <p:cNvGrpSpPr/>
              <p:nvPr/>
            </p:nvGrpSpPr>
            <p:grpSpPr>
              <a:xfrm>
                <a:off x="7308304" y="4616819"/>
                <a:ext cx="1581001" cy="903881"/>
                <a:chOff x="7308304" y="4616819"/>
                <a:chExt cx="1581001" cy="903881"/>
              </a:xfrm>
            </p:grpSpPr>
            <p:cxnSp>
              <p:nvCxnSpPr>
                <p:cNvPr id="31" name="Conector reto 30"/>
                <p:cNvCxnSpPr/>
                <p:nvPr/>
              </p:nvCxnSpPr>
              <p:spPr>
                <a:xfrm>
                  <a:off x="7308304" y="4941168"/>
                  <a:ext cx="0" cy="576064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2" name="Conector reto 31"/>
                <p:cNvCxnSpPr/>
                <p:nvPr/>
              </p:nvCxnSpPr>
              <p:spPr>
                <a:xfrm>
                  <a:off x="7308304" y="5517232"/>
                  <a:ext cx="1569616" cy="3468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3" name="Conector reto 32"/>
                <p:cNvCxnSpPr/>
                <p:nvPr/>
              </p:nvCxnSpPr>
              <p:spPr>
                <a:xfrm>
                  <a:off x="7812360" y="4616819"/>
                  <a:ext cx="1054174" cy="0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4" name="Conector reto 33"/>
                <p:cNvCxnSpPr/>
                <p:nvPr/>
              </p:nvCxnSpPr>
              <p:spPr>
                <a:xfrm>
                  <a:off x="8866534" y="4636555"/>
                  <a:ext cx="22771" cy="884145"/>
                </a:xfrm>
                <a:prstGeom prst="line">
                  <a:avLst/>
                </a:prstGeom>
                <a:noFill/>
                <a:ln w="762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26" name="CaixaDeTexto 25"/>
              <p:cNvSpPr txBox="1"/>
              <p:nvPr/>
            </p:nvSpPr>
            <p:spPr>
              <a:xfrm>
                <a:off x="4336112" y="4942910"/>
                <a:ext cx="88678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80008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283</a:t>
                </a:r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2387819" y="4942910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67</a:t>
                </a:r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2847104" y="3646765"/>
                <a:ext cx="7958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53</a:t>
                </a:r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6151505" y="4366845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87</a:t>
                </a:r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8206058" y="4887874"/>
                <a:ext cx="65274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10</a:t>
                </a:r>
              </a:p>
            </p:txBody>
          </p:sp>
        </p:grpSp>
        <p:cxnSp>
          <p:nvCxnSpPr>
            <p:cNvPr id="15" name="Conector reto 14"/>
            <p:cNvCxnSpPr/>
            <p:nvPr/>
          </p:nvCxnSpPr>
          <p:spPr>
            <a:xfrm>
              <a:off x="4139952" y="4475959"/>
              <a:ext cx="0" cy="1761353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flipH="1">
              <a:off x="4139952" y="6237311"/>
              <a:ext cx="1728192" cy="1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5839956" y="5410090"/>
              <a:ext cx="0" cy="827222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4139952" y="4475959"/>
              <a:ext cx="1008112" cy="0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5148064" y="4475959"/>
              <a:ext cx="691892" cy="934131"/>
            </a:xfrm>
            <a:prstGeom prst="line">
              <a:avLst/>
            </a:prstGeom>
            <a:noFill/>
            <a:ln w="76200"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7694772" y="4475959"/>
              <a:ext cx="0" cy="1147863"/>
            </a:xfrm>
            <a:prstGeom prst="lin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flipH="1">
              <a:off x="5148064" y="4475959"/>
              <a:ext cx="2546708" cy="0"/>
            </a:xfrm>
            <a:prstGeom prst="lin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5868144" y="5589240"/>
              <a:ext cx="1826628" cy="37426"/>
            </a:xfrm>
            <a:prstGeom prst="line">
              <a:avLst/>
            </a:prstGeom>
            <a:noFill/>
            <a:ln w="762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2196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 Exemplos:</a:t>
            </a:r>
          </a:p>
          <a:p>
            <a:pPr lvl="1"/>
            <a:r>
              <a:rPr lang="pt-BR" sz="1400" dirty="0"/>
              <a:t>Alta densidade de </a:t>
            </a:r>
            <a:r>
              <a:rPr lang="pt-BR" sz="1400" dirty="0" err="1"/>
              <a:t>frequencia</a:t>
            </a:r>
            <a:r>
              <a:rPr lang="pt-BR" sz="1400" dirty="0"/>
              <a:t> de raios (FRD) ao longo de cadeias de topografia elevada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48" name="Imagem 4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0" t="3116" r="72199" b="87737"/>
          <a:stretch/>
        </p:blipFill>
        <p:spPr>
          <a:xfrm>
            <a:off x="5796136" y="1772816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9" name="Imagem 4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1" t="8481" r="65928" b="82372"/>
          <a:stretch/>
        </p:blipFill>
        <p:spPr>
          <a:xfrm>
            <a:off x="487524" y="1772816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795" y="2880071"/>
            <a:ext cx="493766" cy="2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Imagem 5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12379" r="41590" b="78474"/>
          <a:stretch/>
        </p:blipFill>
        <p:spPr>
          <a:xfrm>
            <a:off x="3131840" y="3942861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2" name="Imagem 5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0" t="9763" r="44339" b="81090"/>
          <a:stretch/>
        </p:blipFill>
        <p:spPr>
          <a:xfrm>
            <a:off x="3131840" y="1772816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3" name="Imagem 5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0" t="16573" r="64849" b="74280"/>
          <a:stretch/>
        </p:blipFill>
        <p:spPr>
          <a:xfrm>
            <a:off x="487524" y="3941725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4" name="Imagem 5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5" t="-1276" r="26764" b="92129"/>
          <a:stretch/>
        </p:blipFill>
        <p:spPr>
          <a:xfrm>
            <a:off x="5788675" y="3948534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5" name="CaixaDeTexto 54"/>
          <p:cNvSpPr txBox="1"/>
          <p:nvPr/>
        </p:nvSpPr>
        <p:spPr>
          <a:xfrm>
            <a:off x="643014" y="1779002"/>
            <a:ext cx="2272802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600" b="1" dirty="0" err="1">
                <a:solidFill>
                  <a:srgbClr val="292934"/>
                </a:solidFill>
              </a:rPr>
              <a:t>Northern</a:t>
            </a:r>
            <a:r>
              <a:rPr lang="pt-BR" b="1" dirty="0">
                <a:solidFill>
                  <a:srgbClr val="292934"/>
                </a:solidFill>
              </a:rPr>
              <a:t> Andes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722365" y="3948534"/>
            <a:ext cx="2114105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>
                <a:solidFill>
                  <a:srgbClr val="292934"/>
                </a:solidFill>
              </a:rPr>
              <a:t>Central</a:t>
            </a:r>
            <a:r>
              <a:rPr lang="pt-BR" b="1" dirty="0">
                <a:solidFill>
                  <a:srgbClr val="292934"/>
                </a:solidFill>
              </a:rPr>
              <a:t> Andes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3565472" y="1783060"/>
            <a:ext cx="1653018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Cameroon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3649631" y="3954616"/>
            <a:ext cx="1484702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Mitumba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59" name="CaixaDeTexto 58"/>
          <p:cNvSpPr txBox="1"/>
          <p:nvPr/>
        </p:nvSpPr>
        <p:spPr>
          <a:xfrm>
            <a:off x="6341981" y="1788294"/>
            <a:ext cx="1428597" cy="338554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Sierra</a:t>
            </a:r>
            <a:r>
              <a:rPr lang="pt-BR" sz="1600" b="1" dirty="0">
                <a:solidFill>
                  <a:srgbClr val="292934"/>
                </a:solidFill>
              </a:rPr>
              <a:t> Madre</a:t>
            </a:r>
            <a:endParaRPr lang="en-CA" b="1" dirty="0">
              <a:solidFill>
                <a:srgbClr val="292934"/>
              </a:solidFill>
            </a:endParaRPr>
          </a:p>
        </p:txBody>
      </p:sp>
      <p:sp>
        <p:nvSpPr>
          <p:cNvPr id="60" name="CaixaDeTexto 59"/>
          <p:cNvSpPr txBox="1"/>
          <p:nvPr/>
        </p:nvSpPr>
        <p:spPr>
          <a:xfrm>
            <a:off x="5940152" y="3960698"/>
            <a:ext cx="2304256" cy="584775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solidFill>
                  <a:srgbClr val="292934"/>
                </a:solidFill>
              </a:rPr>
              <a:t>Himalayas</a:t>
            </a:r>
            <a:r>
              <a:rPr lang="pt-BR" sz="1600" b="1" dirty="0">
                <a:solidFill>
                  <a:srgbClr val="292934"/>
                </a:solidFill>
              </a:rPr>
              <a:t>, </a:t>
            </a:r>
            <a:r>
              <a:rPr lang="pt-BR" sz="1600" b="1" dirty="0" err="1">
                <a:solidFill>
                  <a:srgbClr val="292934"/>
                </a:solidFill>
              </a:rPr>
              <a:t>Indu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Kushi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and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Kashi</a:t>
            </a:r>
            <a:r>
              <a:rPr lang="pt-BR" sz="1600" b="1" dirty="0">
                <a:solidFill>
                  <a:srgbClr val="292934"/>
                </a:solidFill>
              </a:rPr>
              <a:t> </a:t>
            </a:r>
            <a:r>
              <a:rPr lang="pt-BR" sz="1600" b="1" dirty="0" err="1">
                <a:solidFill>
                  <a:srgbClr val="292934"/>
                </a:solidFill>
              </a:rPr>
              <a:t>Mts</a:t>
            </a:r>
            <a:endParaRPr lang="en-CA" b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34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 Exemplos:</a:t>
            </a:r>
          </a:p>
          <a:p>
            <a:pPr lvl="1"/>
            <a:r>
              <a:rPr lang="pt-BR" sz="1400" dirty="0"/>
              <a:t>Mais raios sobre os continentes durante a tarde e sobre os oceanos durante a noite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7" name="Imagem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8" t="2090" r="67041" b="88763"/>
          <a:stretch/>
        </p:blipFill>
        <p:spPr>
          <a:xfrm>
            <a:off x="1979712" y="1849380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m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1" t="11762" r="19998" b="79091"/>
          <a:stretch/>
        </p:blipFill>
        <p:spPr>
          <a:xfrm>
            <a:off x="4615618" y="1844824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m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3" t="34465" r="66916" b="56388"/>
          <a:stretch/>
        </p:blipFill>
        <p:spPr>
          <a:xfrm>
            <a:off x="1979712" y="4074025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m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44" t="43707" r="19915" b="47146"/>
          <a:stretch/>
        </p:blipFill>
        <p:spPr>
          <a:xfrm>
            <a:off x="4615618" y="4069471"/>
            <a:ext cx="2520280" cy="20912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14" y="1844824"/>
            <a:ext cx="493766" cy="2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914" y="4069471"/>
            <a:ext cx="493766" cy="2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885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Os locais com mais raios no mundo são devido à circulação de vento local. Exemplos:</a:t>
            </a:r>
          </a:p>
          <a:p>
            <a:pPr lvl="1"/>
            <a:r>
              <a:rPr lang="pt-BR" sz="1400" dirty="0"/>
              <a:t>Mais raios sobre os continentes durante a tarde e sobre os oceanos durante a noite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380312" y="6145559"/>
            <a:ext cx="1721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Albrecht et al. (2016)</a:t>
            </a:r>
            <a:endParaRPr lang="en-CA" sz="1400" dirty="0"/>
          </a:p>
        </p:txBody>
      </p:sp>
      <p:pic>
        <p:nvPicPr>
          <p:cNvPr id="13" name="Imagem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7560840" cy="4360131"/>
          </a:xfrm>
          <a:prstGeom prst="rect">
            <a:avLst/>
          </a:prstGeom>
          <a:noFill/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3790615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Vento </a:t>
            </a:r>
            <a:r>
              <a:rPr lang="pt-BR" sz="2400" b="1" dirty="0" err="1">
                <a:solidFill>
                  <a:srgbClr val="0070C0"/>
                </a:solidFill>
              </a:rPr>
              <a:t>catabático</a:t>
            </a:r>
            <a:endParaRPr lang="pt-BR" sz="2400" b="1" dirty="0">
              <a:solidFill>
                <a:srgbClr val="0070C0"/>
              </a:solidFill>
            </a:endParaRPr>
          </a:p>
          <a:p>
            <a:endParaRPr lang="pt-BR" sz="1100" dirty="0"/>
          </a:p>
          <a:p>
            <a:r>
              <a:rPr lang="pt-BR" sz="2400" dirty="0"/>
              <a:t> Tecnicamente todo vento abaixo em encostas de montanhas é vento </a:t>
            </a:r>
            <a:r>
              <a:rPr lang="pt-BR" sz="2400" dirty="0" err="1"/>
              <a:t>catabático</a:t>
            </a:r>
            <a:r>
              <a:rPr lang="pt-BR" sz="2400" dirty="0"/>
              <a:t>. Porém, esse nome é reservado para vento abaixo de montanha muito mais intensos do que uma simples brisa de montanha.</a:t>
            </a:r>
          </a:p>
          <a:p>
            <a:pPr marL="5207000" lvl="1"/>
            <a:r>
              <a:rPr lang="pt-BR" sz="1800" i="1" dirty="0">
                <a:solidFill>
                  <a:srgbClr val="FF0000"/>
                </a:solidFill>
              </a:rPr>
              <a:t>O local ideal para a formação de vento </a:t>
            </a:r>
            <a:r>
              <a:rPr lang="pt-BR" sz="1800" i="1" dirty="0" err="1">
                <a:solidFill>
                  <a:srgbClr val="FF0000"/>
                </a:solidFill>
              </a:rPr>
              <a:t>catabático</a:t>
            </a:r>
            <a:r>
              <a:rPr lang="pt-BR" sz="1800" i="1" dirty="0">
                <a:solidFill>
                  <a:srgbClr val="FF0000"/>
                </a:solidFill>
              </a:rPr>
              <a:t> são platôs de montanhas durante o inverno</a:t>
            </a:r>
            <a:r>
              <a:rPr lang="pt-BR" sz="1800" dirty="0"/>
              <a:t>. (e.g., Montanhas Rochosas na América do Norte)</a:t>
            </a:r>
          </a:p>
          <a:p>
            <a:pPr marL="5207000" lvl="1"/>
            <a:r>
              <a:rPr lang="pt-BR" sz="1800" dirty="0"/>
              <a:t>Quando a temperatura do platô fica muito baixa, um gradiente horizontal de pressão entre a montanha e a encosta é formado, gerando fortes ventos abaixo da montanha.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4968552" cy="360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533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Vento </a:t>
            </a:r>
            <a:r>
              <a:rPr lang="pt-BR" sz="2400" b="1" dirty="0" err="1">
                <a:solidFill>
                  <a:srgbClr val="0070C0"/>
                </a:solidFill>
              </a:rPr>
              <a:t>Foehn</a:t>
            </a:r>
            <a:r>
              <a:rPr lang="pt-BR" sz="2400" b="1" dirty="0">
                <a:solidFill>
                  <a:srgbClr val="0070C0"/>
                </a:solidFill>
              </a:rPr>
              <a:t> (ou vento </a:t>
            </a:r>
            <a:r>
              <a:rPr lang="pt-BR" sz="2400" b="1" dirty="0" err="1">
                <a:solidFill>
                  <a:srgbClr val="0070C0"/>
                </a:solidFill>
              </a:rPr>
              <a:t>Chinook</a:t>
            </a:r>
            <a:r>
              <a:rPr lang="pt-BR" sz="2400" b="1" dirty="0">
                <a:solidFill>
                  <a:srgbClr val="0070C0"/>
                </a:solidFill>
              </a:rPr>
              <a:t>)</a:t>
            </a:r>
          </a:p>
          <a:p>
            <a:endParaRPr lang="pt-BR" sz="1100" dirty="0"/>
          </a:p>
          <a:p>
            <a:r>
              <a:rPr lang="pt-BR" sz="2400" dirty="0"/>
              <a:t>Vento </a:t>
            </a:r>
            <a:r>
              <a:rPr lang="pt-BR" sz="2400" dirty="0" err="1"/>
              <a:t>Foehn</a:t>
            </a:r>
            <a:r>
              <a:rPr lang="pt-BR" sz="2400" dirty="0"/>
              <a:t> é gerado quando o vento é forçado a levantar pela barreira física da montanha.</a:t>
            </a:r>
          </a:p>
          <a:p>
            <a:pPr lvl="1"/>
            <a:r>
              <a:rPr lang="pt-BR" sz="1800" dirty="0"/>
              <a:t>Durante o levantamento, a temperatura diminui e uma nuvem é formada, havendo liberação de calor latente. Ao atingir o topo, o vento é forçado para baixo, se aquecendo por compressão adiabática. Comum nas Montanhas Rochosas e Andes.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/>
          <a:stretch/>
        </p:blipFill>
        <p:spPr bwMode="auto">
          <a:xfrm>
            <a:off x="1650565" y="3327400"/>
            <a:ext cx="5801755" cy="319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3760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Redemoinhos (“</a:t>
            </a:r>
            <a:r>
              <a:rPr lang="pt-BR" sz="2400" b="1" i="1" dirty="0" err="1">
                <a:solidFill>
                  <a:srgbClr val="0070C0"/>
                </a:solidFill>
              </a:rPr>
              <a:t>dust</a:t>
            </a:r>
            <a:r>
              <a:rPr lang="pt-BR" sz="2400" b="1" i="1" dirty="0">
                <a:solidFill>
                  <a:srgbClr val="0070C0"/>
                </a:solidFill>
              </a:rPr>
              <a:t> </a:t>
            </a:r>
            <a:r>
              <a:rPr lang="pt-BR" sz="2400" b="1" i="1" dirty="0" err="1">
                <a:solidFill>
                  <a:srgbClr val="0070C0"/>
                </a:solidFill>
              </a:rPr>
              <a:t>devil</a:t>
            </a:r>
            <a:r>
              <a:rPr lang="pt-BR" sz="2400" b="1" dirty="0">
                <a:solidFill>
                  <a:srgbClr val="0070C0"/>
                </a:solidFill>
              </a:rPr>
              <a:t>”)</a:t>
            </a:r>
          </a:p>
          <a:p>
            <a:endParaRPr lang="pt-BR" sz="1100" dirty="0"/>
          </a:p>
          <a:p>
            <a:r>
              <a:rPr lang="pt-BR" sz="2400" dirty="0"/>
              <a:t> Redemoinhos de vento se formam em dias muito quentes e seco. A superfície é muito aquecida pela radiação solar porque não há umidade para evaporação. </a:t>
            </a:r>
          </a:p>
          <a:p>
            <a:pPr lvl="1"/>
            <a:r>
              <a:rPr lang="pt-BR" sz="1800" dirty="0"/>
              <a:t>A atmosfera acima da superfície transfere calor por convecção e quando o vento laminar encontra um pequeno obstáculo ele é defletido e entra dentro da convecção, </a:t>
            </a:r>
            <a:r>
              <a:rPr lang="pt-BR" sz="1800" dirty="0" err="1"/>
              <a:t>rotacionando</a:t>
            </a:r>
            <a:r>
              <a:rPr lang="pt-BR" sz="1800" dirty="0"/>
              <a:t> o ar ascendente.</a:t>
            </a:r>
          </a:p>
          <a:p>
            <a:endParaRPr lang="pt-BR" sz="20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26388"/>
            <a:ext cx="6120680" cy="2856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99" y="3628644"/>
            <a:ext cx="2230760" cy="285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3760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Redemoinhos (“</a:t>
            </a:r>
            <a:r>
              <a:rPr lang="pt-BR" sz="2400" b="1" i="1" dirty="0" err="1">
                <a:solidFill>
                  <a:srgbClr val="0070C0"/>
                </a:solidFill>
              </a:rPr>
              <a:t>dust</a:t>
            </a:r>
            <a:r>
              <a:rPr lang="pt-BR" sz="2400" b="1" i="1" dirty="0">
                <a:solidFill>
                  <a:srgbClr val="0070C0"/>
                </a:solidFill>
              </a:rPr>
              <a:t> </a:t>
            </a:r>
            <a:r>
              <a:rPr lang="pt-BR" sz="2400" b="1" i="1" dirty="0" err="1">
                <a:solidFill>
                  <a:srgbClr val="0070C0"/>
                </a:solidFill>
              </a:rPr>
              <a:t>devil</a:t>
            </a:r>
            <a:r>
              <a:rPr lang="pt-BR" sz="2400" b="1" dirty="0">
                <a:solidFill>
                  <a:srgbClr val="0070C0"/>
                </a:solidFill>
              </a:rPr>
              <a:t>”)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67744" y="623731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sz="1400" dirty="0">
                <a:hlinkClick r:id="rId5"/>
              </a:rPr>
              <a:t>https://www.youtube.com/watch?v=JdTOlrGAdF4</a:t>
            </a:r>
            <a:endParaRPr lang="en-CA" sz="1400" dirty="0"/>
          </a:p>
        </p:txBody>
      </p:sp>
      <p:pic>
        <p:nvPicPr>
          <p:cNvPr id="3" name="People playing with a Pet Tornado! (dust devil)....HUE HUE BR BR..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1160" y="1196752"/>
            <a:ext cx="6301680" cy="48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3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Potencial de Energia Eólica</a:t>
            </a:r>
          </a:p>
          <a:p>
            <a:endParaRPr lang="pt-BR" sz="900" dirty="0"/>
          </a:p>
          <a:p>
            <a:r>
              <a:rPr lang="pt-BR" sz="2400" dirty="0"/>
              <a:t>Os locais com melhor potencial de energia eólica são aqueles onde o vento é moderado e tem velocidade e direção média aproximadamente constantes. Locais propensos a ter rajadas de vento (e.g., muito próximos à encostas de montanhas) podem danificar as turbinas.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764" y="3470870"/>
            <a:ext cx="47625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666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92" y="980728"/>
            <a:ext cx="42291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(c) Olhando para a cidade em uma carta de superfície, vemos que a fumaça da chaminé e nem a circulação da cidade são aparentes. Tudo o que vemos são circulações ao redor de centros de alta e baixa pressão. Essa circulação maior é chamada de </a:t>
            </a:r>
            <a:r>
              <a:rPr lang="pt-BR" sz="1800" b="1" i="1" u="sng" dirty="0">
                <a:solidFill>
                  <a:srgbClr val="FF0000"/>
                </a:solidFill>
              </a:rPr>
              <a:t>escala sinótica</a:t>
            </a:r>
            <a:r>
              <a:rPr lang="pt-BR" sz="1800" dirty="0"/>
              <a:t>, ou </a:t>
            </a:r>
            <a:r>
              <a:rPr lang="pt-BR" sz="1800" b="1" i="1" u="sng" dirty="0">
                <a:solidFill>
                  <a:srgbClr val="FF0000"/>
                </a:solidFill>
              </a:rPr>
              <a:t>grande 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A circulação de escala sinótica domina regiões de </a:t>
            </a:r>
            <a:r>
              <a:rPr lang="pt-BR" sz="1800" i="1" dirty="0">
                <a:solidFill>
                  <a:srgbClr val="FF0000"/>
                </a:solidFill>
              </a:rPr>
              <a:t>centenas a milhares de quilômetros</a:t>
            </a:r>
            <a:r>
              <a:rPr lang="pt-BR" sz="1800" dirty="0"/>
              <a:t> com duração de </a:t>
            </a:r>
            <a:r>
              <a:rPr lang="pt-BR" sz="1800" i="1" dirty="0">
                <a:solidFill>
                  <a:srgbClr val="FF0000"/>
                </a:solidFill>
              </a:rPr>
              <a:t>dias a semanas</a:t>
            </a:r>
            <a:r>
              <a:rPr lang="pt-BR" sz="1800" dirty="0"/>
              <a:t>. 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</p:spTree>
    <p:extLst>
      <p:ext uri="{BB962C8B-B14F-4D97-AF65-F5344CB8AC3E}">
        <p14:creationId xmlns:p14="http://schemas.microsoft.com/office/powerpoint/2010/main" val="136854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66325"/>
            <a:ext cx="6480720" cy="588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493912" y="6361583"/>
            <a:ext cx="631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4"/>
              </a:rPr>
              <a:t>http://www.cresesb.cepel.br/index.php?section=publicacoes&amp;task=livro&amp;cid=1</a:t>
            </a:r>
            <a:endParaRPr lang="en-CA" sz="1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808312" cy="213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0555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3. Sistemas de vento local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600" y="692696"/>
            <a:ext cx="6365752" cy="578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493912" y="6361583"/>
            <a:ext cx="63184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hlinkClick r:id="rId4"/>
              </a:rPr>
              <a:t>http://www.cresesb.cepel.br/index.php?section=publicacoes&amp;task=livro&amp;cid=1</a:t>
            </a: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830766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000"/>
              </a:spcBef>
            </a:pPr>
            <a:r>
              <a:rPr lang="en-US" sz="2400" dirty="0">
                <a:solidFill>
                  <a:prstClr val="black"/>
                </a:solidFill>
              </a:rPr>
              <a:t>Ahrens, C. D., 1999: Meteorology today: an introduction to weather, climate, and the environment. West Publishing Co.. </a:t>
            </a:r>
            <a:r>
              <a:rPr lang="en-CA" sz="2400" dirty="0">
                <a:solidFill>
                  <a:prstClr val="black"/>
                </a:solidFill>
              </a:rPr>
              <a:t>9a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(</a:t>
            </a:r>
            <a:r>
              <a:rPr lang="en-CA" sz="2400" dirty="0" err="1">
                <a:solidFill>
                  <a:prstClr val="black"/>
                </a:solidFill>
              </a:rPr>
              <a:t>ou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edição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mais</a:t>
            </a:r>
            <a:r>
              <a:rPr lang="en-CA" sz="2400" dirty="0">
                <a:solidFill>
                  <a:prstClr val="black"/>
                </a:solidFill>
              </a:rPr>
              <a:t> </a:t>
            </a:r>
            <a:r>
              <a:rPr lang="en-CA" sz="2400" dirty="0" err="1">
                <a:solidFill>
                  <a:prstClr val="black"/>
                </a:solidFill>
              </a:rPr>
              <a:t>recente</a:t>
            </a:r>
            <a:r>
              <a:rPr lang="en-CA" sz="2400" dirty="0">
                <a:solidFill>
                  <a:prstClr val="black"/>
                </a:solidFill>
              </a:rPr>
              <a:t>)</a:t>
            </a:r>
            <a:r>
              <a:rPr lang="en-US" sz="2400" dirty="0">
                <a:solidFill>
                  <a:prstClr val="black"/>
                </a:solidFill>
              </a:rPr>
              <a:t>.</a:t>
            </a:r>
            <a:endParaRPr lang="en-CA" sz="2400" dirty="0">
              <a:solidFill>
                <a:prstClr val="black"/>
              </a:solidFill>
            </a:endParaRPr>
          </a:p>
          <a:p>
            <a:endParaRPr lang="pt-BR" sz="2400" dirty="0"/>
          </a:p>
          <a:p>
            <a:r>
              <a:rPr lang="en-CA" sz="2400" dirty="0"/>
              <a:t>Albrecht, R. I., S. J. Goodman, D. E. </a:t>
            </a:r>
            <a:r>
              <a:rPr lang="en-CA" sz="2400" dirty="0" err="1"/>
              <a:t>Buechler</a:t>
            </a:r>
            <a:r>
              <a:rPr lang="en-CA" sz="2400" dirty="0"/>
              <a:t>, R. J. Blakeslee, and H. J. Christian (2016): Where are the lightning hotspots on Earth? </a:t>
            </a:r>
            <a:r>
              <a:rPr lang="en-CA" sz="2400" i="1" dirty="0"/>
              <a:t>Bulletin of the American Meteorological Society</a:t>
            </a:r>
            <a:r>
              <a:rPr lang="en-CA" sz="2400" dirty="0"/>
              <a:t>, in press. </a:t>
            </a:r>
            <a:r>
              <a:rPr lang="en-CA" sz="2400" dirty="0" err="1"/>
              <a:t>Doi</a:t>
            </a:r>
            <a:r>
              <a:rPr lang="en-CA" sz="2400" dirty="0"/>
              <a:t>: </a:t>
            </a:r>
            <a:r>
              <a:rPr lang="en-CA" sz="2400" i="1" u="sng" dirty="0">
                <a:hlinkClick r:id="rId2"/>
              </a:rPr>
              <a:t> 10.1175/BAMS-D-14-00193.1</a:t>
            </a:r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806610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Por exemplo:</a:t>
            </a:r>
          </a:p>
          <a:p>
            <a:pPr marL="4305300" lvl="1" indent="0">
              <a:buNone/>
            </a:pPr>
            <a:r>
              <a:rPr lang="pt-BR" sz="1800" dirty="0"/>
              <a:t>(d) A maior escala de ventos é a </a:t>
            </a:r>
            <a:r>
              <a:rPr lang="pt-BR" sz="1800" b="1" i="1" u="sng" dirty="0">
                <a:solidFill>
                  <a:srgbClr val="FF0000"/>
                </a:solidFill>
              </a:rPr>
              <a:t>escala planetária</a:t>
            </a:r>
            <a:r>
              <a:rPr lang="pt-BR" sz="1800" dirty="0"/>
              <a:t>, ou  </a:t>
            </a:r>
            <a:r>
              <a:rPr lang="pt-BR" sz="1800" b="1" i="1" u="sng" dirty="0">
                <a:solidFill>
                  <a:srgbClr val="FF0000"/>
                </a:solidFill>
              </a:rPr>
              <a:t>escala global</a:t>
            </a:r>
            <a:r>
              <a:rPr lang="pt-BR" sz="1800" dirty="0"/>
              <a:t>, ou ainda </a:t>
            </a:r>
            <a:r>
              <a:rPr lang="pt-BR" sz="1800" i="1" dirty="0" err="1"/>
              <a:t>macroescala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Nesta escala temos padrões de vento que cobrem </a:t>
            </a:r>
            <a:r>
              <a:rPr lang="pt-BR" sz="1800" i="1" dirty="0">
                <a:solidFill>
                  <a:srgbClr val="FF0000"/>
                </a:solidFill>
              </a:rPr>
              <a:t>todo o planeta</a:t>
            </a:r>
            <a:r>
              <a:rPr lang="pt-BR" sz="1800" dirty="0"/>
              <a:t>, </a:t>
            </a:r>
            <a:r>
              <a:rPr lang="pt-BR" sz="1800" i="1" dirty="0">
                <a:solidFill>
                  <a:srgbClr val="FF0000"/>
                </a:solidFill>
              </a:rPr>
              <a:t>com duração de meses</a:t>
            </a:r>
            <a:r>
              <a:rPr lang="pt-BR" sz="1800" dirty="0"/>
              <a:t>.</a:t>
            </a:r>
          </a:p>
          <a:p>
            <a:pPr marL="4305300" lvl="1" indent="0">
              <a:buNone/>
            </a:pPr>
            <a:endParaRPr lang="pt-BR" sz="1800" dirty="0"/>
          </a:p>
          <a:p>
            <a:pPr marL="4305300" lvl="1" indent="0">
              <a:buNone/>
            </a:pPr>
            <a:r>
              <a:rPr lang="pt-BR" sz="1800" dirty="0"/>
              <a:t>Um exemplo são os ventos alísios (ventos de leste) na região do equatorial.</a:t>
            </a:r>
          </a:p>
          <a:p>
            <a:pPr marL="4305300" lvl="1" indent="0">
              <a:buNone/>
            </a:pP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2776"/>
            <a:ext cx="470452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4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A figura abaixo resume as várias escalas de movimento e tempo médio de vida.</a:t>
            </a:r>
            <a:endParaRPr lang="pt-BR" sz="18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1412776"/>
            <a:ext cx="7236296" cy="5057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74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2400" b="1" dirty="0">
                <a:solidFill>
                  <a:srgbClr val="0070C0"/>
                </a:solidFill>
              </a:rPr>
              <a:t>Fricção e turbulência na Camada Limite Planetária</a:t>
            </a:r>
          </a:p>
          <a:p>
            <a:endParaRPr lang="pt-BR" sz="1200" dirty="0"/>
          </a:p>
          <a:p>
            <a:r>
              <a:rPr lang="pt-BR" sz="2000" dirty="0"/>
              <a:t>A camada próxima à superfície tem forte influência da sua rugosidade, a qual desacelera o vento e forma turbilhões e redemoinhos que duram alguns segundos a horas.</a:t>
            </a:r>
          </a:p>
          <a:p>
            <a:r>
              <a:rPr lang="pt-BR" sz="2000" dirty="0"/>
              <a:t>Essa camada é chamada de </a:t>
            </a:r>
            <a:r>
              <a:rPr lang="pt-BR" sz="2000" i="1" dirty="0">
                <a:solidFill>
                  <a:srgbClr val="FF0000"/>
                </a:solidFill>
              </a:rPr>
              <a:t>Camada Limite Planetária</a:t>
            </a:r>
            <a:r>
              <a:rPr lang="pt-BR" sz="2000" dirty="0"/>
              <a:t> (CLP), que se estende da superfície à aproximadamente 2000 m.</a:t>
            </a:r>
            <a:endParaRPr lang="pt-BR" sz="16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1. Ventos de pequena escala interagindo com o ambiente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24944"/>
            <a:ext cx="6480720" cy="360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32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Rachel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TemaRachel</Template>
  <TotalTime>7493</TotalTime>
  <Words>2913</Words>
  <Application>Microsoft Office PowerPoint</Application>
  <PresentationFormat>Presentación en pantalla (4:3)</PresentationFormat>
  <Paragraphs>390</Paragraphs>
  <Slides>62</Slides>
  <Notes>57</Notes>
  <HiddenSlides>0</HiddenSlides>
  <MMClips>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5" baseType="lpstr">
      <vt:lpstr>Arial</vt:lpstr>
      <vt:lpstr>Calibri</vt:lpstr>
      <vt:lpstr>TemaRachel</vt:lpstr>
      <vt:lpstr>ACA0220 – Climatologia e Hidrometeorologia</vt:lpstr>
      <vt:lpstr>Ventos: pequena escala e sistemas locais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1. Ventos de pequena escala interagindo com o ambiente</vt:lpstr>
      <vt:lpstr>Ventos: pequena escala e sistemas locais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2. Medidas de vento</vt:lpstr>
      <vt:lpstr>Ventos: pequena escala e sistemas locais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3. Sistemas de vento local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ACA0413 - Meteorologia Por Satélite</dc:title>
  <dc:creator>rachel</dc:creator>
  <cp:lastModifiedBy>jose gonzalez</cp:lastModifiedBy>
  <cp:revision>598</cp:revision>
  <dcterms:created xsi:type="dcterms:W3CDTF">2014-08-14T16:35:43Z</dcterms:created>
  <dcterms:modified xsi:type="dcterms:W3CDTF">2020-06-14T21:10:10Z</dcterms:modified>
</cp:coreProperties>
</file>