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8"/>
  </p:notesMasterIdLst>
  <p:sldIdLst>
    <p:sldId id="256" r:id="rId2"/>
    <p:sldId id="258" r:id="rId3"/>
    <p:sldId id="268" r:id="rId4"/>
    <p:sldId id="389" r:id="rId5"/>
    <p:sldId id="384" r:id="rId6"/>
    <p:sldId id="390" r:id="rId7"/>
    <p:sldId id="391" r:id="rId8"/>
    <p:sldId id="392" r:id="rId9"/>
    <p:sldId id="385" r:id="rId10"/>
    <p:sldId id="386" r:id="rId11"/>
    <p:sldId id="446" r:id="rId12"/>
    <p:sldId id="387" r:id="rId13"/>
    <p:sldId id="393" r:id="rId14"/>
    <p:sldId id="395" r:id="rId15"/>
    <p:sldId id="396" r:id="rId16"/>
    <p:sldId id="388" r:id="rId17"/>
    <p:sldId id="397" r:id="rId18"/>
    <p:sldId id="400" r:id="rId19"/>
    <p:sldId id="398" r:id="rId20"/>
    <p:sldId id="399" r:id="rId21"/>
    <p:sldId id="455" r:id="rId22"/>
    <p:sldId id="401" r:id="rId23"/>
    <p:sldId id="406" r:id="rId24"/>
    <p:sldId id="407" r:id="rId25"/>
    <p:sldId id="405" r:id="rId26"/>
    <p:sldId id="457" r:id="rId27"/>
    <p:sldId id="402" r:id="rId28"/>
    <p:sldId id="408" r:id="rId29"/>
    <p:sldId id="403" r:id="rId30"/>
    <p:sldId id="404" r:id="rId31"/>
    <p:sldId id="409" r:id="rId32"/>
    <p:sldId id="413" r:id="rId33"/>
    <p:sldId id="410" r:id="rId34"/>
    <p:sldId id="414" r:id="rId35"/>
    <p:sldId id="411" r:id="rId36"/>
    <p:sldId id="412" r:id="rId37"/>
    <p:sldId id="415" r:id="rId38"/>
    <p:sldId id="417" r:id="rId39"/>
    <p:sldId id="421" r:id="rId40"/>
    <p:sldId id="418" r:id="rId41"/>
    <p:sldId id="419" r:id="rId42"/>
    <p:sldId id="458" r:id="rId43"/>
    <p:sldId id="422" r:id="rId44"/>
    <p:sldId id="429" r:id="rId45"/>
    <p:sldId id="430" r:id="rId46"/>
    <p:sldId id="424" r:id="rId47"/>
    <p:sldId id="459" r:id="rId48"/>
    <p:sldId id="425" r:id="rId49"/>
    <p:sldId id="454" r:id="rId50"/>
    <p:sldId id="461" r:id="rId51"/>
    <p:sldId id="462" r:id="rId52"/>
    <p:sldId id="463" r:id="rId53"/>
    <p:sldId id="464" r:id="rId54"/>
    <p:sldId id="465" r:id="rId55"/>
    <p:sldId id="466" r:id="rId56"/>
    <p:sldId id="427" r:id="rId57"/>
    <p:sldId id="434" r:id="rId58"/>
    <p:sldId id="431" r:id="rId59"/>
    <p:sldId id="432" r:id="rId60"/>
    <p:sldId id="467" r:id="rId61"/>
    <p:sldId id="468" r:id="rId62"/>
    <p:sldId id="460" r:id="rId63"/>
    <p:sldId id="423" r:id="rId64"/>
    <p:sldId id="420" r:id="rId65"/>
    <p:sldId id="433" r:id="rId66"/>
    <p:sldId id="383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6EA7"/>
    <a:srgbClr val="009900"/>
    <a:srgbClr val="CF1978"/>
    <a:srgbClr val="0B00EE"/>
    <a:srgbClr val="F7F2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06" autoAdjust="0"/>
    <p:restoredTop sz="94660"/>
  </p:normalViewPr>
  <p:slideViewPr>
    <p:cSldViewPr>
      <p:cViewPr varScale="1">
        <p:scale>
          <a:sx n="68" d="100"/>
          <a:sy n="68" d="100"/>
        </p:scale>
        <p:origin x="110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006CE-8A80-4600-A80C-9A9F7361D5C0}" type="datetimeFigureOut">
              <a:rPr lang="pt-BR" smtClean="0"/>
              <a:t>14/06/2020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89AC7-7826-4F29-B1D6-71039A2E5E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5250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47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172400" y="652534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E85FC-6A76-41CD-B448-B8A7DCD3D0B9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945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80728"/>
            <a:ext cx="8229600" cy="514543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8172400" y="652534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E85FC-6A76-41CD-B448-B8A7DCD3D0B9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548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8172400" y="652534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E85FC-6A76-41CD-B448-B8A7DCD3D0B9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73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0070C0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800"/>
            </a:lvl1pPr>
            <a:lvl2pPr>
              <a:buClr>
                <a:srgbClr val="0070C0"/>
              </a:buClr>
              <a:defRPr sz="2400"/>
            </a:lvl2pPr>
            <a:lvl3pPr>
              <a:buClr>
                <a:srgbClr val="0070C0"/>
              </a:buClr>
              <a:defRPr sz="2000"/>
            </a:lvl3pPr>
            <a:lvl4pPr>
              <a:buClr>
                <a:srgbClr val="0070C0"/>
              </a:buClr>
              <a:defRPr sz="1800"/>
            </a:lvl4pPr>
            <a:lvl5pPr>
              <a:buClr>
                <a:srgbClr val="0070C0"/>
              </a:buClr>
              <a:defRPr sz="18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172400" y="652534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E85FC-6A76-41CD-B448-B8A7DCD3D0B9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1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6004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04656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800"/>
            </a:lvl1pPr>
            <a:lvl2pPr>
              <a:buClr>
                <a:srgbClr val="0070C0"/>
              </a:buClr>
              <a:defRPr sz="2400"/>
            </a:lvl2pPr>
            <a:lvl3pPr>
              <a:buClr>
                <a:srgbClr val="0070C0"/>
              </a:buClr>
              <a:defRPr sz="2000"/>
            </a:lvl3pPr>
            <a:lvl4pPr>
              <a:buClr>
                <a:srgbClr val="0070C0"/>
              </a:buClr>
              <a:defRPr sz="1800"/>
            </a:lvl4pPr>
            <a:lvl5pPr>
              <a:buClr>
                <a:srgbClr val="0070C0"/>
              </a:buClr>
              <a:defRPr sz="18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172400" y="652534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E85FC-6A76-41CD-B448-B8A7DCD3D0B9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0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3417019"/>
            <a:ext cx="7811145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3568" y="1916832"/>
            <a:ext cx="7811145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172400" y="652534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E85FC-6A76-41CD-B448-B8A7DCD3D0B9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6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8172400" y="652534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E85FC-6A76-41CD-B448-B8A7DCD3D0B9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4042792" cy="5544616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800"/>
            </a:lvl1pPr>
            <a:lvl2pPr>
              <a:buClr>
                <a:srgbClr val="0070C0"/>
              </a:buClr>
              <a:defRPr sz="2400"/>
            </a:lvl2pPr>
            <a:lvl3pPr>
              <a:buClr>
                <a:srgbClr val="0070C0"/>
              </a:buClr>
              <a:defRPr sz="2000"/>
            </a:lvl3pPr>
            <a:lvl4pPr>
              <a:buClr>
                <a:srgbClr val="0070C0"/>
              </a:buClr>
              <a:defRPr sz="1800"/>
            </a:lvl4pPr>
            <a:lvl5pPr>
              <a:buClr>
                <a:srgbClr val="0070C0"/>
              </a:buClr>
              <a:defRPr sz="18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0"/>
          </p:nvPr>
        </p:nvSpPr>
        <p:spPr>
          <a:xfrm>
            <a:off x="4644008" y="548680"/>
            <a:ext cx="4042792" cy="5544616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800"/>
            </a:lvl1pPr>
            <a:lvl2pPr>
              <a:buClr>
                <a:srgbClr val="0070C0"/>
              </a:buClr>
              <a:defRPr sz="2400"/>
            </a:lvl2pPr>
            <a:lvl3pPr>
              <a:buClr>
                <a:srgbClr val="0070C0"/>
              </a:buClr>
              <a:defRPr sz="2000"/>
            </a:lvl3pPr>
            <a:lvl4pPr>
              <a:buClr>
                <a:srgbClr val="0070C0"/>
              </a:buClr>
              <a:defRPr sz="1800"/>
            </a:lvl4pPr>
            <a:lvl5pPr>
              <a:buClr>
                <a:srgbClr val="0070C0"/>
              </a:buClr>
              <a:defRPr sz="18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646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8172400" y="652534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E85FC-6A76-41CD-B448-B8A7DCD3D0B9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0"/>
          </p:nvPr>
        </p:nvSpPr>
        <p:spPr>
          <a:xfrm>
            <a:off x="457200" y="1700808"/>
            <a:ext cx="4042792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800"/>
            </a:lvl1pPr>
            <a:lvl2pPr>
              <a:buClr>
                <a:srgbClr val="0070C0"/>
              </a:buClr>
              <a:defRPr sz="2400"/>
            </a:lvl2pPr>
            <a:lvl3pPr>
              <a:buClr>
                <a:srgbClr val="0070C0"/>
              </a:buClr>
              <a:defRPr sz="2000"/>
            </a:lvl3pPr>
            <a:lvl4pPr>
              <a:buClr>
                <a:srgbClr val="0070C0"/>
              </a:buClr>
              <a:defRPr sz="1800"/>
            </a:lvl4pPr>
            <a:lvl5pPr>
              <a:buClr>
                <a:srgbClr val="0070C0"/>
              </a:buClr>
              <a:defRPr sz="18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1"/>
          </p:nvPr>
        </p:nvSpPr>
        <p:spPr>
          <a:xfrm>
            <a:off x="4644008" y="1700808"/>
            <a:ext cx="4042792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800"/>
            </a:lvl1pPr>
            <a:lvl2pPr>
              <a:buClr>
                <a:srgbClr val="0070C0"/>
              </a:buClr>
              <a:defRPr sz="2400"/>
            </a:lvl2pPr>
            <a:lvl3pPr>
              <a:buClr>
                <a:srgbClr val="0070C0"/>
              </a:buClr>
              <a:defRPr sz="2000"/>
            </a:lvl3pPr>
            <a:lvl4pPr>
              <a:buClr>
                <a:srgbClr val="0070C0"/>
              </a:buClr>
              <a:defRPr sz="1800"/>
            </a:lvl4pPr>
            <a:lvl5pPr>
              <a:buClr>
                <a:srgbClr val="0070C0"/>
              </a:buClr>
              <a:defRPr sz="18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130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8" name="CaixaDeTexto 7"/>
          <p:cNvSpPr txBox="1"/>
          <p:nvPr/>
        </p:nvSpPr>
        <p:spPr>
          <a:xfrm>
            <a:off x="8172400" y="652534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E85FC-6A76-41CD-B448-B8A7DCD3D0B9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3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8172400" y="652534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E85FC-6A76-41CD-B448-B8A7DCD3D0B9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9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172400" y="652534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E85FC-6A76-41CD-B448-B8A7DCD3D0B9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0"/>
          </p:nvPr>
        </p:nvSpPr>
        <p:spPr>
          <a:xfrm>
            <a:off x="3697560" y="260648"/>
            <a:ext cx="4942892" cy="5904656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800"/>
            </a:lvl1pPr>
            <a:lvl2pPr>
              <a:buClr>
                <a:srgbClr val="0070C0"/>
              </a:buClr>
              <a:defRPr sz="2400"/>
            </a:lvl2pPr>
            <a:lvl3pPr>
              <a:buClr>
                <a:srgbClr val="0070C0"/>
              </a:buClr>
              <a:defRPr sz="2000"/>
            </a:lvl3pPr>
            <a:lvl4pPr>
              <a:buClr>
                <a:srgbClr val="0070C0"/>
              </a:buClr>
              <a:defRPr sz="1800"/>
            </a:lvl4pPr>
            <a:lvl5pPr>
              <a:buClr>
                <a:srgbClr val="0070C0"/>
              </a:buClr>
              <a:defRPr sz="18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78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6597352"/>
            <a:ext cx="8172400" cy="2606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600" dirty="0"/>
          </a:p>
        </p:txBody>
      </p:sp>
      <p:sp>
        <p:nvSpPr>
          <p:cNvPr id="4" name="CaixaDeTexto 3"/>
          <p:cNvSpPr txBox="1"/>
          <p:nvPr userDrawn="1"/>
        </p:nvSpPr>
        <p:spPr>
          <a:xfrm>
            <a:off x="-36512" y="6577607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Aula</a:t>
            </a:r>
            <a:r>
              <a:rPr lang="pt-BR" sz="1400" baseline="0" dirty="0">
                <a:solidFill>
                  <a:schemeClr val="bg1"/>
                </a:solidFill>
              </a:rPr>
              <a:t> 08 – </a:t>
            </a:r>
            <a:r>
              <a:rPr lang="pt-BR" sz="1400" dirty="0">
                <a:solidFill>
                  <a:schemeClr val="bg1"/>
                </a:solidFill>
              </a:rPr>
              <a:t> Pressão do ar e ventos</a:t>
            </a:r>
          </a:p>
        </p:txBody>
      </p:sp>
    </p:spTree>
    <p:extLst>
      <p:ext uri="{BB962C8B-B14F-4D97-AF65-F5344CB8AC3E}">
        <p14:creationId xmlns:p14="http://schemas.microsoft.com/office/powerpoint/2010/main" val="399611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ter.iag.usp.br/observados/externas/4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inmet.gov.br/vime/" TargetMode="Externa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inmet.gov.br/vime/" TargetMode="Externa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pn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29481" y="6597352"/>
            <a:ext cx="8201881" cy="260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251520" y="2320358"/>
            <a:ext cx="8640960" cy="1470025"/>
          </a:xfrm>
        </p:spPr>
        <p:txBody>
          <a:bodyPr/>
          <a:lstStyle/>
          <a:p>
            <a:r>
              <a:rPr lang="en-US" b="1" dirty="0"/>
              <a:t>ACA0220 – </a:t>
            </a:r>
            <a:r>
              <a:rPr lang="en-US" b="1" dirty="0" err="1"/>
              <a:t>Climatologia</a:t>
            </a:r>
            <a:r>
              <a:rPr lang="en-US" b="1" dirty="0"/>
              <a:t> e </a:t>
            </a:r>
            <a:r>
              <a:rPr lang="en-US" b="1" dirty="0" err="1"/>
              <a:t>Hidrometeorologia</a:t>
            </a:r>
            <a:endParaRPr lang="en-US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-29481" y="6546830"/>
            <a:ext cx="1638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1</a:t>
            </a:r>
            <a:r>
              <a:rPr lang="en-US" sz="1600" baseline="30000" dirty="0">
                <a:solidFill>
                  <a:schemeClr val="bg1"/>
                </a:solidFill>
              </a:rPr>
              <a:t>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semestre</a:t>
            </a:r>
            <a:r>
              <a:rPr lang="en-US" sz="1600" dirty="0">
                <a:solidFill>
                  <a:schemeClr val="bg1"/>
                </a:solidFill>
              </a:rPr>
              <a:t> 2020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195736" y="4005064"/>
            <a:ext cx="4432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Prof. Dr. Fabio Teixeira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Goncalves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126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1. Pressão atmosférica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b="1" dirty="0">
                <a:solidFill>
                  <a:srgbClr val="0070C0"/>
                </a:solidFill>
              </a:rPr>
              <a:t>VARIAÇÃO DIURNA DA PRESSÃO</a:t>
            </a:r>
          </a:p>
          <a:p>
            <a:endParaRPr lang="pt-BR" sz="1000" dirty="0"/>
          </a:p>
          <a:p>
            <a:r>
              <a:rPr lang="pt-BR" sz="2400" dirty="0"/>
              <a:t>De acordo com o que aprendemos anteriormente, esperamos que </a:t>
            </a:r>
            <a:r>
              <a:rPr lang="pt-BR" sz="2400" i="1" dirty="0"/>
              <a:t>a pressão em superfície diminua quando a temperatura do ar aumentar e vice-versa</a:t>
            </a:r>
            <a:r>
              <a:rPr lang="pt-BR" sz="2400" dirty="0"/>
              <a:t>.</a:t>
            </a:r>
            <a:endParaRPr lang="pt-BR" sz="900" dirty="0"/>
          </a:p>
          <a:p>
            <a:pPr marL="4754563" lvl="1"/>
            <a:endParaRPr lang="pt-BR" sz="1800" dirty="0"/>
          </a:p>
          <a:p>
            <a:pPr marL="4754563" lvl="1"/>
            <a:r>
              <a:rPr lang="pt-BR" sz="1800" dirty="0"/>
              <a:t>Em regiões continentais, durante o dia a pressão em superfície diminui devido ao aquecimento solar, e aumenta durante a noite devido ao resfriamento radiativo.</a:t>
            </a:r>
          </a:p>
          <a:p>
            <a:pPr lvl="0"/>
            <a:endParaRPr lang="pt-BR" sz="800" dirty="0">
              <a:solidFill>
                <a:prstClr val="black"/>
              </a:solidFill>
            </a:endParaRPr>
          </a:p>
          <a:p>
            <a:pPr marL="4754563" lvl="1"/>
            <a:r>
              <a:rPr lang="pt-BR" sz="1800" dirty="0"/>
              <a:t>Nos trópicos, existe uma flutuação de 12 horas na pressão, com dois mínimos: às 04:00 e às 16:00. Essa oscilação é dada pelo próprio aquecimento solar de 12h que se move ao longo da atmosfera na velocidade de duração do dia solar.</a:t>
            </a:r>
          </a:p>
          <a:p>
            <a:pPr marL="0" indent="0">
              <a:buNone/>
            </a:pPr>
            <a:endParaRPr lang="pt-BR" sz="20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01" y="2564904"/>
            <a:ext cx="465423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003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1. Pressão atmosférica</a:t>
            </a:r>
            <a:endParaRPr lang="en-CA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Variação da pressão atmosférica na estação meteorológica automática do IAG-USP (03 e 04 Maio 2016):</a:t>
            </a:r>
            <a:endParaRPr lang="en-CA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1916832"/>
            <a:ext cx="6000750" cy="360045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907704" y="5877272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dirty="0">
                <a:hlinkClick r:id="rId3"/>
              </a:rPr>
              <a:t>http://www.master.iag.usp.br/observados/externas/4/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2776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1. Pressão atmosférica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b="1" dirty="0">
                <a:solidFill>
                  <a:srgbClr val="0070C0"/>
                </a:solidFill>
              </a:rPr>
              <a:t>MEDIDAS DE PRESSÃO</a:t>
            </a:r>
          </a:p>
          <a:p>
            <a:endParaRPr lang="pt-BR" sz="600" dirty="0"/>
          </a:p>
          <a:p>
            <a:r>
              <a:rPr lang="pt-BR" sz="2400" dirty="0"/>
              <a:t>Instrumentos que detectam e medem pressão são chamados de </a:t>
            </a:r>
            <a:r>
              <a:rPr lang="pt-BR" sz="2400" dirty="0">
                <a:solidFill>
                  <a:srgbClr val="FF0000"/>
                </a:solidFill>
              </a:rPr>
              <a:t>barômetros</a:t>
            </a:r>
            <a:r>
              <a:rPr lang="pt-BR" sz="2400" dirty="0"/>
              <a:t>, que significa “instrumentos que medem </a:t>
            </a:r>
            <a:r>
              <a:rPr lang="pt-BR" sz="2400" dirty="0" err="1"/>
              <a:t>bars</a:t>
            </a:r>
            <a:r>
              <a:rPr lang="pt-BR" sz="2400" dirty="0"/>
              <a:t>”</a:t>
            </a:r>
          </a:p>
          <a:p>
            <a:endParaRPr lang="pt-BR" sz="2000" dirty="0"/>
          </a:p>
          <a:p>
            <a:r>
              <a:rPr lang="pt-BR" sz="2400" dirty="0"/>
              <a:t>Recordando:</a:t>
            </a:r>
          </a:p>
          <a:p>
            <a:pPr lvl="1"/>
            <a:r>
              <a:rPr lang="pt-BR" sz="2000" dirty="0"/>
              <a:t>1 bar é força de 100.000 newtons (N) agindo em uma área de 1 m</a:t>
            </a:r>
            <a:r>
              <a:rPr lang="pt-BR" sz="2000" baseline="30000" dirty="0"/>
              <a:t>2</a:t>
            </a:r>
            <a:r>
              <a:rPr lang="pt-BR" sz="2000" dirty="0"/>
              <a:t>, onde 1 N é a força necessária para mover um objeto de 1 kg.</a:t>
            </a:r>
          </a:p>
          <a:p>
            <a:pPr lvl="1"/>
            <a:r>
              <a:rPr lang="pt-BR" sz="2000" dirty="0"/>
              <a:t>1 bar = 1.000 </a:t>
            </a:r>
            <a:r>
              <a:rPr lang="pt-BR" sz="2000" dirty="0" err="1"/>
              <a:t>mb</a:t>
            </a:r>
            <a:endParaRPr lang="pt-BR" sz="2000" dirty="0"/>
          </a:p>
          <a:p>
            <a:pPr lvl="1"/>
            <a:r>
              <a:rPr lang="pt-BR" sz="2000" dirty="0"/>
              <a:t>No sistema internacional (SI) de unidades a unidade de pressão é  pascal (</a:t>
            </a:r>
            <a:r>
              <a:rPr lang="pt-BR" sz="2000" dirty="0" err="1"/>
              <a:t>Pa</a:t>
            </a:r>
            <a:r>
              <a:rPr lang="pt-BR" sz="2000" dirty="0"/>
              <a:t>), onde 1 </a:t>
            </a:r>
            <a:r>
              <a:rPr lang="pt-BR" sz="2000" dirty="0" err="1"/>
              <a:t>Pa</a:t>
            </a:r>
            <a:r>
              <a:rPr lang="pt-BR" sz="2000" dirty="0"/>
              <a:t> é a força de 1 N agindo em uma área de 1 m</a:t>
            </a:r>
            <a:r>
              <a:rPr lang="pt-BR" sz="2000" baseline="30000" dirty="0"/>
              <a:t>2</a:t>
            </a:r>
            <a:r>
              <a:rPr lang="pt-BR" sz="2000" dirty="0"/>
              <a:t>.</a:t>
            </a:r>
          </a:p>
          <a:p>
            <a:pPr lvl="1"/>
            <a:r>
              <a:rPr lang="pt-BR" sz="2000" dirty="0"/>
              <a:t>1 </a:t>
            </a:r>
            <a:r>
              <a:rPr lang="pt-BR" sz="2000" dirty="0" err="1"/>
              <a:t>hPa</a:t>
            </a:r>
            <a:r>
              <a:rPr lang="pt-BR" sz="2000" dirty="0"/>
              <a:t> = 1 </a:t>
            </a:r>
            <a:r>
              <a:rPr lang="pt-BR" sz="2000" dirty="0" err="1"/>
              <a:t>mb</a:t>
            </a:r>
            <a:r>
              <a:rPr lang="pt-BR" sz="2000" dirty="0"/>
              <a:t>  (</a:t>
            </a:r>
            <a:r>
              <a:rPr lang="pt-BR" sz="2000" dirty="0" err="1"/>
              <a:t>hecto</a:t>
            </a:r>
            <a:r>
              <a:rPr lang="pt-BR" sz="2000" dirty="0"/>
              <a:t> = 10</a:t>
            </a:r>
            <a:r>
              <a:rPr lang="pt-BR" sz="2000" baseline="30000" dirty="0"/>
              <a:t>2</a:t>
            </a:r>
            <a:r>
              <a:rPr lang="pt-BR" sz="2000" dirty="0"/>
              <a:t>)</a:t>
            </a:r>
          </a:p>
          <a:p>
            <a:pPr lvl="1"/>
            <a:endParaRPr lang="pt-BR" sz="2000" dirty="0"/>
          </a:p>
          <a:p>
            <a:pPr lvl="1"/>
            <a:r>
              <a:rPr lang="pt-BR" sz="2000" dirty="0"/>
              <a:t>Ao nível do mar, o valor </a:t>
            </a:r>
            <a:r>
              <a:rPr lang="pt-BR" sz="2000" i="1" dirty="0"/>
              <a:t>da pressão atmosférica padrão </a:t>
            </a:r>
            <a:r>
              <a:rPr lang="pt-BR" sz="2000" dirty="0"/>
              <a:t>(ou seja, peso do ar por área)</a:t>
            </a:r>
            <a:r>
              <a:rPr lang="pt-BR" sz="2000" i="1" dirty="0"/>
              <a:t> </a:t>
            </a:r>
            <a:r>
              <a:rPr lang="pt-BR" sz="2000" dirty="0"/>
              <a:t>é</a:t>
            </a:r>
          </a:p>
          <a:p>
            <a:pPr marL="457200" lvl="1" indent="0" algn="ctr">
              <a:buNone/>
            </a:pPr>
            <a:endParaRPr lang="pt-BR" sz="400" dirty="0"/>
          </a:p>
          <a:p>
            <a:pPr marL="457200" lvl="1" indent="0" algn="ctr">
              <a:buNone/>
            </a:pPr>
            <a:r>
              <a:rPr lang="pt-BR" sz="2000" dirty="0"/>
              <a:t>1.013,25 </a:t>
            </a:r>
            <a:r>
              <a:rPr lang="pt-BR" sz="2000" dirty="0" err="1"/>
              <a:t>mb</a:t>
            </a:r>
            <a:r>
              <a:rPr lang="pt-BR" sz="2000" dirty="0"/>
              <a:t> = 1.013,25 </a:t>
            </a:r>
            <a:r>
              <a:rPr lang="pt-BR" sz="2000" dirty="0" err="1"/>
              <a:t>hPa</a:t>
            </a:r>
            <a:r>
              <a:rPr lang="pt-BR" sz="2000" dirty="0"/>
              <a:t> = 760 mmHg </a:t>
            </a:r>
          </a:p>
          <a:p>
            <a:pPr lvl="1"/>
            <a:endParaRPr lang="pt-BR" sz="20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65003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1. Pressão atmosférica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Como usamos barômetros para medir pressão, a pressão atmosférica também é chamada de </a:t>
            </a:r>
            <a:r>
              <a:rPr lang="pt-BR" sz="2400" i="1" dirty="0"/>
              <a:t>pressão barométrica</a:t>
            </a:r>
            <a:r>
              <a:rPr lang="pt-BR" sz="2400" dirty="0"/>
              <a:t>. </a:t>
            </a:r>
            <a:endParaRPr lang="pt-BR" sz="2000" dirty="0"/>
          </a:p>
          <a:p>
            <a:pPr marL="3771900"/>
            <a:r>
              <a:rPr lang="pt-BR" sz="2400" dirty="0"/>
              <a:t>Evangelista Torricelli, estudante de </a:t>
            </a:r>
            <a:r>
              <a:rPr lang="pt-BR" sz="2400" dirty="0" err="1"/>
              <a:t>Galileo</a:t>
            </a:r>
            <a:r>
              <a:rPr lang="pt-BR" sz="2400" dirty="0"/>
              <a:t>, inventou o barômetro de mercúrio em 1643.</a:t>
            </a:r>
          </a:p>
          <a:p>
            <a:pPr marL="4171950" lvl="1"/>
            <a:r>
              <a:rPr lang="pt-BR" sz="1900" dirty="0"/>
              <a:t>Seu barômetro é semelhante ao que ainda usamos hoje, e consiste de tubo longo de vidro fechado na ponta superior e aberto na ponta inferior, a qual está mergulhada em um disco de mercúrio. Conforme a pressão atmosférica aumenta, esta exerce uma força no disco de mercúrio empurrando a coluna para cima, a qual é medida.</a:t>
            </a:r>
          </a:p>
          <a:p>
            <a:pPr marL="4171950" lvl="1"/>
            <a:r>
              <a:rPr lang="pt-BR" sz="1900" dirty="0"/>
              <a:t>À pressão atmosférica padrão (1.013 </a:t>
            </a:r>
            <a:r>
              <a:rPr lang="pt-BR" sz="1900" dirty="0" err="1"/>
              <a:t>mb</a:t>
            </a:r>
            <a:r>
              <a:rPr lang="pt-BR" sz="1900" dirty="0"/>
              <a:t>), este barômetro tem uma coluna de mercúrio de 76 cm (= 760 mmHg)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3"/>
            <a:ext cx="3526904" cy="486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221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1. Pressão atmosférica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O barômetro mais comum é o do tipo </a:t>
            </a:r>
            <a:r>
              <a:rPr lang="pt-BR" sz="2400" i="1" dirty="0"/>
              <a:t>aneroide</a:t>
            </a:r>
            <a:r>
              <a:rPr lang="pt-BR" sz="2400" dirty="0"/>
              <a:t>. Neste barômetro não há fluído, apenas uma caixa metálica flexível chamada de célula aneroide. </a:t>
            </a:r>
            <a:endParaRPr lang="pt-BR" sz="2000" dirty="0"/>
          </a:p>
          <a:p>
            <a:pPr marL="4572000" lvl="1"/>
            <a:r>
              <a:rPr lang="pt-BR" sz="1900" dirty="0"/>
              <a:t>Antes de ser fechada, o ar dessa célula é parcialmente removido, logo pequenas variações de pressão externa fazem com que a célula se expanda ou se contraia. </a:t>
            </a:r>
          </a:p>
          <a:p>
            <a:pPr marL="4572000" lvl="1"/>
            <a:r>
              <a:rPr lang="pt-BR" sz="1900" dirty="0"/>
              <a:t>Note que acima da leitura de pressão do barômetro aneroide há uma indicação da condição mais provável de tempo, em geral:</a:t>
            </a:r>
          </a:p>
          <a:p>
            <a:pPr marL="4972050" lvl="2"/>
            <a:r>
              <a:rPr lang="pt-BR" sz="1600" dirty="0"/>
              <a:t>Altas pressões atmosféricas em superfície estão associadas à ar descendente inibindo a formação de nuvens</a:t>
            </a:r>
          </a:p>
          <a:p>
            <a:pPr marL="4972050" lvl="2"/>
            <a:r>
              <a:rPr lang="pt-BR" sz="1600" dirty="0"/>
              <a:t>Baixas pressões atmosféricas em superfície estão associadas à ar ascendente, propício à formação de nuvens.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96256"/>
            <a:ext cx="3869200" cy="306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48" y="5013176"/>
            <a:ext cx="1656164" cy="14834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6" name="Conector de seta reta 5"/>
          <p:cNvCxnSpPr>
            <a:stCxn id="2" idx="0"/>
          </p:cNvCxnSpPr>
          <p:nvPr/>
        </p:nvCxnSpPr>
        <p:spPr>
          <a:xfrm flipV="1">
            <a:off x="2951830" y="4797152"/>
            <a:ext cx="180010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164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1. Pressão atmosférica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O barógrafo é um barômetro aneroide acoplado à uma haste com tinta que fica em contato com um papel em rotação para marcar a variação da pressão ao longo do dia.</a:t>
            </a:r>
          </a:p>
          <a:p>
            <a:pPr marL="0" indent="0">
              <a:buNone/>
            </a:pPr>
            <a:r>
              <a:rPr lang="pt-BR" sz="2400" dirty="0"/>
              <a:t> </a:t>
            </a:r>
            <a:endParaRPr lang="pt-BR" sz="20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2060847"/>
            <a:ext cx="6264696" cy="416254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644008" y="2780928"/>
            <a:ext cx="1625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célula aneroide</a:t>
            </a:r>
            <a:endParaRPr lang="en-CA" dirty="0"/>
          </a:p>
        </p:txBody>
      </p:sp>
      <p:cxnSp>
        <p:nvCxnSpPr>
          <p:cNvPr id="7" name="Conector de seta reta 6"/>
          <p:cNvCxnSpPr/>
          <p:nvPr/>
        </p:nvCxnSpPr>
        <p:spPr>
          <a:xfrm flipH="1">
            <a:off x="5148064" y="3150260"/>
            <a:ext cx="308570" cy="12868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164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1. Pressão atmosférica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Porém a simples leitura do nível da coluna de mercúrio em um barômetro está sujeita não somente à variação da pressão, mas também à variação da temperatura e da gravidade e seu erro interno:</a:t>
            </a:r>
          </a:p>
          <a:p>
            <a:pPr lvl="1"/>
            <a:r>
              <a:rPr lang="pt-BR" sz="2000" dirty="0"/>
              <a:t>Mercúrio irá se expandir quanto maior a temperatura do ambiente. </a:t>
            </a:r>
          </a:p>
          <a:p>
            <a:pPr lvl="1"/>
            <a:r>
              <a:rPr lang="pt-BR" sz="2000" dirty="0"/>
              <a:t>A Terra não é uma esfera, então a força da gravidade varia ao longo de sua superfície.</a:t>
            </a:r>
          </a:p>
          <a:p>
            <a:pPr lvl="1"/>
            <a:r>
              <a:rPr lang="pt-BR" sz="2000" dirty="0"/>
              <a:t>O erro intrínseco do instrumento é causado pela pressão do tubo de vidro na coluna de mercúrio.</a:t>
            </a:r>
            <a:endParaRPr lang="pt-BR" sz="1600" dirty="0"/>
          </a:p>
          <a:p>
            <a:endParaRPr lang="pt-BR" sz="2400" dirty="0"/>
          </a:p>
          <a:p>
            <a:r>
              <a:rPr lang="pt-BR" sz="2400" dirty="0"/>
              <a:t>Após as correções de temperatura, gravidade e erro do instrumento, a medida de pressão do barômetro em um determinado local e elevação é chamado de</a:t>
            </a:r>
            <a:r>
              <a:rPr lang="pt-BR" sz="2400" b="1" i="1" dirty="0"/>
              <a:t> pressão da estação</a:t>
            </a:r>
            <a:r>
              <a:rPr lang="pt-BR" sz="2400" dirty="0"/>
              <a:t>.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65003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1. Pressão atmosférica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620688"/>
            <a:ext cx="8435280" cy="5904656"/>
          </a:xfrm>
        </p:spPr>
        <p:txBody>
          <a:bodyPr/>
          <a:lstStyle/>
          <a:p>
            <a:r>
              <a:rPr lang="pt-BR" sz="2400" dirty="0"/>
              <a:t>A figura abaixo mostra a pressão de três estações (A, B e C), separadas por alguns pouco quilômetros entre si:</a:t>
            </a:r>
          </a:p>
          <a:p>
            <a:pPr marL="4572000" lvl="1"/>
            <a:r>
              <a:rPr lang="pt-BR" sz="1600" dirty="0"/>
              <a:t>A diferença de pressão entre as estações </a:t>
            </a:r>
            <a:r>
              <a:rPr lang="pt-BR" sz="1600" b="1" dirty="0"/>
              <a:t>(diagrama a) </a:t>
            </a:r>
            <a:r>
              <a:rPr lang="pt-BR" sz="1600" dirty="0"/>
              <a:t>é devida principalmente às diferentes elevações de cada uma.</a:t>
            </a:r>
          </a:p>
          <a:p>
            <a:pPr marL="4972050" lvl="2"/>
            <a:r>
              <a:rPr lang="pt-BR" sz="1400" dirty="0"/>
              <a:t>Exemplo: a diferença de pressão entre a base e o topo do prédio do Empire </a:t>
            </a:r>
            <a:r>
              <a:rPr lang="pt-BR" sz="1400" dirty="0" err="1"/>
              <a:t>State</a:t>
            </a:r>
            <a:r>
              <a:rPr lang="pt-BR" sz="1400" dirty="0"/>
              <a:t> (500 m) é muito maior do que a diferença de pressão entre Nova Iorque e Miami (1.600 km).</a:t>
            </a:r>
          </a:p>
          <a:p>
            <a:pPr marL="4572000" lvl="1"/>
            <a:r>
              <a:rPr lang="pt-BR" sz="1600" dirty="0"/>
              <a:t>Tipicamente, fazemos uma correção na medida de pressão para o nível do mar (i.e., </a:t>
            </a:r>
            <a:r>
              <a:rPr lang="pt-BR" sz="1600" b="1" i="1" u="sng" dirty="0"/>
              <a:t>pressão ao nível do mar</a:t>
            </a:r>
            <a:r>
              <a:rPr lang="pt-BR" sz="1600" dirty="0"/>
              <a:t>), ou seja, qual seria a pressão se a estação estivesse ao nível do mar </a:t>
            </a:r>
            <a:r>
              <a:rPr lang="pt-BR" sz="1600" b="1" dirty="0"/>
              <a:t>(diagrama b)</a:t>
            </a:r>
            <a:r>
              <a:rPr lang="pt-BR" sz="1800" dirty="0"/>
              <a:t>:</a:t>
            </a:r>
          </a:p>
          <a:p>
            <a:pPr marL="4972050" lvl="2"/>
            <a:r>
              <a:rPr lang="pt-BR" sz="1400" dirty="0"/>
              <a:t>Próximo à superfície, a pressão atmosférica decresce 10 </a:t>
            </a:r>
            <a:r>
              <a:rPr lang="pt-BR" sz="1400" dirty="0" err="1"/>
              <a:t>mb</a:t>
            </a:r>
            <a:r>
              <a:rPr lang="pt-BR" sz="1400" dirty="0"/>
              <a:t> a cada 100 m de elevação (considerando a variação vertical de temperatura da atmosfera padrão 6,5</a:t>
            </a:r>
            <a:r>
              <a:rPr lang="pt-BR" sz="1400" baseline="30000" dirty="0"/>
              <a:t>o</a:t>
            </a:r>
            <a:r>
              <a:rPr lang="pt-BR" sz="1400" dirty="0"/>
              <a:t>C/km).</a:t>
            </a:r>
          </a:p>
          <a:p>
            <a:pPr marL="4572000" lvl="1"/>
            <a:r>
              <a:rPr lang="pt-BR" sz="1600" dirty="0"/>
              <a:t>Quando plotamos todos os dados de pressão ao nível do mar podemos definir as </a:t>
            </a:r>
            <a:r>
              <a:rPr lang="pt-BR" sz="1600" b="1" dirty="0"/>
              <a:t>isóbaras </a:t>
            </a:r>
            <a:r>
              <a:rPr lang="pt-BR" sz="1600" dirty="0"/>
              <a:t>(i.e., linhas de mesmo valor de pressão) </a:t>
            </a:r>
            <a:r>
              <a:rPr lang="pt-BR" sz="1600" b="1" dirty="0"/>
              <a:t>(diagrama c)</a:t>
            </a:r>
            <a:r>
              <a:rPr lang="pt-BR" sz="1600" dirty="0"/>
              <a:t>.</a:t>
            </a:r>
          </a:p>
          <a:p>
            <a:pPr marL="0" indent="0">
              <a:buNone/>
            </a:pPr>
            <a:r>
              <a:rPr lang="pt-BR" sz="2000" dirty="0"/>
              <a:t> </a:t>
            </a:r>
            <a:endParaRPr lang="pt-BR" sz="18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628800"/>
            <a:ext cx="4392488" cy="4666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79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608707"/>
            <a:ext cx="7811145" cy="804069"/>
          </a:xfrm>
          <a:prstGeom prst="rect">
            <a:avLst/>
          </a:prstGeom>
        </p:spPr>
        <p:txBody>
          <a:bodyPr/>
          <a:lstStyle/>
          <a:p>
            <a:pPr fontAlgn="b"/>
            <a:r>
              <a:rPr lang="pt-BR" dirty="0"/>
              <a:t>Pressão do ar e ventos</a:t>
            </a:r>
            <a:endParaRPr lang="pt-BR" b="0" dirty="0">
              <a:solidFill>
                <a:srgbClr val="00000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3568" y="44624"/>
            <a:ext cx="7811145" cy="564083"/>
          </a:xfrm>
        </p:spPr>
        <p:txBody>
          <a:bodyPr/>
          <a:lstStyle/>
          <a:p>
            <a:r>
              <a:rPr lang="en-US" dirty="0"/>
              <a:t>Aula 08</a:t>
            </a:r>
          </a:p>
        </p:txBody>
      </p:sp>
      <p:sp>
        <p:nvSpPr>
          <p:cNvPr id="6" name="Retângulo 5"/>
          <p:cNvSpPr/>
          <p:nvPr/>
        </p:nvSpPr>
        <p:spPr>
          <a:xfrm>
            <a:off x="-29481" y="6597352"/>
            <a:ext cx="8201881" cy="260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63780" y="1741453"/>
            <a:ext cx="7776864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5975" indent="-457200">
              <a:lnSpc>
                <a:spcPct val="20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pt-BR" sz="2200" dirty="0"/>
              <a:t>Pressão atmosférica</a:t>
            </a:r>
          </a:p>
          <a:p>
            <a:pPr marL="815975" indent="-457200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pt-BR" sz="2200" b="1" dirty="0">
                <a:solidFill>
                  <a:schemeClr val="accent6">
                    <a:lumMod val="75000"/>
                  </a:schemeClr>
                </a:solidFill>
              </a:rPr>
              <a:t>Cartas de superfície e de altitude</a:t>
            </a:r>
          </a:p>
          <a:p>
            <a:pPr marL="815975" indent="-457200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pt-BR" sz="2200" dirty="0"/>
              <a:t>Forças que influenciam os ventos</a:t>
            </a:r>
          </a:p>
          <a:p>
            <a:pPr marL="815975" indent="-457200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pt-BR" sz="2200" dirty="0"/>
              <a:t>Ventos e movimento vertical do ar</a:t>
            </a:r>
          </a:p>
        </p:txBody>
      </p:sp>
    </p:spTree>
    <p:extLst>
      <p:ext uri="{BB962C8B-B14F-4D97-AF65-F5344CB8AC3E}">
        <p14:creationId xmlns:p14="http://schemas.microsoft.com/office/powerpoint/2010/main" val="750720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2. Cartas de superfície e de altitude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As cartas atmosféricas podem ser de dois tipos:</a:t>
            </a:r>
          </a:p>
          <a:p>
            <a:pPr lvl="1"/>
            <a:r>
              <a:rPr lang="pt-BR" sz="1800" dirty="0"/>
              <a:t>Níveis constantes de altitude: mostram a variação de pressão (e outras variáveis) em níveis </a:t>
            </a:r>
            <a:r>
              <a:rPr lang="pt-BR" sz="1800" dirty="0" err="1"/>
              <a:t>constatntes</a:t>
            </a:r>
            <a:r>
              <a:rPr lang="pt-BR" sz="1800" dirty="0"/>
              <a:t> de altura (e.g., de superfície, 3000 m, 5600 m, etc.)</a:t>
            </a:r>
          </a:p>
          <a:p>
            <a:pPr lvl="1"/>
            <a:r>
              <a:rPr lang="pt-BR" sz="1800" dirty="0"/>
              <a:t>Níveis constantes de pressão (</a:t>
            </a:r>
            <a:r>
              <a:rPr lang="pt-BR" sz="1800" i="1" dirty="0">
                <a:solidFill>
                  <a:srgbClr val="FF0000"/>
                </a:solidFill>
              </a:rPr>
              <a:t>cartas isobáricas</a:t>
            </a:r>
            <a:r>
              <a:rPr lang="pt-BR" sz="1800" dirty="0"/>
              <a:t>): mostra variações de altura (e outras variáveis) ao longo de superfícies de mesma pressão (</a:t>
            </a:r>
            <a:r>
              <a:rPr lang="pt-BR" sz="1800" dirty="0" err="1"/>
              <a:t>isobáriacas</a:t>
            </a:r>
            <a:r>
              <a:rPr lang="pt-BR" sz="1800" dirty="0"/>
              <a:t>).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3428999"/>
            <a:ext cx="3240360" cy="313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843808" y="3059668"/>
            <a:ext cx="3853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Cartas</a:t>
            </a:r>
            <a:r>
              <a:rPr lang="en-US" b="1" dirty="0"/>
              <a:t> de </a:t>
            </a:r>
            <a:r>
              <a:rPr lang="en-US" b="1" dirty="0" err="1"/>
              <a:t>níveis</a:t>
            </a:r>
            <a:r>
              <a:rPr lang="en-US" b="1" dirty="0"/>
              <a:t> </a:t>
            </a:r>
            <a:r>
              <a:rPr lang="en-US" b="1" dirty="0" err="1"/>
              <a:t>constantes</a:t>
            </a:r>
            <a:r>
              <a:rPr lang="en-US" b="1" dirty="0"/>
              <a:t> de altitude</a:t>
            </a:r>
          </a:p>
        </p:txBody>
      </p:sp>
    </p:spTree>
    <p:extLst>
      <p:ext uri="{BB962C8B-B14F-4D97-AF65-F5344CB8AC3E}">
        <p14:creationId xmlns:p14="http://schemas.microsoft.com/office/powerpoint/2010/main" val="414279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608707"/>
            <a:ext cx="7811145" cy="804069"/>
          </a:xfrm>
          <a:prstGeom prst="rect">
            <a:avLst/>
          </a:prstGeom>
        </p:spPr>
        <p:txBody>
          <a:bodyPr/>
          <a:lstStyle/>
          <a:p>
            <a:pPr fontAlgn="b"/>
            <a:r>
              <a:rPr lang="pt-BR" dirty="0"/>
              <a:t>Pressão do ar e ventos</a:t>
            </a:r>
            <a:endParaRPr lang="pt-BR" b="0" dirty="0">
              <a:solidFill>
                <a:srgbClr val="00000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3568" y="44624"/>
            <a:ext cx="7811145" cy="564083"/>
          </a:xfrm>
        </p:spPr>
        <p:txBody>
          <a:bodyPr/>
          <a:lstStyle/>
          <a:p>
            <a:r>
              <a:rPr lang="en-US" dirty="0"/>
              <a:t>Aula 08</a:t>
            </a:r>
          </a:p>
        </p:txBody>
      </p:sp>
      <p:sp>
        <p:nvSpPr>
          <p:cNvPr id="6" name="Retângulo 5"/>
          <p:cNvSpPr/>
          <p:nvPr/>
        </p:nvSpPr>
        <p:spPr>
          <a:xfrm>
            <a:off x="-29481" y="6597352"/>
            <a:ext cx="8201881" cy="260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63780" y="1741453"/>
            <a:ext cx="7776864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5975" indent="-457200">
              <a:lnSpc>
                <a:spcPct val="20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pt-BR" sz="2200" b="1" dirty="0">
                <a:solidFill>
                  <a:schemeClr val="accent6">
                    <a:lumMod val="75000"/>
                  </a:schemeClr>
                </a:solidFill>
              </a:rPr>
              <a:t>Pressão atmosférica</a:t>
            </a:r>
          </a:p>
          <a:p>
            <a:pPr marL="815975" indent="-457200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pt-BR" sz="2200" dirty="0"/>
              <a:t>Cartas de superfície e de altitude</a:t>
            </a:r>
          </a:p>
          <a:p>
            <a:pPr marL="815975" indent="-457200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pt-BR" sz="2200" dirty="0"/>
              <a:t>Forças que influenciam os ventos</a:t>
            </a:r>
          </a:p>
          <a:p>
            <a:pPr marL="815975" indent="-457200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pt-BR" sz="2200" dirty="0"/>
              <a:t>Ventos e movimento vertical do ar</a:t>
            </a:r>
          </a:p>
        </p:txBody>
      </p:sp>
    </p:spTree>
    <p:extLst>
      <p:ext uri="{BB962C8B-B14F-4D97-AF65-F5344CB8AC3E}">
        <p14:creationId xmlns:p14="http://schemas.microsoft.com/office/powerpoint/2010/main" val="4101016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2. Cartas de superfície e de altitude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Examinando as cartas isobáricas: </a:t>
            </a:r>
            <a:endParaRPr lang="pt-BR" sz="20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08" y="1412776"/>
            <a:ext cx="3798981" cy="360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834256" cy="323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5536" y="5157192"/>
            <a:ext cx="41672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Neste exemplo, no nível de 5.600 m temos a mesma quantidade de moléculas de ar (50%) acima ao longo de toda superfície, logo os níveis de 5.600 m e de 500 </a:t>
            </a:r>
            <a:r>
              <a:rPr lang="pt-BR" sz="1600" dirty="0" err="1"/>
              <a:t>mb</a:t>
            </a:r>
            <a:r>
              <a:rPr lang="pt-BR" sz="1600" dirty="0"/>
              <a:t> são os mesmos.</a:t>
            </a:r>
            <a:endParaRPr lang="en-CA" sz="16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725227" y="4725144"/>
            <a:ext cx="41672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Porém, se olharmos entre regiões mais ao norte (mais frias) e mais ao sul (mais quentes) (no Hemisfério Norte), o nível de altura onde temos 50% das moléculas de ar acima, i.e. nível de 500 </a:t>
            </a:r>
            <a:r>
              <a:rPr lang="pt-BR" sz="1600" dirty="0" err="1"/>
              <a:t>mb</a:t>
            </a:r>
            <a:r>
              <a:rPr lang="pt-BR" sz="1600" dirty="0"/>
              <a:t>, é mais alto nos locais mais quentes e mais baixo no locais mais frios.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41427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2. Cartas de superfície e de altitude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Logo, as cartas isobáricas não representam a mesma altitude física, uma vez que a pressão varia com a temperatura e ventos: </a:t>
            </a:r>
            <a:endParaRPr lang="pt-BR" sz="20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166" y="1988840"/>
            <a:ext cx="4282063" cy="376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70" y="1988840"/>
            <a:ext cx="4251214" cy="376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51532" y="4941168"/>
            <a:ext cx="4732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Sul</a:t>
            </a:r>
            <a:endParaRPr lang="en-US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8373623" y="4941168"/>
            <a:ext cx="7348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Norte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193782" y="5946493"/>
            <a:ext cx="9827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Equador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09072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318" y="2127488"/>
            <a:ext cx="6564313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2. Cartas de superfície e de altitude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600" dirty="0"/>
              <a:t>Examinando um mapa isobárico de altura (i.e., alturas de um mesmo valor de pressão):</a:t>
            </a:r>
          </a:p>
          <a:p>
            <a:pPr lvl="1"/>
            <a:r>
              <a:rPr lang="pt-BR" sz="1600" dirty="0"/>
              <a:t>Ar frio acima (</a:t>
            </a:r>
            <a:r>
              <a:rPr lang="pt-BR" sz="1600" b="1" i="1" dirty="0"/>
              <a:t>i.e., </a:t>
            </a:r>
            <a:r>
              <a:rPr lang="pt-BR" sz="1600" b="1" i="1" u="sng" dirty="0"/>
              <a:t>em altitude</a:t>
            </a:r>
            <a:r>
              <a:rPr lang="pt-BR" sz="1600" dirty="0"/>
              <a:t>) normalmente está associado com alturas menores ou pressão menor, e ar quente acima está associado com alturas maiores ou pressões maiores. </a:t>
            </a:r>
            <a:r>
              <a:rPr lang="pt-BR" sz="1600" b="1" dirty="0"/>
              <a:t>No HN</a:t>
            </a:r>
            <a:r>
              <a:rPr lang="pt-BR" sz="1600" dirty="0"/>
              <a:t>, a altura (m) das isóbaras das cartas de altitude decrescem do sul para o norte. Intrusões de </a:t>
            </a:r>
            <a:r>
              <a:rPr lang="pt-BR" sz="1600" dirty="0">
                <a:solidFill>
                  <a:srgbClr val="0070C0"/>
                </a:solidFill>
              </a:rPr>
              <a:t>ar frio </a:t>
            </a:r>
            <a:r>
              <a:rPr lang="pt-BR" sz="1600" dirty="0"/>
              <a:t>são marcadas por </a:t>
            </a:r>
            <a:r>
              <a:rPr lang="pt-BR" sz="1600" dirty="0">
                <a:solidFill>
                  <a:srgbClr val="0070C0"/>
                </a:solidFill>
              </a:rPr>
              <a:t>cavados  (</a:t>
            </a:r>
            <a:r>
              <a:rPr lang="pt-BR" sz="1600" i="1" dirty="0" err="1">
                <a:solidFill>
                  <a:srgbClr val="0070C0"/>
                </a:solidFill>
              </a:rPr>
              <a:t>trough</a:t>
            </a:r>
            <a:r>
              <a:rPr lang="pt-BR" sz="1600" dirty="0">
                <a:solidFill>
                  <a:srgbClr val="0070C0"/>
                </a:solidFill>
              </a:rPr>
              <a:t>) </a:t>
            </a:r>
            <a:r>
              <a:rPr lang="pt-BR" sz="1600" dirty="0"/>
              <a:t>e intrusões de </a:t>
            </a:r>
            <a:r>
              <a:rPr lang="pt-BR" sz="1600" dirty="0">
                <a:solidFill>
                  <a:srgbClr val="C00000"/>
                </a:solidFill>
              </a:rPr>
              <a:t>ar quente </a:t>
            </a:r>
            <a:r>
              <a:rPr lang="pt-BR" sz="1600" dirty="0"/>
              <a:t>por </a:t>
            </a:r>
            <a:r>
              <a:rPr lang="pt-BR" sz="1600" dirty="0">
                <a:solidFill>
                  <a:srgbClr val="C00000"/>
                </a:solidFill>
              </a:rPr>
              <a:t>cristas (</a:t>
            </a:r>
            <a:r>
              <a:rPr lang="pt-BR" sz="1600" i="1" dirty="0" err="1">
                <a:solidFill>
                  <a:srgbClr val="C00000"/>
                </a:solidFill>
              </a:rPr>
              <a:t>ridge</a:t>
            </a:r>
            <a:r>
              <a:rPr lang="pt-BR" sz="1600" dirty="0">
                <a:solidFill>
                  <a:srgbClr val="C00000"/>
                </a:solidFill>
              </a:rPr>
              <a:t>)</a:t>
            </a:r>
            <a:r>
              <a:rPr lang="pt-BR" sz="1600" dirty="0"/>
              <a:t>.</a:t>
            </a:r>
            <a:endParaRPr lang="pt-BR" sz="1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7012904" y="4358717"/>
            <a:ext cx="8899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5520 m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444208" y="4941168"/>
            <a:ext cx="8899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5580 m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940152" y="5517232"/>
            <a:ext cx="8899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5640 m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300122" y="3032956"/>
            <a:ext cx="648072" cy="2160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frio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790690" y="2754640"/>
            <a:ext cx="864096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quente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39552" y="2206605"/>
            <a:ext cx="18722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Superfície</a:t>
            </a:r>
            <a:r>
              <a:rPr lang="en-US" dirty="0"/>
              <a:t> de </a:t>
            </a:r>
            <a:r>
              <a:rPr lang="en-US" dirty="0" err="1"/>
              <a:t>pressão</a:t>
            </a:r>
            <a:r>
              <a:rPr lang="en-US" dirty="0"/>
              <a:t> </a:t>
            </a:r>
            <a:r>
              <a:rPr lang="en-US" dirty="0" err="1"/>
              <a:t>constante</a:t>
            </a:r>
            <a:endParaRPr lang="en-US" dirty="0"/>
          </a:p>
        </p:txBody>
      </p:sp>
      <p:sp>
        <p:nvSpPr>
          <p:cNvPr id="16" name="Retângulo 15"/>
          <p:cNvSpPr/>
          <p:nvPr/>
        </p:nvSpPr>
        <p:spPr>
          <a:xfrm>
            <a:off x="1930000" y="4358717"/>
            <a:ext cx="805872" cy="3037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mapa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71498" y="4625890"/>
            <a:ext cx="1140262" cy="2702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isobárico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801439" y="2068105"/>
            <a:ext cx="30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Hemisfério</a:t>
            </a:r>
            <a:r>
              <a:rPr lang="en-US" sz="2400" b="1" dirty="0">
                <a:solidFill>
                  <a:srgbClr val="FF0000"/>
                </a:solidFill>
              </a:rPr>
              <a:t> Norte (HN)</a:t>
            </a:r>
          </a:p>
        </p:txBody>
      </p:sp>
      <p:sp>
        <p:nvSpPr>
          <p:cNvPr id="21" name="Retângulo 20"/>
          <p:cNvSpPr/>
          <p:nvPr/>
        </p:nvSpPr>
        <p:spPr>
          <a:xfrm rot="18848718">
            <a:off x="3341600" y="4719032"/>
            <a:ext cx="1124621" cy="2780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crista</a:t>
            </a:r>
          </a:p>
        </p:txBody>
      </p:sp>
      <p:sp>
        <p:nvSpPr>
          <p:cNvPr id="22" name="Retângulo 21"/>
          <p:cNvSpPr/>
          <p:nvPr/>
        </p:nvSpPr>
        <p:spPr>
          <a:xfrm rot="18848718">
            <a:off x="4393420" y="5382183"/>
            <a:ext cx="1124621" cy="2780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3F6EA7"/>
                </a:solidFill>
              </a:rPr>
              <a:t>cavado</a:t>
            </a:r>
            <a:endParaRPr lang="en-US" sz="2400" b="1" dirty="0">
              <a:solidFill>
                <a:srgbClr val="3F6EA7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7553125" y="3717032"/>
            <a:ext cx="7348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Norte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310054" y="6060107"/>
            <a:ext cx="9827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err="1"/>
              <a:t>Equador</a:t>
            </a:r>
            <a:endParaRPr lang="en-US" b="1" dirty="0"/>
          </a:p>
        </p:txBody>
      </p:sp>
      <p:cxnSp>
        <p:nvCxnSpPr>
          <p:cNvPr id="19" name="Conector de seta reta 18"/>
          <p:cNvCxnSpPr/>
          <p:nvPr/>
        </p:nvCxnSpPr>
        <p:spPr>
          <a:xfrm flipH="1">
            <a:off x="7012904" y="4543383"/>
            <a:ext cx="1087488" cy="151672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 rot="18274344">
            <a:off x="6799126" y="5278670"/>
            <a:ext cx="200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Altura das isóbaras</a:t>
            </a:r>
            <a:endParaRPr lang="en-CA" dirty="0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729" y="445926"/>
            <a:ext cx="347197" cy="32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32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33056"/>
            <a:ext cx="6526213" cy="24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2. Cartas de superfície e de altitude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b="1" dirty="0"/>
              <a:t>No HS</a:t>
            </a:r>
            <a:r>
              <a:rPr lang="pt-BR" sz="2000" dirty="0"/>
              <a:t>, a altura (m) das isóbaras das cartas de altos níveis decrescem do norte (mais quente) para o sul (mais frio). Intrusões de </a:t>
            </a:r>
            <a:r>
              <a:rPr lang="pt-BR" sz="2000" dirty="0">
                <a:solidFill>
                  <a:srgbClr val="0070C0"/>
                </a:solidFill>
              </a:rPr>
              <a:t>ar frio </a:t>
            </a:r>
            <a:r>
              <a:rPr lang="pt-BR" sz="2000" dirty="0"/>
              <a:t>são marcadas por </a:t>
            </a:r>
            <a:r>
              <a:rPr lang="pt-BR" sz="2000" dirty="0">
                <a:solidFill>
                  <a:srgbClr val="0070C0"/>
                </a:solidFill>
              </a:rPr>
              <a:t>cavados </a:t>
            </a:r>
            <a:r>
              <a:rPr lang="pt-BR" sz="2000" dirty="0"/>
              <a:t>e intrusões de </a:t>
            </a:r>
            <a:r>
              <a:rPr lang="pt-BR" sz="2000" dirty="0">
                <a:solidFill>
                  <a:srgbClr val="C00000"/>
                </a:solidFill>
              </a:rPr>
              <a:t>ar quente </a:t>
            </a:r>
            <a:r>
              <a:rPr lang="pt-BR" sz="2000" dirty="0"/>
              <a:t>por </a:t>
            </a:r>
            <a:r>
              <a:rPr lang="pt-BR" sz="2000" dirty="0">
                <a:solidFill>
                  <a:srgbClr val="C00000"/>
                </a:solidFill>
              </a:rPr>
              <a:t>cristas</a:t>
            </a:r>
            <a:r>
              <a:rPr lang="pt-BR" sz="2000" dirty="0"/>
              <a:t>.</a:t>
            </a:r>
            <a:endParaRPr lang="pt-BR" sz="18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985108" y="5531077"/>
            <a:ext cx="8899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5520 m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446098" y="4941168"/>
            <a:ext cx="8899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5580 m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020272" y="4365517"/>
            <a:ext cx="8899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5640 m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23528" y="4896105"/>
            <a:ext cx="648072" cy="2160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frio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633976" y="2619025"/>
            <a:ext cx="864096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quente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965928" y="4358717"/>
            <a:ext cx="805872" cy="3037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mapa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71498" y="4625890"/>
            <a:ext cx="1140262" cy="2702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isobárico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490193" y="2127488"/>
            <a:ext cx="2634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Hemisfério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Sul</a:t>
            </a:r>
            <a:r>
              <a:rPr lang="en-US" sz="2400" b="1" dirty="0">
                <a:solidFill>
                  <a:srgbClr val="FF0000"/>
                </a:solidFill>
              </a:rPr>
              <a:t> (HS)</a:t>
            </a:r>
          </a:p>
        </p:txBody>
      </p:sp>
      <p:sp>
        <p:nvSpPr>
          <p:cNvPr id="21" name="Retângulo 20"/>
          <p:cNvSpPr/>
          <p:nvPr/>
        </p:nvSpPr>
        <p:spPr>
          <a:xfrm rot="18848718">
            <a:off x="3276960" y="4719032"/>
            <a:ext cx="1124621" cy="2780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cavado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 rot="18848718">
            <a:off x="4328780" y="5382183"/>
            <a:ext cx="1124621" cy="2780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crista</a:t>
            </a:r>
          </a:p>
        </p:txBody>
      </p:sp>
      <p:sp>
        <p:nvSpPr>
          <p:cNvPr id="18" name="Retângulo 17"/>
          <p:cNvSpPr/>
          <p:nvPr/>
        </p:nvSpPr>
        <p:spPr>
          <a:xfrm rot="1519185">
            <a:off x="5631539" y="4283448"/>
            <a:ext cx="522868" cy="4542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9" name="Retângulo 18"/>
          <p:cNvSpPr/>
          <p:nvPr/>
        </p:nvSpPr>
        <p:spPr>
          <a:xfrm rot="1519185">
            <a:off x="2824984" y="5621066"/>
            <a:ext cx="522868" cy="4542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5485814" y="6172978"/>
            <a:ext cx="4732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err="1"/>
              <a:t>Sul</a:t>
            </a:r>
            <a:endParaRPr lang="en-US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7549670" y="3779748"/>
            <a:ext cx="9827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err="1"/>
              <a:t>Equador</a:t>
            </a:r>
            <a:endParaRPr lang="en-US" b="1" dirty="0"/>
          </a:p>
        </p:txBody>
      </p:sp>
      <p:cxnSp>
        <p:nvCxnSpPr>
          <p:cNvPr id="24" name="Conector de seta reta 23"/>
          <p:cNvCxnSpPr/>
          <p:nvPr/>
        </p:nvCxnSpPr>
        <p:spPr>
          <a:xfrm flipV="1">
            <a:off x="7226932" y="4566712"/>
            <a:ext cx="1043608" cy="161843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729" y="445926"/>
            <a:ext cx="347197" cy="32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02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2. Cartas de superfície e de altitude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Abaixo temos as cartas para o </a:t>
            </a:r>
            <a:r>
              <a:rPr lang="pt-BR" sz="2000" b="1" dirty="0">
                <a:solidFill>
                  <a:srgbClr val="FF0000"/>
                </a:solidFill>
              </a:rPr>
              <a:t>HN, </a:t>
            </a:r>
            <a:r>
              <a:rPr lang="pt-BR" sz="2000" dirty="0"/>
              <a:t>usadas para determinar a direção do vento:   (</a:t>
            </a:r>
            <a:r>
              <a:rPr lang="pt-BR" sz="2000" i="1" dirty="0" err="1"/>
              <a:t>trough</a:t>
            </a:r>
            <a:r>
              <a:rPr lang="pt-BR" sz="2000" dirty="0"/>
              <a:t> = cavado, </a:t>
            </a:r>
            <a:r>
              <a:rPr lang="pt-BR" sz="2000" i="1" dirty="0" err="1"/>
              <a:t>ridge</a:t>
            </a:r>
            <a:r>
              <a:rPr lang="pt-BR" sz="2000" i="1" dirty="0"/>
              <a:t> </a:t>
            </a:r>
            <a:r>
              <a:rPr lang="pt-BR" sz="2000" dirty="0"/>
              <a:t>= crista)</a:t>
            </a:r>
          </a:p>
          <a:p>
            <a:r>
              <a:rPr lang="pt-BR" sz="2000" b="1" dirty="0"/>
              <a:t>(a)</a:t>
            </a:r>
            <a:r>
              <a:rPr lang="pt-BR" sz="2000" dirty="0"/>
              <a:t> </a:t>
            </a:r>
            <a:r>
              <a:rPr lang="pt-BR" sz="2000" i="1" dirty="0"/>
              <a:t>carta da pressão ao nível do mar</a:t>
            </a:r>
            <a:r>
              <a:rPr lang="pt-BR" sz="2000" dirty="0"/>
              <a:t>: o </a:t>
            </a:r>
            <a:r>
              <a:rPr lang="pt-BR" sz="2000" u="sng" dirty="0"/>
              <a:t>vento cruza as isóbaras</a:t>
            </a:r>
            <a:r>
              <a:rPr lang="pt-BR" sz="2000" dirty="0"/>
              <a:t>, de locais com alta pressão para locais com baixa pressão:</a:t>
            </a:r>
          </a:p>
          <a:p>
            <a:pPr lvl="1"/>
            <a:r>
              <a:rPr lang="pt-BR" sz="1600" dirty="0"/>
              <a:t>centros de alta pressão (H) </a:t>
            </a:r>
            <a:r>
              <a:rPr lang="pt-BR" sz="1600" dirty="0">
                <a:sym typeface="Wingdings" pitchFamily="2" charset="2"/>
              </a:rPr>
              <a:t> </a:t>
            </a:r>
            <a:r>
              <a:rPr lang="pt-BR" sz="1600" dirty="0"/>
              <a:t>anticiclones </a:t>
            </a:r>
          </a:p>
          <a:p>
            <a:pPr lvl="1"/>
            <a:r>
              <a:rPr lang="pt-BR" sz="1600" dirty="0"/>
              <a:t>centros de baixa pressão (L) </a:t>
            </a:r>
            <a:r>
              <a:rPr lang="pt-BR" sz="1600" dirty="0">
                <a:sym typeface="Wingdings" pitchFamily="2" charset="2"/>
              </a:rPr>
              <a:t> ciclones</a:t>
            </a:r>
            <a:endParaRPr lang="pt-BR" sz="1600" dirty="0"/>
          </a:p>
          <a:p>
            <a:r>
              <a:rPr lang="pt-BR" sz="2000" b="1" dirty="0"/>
              <a:t>(b)</a:t>
            </a:r>
            <a:r>
              <a:rPr lang="pt-BR" sz="2000" dirty="0"/>
              <a:t> </a:t>
            </a:r>
            <a:r>
              <a:rPr lang="pt-BR" sz="2000" i="1" dirty="0"/>
              <a:t>carta de altitude dos níveis de 500mb</a:t>
            </a:r>
            <a:r>
              <a:rPr lang="pt-BR" sz="2000" dirty="0"/>
              <a:t>: o </a:t>
            </a:r>
            <a:r>
              <a:rPr lang="pt-BR" sz="2000" u="sng" dirty="0"/>
              <a:t>vento flui paralelo</a:t>
            </a:r>
            <a:r>
              <a:rPr lang="pt-BR" sz="2000" dirty="0"/>
              <a:t> às isóbaras.</a:t>
            </a:r>
          </a:p>
          <a:p>
            <a:endParaRPr lang="pt-BR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1"/>
          <a:stretch/>
        </p:blipFill>
        <p:spPr bwMode="auto">
          <a:xfrm>
            <a:off x="183250" y="3316342"/>
            <a:ext cx="8777499" cy="313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81812" y="2996952"/>
            <a:ext cx="361983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t-BR" b="1" dirty="0"/>
              <a:t>(a)</a:t>
            </a:r>
            <a:r>
              <a:rPr lang="pt-BR" dirty="0"/>
              <a:t> Carta da pressão ao nível do mar </a:t>
            </a:r>
            <a:endParaRPr lang="en-CA" dirty="0"/>
          </a:p>
        </p:txBody>
      </p:sp>
      <p:sp>
        <p:nvSpPr>
          <p:cNvPr id="3" name="Retângulo 2"/>
          <p:cNvSpPr/>
          <p:nvPr/>
        </p:nvSpPr>
        <p:spPr>
          <a:xfrm>
            <a:off x="4737753" y="3028310"/>
            <a:ext cx="422673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t-BR" b="1" dirty="0"/>
              <a:t>(b)</a:t>
            </a:r>
            <a:r>
              <a:rPr lang="pt-BR" dirty="0"/>
              <a:t> a carta de altitude dos níveis de 500hPa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5663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2. Cartas de superfície e de altitude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Abaixo temos mapas da pressão ao nível do mar e da altura dos níveis de 500hPa. No </a:t>
            </a:r>
            <a:r>
              <a:rPr lang="pt-BR" sz="2000" b="1" u="sng" dirty="0">
                <a:solidFill>
                  <a:srgbClr val="FF0000"/>
                </a:solidFill>
              </a:rPr>
              <a:t>HS</a:t>
            </a:r>
            <a:r>
              <a:rPr lang="pt-BR" sz="2000" dirty="0"/>
              <a:t>:</a:t>
            </a:r>
          </a:p>
          <a:p>
            <a:pPr lvl="1"/>
            <a:r>
              <a:rPr lang="pt-BR" sz="1800" dirty="0"/>
              <a:t>centros de alta pressão (H) </a:t>
            </a:r>
            <a:r>
              <a:rPr lang="pt-BR" sz="1800" dirty="0">
                <a:sym typeface="Wingdings" pitchFamily="2" charset="2"/>
              </a:rPr>
              <a:t> </a:t>
            </a:r>
            <a:r>
              <a:rPr lang="pt-BR" sz="1800" dirty="0"/>
              <a:t>anticiclones </a:t>
            </a:r>
          </a:p>
          <a:p>
            <a:pPr lvl="1"/>
            <a:r>
              <a:rPr lang="pt-BR" sz="1800" dirty="0"/>
              <a:t>centros de baixa pressão (L) </a:t>
            </a:r>
            <a:r>
              <a:rPr lang="pt-BR" sz="1800" dirty="0">
                <a:sym typeface="Wingdings" pitchFamily="2" charset="2"/>
              </a:rPr>
              <a:t> ciclones</a:t>
            </a:r>
            <a:endParaRPr lang="pt-BR" sz="1800" dirty="0"/>
          </a:p>
          <a:p>
            <a:endParaRPr lang="pt-BR" sz="20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33597"/>
            <a:ext cx="4032447" cy="447339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16416"/>
            <a:ext cx="4032447" cy="4473395"/>
          </a:xfrm>
          <a:prstGeom prst="rect">
            <a:avLst/>
          </a:prstGeom>
        </p:spPr>
      </p:pic>
      <p:cxnSp>
        <p:nvCxnSpPr>
          <p:cNvPr id="46" name="Conector de seta reta 45"/>
          <p:cNvCxnSpPr/>
          <p:nvPr/>
        </p:nvCxnSpPr>
        <p:spPr>
          <a:xfrm flipV="1">
            <a:off x="1835696" y="4077072"/>
            <a:ext cx="256215" cy="11232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/>
          <p:cNvCxnSpPr/>
          <p:nvPr/>
        </p:nvCxnSpPr>
        <p:spPr>
          <a:xfrm flipH="1">
            <a:off x="1475656" y="4232404"/>
            <a:ext cx="295644" cy="132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1291830" y="4126603"/>
            <a:ext cx="36765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de seta reta 54"/>
          <p:cNvCxnSpPr/>
          <p:nvPr/>
        </p:nvCxnSpPr>
        <p:spPr>
          <a:xfrm flipH="1" flipV="1">
            <a:off x="1475657" y="3861048"/>
            <a:ext cx="183825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1771300" y="3861049"/>
            <a:ext cx="64396" cy="27218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de seta reta 61"/>
          <p:cNvCxnSpPr/>
          <p:nvPr/>
        </p:nvCxnSpPr>
        <p:spPr>
          <a:xfrm>
            <a:off x="1878674" y="4352113"/>
            <a:ext cx="288032" cy="12035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de seta reta 63"/>
          <p:cNvCxnSpPr/>
          <p:nvPr/>
        </p:nvCxnSpPr>
        <p:spPr>
          <a:xfrm flipH="1">
            <a:off x="1659482" y="4365104"/>
            <a:ext cx="176214" cy="2702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de seta reta 64"/>
          <p:cNvCxnSpPr/>
          <p:nvPr/>
        </p:nvCxnSpPr>
        <p:spPr>
          <a:xfrm>
            <a:off x="1899990" y="4472468"/>
            <a:ext cx="122700" cy="3153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66"/>
          <p:cNvCxnSpPr/>
          <p:nvPr/>
        </p:nvCxnSpPr>
        <p:spPr>
          <a:xfrm>
            <a:off x="971600" y="4725144"/>
            <a:ext cx="122700" cy="3153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de seta reta 67"/>
          <p:cNvCxnSpPr/>
          <p:nvPr/>
        </p:nvCxnSpPr>
        <p:spPr>
          <a:xfrm flipH="1">
            <a:off x="1185350" y="4787803"/>
            <a:ext cx="218298" cy="2526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de seta reta 70"/>
          <p:cNvCxnSpPr/>
          <p:nvPr/>
        </p:nvCxnSpPr>
        <p:spPr>
          <a:xfrm flipH="1">
            <a:off x="1291830" y="5085184"/>
            <a:ext cx="36765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de seta reta 74"/>
          <p:cNvCxnSpPr/>
          <p:nvPr/>
        </p:nvCxnSpPr>
        <p:spPr>
          <a:xfrm flipH="1" flipV="1">
            <a:off x="1185350" y="5196325"/>
            <a:ext cx="183825" cy="2796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de seta reta 76"/>
          <p:cNvCxnSpPr/>
          <p:nvPr/>
        </p:nvCxnSpPr>
        <p:spPr>
          <a:xfrm flipV="1">
            <a:off x="796789" y="5149729"/>
            <a:ext cx="277374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de seta reta 79"/>
          <p:cNvCxnSpPr/>
          <p:nvPr/>
        </p:nvCxnSpPr>
        <p:spPr>
          <a:xfrm flipV="1">
            <a:off x="1963803" y="5257741"/>
            <a:ext cx="138687" cy="3684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de seta reta 82"/>
          <p:cNvCxnSpPr/>
          <p:nvPr/>
        </p:nvCxnSpPr>
        <p:spPr>
          <a:xfrm flipV="1">
            <a:off x="1972186" y="5626165"/>
            <a:ext cx="367566" cy="1651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de seta reta 84"/>
          <p:cNvCxnSpPr/>
          <p:nvPr/>
        </p:nvCxnSpPr>
        <p:spPr>
          <a:xfrm>
            <a:off x="1951632" y="5900111"/>
            <a:ext cx="367566" cy="1495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de seta reta 86"/>
          <p:cNvCxnSpPr/>
          <p:nvPr/>
        </p:nvCxnSpPr>
        <p:spPr>
          <a:xfrm>
            <a:off x="1835696" y="5974893"/>
            <a:ext cx="0" cy="3344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de seta reta 89"/>
          <p:cNvCxnSpPr/>
          <p:nvPr/>
        </p:nvCxnSpPr>
        <p:spPr>
          <a:xfrm flipH="1">
            <a:off x="1420597" y="5791330"/>
            <a:ext cx="367652" cy="10878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de seta reta 92"/>
          <p:cNvCxnSpPr/>
          <p:nvPr/>
        </p:nvCxnSpPr>
        <p:spPr>
          <a:xfrm flipH="1" flipV="1">
            <a:off x="1580499" y="5475973"/>
            <a:ext cx="255197" cy="18434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de seta reta 95"/>
          <p:cNvCxnSpPr/>
          <p:nvPr/>
        </p:nvCxnSpPr>
        <p:spPr>
          <a:xfrm>
            <a:off x="3494154" y="4769849"/>
            <a:ext cx="122700" cy="3153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de seta reta 96"/>
          <p:cNvCxnSpPr/>
          <p:nvPr/>
        </p:nvCxnSpPr>
        <p:spPr>
          <a:xfrm flipH="1">
            <a:off x="3707904" y="4832508"/>
            <a:ext cx="218298" cy="2526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de seta reta 97"/>
          <p:cNvCxnSpPr/>
          <p:nvPr/>
        </p:nvCxnSpPr>
        <p:spPr>
          <a:xfrm flipH="1">
            <a:off x="3814384" y="5196325"/>
            <a:ext cx="36765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de seta reta 98"/>
          <p:cNvCxnSpPr/>
          <p:nvPr/>
        </p:nvCxnSpPr>
        <p:spPr>
          <a:xfrm flipV="1">
            <a:off x="3707408" y="5228078"/>
            <a:ext cx="1" cy="23494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de seta reta 99"/>
          <p:cNvCxnSpPr/>
          <p:nvPr/>
        </p:nvCxnSpPr>
        <p:spPr>
          <a:xfrm>
            <a:off x="3203848" y="5194434"/>
            <a:ext cx="39286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de seta reta 102"/>
          <p:cNvCxnSpPr/>
          <p:nvPr/>
        </p:nvCxnSpPr>
        <p:spPr>
          <a:xfrm>
            <a:off x="2874603" y="2667591"/>
            <a:ext cx="122700" cy="3153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de seta reta 104"/>
          <p:cNvCxnSpPr/>
          <p:nvPr/>
        </p:nvCxnSpPr>
        <p:spPr>
          <a:xfrm flipH="1">
            <a:off x="3194833" y="3027631"/>
            <a:ext cx="36765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de seta reta 105"/>
          <p:cNvCxnSpPr/>
          <p:nvPr/>
        </p:nvCxnSpPr>
        <p:spPr>
          <a:xfrm flipH="1" flipV="1">
            <a:off x="3088353" y="3138772"/>
            <a:ext cx="183825" cy="2796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de seta reta 106"/>
          <p:cNvCxnSpPr/>
          <p:nvPr/>
        </p:nvCxnSpPr>
        <p:spPr>
          <a:xfrm flipV="1">
            <a:off x="2555776" y="3092176"/>
            <a:ext cx="421390" cy="465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de seta reta 108"/>
          <p:cNvCxnSpPr/>
          <p:nvPr/>
        </p:nvCxnSpPr>
        <p:spPr>
          <a:xfrm flipV="1">
            <a:off x="4902638" y="4232404"/>
            <a:ext cx="461450" cy="1362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de seta reta 111"/>
          <p:cNvCxnSpPr/>
          <p:nvPr/>
        </p:nvCxnSpPr>
        <p:spPr>
          <a:xfrm flipV="1">
            <a:off x="5796136" y="4200378"/>
            <a:ext cx="576064" cy="2071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de seta reta 113"/>
          <p:cNvCxnSpPr/>
          <p:nvPr/>
        </p:nvCxnSpPr>
        <p:spPr>
          <a:xfrm>
            <a:off x="6588224" y="4253113"/>
            <a:ext cx="648072" cy="634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ector de seta reta 116"/>
          <p:cNvCxnSpPr/>
          <p:nvPr/>
        </p:nvCxnSpPr>
        <p:spPr>
          <a:xfrm>
            <a:off x="7452320" y="4306926"/>
            <a:ext cx="651933" cy="1933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ector de seta reta 118"/>
          <p:cNvCxnSpPr/>
          <p:nvPr/>
        </p:nvCxnSpPr>
        <p:spPr>
          <a:xfrm flipV="1">
            <a:off x="4860032" y="4516867"/>
            <a:ext cx="461450" cy="1362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ector de seta reta 119"/>
          <p:cNvCxnSpPr/>
          <p:nvPr/>
        </p:nvCxnSpPr>
        <p:spPr>
          <a:xfrm>
            <a:off x="5953720" y="4458236"/>
            <a:ext cx="576064" cy="1267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ector de seta reta 121"/>
          <p:cNvCxnSpPr/>
          <p:nvPr/>
        </p:nvCxnSpPr>
        <p:spPr>
          <a:xfrm>
            <a:off x="6732239" y="4598416"/>
            <a:ext cx="648072" cy="634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ector de seta reta 122"/>
          <p:cNvCxnSpPr/>
          <p:nvPr/>
        </p:nvCxnSpPr>
        <p:spPr>
          <a:xfrm>
            <a:off x="7604719" y="4635403"/>
            <a:ext cx="651933" cy="1933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ector de seta reta 123"/>
          <p:cNvCxnSpPr/>
          <p:nvPr/>
        </p:nvCxnSpPr>
        <p:spPr>
          <a:xfrm flipV="1">
            <a:off x="5004048" y="4862334"/>
            <a:ext cx="325967" cy="1576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de seta reta 126"/>
          <p:cNvCxnSpPr/>
          <p:nvPr/>
        </p:nvCxnSpPr>
        <p:spPr>
          <a:xfrm>
            <a:off x="5489219" y="4787803"/>
            <a:ext cx="241713" cy="5835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ector de seta reta 128"/>
          <p:cNvCxnSpPr/>
          <p:nvPr/>
        </p:nvCxnSpPr>
        <p:spPr>
          <a:xfrm>
            <a:off x="5824148" y="4941168"/>
            <a:ext cx="0" cy="3694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ector de seta reta 130"/>
          <p:cNvCxnSpPr/>
          <p:nvPr/>
        </p:nvCxnSpPr>
        <p:spPr>
          <a:xfrm>
            <a:off x="6039651" y="5708747"/>
            <a:ext cx="40420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ector de seta reta 132"/>
          <p:cNvCxnSpPr/>
          <p:nvPr/>
        </p:nvCxnSpPr>
        <p:spPr>
          <a:xfrm flipV="1">
            <a:off x="6508059" y="5310621"/>
            <a:ext cx="296189" cy="25752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ector de seta reta 134"/>
          <p:cNvCxnSpPr/>
          <p:nvPr/>
        </p:nvCxnSpPr>
        <p:spPr>
          <a:xfrm>
            <a:off x="6964115" y="5194435"/>
            <a:ext cx="365016" cy="18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ector de seta reta 138"/>
          <p:cNvCxnSpPr/>
          <p:nvPr/>
        </p:nvCxnSpPr>
        <p:spPr>
          <a:xfrm>
            <a:off x="7486995" y="5226188"/>
            <a:ext cx="365016" cy="18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ector de seta reta 139"/>
          <p:cNvCxnSpPr/>
          <p:nvPr/>
        </p:nvCxnSpPr>
        <p:spPr>
          <a:xfrm>
            <a:off x="7953463" y="5255851"/>
            <a:ext cx="434961" cy="10990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tângulo 141"/>
          <p:cNvSpPr/>
          <p:nvPr/>
        </p:nvSpPr>
        <p:spPr>
          <a:xfrm rot="18848718">
            <a:off x="4727428" y="5171586"/>
            <a:ext cx="1124621" cy="278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err="1">
                <a:solidFill>
                  <a:schemeClr val="tx1"/>
                </a:solidFill>
              </a:rPr>
              <a:t>cavado</a:t>
            </a:r>
            <a:endParaRPr lang="en-US" sz="2400" b="1" u="sng" dirty="0">
              <a:solidFill>
                <a:schemeClr val="tx1"/>
              </a:solidFill>
            </a:endParaRPr>
          </a:p>
        </p:txBody>
      </p:sp>
      <p:sp>
        <p:nvSpPr>
          <p:cNvPr id="143" name="Retângulo 142"/>
          <p:cNvSpPr/>
          <p:nvPr/>
        </p:nvSpPr>
        <p:spPr>
          <a:xfrm rot="18316244">
            <a:off x="5758602" y="5014413"/>
            <a:ext cx="1076352" cy="3696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chemeClr val="tx1"/>
                </a:solidFill>
              </a:rPr>
              <a:t>crista</a:t>
            </a:r>
          </a:p>
        </p:txBody>
      </p:sp>
      <p:sp>
        <p:nvSpPr>
          <p:cNvPr id="144" name="Retângulo 143"/>
          <p:cNvSpPr/>
          <p:nvPr/>
        </p:nvSpPr>
        <p:spPr>
          <a:xfrm rot="16200000">
            <a:off x="-830665" y="4273790"/>
            <a:ext cx="21754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dirty="0">
                <a:hlinkClick r:id="rId5"/>
              </a:rPr>
              <a:t>http://www.inmet.gov.br/vime/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240726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5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7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3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9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2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5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8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1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4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2. Cartas de superfície e de altitude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Abaixo temos mapas da pressão ao nível do mar e da altura dos níveis de 500hPa. No </a:t>
            </a:r>
            <a:r>
              <a:rPr lang="pt-BR" sz="2000" b="1" u="sng" dirty="0">
                <a:solidFill>
                  <a:srgbClr val="FF0000"/>
                </a:solidFill>
              </a:rPr>
              <a:t>HS</a:t>
            </a:r>
            <a:r>
              <a:rPr lang="pt-BR" sz="2000" dirty="0"/>
              <a:t>:</a:t>
            </a:r>
          </a:p>
          <a:p>
            <a:pPr lvl="1"/>
            <a:r>
              <a:rPr lang="pt-BR" sz="1800" dirty="0"/>
              <a:t>centros de alta pressão (H) </a:t>
            </a:r>
            <a:r>
              <a:rPr lang="pt-BR" sz="1800" dirty="0">
                <a:sym typeface="Wingdings" pitchFamily="2" charset="2"/>
              </a:rPr>
              <a:t> </a:t>
            </a:r>
            <a:r>
              <a:rPr lang="pt-BR" sz="1800" dirty="0"/>
              <a:t>anticiclones </a:t>
            </a:r>
          </a:p>
          <a:p>
            <a:pPr lvl="1"/>
            <a:r>
              <a:rPr lang="pt-BR" sz="1800" dirty="0"/>
              <a:t>centros de baixa pressão (L) </a:t>
            </a:r>
            <a:r>
              <a:rPr lang="pt-BR" sz="1800" dirty="0">
                <a:sym typeface="Wingdings" pitchFamily="2" charset="2"/>
              </a:rPr>
              <a:t> ciclones</a:t>
            </a:r>
            <a:endParaRPr lang="pt-BR" sz="1800" dirty="0"/>
          </a:p>
          <a:p>
            <a:endParaRPr lang="pt-BR" sz="20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33597"/>
            <a:ext cx="4032446" cy="447339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16416"/>
            <a:ext cx="4032446" cy="4473395"/>
          </a:xfrm>
          <a:prstGeom prst="rect">
            <a:avLst/>
          </a:prstGeom>
        </p:spPr>
      </p:pic>
      <p:sp>
        <p:nvSpPr>
          <p:cNvPr id="144" name="Retângulo 143"/>
          <p:cNvSpPr/>
          <p:nvPr/>
        </p:nvSpPr>
        <p:spPr>
          <a:xfrm rot="16200000">
            <a:off x="-830665" y="4273790"/>
            <a:ext cx="21754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dirty="0">
                <a:hlinkClick r:id="rId5"/>
              </a:rPr>
              <a:t>http://www.inmet.gov.br/vime/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715684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2. Cartas de superfície e de altitude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Note que o vento tende a cruzar as isóbaras na superfície e em níveis altos o vento flui paralelo às isóbaras. 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900" dirty="0"/>
          </a:p>
          <a:p>
            <a:r>
              <a:rPr lang="pt-BR" sz="2400" dirty="0"/>
              <a:t>Isto se deve às forças que afetam a direção do vento.</a:t>
            </a:r>
            <a:endParaRPr lang="pt-BR" sz="16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50" y="1556792"/>
            <a:ext cx="8777499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232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608707"/>
            <a:ext cx="7811145" cy="804069"/>
          </a:xfrm>
          <a:prstGeom prst="rect">
            <a:avLst/>
          </a:prstGeom>
        </p:spPr>
        <p:txBody>
          <a:bodyPr/>
          <a:lstStyle/>
          <a:p>
            <a:pPr fontAlgn="b"/>
            <a:r>
              <a:rPr lang="pt-BR" dirty="0"/>
              <a:t>Pressão do ar e ventos</a:t>
            </a:r>
            <a:endParaRPr lang="pt-BR" b="0" dirty="0">
              <a:solidFill>
                <a:srgbClr val="00000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3568" y="44624"/>
            <a:ext cx="7811145" cy="564083"/>
          </a:xfrm>
        </p:spPr>
        <p:txBody>
          <a:bodyPr/>
          <a:lstStyle/>
          <a:p>
            <a:r>
              <a:rPr lang="en-US" dirty="0"/>
              <a:t>Aula 08</a:t>
            </a:r>
          </a:p>
        </p:txBody>
      </p:sp>
      <p:sp>
        <p:nvSpPr>
          <p:cNvPr id="6" name="Retângulo 5"/>
          <p:cNvSpPr/>
          <p:nvPr/>
        </p:nvSpPr>
        <p:spPr>
          <a:xfrm>
            <a:off x="-29481" y="6597352"/>
            <a:ext cx="8201881" cy="260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63780" y="1741453"/>
            <a:ext cx="7776864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5975" indent="-457200">
              <a:lnSpc>
                <a:spcPct val="20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pt-BR" sz="2200" dirty="0"/>
              <a:t>Pressão atmosférica</a:t>
            </a:r>
          </a:p>
          <a:p>
            <a:pPr marL="815975" indent="-457200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pt-BR" sz="2200" dirty="0"/>
              <a:t>Cartas de superfície e de altitude</a:t>
            </a:r>
          </a:p>
          <a:p>
            <a:pPr marL="815975" indent="-457200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pt-BR" sz="2200" b="1" dirty="0">
                <a:solidFill>
                  <a:schemeClr val="accent6">
                    <a:lumMod val="75000"/>
                  </a:schemeClr>
                </a:solidFill>
              </a:rPr>
              <a:t>Forças que influenciam os ventos</a:t>
            </a:r>
          </a:p>
          <a:p>
            <a:pPr marL="815975" indent="-457200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pt-BR" sz="2200" dirty="0"/>
              <a:t>Ventos e movimento vertical do ar</a:t>
            </a:r>
          </a:p>
        </p:txBody>
      </p:sp>
    </p:spTree>
    <p:extLst>
      <p:ext uri="{BB962C8B-B14F-4D97-AF65-F5344CB8AC3E}">
        <p14:creationId xmlns:p14="http://schemas.microsoft.com/office/powerpoint/2010/main" val="2142296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3. Forças que influenciam os ventos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Para determinarmos em qual direção o ar irá se movimentar, devemos identificar e analisar todas a forças que afetam o movimento horizontal do ar. </a:t>
            </a:r>
          </a:p>
          <a:p>
            <a:endParaRPr lang="pt-BR" sz="2400" dirty="0"/>
          </a:p>
          <a:p>
            <a:r>
              <a:rPr lang="pt-BR" sz="2400" dirty="0"/>
              <a:t>Essas forças são:</a:t>
            </a:r>
          </a:p>
          <a:p>
            <a:pPr lvl="1"/>
            <a:r>
              <a:rPr lang="pt-BR" sz="2000" dirty="0"/>
              <a:t>Força gradiente de pressão (FGP)</a:t>
            </a:r>
          </a:p>
          <a:p>
            <a:pPr lvl="1"/>
            <a:r>
              <a:rPr lang="pt-BR" sz="2000" dirty="0"/>
              <a:t>Força aparente de </a:t>
            </a:r>
            <a:r>
              <a:rPr lang="pt-BR" sz="2000" dirty="0" err="1"/>
              <a:t>Coriolis</a:t>
            </a:r>
            <a:r>
              <a:rPr lang="pt-BR" sz="2000" dirty="0"/>
              <a:t> (FC)</a:t>
            </a:r>
          </a:p>
          <a:p>
            <a:pPr lvl="1"/>
            <a:r>
              <a:rPr lang="pt-BR" sz="2000" dirty="0"/>
              <a:t>Força </a:t>
            </a:r>
            <a:r>
              <a:rPr lang="pt-BR" sz="2000" dirty="0" err="1"/>
              <a:t>centrípeda</a:t>
            </a:r>
            <a:endParaRPr lang="pt-BR" sz="2000" dirty="0"/>
          </a:p>
          <a:p>
            <a:pPr lvl="1"/>
            <a:r>
              <a:rPr lang="pt-BR" sz="2000" dirty="0"/>
              <a:t>Fricção (atrito) (FF)</a:t>
            </a:r>
          </a:p>
          <a:p>
            <a:endParaRPr lang="pt-BR" sz="20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24232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1. Pressão atmosférica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980728"/>
            <a:ext cx="8291264" cy="5544616"/>
          </a:xfrm>
        </p:spPr>
        <p:txBody>
          <a:bodyPr/>
          <a:lstStyle/>
          <a:p>
            <a:r>
              <a:rPr lang="pt-BR" sz="2400" dirty="0"/>
              <a:t>Vimos nas aulas anteriores que o vento é a resposta de diferenças horizontais de pressão.</a:t>
            </a:r>
          </a:p>
          <a:p>
            <a:endParaRPr lang="pt-BR" sz="2400" dirty="0"/>
          </a:p>
          <a:p>
            <a:r>
              <a:rPr lang="pt-BR" sz="2400" dirty="0"/>
              <a:t>Vimos também que a pressão é simplesmente a massa de ar acima de um determinado nível. Quando subimos na atmosfera, temos menos moléculas de ar acima e então menor será a pressão.</a:t>
            </a:r>
          </a:p>
          <a:p>
            <a:endParaRPr lang="pt-BR" sz="2400" dirty="0"/>
          </a:p>
          <a:p>
            <a:r>
              <a:rPr lang="pt-BR" sz="2400" i="1" dirty="0"/>
              <a:t>Mas exatamente o que causa as mudanças horizontais de pressão? Por que a pressão muda na superfície da Terra?</a:t>
            </a:r>
          </a:p>
        </p:txBody>
      </p:sp>
    </p:spTree>
    <p:extLst>
      <p:ext uri="{BB962C8B-B14F-4D97-AF65-F5344CB8AC3E}">
        <p14:creationId xmlns:p14="http://schemas.microsoft.com/office/powerpoint/2010/main" val="35455640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Forças que influenciam os ventos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b="1" dirty="0">
                <a:solidFill>
                  <a:srgbClr val="0070C0"/>
                </a:solidFill>
              </a:rPr>
              <a:t>FORÇA GRADIENTE DE PRESSÃO</a:t>
            </a:r>
          </a:p>
          <a:p>
            <a:endParaRPr lang="pt-BR" sz="1000" dirty="0"/>
          </a:p>
          <a:p>
            <a:r>
              <a:rPr lang="pt-BR" sz="2400" dirty="0"/>
              <a:t>Tomemos o exemplo de dois tanques iguais, A e B, com água conectados por um tubo.</a:t>
            </a:r>
          </a:p>
          <a:p>
            <a:pPr marL="5207000" lvl="1"/>
            <a:r>
              <a:rPr lang="pt-BR" sz="1600" dirty="0"/>
              <a:t>O tanque A possui água em 2/3 de seu volume e o tanque B possui água em 1/2 de seu volume. </a:t>
            </a:r>
          </a:p>
          <a:p>
            <a:pPr marL="5207000" lvl="1"/>
            <a:r>
              <a:rPr lang="pt-BR" sz="1600" dirty="0"/>
              <a:t>Como a pressão na base dos tanques é proporcional ao peso da água acima, a pressão na base do tanque A é maior do que a pressão na base do tanque B.</a:t>
            </a:r>
          </a:p>
          <a:p>
            <a:pPr marL="5207000" lvl="1"/>
            <a:r>
              <a:rPr lang="pt-BR" sz="1600" dirty="0"/>
              <a:t>Essa diferença de pressão exerce uma força resultante no tubo de conexão do tanque A para o tanque B.</a:t>
            </a:r>
          </a:p>
          <a:p>
            <a:pPr marL="5207000" lvl="1"/>
            <a:r>
              <a:rPr lang="pt-BR" sz="1600" dirty="0"/>
              <a:t>Quanto maior a diferença de pressão, maior será a força resultante e mais rápida a água irá se mover.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" y="2348880"/>
            <a:ext cx="4690656" cy="379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232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830"/>
            <a:ext cx="4724400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Forças que influenciam os ventos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Similarmente, diferenças de pressão atmosférica irão fazer com que o ar se mova, gerando o vento.</a:t>
            </a:r>
          </a:p>
          <a:p>
            <a:endParaRPr lang="pt-BR" sz="1200" dirty="0"/>
          </a:p>
          <a:p>
            <a:pPr marL="4313238"/>
            <a:r>
              <a:rPr lang="pt-BR" sz="2400" dirty="0"/>
              <a:t>Essa força é chamada força gradiente de pressão (</a:t>
            </a:r>
            <a:r>
              <a:rPr lang="pt-BR" sz="2400" i="1" dirty="0"/>
              <a:t>FGP</a:t>
            </a:r>
            <a:r>
              <a:rPr lang="pt-BR" sz="2400" dirty="0"/>
              <a:t>) e é proporcional à diferença de pressão (</a:t>
            </a:r>
            <a:r>
              <a:rPr lang="pt-BR" sz="2400" i="1" dirty="0" err="1">
                <a:latin typeface="Symbol" pitchFamily="18" charset="2"/>
              </a:rPr>
              <a:t>D</a:t>
            </a:r>
            <a:r>
              <a:rPr lang="pt-BR" sz="2400" i="1" dirty="0" err="1"/>
              <a:t>p</a:t>
            </a:r>
            <a:r>
              <a:rPr lang="pt-BR" sz="2400" dirty="0"/>
              <a:t>) e distância (</a:t>
            </a:r>
            <a:r>
              <a:rPr lang="pt-BR" sz="2400" i="1" dirty="0"/>
              <a:t>d</a:t>
            </a:r>
            <a:r>
              <a:rPr lang="pt-BR" sz="2400" dirty="0"/>
              <a:t>) entre os centros de pressão: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717892"/>
              </p:ext>
            </p:extLst>
          </p:nvPr>
        </p:nvGraphicFramePr>
        <p:xfrm>
          <a:off x="5796136" y="3780376"/>
          <a:ext cx="1793089" cy="1113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" name="Equação" r:id="rId5" imgW="634680" imgH="393480" progId="Equation.3">
                  <p:embed/>
                </p:oleObj>
              </mc:Choice>
              <mc:Fallback>
                <p:oleObj name="Equação" r:id="rId5" imgW="634680" imgH="393480" progId="Equation.3">
                  <p:embed/>
                  <p:pic>
                    <p:nvPicPr>
                      <p:cNvPr id="0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3780376"/>
                        <a:ext cx="1793089" cy="11136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eta para a direita 11"/>
          <p:cNvSpPr/>
          <p:nvPr/>
        </p:nvSpPr>
        <p:spPr>
          <a:xfrm rot="10800000">
            <a:off x="1968284" y="4067320"/>
            <a:ext cx="787832" cy="4158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eta para a direita 12"/>
          <p:cNvSpPr/>
          <p:nvPr/>
        </p:nvSpPr>
        <p:spPr>
          <a:xfrm>
            <a:off x="2036409" y="5336337"/>
            <a:ext cx="787832" cy="41582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ector de seta reta 19"/>
          <p:cNvCxnSpPr/>
          <p:nvPr/>
        </p:nvCxnSpPr>
        <p:spPr>
          <a:xfrm>
            <a:off x="2195736" y="5920939"/>
            <a:ext cx="360040" cy="0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2123728" y="5867980"/>
            <a:ext cx="552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FGP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3" name="Conector de seta reta 22"/>
          <p:cNvCxnSpPr/>
          <p:nvPr/>
        </p:nvCxnSpPr>
        <p:spPr>
          <a:xfrm>
            <a:off x="2348136" y="3742835"/>
            <a:ext cx="360040" cy="0"/>
          </a:xfrm>
          <a:prstGeom prst="straightConnector1">
            <a:avLst/>
          </a:prstGeom>
          <a:ln w="12700">
            <a:solidFill>
              <a:srgbClr val="3F6EA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2276128" y="3689876"/>
            <a:ext cx="552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3F6EA7"/>
                </a:solidFill>
              </a:rPr>
              <a:t>FGP</a:t>
            </a:r>
            <a:endParaRPr lang="en-CA" dirty="0">
              <a:solidFill>
                <a:srgbClr val="3F6E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877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Forças que influenciam os ventos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Considere o exemplo abaixo:</a:t>
            </a:r>
          </a:p>
          <a:p>
            <a:pPr marL="4392613" lvl="1" indent="-342900"/>
            <a:r>
              <a:rPr lang="pt-BR" sz="1800" dirty="0"/>
              <a:t>As isóbaras de 1020 </a:t>
            </a:r>
            <a:r>
              <a:rPr lang="pt-BR" sz="1800" dirty="0" err="1"/>
              <a:t>mb</a:t>
            </a:r>
            <a:r>
              <a:rPr lang="pt-BR" sz="1800" dirty="0"/>
              <a:t> e 1016 </a:t>
            </a:r>
            <a:r>
              <a:rPr lang="pt-BR" sz="1800" dirty="0" err="1"/>
              <a:t>mb</a:t>
            </a:r>
            <a:r>
              <a:rPr lang="pt-BR" sz="1800" dirty="0"/>
              <a:t> estão separadas por uma distância de 100 km.</a:t>
            </a:r>
          </a:p>
          <a:p>
            <a:pPr marL="4392613" lvl="1" indent="-342900"/>
            <a:r>
              <a:rPr lang="pt-BR" sz="1800" dirty="0"/>
              <a:t>Logo, o gradiente de pressão entre os pontos 1 e 2 é:</a:t>
            </a:r>
          </a:p>
          <a:p>
            <a:pPr marL="4392613" lvl="1" indent="-342900"/>
            <a:endParaRPr lang="pt-BR" sz="1800" dirty="0"/>
          </a:p>
          <a:p>
            <a:pPr marL="4392613" lvl="1" indent="-342900"/>
            <a:endParaRPr lang="pt-BR" sz="1800" dirty="0"/>
          </a:p>
          <a:p>
            <a:pPr marL="4392613" lvl="1" indent="-342900"/>
            <a:endParaRPr lang="pt-BR" sz="2000" dirty="0"/>
          </a:p>
          <a:p>
            <a:pPr marL="4392613" lvl="1" indent="-342900"/>
            <a:endParaRPr lang="pt-BR" sz="2000" dirty="0"/>
          </a:p>
          <a:p>
            <a:pPr marL="627063" lvl="1" indent="-342900"/>
            <a:endParaRPr lang="pt-BR" sz="2000" dirty="0"/>
          </a:p>
          <a:p>
            <a:pPr marL="4392613"/>
            <a:endParaRPr lang="pt-BR" sz="2400" dirty="0"/>
          </a:p>
          <a:p>
            <a:pPr marL="4392613"/>
            <a:endParaRPr lang="pt-BR" sz="2400" dirty="0"/>
          </a:p>
          <a:p>
            <a:pPr marL="4392613">
              <a:buNone/>
            </a:pPr>
            <a:r>
              <a:rPr lang="pt-BR" sz="2400" dirty="0"/>
              <a:t> </a:t>
            </a:r>
            <a:endParaRPr lang="pt-BR" sz="2000" dirty="0"/>
          </a:p>
          <a:p>
            <a:pPr marL="4392613"/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520034"/>
              </p:ext>
            </p:extLst>
          </p:nvPr>
        </p:nvGraphicFramePr>
        <p:xfrm>
          <a:off x="5449888" y="2673350"/>
          <a:ext cx="2627312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Equação" r:id="rId4" imgW="1714320" imgH="609480" progId="Equation.3">
                  <p:embed/>
                </p:oleObj>
              </mc:Choice>
              <mc:Fallback>
                <p:oleObj name="Equação" r:id="rId4" imgW="17143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9888" y="2673350"/>
                        <a:ext cx="2627312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03244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39724"/>
            <a:ext cx="3537771" cy="248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611560" y="4366611"/>
            <a:ext cx="468052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lvl="1" indent="-3429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</a:pPr>
            <a:r>
              <a:rPr lang="pt-BR" dirty="0">
                <a:solidFill>
                  <a:prstClr val="black"/>
                </a:solidFill>
              </a:rPr>
              <a:t>Se as isóbaras forem aproximadas, o gradiente de pressão aumentará.</a:t>
            </a:r>
          </a:p>
          <a:p>
            <a:pPr marL="627063" lvl="1" indent="-3429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</a:pPr>
            <a:r>
              <a:rPr lang="pt-BR" dirty="0">
                <a:solidFill>
                  <a:prstClr val="black"/>
                </a:solidFill>
              </a:rPr>
              <a:t>A força resultante da diferença de pressão é chamada de </a:t>
            </a:r>
            <a:r>
              <a:rPr lang="pt-BR" dirty="0">
                <a:solidFill>
                  <a:srgbClr val="FF0000"/>
                </a:solidFill>
              </a:rPr>
              <a:t>força gradiente de pressão</a:t>
            </a:r>
            <a:r>
              <a:rPr lang="pt-BR" dirty="0">
                <a:solidFill>
                  <a:prstClr val="black"/>
                </a:solidFill>
              </a:rPr>
              <a:t> (</a:t>
            </a:r>
            <a:r>
              <a:rPr lang="pt-BR" dirty="0">
                <a:solidFill>
                  <a:srgbClr val="FF0000"/>
                </a:solidFill>
              </a:rPr>
              <a:t>FGP</a:t>
            </a:r>
            <a:r>
              <a:rPr lang="pt-BR" dirty="0">
                <a:solidFill>
                  <a:prstClr val="black"/>
                </a:solidFill>
              </a:rPr>
              <a:t>) (seta vermelha), e </a:t>
            </a:r>
            <a:r>
              <a:rPr lang="pt-BR" b="1" i="1" dirty="0">
                <a:solidFill>
                  <a:prstClr val="black"/>
                </a:solidFill>
              </a:rPr>
              <a:t>aponta do centro de alta para o centro de baixa pressão</a:t>
            </a:r>
            <a:r>
              <a:rPr lang="pt-BR" dirty="0">
                <a:solidFill>
                  <a:prstClr val="black"/>
                </a:solidFill>
              </a:rPr>
              <a:t>, perpendiculares às isóbaras.</a:t>
            </a:r>
            <a:endParaRPr lang="pt-BR" sz="2000" dirty="0">
              <a:solidFill>
                <a:prstClr val="black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191672" y="4581128"/>
            <a:ext cx="468560" cy="2160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FGP</a:t>
            </a:r>
            <a:endParaRPr lang="en-CA" sz="1100" dirty="0">
              <a:solidFill>
                <a:srgbClr val="FF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415808" y="4437112"/>
            <a:ext cx="468560" cy="2160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FGP</a:t>
            </a:r>
            <a:endParaRPr lang="en-CA" sz="1100" dirty="0">
              <a:solidFill>
                <a:srgbClr val="FF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740352" y="4797152"/>
            <a:ext cx="468560" cy="2160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FGP</a:t>
            </a:r>
            <a:endParaRPr lang="en-CA" sz="1100" dirty="0">
              <a:solidFill>
                <a:srgbClr val="FF000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344072" y="5589240"/>
            <a:ext cx="468560" cy="2160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FGP</a:t>
            </a:r>
            <a:endParaRPr lang="en-CA" sz="1100" dirty="0">
              <a:solidFill>
                <a:srgbClr val="FF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7127776" y="5805264"/>
            <a:ext cx="468560" cy="2160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FGP</a:t>
            </a:r>
            <a:endParaRPr lang="en-CA" sz="1100" dirty="0">
              <a:solidFill>
                <a:srgbClr val="FF0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740352" y="5517232"/>
            <a:ext cx="468560" cy="2160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FGP</a:t>
            </a:r>
            <a:endParaRPr lang="en-CA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6852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Forças que influenciam os ventos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Logo, a força gradiente de pressão é a responsável pelo vento. </a:t>
            </a:r>
            <a:r>
              <a:rPr lang="pt-BR" sz="2000" b="1" i="1" u="sng" dirty="0"/>
              <a:t>Isóbaras próximas</a:t>
            </a:r>
            <a:r>
              <a:rPr lang="pt-BR" sz="2000" b="1" i="1" dirty="0"/>
              <a:t> em um mapa do tempo indicam </a:t>
            </a:r>
            <a:r>
              <a:rPr lang="pt-BR" sz="2000" b="1" i="1" u="sng" dirty="0"/>
              <a:t>fortes gradientes de pressão e ventos fortes</a:t>
            </a:r>
            <a:r>
              <a:rPr lang="pt-BR" sz="2000" dirty="0"/>
              <a:t>. Enquanto que isóbaras espaçadas indicam fracos gradientes de pressão e ventos fracos. </a:t>
            </a:r>
            <a:endParaRPr lang="pt-BR" sz="18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5832648" cy="452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8877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Forças que influenciam os ventos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b="1" dirty="0">
                <a:solidFill>
                  <a:srgbClr val="0070C0"/>
                </a:solidFill>
              </a:rPr>
              <a:t>FORÇA APARENTE DE CORIOLIS</a:t>
            </a:r>
          </a:p>
          <a:p>
            <a:endParaRPr lang="pt-BR" sz="1000" dirty="0"/>
          </a:p>
          <a:p>
            <a:r>
              <a:rPr lang="pt-BR" sz="2400" dirty="0"/>
              <a:t>A </a:t>
            </a:r>
            <a:r>
              <a:rPr lang="pt-BR" sz="2400" dirty="0">
                <a:solidFill>
                  <a:srgbClr val="FF0000"/>
                </a:solidFill>
              </a:rPr>
              <a:t>força aparente de </a:t>
            </a:r>
            <a:r>
              <a:rPr lang="pt-BR" sz="2400" dirty="0" err="1">
                <a:solidFill>
                  <a:srgbClr val="FF0000"/>
                </a:solidFill>
              </a:rPr>
              <a:t>Coriolis</a:t>
            </a:r>
            <a:r>
              <a:rPr lang="pt-BR" sz="2400" dirty="0"/>
              <a:t> é chamada aparente porque não é uma força em si,  mas sim um efeito da rotação da Terra.</a:t>
            </a:r>
          </a:p>
          <a:p>
            <a:pPr marL="4400550" lvl="1"/>
            <a:r>
              <a:rPr lang="pt-BR" sz="1800" dirty="0"/>
              <a:t>Suponha duas pessoas em um disco jogando bola um para o outro.</a:t>
            </a:r>
          </a:p>
          <a:p>
            <a:pPr marL="4400550" lvl="1"/>
            <a:r>
              <a:rPr lang="pt-BR" sz="1800" dirty="0"/>
              <a:t>Se o disco não se mover (</a:t>
            </a:r>
            <a:r>
              <a:rPr lang="pt-BR" sz="1800" i="1" dirty="0"/>
              <a:t>Plataforma A</a:t>
            </a:r>
            <a:r>
              <a:rPr lang="pt-BR" sz="1800" dirty="0"/>
              <a:t>), cada vez que a bola é arremessada para o outro parceiro, ela descreverá uma reta.</a:t>
            </a:r>
          </a:p>
          <a:p>
            <a:pPr marL="4400550" lvl="1"/>
            <a:r>
              <a:rPr lang="pt-BR" sz="1800" dirty="0"/>
              <a:t>Suponha que o disco comece a rodar no sentido </a:t>
            </a:r>
            <a:r>
              <a:rPr lang="pt-BR" sz="1800" b="1" dirty="0"/>
              <a:t>anti-horário </a:t>
            </a:r>
            <a:r>
              <a:rPr lang="pt-BR" sz="1800" dirty="0"/>
              <a:t>(</a:t>
            </a:r>
            <a:r>
              <a:rPr lang="pt-BR" sz="1800" i="1" dirty="0"/>
              <a:t>Plataforma B</a:t>
            </a:r>
            <a:r>
              <a:rPr lang="pt-BR" sz="1800" dirty="0"/>
              <a:t>) (</a:t>
            </a:r>
            <a:r>
              <a:rPr lang="pt-BR" sz="1800" b="1" i="1" dirty="0"/>
              <a:t>a mesma direção da rotação da Terra vista do Polo Norte</a:t>
            </a:r>
            <a:r>
              <a:rPr lang="pt-BR" sz="1800" dirty="0"/>
              <a:t>). </a:t>
            </a:r>
          </a:p>
          <a:p>
            <a:pPr marL="4400550" lvl="1"/>
            <a:r>
              <a:rPr lang="pt-BR" sz="1800" dirty="0"/>
              <a:t>Ao arremessar a bola para o parceiro, esta se moverá em uma reta assim como antes. Porém, as pessoas no disco terão a impressão que a bola se desviará para a direita.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49"/>
          <a:stretch/>
        </p:blipFill>
        <p:spPr bwMode="auto">
          <a:xfrm>
            <a:off x="323528" y="2243435"/>
            <a:ext cx="2157205" cy="3976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43435"/>
            <a:ext cx="4176464" cy="3976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65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Forças que influenciam os ventos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Esta impressão se deve ao fato que, enquanto a bola se move em linha reta, o disco é </a:t>
            </a:r>
            <a:r>
              <a:rPr lang="pt-BR" sz="2400" dirty="0" err="1"/>
              <a:t>rotacionado</a:t>
            </a:r>
            <a:r>
              <a:rPr lang="pt-BR" sz="2400" dirty="0"/>
              <a:t> abaixo, e quando a bola atingir o lado oposto, o parceiro se moveu.</a:t>
            </a:r>
          </a:p>
          <a:p>
            <a:endParaRPr lang="pt-BR" sz="1100" dirty="0"/>
          </a:p>
          <a:p>
            <a:pPr marL="3048000" indent="-446088"/>
            <a:r>
              <a:rPr lang="pt-BR" sz="2400" dirty="0"/>
              <a:t>Para as pessoas no disco, parece que há uma força fazendo com que a bola se desvie para a direita.</a:t>
            </a:r>
          </a:p>
          <a:p>
            <a:pPr marL="3048000" indent="-446088"/>
            <a:endParaRPr lang="pt-BR" sz="1100" dirty="0"/>
          </a:p>
          <a:p>
            <a:pPr marL="3048000" indent="-446088"/>
            <a:r>
              <a:rPr lang="pt-BR" sz="2400" dirty="0"/>
              <a:t>Essa força aparente é chamada de </a:t>
            </a:r>
            <a:r>
              <a:rPr lang="pt-BR" sz="2400" b="1" i="1" dirty="0"/>
              <a:t>força de </a:t>
            </a:r>
            <a:r>
              <a:rPr lang="pt-BR" sz="2400" b="1" i="1" dirty="0" err="1"/>
              <a:t>Corolis</a:t>
            </a:r>
            <a:r>
              <a:rPr lang="pt-BR" sz="2400" dirty="0"/>
              <a:t> em homenagem ao pesquisador francês </a:t>
            </a:r>
            <a:r>
              <a:rPr lang="pt-BR" sz="2400" dirty="0" err="1"/>
              <a:t>Gaspard</a:t>
            </a:r>
            <a:r>
              <a:rPr lang="pt-BR" sz="2400" dirty="0"/>
              <a:t> </a:t>
            </a:r>
            <a:r>
              <a:rPr lang="pt-BR" sz="2400" dirty="0" err="1"/>
              <a:t>Coriolis</a:t>
            </a:r>
            <a:r>
              <a:rPr lang="pt-BR" sz="2400" dirty="0"/>
              <a:t> que descreveu essa força </a:t>
            </a:r>
            <a:r>
              <a:rPr lang="pt-BR" sz="2400" dirty="0" err="1"/>
              <a:t>matematicametne</a:t>
            </a:r>
            <a:r>
              <a:rPr lang="pt-BR" sz="2400" dirty="0"/>
              <a:t>.</a:t>
            </a:r>
          </a:p>
          <a:p>
            <a:endParaRPr lang="pt-BR" sz="1100" dirty="0"/>
          </a:p>
          <a:p>
            <a:r>
              <a:rPr lang="pt-BR" sz="2400" dirty="0"/>
              <a:t>Por ser uma força aparente, muitas vezes não é chamada de força mas sim de </a:t>
            </a:r>
            <a:r>
              <a:rPr lang="pt-BR" sz="2400" dirty="0">
                <a:solidFill>
                  <a:srgbClr val="FF0000"/>
                </a:solidFill>
              </a:rPr>
              <a:t>efeito de </a:t>
            </a:r>
            <a:r>
              <a:rPr lang="pt-BR" sz="2400" dirty="0" err="1">
                <a:solidFill>
                  <a:srgbClr val="FF0000"/>
                </a:solidFill>
              </a:rPr>
              <a:t>Coriolis</a:t>
            </a:r>
            <a:r>
              <a:rPr lang="pt-BR" sz="2400" dirty="0"/>
              <a:t>.</a:t>
            </a:r>
            <a:endParaRPr lang="pt-BR" sz="20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09610"/>
            <a:ext cx="2160240" cy="305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877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Forças que influenciam os ventos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Esse efeito também ocorre na Terra em rotação. </a:t>
            </a:r>
          </a:p>
          <a:p>
            <a:endParaRPr lang="pt-BR" sz="2400" dirty="0"/>
          </a:p>
          <a:p>
            <a:r>
              <a:rPr lang="pt-BR" sz="2400" dirty="0"/>
              <a:t>Todos os objetos em movimento livre, como as correntes oceânicas, aviões, projéteis e moléculas de ar aparentam ser defletidos de um caminho reto devido à rotação da Terra abaixo deles. </a:t>
            </a:r>
            <a:endParaRPr lang="pt-BR" sz="2000" dirty="0"/>
          </a:p>
          <a:p>
            <a:endParaRPr lang="pt-BR" sz="2400" dirty="0"/>
          </a:p>
          <a:p>
            <a:r>
              <a:rPr lang="pt-BR" sz="2400" dirty="0"/>
              <a:t>No </a:t>
            </a:r>
            <a:r>
              <a:rPr lang="pt-BR" sz="2400" dirty="0">
                <a:solidFill>
                  <a:srgbClr val="0070C0"/>
                </a:solidFill>
              </a:rPr>
              <a:t>Hemisfério Norte</a:t>
            </a:r>
            <a:r>
              <a:rPr lang="pt-BR" sz="2400" dirty="0"/>
              <a:t>, a força de </a:t>
            </a:r>
            <a:r>
              <a:rPr lang="pt-BR" sz="2400" dirty="0" err="1"/>
              <a:t>Coriolis</a:t>
            </a:r>
            <a:r>
              <a:rPr lang="pt-BR" sz="2400" dirty="0"/>
              <a:t> faz com que o vento seja desviado para a </a:t>
            </a:r>
            <a:r>
              <a:rPr lang="pt-BR" sz="2400" dirty="0">
                <a:solidFill>
                  <a:srgbClr val="0070C0"/>
                </a:solidFill>
              </a:rPr>
              <a:t>direita </a:t>
            </a:r>
            <a:r>
              <a:rPr lang="pt-BR" sz="2400" dirty="0"/>
              <a:t>ao invés de ter uma trajetória retilínea, enquanto que no </a:t>
            </a:r>
            <a:r>
              <a:rPr lang="pt-BR" sz="2400" dirty="0">
                <a:solidFill>
                  <a:srgbClr val="FF0000"/>
                </a:solidFill>
              </a:rPr>
              <a:t>Hemisfério Sul </a:t>
            </a:r>
            <a:r>
              <a:rPr lang="pt-BR" sz="2400" dirty="0"/>
              <a:t>o vento é desviado para a </a:t>
            </a:r>
            <a:r>
              <a:rPr lang="pt-BR" sz="2400" dirty="0">
                <a:solidFill>
                  <a:srgbClr val="FF0000"/>
                </a:solidFill>
              </a:rPr>
              <a:t>esquerda</a:t>
            </a:r>
            <a:r>
              <a:rPr lang="pt-BR" sz="2400" dirty="0"/>
              <a:t>:</a:t>
            </a:r>
          </a:p>
          <a:p>
            <a:pPr lvl="1"/>
            <a:r>
              <a:rPr lang="pt-BR" sz="2000" dirty="0"/>
              <a:t>Visto do polo sul, a rotação da Terra é no sentido horário, desviando a trajetória dos objetos para a esquerda.</a:t>
            </a:r>
          </a:p>
          <a:p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438877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Forças que influenciam os ventos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A magnitude da força de </a:t>
            </a:r>
            <a:r>
              <a:rPr lang="pt-BR" sz="2400" dirty="0" err="1"/>
              <a:t>Coriolis</a:t>
            </a:r>
            <a:r>
              <a:rPr lang="pt-BR" sz="2400" dirty="0"/>
              <a:t> varia com a velocidade do objeto e a latitude na qual ele está.</a:t>
            </a:r>
          </a:p>
          <a:p>
            <a:pPr marL="4495800" indent="0" algn="ctr">
              <a:buNone/>
            </a:pPr>
            <a:r>
              <a:rPr lang="en-US" sz="2400" b="1" dirty="0" err="1"/>
              <a:t>F</a:t>
            </a:r>
            <a:r>
              <a:rPr lang="en-US" sz="2400" b="1" baseline="-25000" dirty="0" err="1"/>
              <a:t>co</a:t>
            </a:r>
            <a:r>
              <a:rPr lang="en-US" sz="2400" dirty="0"/>
              <a:t>= 2 </a:t>
            </a:r>
            <a:r>
              <a:rPr lang="en-US" sz="2400" b="1" dirty="0">
                <a:sym typeface="Symbol" pitchFamily="18" charset="2"/>
              </a:rPr>
              <a:t>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b="1" dirty="0">
                <a:sym typeface="Symbol" pitchFamily="18" charset="2"/>
              </a:rPr>
              <a:t>V</a:t>
            </a:r>
            <a:r>
              <a:rPr lang="en-US" sz="2400" b="1" baseline="-25000" dirty="0">
                <a:sym typeface="Symbol" pitchFamily="18" charset="2"/>
              </a:rPr>
              <a:t>H</a:t>
            </a:r>
            <a:r>
              <a:rPr lang="en-US" sz="2400" dirty="0"/>
              <a:t> </a:t>
            </a:r>
            <a:r>
              <a:rPr lang="en-US" sz="2400" dirty="0" err="1"/>
              <a:t>sen</a:t>
            </a:r>
            <a:r>
              <a:rPr lang="en-US" sz="2400" dirty="0"/>
              <a:t> (</a:t>
            </a:r>
            <a:r>
              <a:rPr lang="en-US" sz="2400" b="1" dirty="0">
                <a:latin typeface="Symbol" pitchFamily="18" charset="2"/>
              </a:rPr>
              <a:t>f</a:t>
            </a:r>
            <a:r>
              <a:rPr lang="en-US" sz="2400" dirty="0"/>
              <a:t>)</a:t>
            </a:r>
            <a:endParaRPr lang="pt-BR" sz="2400" dirty="0"/>
          </a:p>
          <a:p>
            <a:pPr marL="4567238"/>
            <a:endParaRPr lang="pt-BR" sz="1200" dirty="0"/>
          </a:p>
          <a:p>
            <a:pPr marL="4567238"/>
            <a:r>
              <a:rPr lang="pt-BR" sz="2400" dirty="0"/>
              <a:t>A figura ao lado mostra a variação de várias velocidades do vento em diferentes latitudes. Quanto maior a velocidade, maior será o desvio.</a:t>
            </a:r>
          </a:p>
          <a:p>
            <a:pPr marL="4567238"/>
            <a:endParaRPr lang="pt-BR" sz="2400" dirty="0"/>
          </a:p>
          <a:p>
            <a:pPr marL="4567238"/>
            <a:r>
              <a:rPr lang="pt-BR" sz="2400" dirty="0"/>
              <a:t>Note que a força de </a:t>
            </a:r>
            <a:r>
              <a:rPr lang="pt-BR" sz="2400" dirty="0" err="1"/>
              <a:t>Coriolis</a:t>
            </a:r>
            <a:r>
              <a:rPr lang="pt-BR" sz="2400" dirty="0"/>
              <a:t> varia de zero no Equador a um valor máximo nos polos.</a:t>
            </a:r>
            <a:endParaRPr lang="pt-BR" sz="2000" dirty="0"/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91" y="1628800"/>
            <a:ext cx="4228909" cy="463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042972" y="5805264"/>
            <a:ext cx="45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Symbol" pitchFamily="18" charset="2"/>
              </a:rPr>
              <a:t>(f)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6577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Forças que influenciam os ventos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Em resumo, para um observador na superfície da Terra, um objeto em movimento para qualquer direção (norte, sul, leste ou oeste) são desviados para a </a:t>
            </a:r>
            <a:r>
              <a:rPr lang="pt-BR" sz="2400" dirty="0">
                <a:solidFill>
                  <a:srgbClr val="0070C0"/>
                </a:solidFill>
              </a:rPr>
              <a:t>direita no HN </a:t>
            </a:r>
            <a:r>
              <a:rPr lang="pt-BR" sz="2400" dirty="0"/>
              <a:t>e para a </a:t>
            </a:r>
            <a:r>
              <a:rPr lang="pt-BR" sz="2400" dirty="0">
                <a:solidFill>
                  <a:srgbClr val="FF0000"/>
                </a:solidFill>
              </a:rPr>
              <a:t>esquerda no HS</a:t>
            </a:r>
            <a:r>
              <a:rPr lang="pt-BR" sz="2400" dirty="0"/>
              <a:t>.</a:t>
            </a:r>
          </a:p>
          <a:p>
            <a:endParaRPr lang="pt-BR" sz="2400" dirty="0"/>
          </a:p>
          <a:p>
            <a:r>
              <a:rPr lang="pt-BR" sz="2400" dirty="0"/>
              <a:t>O tamanho deste desvio na direção depende:</a:t>
            </a:r>
          </a:p>
          <a:p>
            <a:pPr lvl="1"/>
            <a:r>
              <a:rPr lang="pt-BR" dirty="0"/>
              <a:t>da velocidade de rotação da Terra (</a:t>
            </a:r>
            <a:r>
              <a:rPr lang="pt-BR" b="1" dirty="0">
                <a:latin typeface="Symbol" pitchFamily="18" charset="2"/>
              </a:rPr>
              <a:t>W</a:t>
            </a:r>
            <a:r>
              <a:rPr lang="pt-BR" dirty="0"/>
              <a:t>);</a:t>
            </a:r>
          </a:p>
          <a:p>
            <a:pPr lvl="1"/>
            <a:r>
              <a:rPr lang="pt-BR" dirty="0"/>
              <a:t>da latitude (</a:t>
            </a:r>
            <a:r>
              <a:rPr lang="pt-BR" b="1" dirty="0">
                <a:latin typeface="Symbol" pitchFamily="18" charset="2"/>
              </a:rPr>
              <a:t>f</a:t>
            </a:r>
            <a:r>
              <a:rPr lang="pt-BR" dirty="0"/>
              <a:t>);</a:t>
            </a:r>
          </a:p>
          <a:p>
            <a:pPr lvl="1"/>
            <a:r>
              <a:rPr lang="pt-BR" dirty="0"/>
              <a:t>da velocidade horizontal do objeto (</a:t>
            </a:r>
            <a:r>
              <a:rPr lang="pt-BR" b="1" dirty="0"/>
              <a:t>V</a:t>
            </a:r>
            <a:r>
              <a:rPr lang="pt-BR" b="1" baseline="-25000" dirty="0"/>
              <a:t>H</a:t>
            </a:r>
            <a:r>
              <a:rPr lang="pt-BR" dirty="0"/>
              <a:t>).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pt-BR" b="1" i="1" dirty="0"/>
              <a:t>A força de </a:t>
            </a:r>
            <a:r>
              <a:rPr lang="pt-BR" b="1" i="1" dirty="0" err="1"/>
              <a:t>Coriolis</a:t>
            </a:r>
            <a:r>
              <a:rPr lang="pt-BR" b="1" i="1" dirty="0"/>
              <a:t> influencia </a:t>
            </a:r>
            <a:r>
              <a:rPr lang="pt-BR" b="1" i="1" u="sng" dirty="0"/>
              <a:t>apenas na direção e não na magnitude da velocidade</a:t>
            </a:r>
            <a:r>
              <a:rPr lang="pt-BR" b="1" i="1" dirty="0"/>
              <a:t>.</a:t>
            </a:r>
          </a:p>
          <a:p>
            <a:endParaRPr lang="pt-BR" sz="2400" i="1" dirty="0"/>
          </a:p>
          <a:p>
            <a:endParaRPr lang="pt-BR" sz="24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65104"/>
            <a:ext cx="26701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5113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Forças que influenciam os ventos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 A atuação da </a:t>
            </a:r>
            <a:r>
              <a:rPr lang="pt-BR" sz="2400" b="1" u="sng" dirty="0"/>
              <a:t>força de </a:t>
            </a:r>
            <a:r>
              <a:rPr lang="pt-BR" sz="2400" b="1" u="sng" dirty="0" err="1"/>
              <a:t>Coriolis</a:t>
            </a:r>
            <a:r>
              <a:rPr lang="pt-BR" sz="2400" b="1" u="sng" dirty="0"/>
              <a:t> </a:t>
            </a:r>
            <a:r>
              <a:rPr lang="pt-BR" sz="2400" dirty="0"/>
              <a:t>depende da escala do movimento, sendo perceptível </a:t>
            </a:r>
            <a:r>
              <a:rPr lang="pt-BR" sz="2400" b="1" u="sng" dirty="0"/>
              <a:t>apenas em movimentos de </a:t>
            </a:r>
            <a:r>
              <a:rPr lang="pt-BR" sz="2400" b="1" i="1" u="sng" dirty="0"/>
              <a:t>grande escala</a:t>
            </a:r>
            <a:r>
              <a:rPr lang="pt-BR" sz="2400" dirty="0"/>
              <a:t>.</a:t>
            </a:r>
          </a:p>
          <a:p>
            <a:r>
              <a:rPr lang="pt-BR" sz="2400" dirty="0"/>
              <a:t>Na maior parte dos fenômenos do nosso dia a dia, a força de </a:t>
            </a:r>
            <a:r>
              <a:rPr lang="pt-BR" sz="2400" dirty="0" err="1"/>
              <a:t>Coriolis</a:t>
            </a:r>
            <a:r>
              <a:rPr lang="pt-BR" sz="2400" dirty="0"/>
              <a:t> é muito pequena e negligenciável. Logo, a água da privada e da pia </a:t>
            </a:r>
            <a:r>
              <a:rPr lang="pt-BR" sz="2400" b="1" u="sng" dirty="0"/>
              <a:t>não</a:t>
            </a:r>
            <a:r>
              <a:rPr lang="pt-BR" sz="2400" dirty="0"/>
              <a:t> giram no sentido horário e/ou anti-horário devido à força de </a:t>
            </a:r>
            <a:r>
              <a:rPr lang="pt-BR" sz="2400" dirty="0" err="1"/>
              <a:t>Coriolis</a:t>
            </a:r>
            <a:r>
              <a:rPr lang="pt-BR" sz="2400" dirty="0"/>
              <a:t>.</a:t>
            </a:r>
          </a:p>
          <a:p>
            <a:endParaRPr lang="pt-BR" sz="2000" dirty="0"/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24" y="3677970"/>
            <a:ext cx="7257876" cy="241532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499992" y="3087737"/>
            <a:ext cx="1774845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144161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96950"/>
            <a:ext cx="4381500" cy="486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1. Pressão atmosférica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A figura abaixo ilustra um modelo simples de duas colunas atmosféricas de ar:</a:t>
            </a:r>
          </a:p>
          <a:p>
            <a:pPr marL="4754563" lvl="1"/>
            <a:r>
              <a:rPr lang="pt-BR" dirty="0"/>
              <a:t>Considerações:</a:t>
            </a:r>
          </a:p>
          <a:p>
            <a:pPr marL="5154613" lvl="2"/>
            <a:endParaRPr lang="pt-BR" sz="1600" dirty="0"/>
          </a:p>
          <a:p>
            <a:pPr marL="5154613" lvl="2"/>
            <a:r>
              <a:rPr lang="pt-BR" sz="1800" dirty="0"/>
              <a:t>Moléculas não estão amontoadas na superfície (devido ao efeito da gravidade), i.e., a densidade do ar se mantem constante da superfície ao topo da coluna;</a:t>
            </a:r>
          </a:p>
          <a:p>
            <a:pPr marL="5154613" lvl="2"/>
            <a:r>
              <a:rPr lang="pt-BR" sz="1800" dirty="0"/>
              <a:t>A largura da coluna não muda com a altura;</a:t>
            </a:r>
          </a:p>
          <a:p>
            <a:pPr marL="5154613" lvl="2"/>
            <a:r>
              <a:rPr lang="pt-BR" sz="1800" dirty="0"/>
              <a:t>Ar não pode sair ou entrar na coluna;</a:t>
            </a:r>
          </a:p>
          <a:p>
            <a:pPr marL="5154613" lvl="2"/>
            <a:r>
              <a:rPr lang="pt-BR" sz="1800" dirty="0"/>
              <a:t>Ambas estão na mesma elevação, e tem mesma temperatura, pressão e quantidade de moléculas.</a:t>
            </a:r>
          </a:p>
          <a:p>
            <a:endParaRPr lang="pt-BR" sz="20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408905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Forças que influenciam os ventos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Quando a força gradiente de pressão (FGP) é no sentido contrário da atuação da força de </a:t>
            </a:r>
            <a:r>
              <a:rPr lang="pt-BR" sz="2400" dirty="0" err="1"/>
              <a:t>Coriolis</a:t>
            </a:r>
            <a:r>
              <a:rPr lang="pt-BR" sz="2400" dirty="0"/>
              <a:t> (FC), essas duas forças podem se balancear e o vento então soprará paralelo às isóbaras, chamado de</a:t>
            </a:r>
            <a:r>
              <a:rPr lang="pt-BR" sz="2400" dirty="0">
                <a:solidFill>
                  <a:srgbClr val="FF0000"/>
                </a:solidFill>
              </a:rPr>
              <a:t> vento </a:t>
            </a:r>
            <a:r>
              <a:rPr lang="pt-BR" sz="2400" dirty="0" err="1">
                <a:solidFill>
                  <a:srgbClr val="FF0000"/>
                </a:solidFill>
              </a:rPr>
              <a:t>geostrófico</a:t>
            </a:r>
            <a:r>
              <a:rPr lang="pt-BR" sz="2400" dirty="0"/>
              <a:t>: </a:t>
            </a:r>
          </a:p>
          <a:p>
            <a:pPr marL="4313238" lvl="1"/>
            <a:endParaRPr lang="pt-BR" sz="1600" dirty="0"/>
          </a:p>
          <a:p>
            <a:pPr marL="4313238" lvl="1"/>
            <a:endParaRPr lang="pt-BR" sz="1800" dirty="0"/>
          </a:p>
          <a:p>
            <a:pPr marL="4313238" lvl="1"/>
            <a:r>
              <a:rPr lang="pt-BR" sz="1800" dirty="0"/>
              <a:t>Quando a parcela de ar se move da posição 1 para a posição 5 (indo de latitude mais baixa para </a:t>
            </a:r>
            <a:r>
              <a:rPr lang="pt-BR" sz="1800" dirty="0" err="1"/>
              <a:t>para</a:t>
            </a:r>
            <a:r>
              <a:rPr lang="pt-BR" sz="1800" dirty="0"/>
              <a:t> mais alta),  devido à FGP, ela é gradualmente desviada à direita (no HN) pela força de </a:t>
            </a:r>
            <a:r>
              <a:rPr lang="pt-BR" sz="1800" dirty="0" err="1"/>
              <a:t>Coriolis</a:t>
            </a:r>
            <a:r>
              <a:rPr lang="pt-BR" sz="1800" dirty="0"/>
              <a:t>. Até que na posição 5 a força de </a:t>
            </a:r>
            <a:r>
              <a:rPr lang="pt-BR" sz="1800" dirty="0" err="1"/>
              <a:t>Coriolis</a:t>
            </a:r>
            <a:r>
              <a:rPr lang="pt-BR" sz="1800" dirty="0"/>
              <a:t> é igual à força gradiente de pressão (FC = FGP) e então o vento sopra paralelo às isóbaras.</a:t>
            </a:r>
          </a:p>
          <a:p>
            <a:pPr marL="4313238" lvl="1"/>
            <a:endParaRPr lang="pt-BR" sz="1800" dirty="0"/>
          </a:p>
          <a:p>
            <a:pPr marL="4313238" lvl="1"/>
            <a:r>
              <a:rPr lang="pt-BR" sz="1800" dirty="0"/>
              <a:t>Exemplo para o HS nas notas de aula.</a:t>
            </a:r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55" y="2348880"/>
            <a:ext cx="3626399" cy="392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988" y="456040"/>
            <a:ext cx="347197" cy="32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113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Forças que influenciam os ventos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A velocidade do vento </a:t>
            </a:r>
            <a:r>
              <a:rPr lang="pt-BR" sz="2400" dirty="0" err="1"/>
              <a:t>geostrófico</a:t>
            </a:r>
            <a:r>
              <a:rPr lang="pt-BR" sz="2400" dirty="0"/>
              <a:t> é proporcional à FGP, sendo mais intenso quanto mais próximas estão as isóbaras (i.e., maior é a FGP): </a:t>
            </a:r>
            <a:endParaRPr lang="pt-BR" sz="2000" dirty="0"/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2028825"/>
            <a:ext cx="753427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5113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Forças que influenciam os ventos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A velocidade do vento </a:t>
            </a:r>
            <a:r>
              <a:rPr lang="pt-BR" sz="2400" dirty="0" err="1"/>
              <a:t>geostrófico</a:t>
            </a:r>
            <a:r>
              <a:rPr lang="pt-BR" sz="2400" dirty="0"/>
              <a:t> é proporcional à FGP, sendo mais intenso quanto mais próximas estão as isóbaras (i.e., maior é a FGP): </a:t>
            </a:r>
            <a:endParaRPr lang="pt-BR" sz="2000" dirty="0"/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320" y="1768459"/>
            <a:ext cx="4309151" cy="478035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08" y="1768459"/>
            <a:ext cx="4309151" cy="4780357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7452320" y="5229200"/>
            <a:ext cx="1296144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tângulo 7"/>
          <p:cNvSpPr/>
          <p:nvPr/>
        </p:nvSpPr>
        <p:spPr>
          <a:xfrm>
            <a:off x="3131840" y="5157192"/>
            <a:ext cx="1296144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tângulo 8"/>
          <p:cNvSpPr/>
          <p:nvPr/>
        </p:nvSpPr>
        <p:spPr>
          <a:xfrm>
            <a:off x="7604720" y="4509120"/>
            <a:ext cx="1296144" cy="648072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tângulo 9"/>
          <p:cNvSpPr/>
          <p:nvPr/>
        </p:nvSpPr>
        <p:spPr>
          <a:xfrm>
            <a:off x="3284240" y="4437112"/>
            <a:ext cx="1296144" cy="648072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tângulo 10"/>
          <p:cNvSpPr/>
          <p:nvPr/>
        </p:nvSpPr>
        <p:spPr>
          <a:xfrm>
            <a:off x="4644008" y="4365104"/>
            <a:ext cx="1296144" cy="64807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tângulo 11"/>
          <p:cNvSpPr/>
          <p:nvPr/>
        </p:nvSpPr>
        <p:spPr>
          <a:xfrm>
            <a:off x="323528" y="4293096"/>
            <a:ext cx="1296144" cy="64807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96653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Forças que influenciam os ventos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Logo, </a:t>
            </a:r>
            <a:r>
              <a:rPr lang="pt-BR" sz="2400" u="sng" dirty="0"/>
              <a:t>em altos níveis</a:t>
            </a:r>
            <a:r>
              <a:rPr lang="pt-BR" sz="2400" dirty="0"/>
              <a:t>, as isóbaras nos dizem qual a direção e velocidade de deslocamento do vento </a:t>
            </a:r>
            <a:r>
              <a:rPr lang="pt-BR" sz="2400" dirty="0" err="1"/>
              <a:t>geostrófico</a:t>
            </a:r>
            <a:r>
              <a:rPr lang="pt-BR" sz="2400" dirty="0"/>
              <a:t>: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64" y="1988840"/>
            <a:ext cx="703227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9441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Forças que influenciam os ventos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b="1" dirty="0">
                <a:solidFill>
                  <a:srgbClr val="0070C0"/>
                </a:solidFill>
              </a:rPr>
              <a:t>FORÇA CENTRÍPEDA</a:t>
            </a:r>
          </a:p>
          <a:p>
            <a:endParaRPr lang="pt-BR" sz="1000" dirty="0"/>
          </a:p>
          <a:p>
            <a:r>
              <a:rPr lang="pt-BR" sz="2400" dirty="0"/>
              <a:t>Todo objeto em movimento curvilíneo tem a ação da força centrípeta.</a:t>
            </a:r>
          </a:p>
          <a:p>
            <a:r>
              <a:rPr lang="pt-BR" sz="2400" dirty="0"/>
              <a:t>Da segunda lei de Newton, se um objeto tem aceleração, deve haver uma força resultante agindo sobre ele.</a:t>
            </a:r>
          </a:p>
          <a:p>
            <a:r>
              <a:rPr lang="pt-BR" sz="2400" dirty="0"/>
              <a:t>Força centrípeta  (</a:t>
            </a:r>
            <a:r>
              <a:rPr lang="pt-BR" sz="2400" dirty="0" err="1"/>
              <a:t>FCe</a:t>
            </a:r>
            <a:r>
              <a:rPr lang="pt-BR" sz="2400" dirty="0"/>
              <a:t>) é a força resultante que “puxa” o corpo para o centro da trajetória em um movimento curvilíneo ou circular.</a:t>
            </a:r>
          </a:p>
          <a:p>
            <a:r>
              <a:rPr lang="pt-BR" sz="2400" dirty="0"/>
              <a:t>A magnitude da </a:t>
            </a:r>
            <a:r>
              <a:rPr lang="pt-BR" sz="2400" dirty="0" err="1"/>
              <a:t>FCe</a:t>
            </a:r>
            <a:r>
              <a:rPr lang="pt-BR" sz="2400" dirty="0"/>
              <a:t> está relacionada com a velocidade do vento (</a:t>
            </a:r>
            <a:r>
              <a:rPr lang="pt-BR" sz="2400" i="1" dirty="0"/>
              <a:t>v</a:t>
            </a:r>
            <a:r>
              <a:rPr lang="pt-BR" sz="2400" dirty="0"/>
              <a:t>) e o raio de seu movimento curvilíneo (</a:t>
            </a:r>
            <a:r>
              <a:rPr lang="pt-BR" sz="2400" i="1" dirty="0"/>
              <a:t>r</a:t>
            </a:r>
            <a:r>
              <a:rPr lang="pt-BR" sz="2400" dirty="0"/>
              <a:t>):</a:t>
            </a:r>
          </a:p>
          <a:p>
            <a:endParaRPr lang="pt-BR" sz="2400" dirty="0"/>
          </a:p>
          <a:p>
            <a:endParaRPr lang="pt-BR" sz="2400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356447"/>
              </p:ext>
            </p:extLst>
          </p:nvPr>
        </p:nvGraphicFramePr>
        <p:xfrm>
          <a:off x="3563888" y="4941168"/>
          <a:ext cx="1668397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Equação" r:id="rId4" imgW="571320" imgH="419040" progId="Equation.3">
                  <p:embed/>
                </p:oleObj>
              </mc:Choice>
              <mc:Fallback>
                <p:oleObj name="Equação" r:id="rId4" imgW="571320" imgH="419040" progId="Equation.3">
                  <p:embed/>
                  <p:pic>
                    <p:nvPicPr>
                      <p:cNvPr id="0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4941168"/>
                        <a:ext cx="1668397" cy="1224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14263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Forças que influenciam os ventos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A força centrípeta (“Net”) é resultante de um “</a:t>
            </a:r>
            <a:r>
              <a:rPr lang="pt-BR" sz="2400" dirty="0" err="1"/>
              <a:t>desbalanço</a:t>
            </a:r>
            <a:r>
              <a:rPr lang="pt-BR" sz="2400" dirty="0"/>
              <a:t>” entre  a FC e a FGP, sempre apontando para o centro:</a:t>
            </a:r>
            <a:endParaRPr lang="pt-BR" sz="2000" dirty="0"/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12" y="1556792"/>
            <a:ext cx="3743325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700894"/>
              </p:ext>
            </p:extLst>
          </p:nvPr>
        </p:nvGraphicFramePr>
        <p:xfrm>
          <a:off x="3624238" y="5517234"/>
          <a:ext cx="1883866" cy="816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Equação" r:id="rId5" imgW="1523880" imgH="660240" progId="Equation.3">
                  <p:embed/>
                </p:oleObj>
              </mc:Choice>
              <mc:Fallback>
                <p:oleObj name="Equação" r:id="rId5" imgW="1523880" imgH="660240" progId="Equation.3">
                  <p:embed/>
                  <p:pic>
                    <p:nvPicPr>
                      <p:cNvPr id="0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4238" y="5517234"/>
                        <a:ext cx="1883866" cy="816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141" y="1557040"/>
            <a:ext cx="3724275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2520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Forças que influenciam os ventos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As isóbaras de áreas de baixa pressão (cavados) geralmente são mais juntas (maior FGP), gerando ventos mais intenso do que áreas de alta pressão (cristas).</a:t>
            </a:r>
          </a:p>
          <a:p>
            <a:endParaRPr lang="pt-BR" sz="800" dirty="0"/>
          </a:p>
          <a:p>
            <a:r>
              <a:rPr lang="pt-BR" sz="2000" dirty="0">
                <a:solidFill>
                  <a:schemeClr val="tx2"/>
                </a:solidFill>
              </a:rPr>
              <a:t>No HN</a:t>
            </a:r>
            <a:r>
              <a:rPr lang="pt-BR" sz="2000" dirty="0"/>
              <a:t>, a FGP começa movimentando o ar e a FC desvia para a </a:t>
            </a:r>
            <a:r>
              <a:rPr lang="pt-BR" sz="2000" dirty="0">
                <a:solidFill>
                  <a:schemeClr val="tx2"/>
                </a:solidFill>
              </a:rPr>
              <a:t>direita</a:t>
            </a:r>
            <a:r>
              <a:rPr lang="pt-BR" sz="2000" dirty="0"/>
              <a:t>, fazendo com que vento gire no </a:t>
            </a:r>
            <a:r>
              <a:rPr lang="pt-BR" sz="2000" dirty="0">
                <a:solidFill>
                  <a:schemeClr val="tx2"/>
                </a:solidFill>
              </a:rPr>
              <a:t>sentido</a:t>
            </a:r>
            <a:r>
              <a:rPr lang="pt-BR" sz="2000" dirty="0"/>
              <a:t> </a:t>
            </a:r>
            <a:r>
              <a:rPr lang="pt-BR" sz="2000" dirty="0">
                <a:solidFill>
                  <a:schemeClr val="tx2"/>
                </a:solidFill>
              </a:rPr>
              <a:t>anti-horário</a:t>
            </a:r>
            <a:r>
              <a:rPr lang="pt-BR" sz="2000" dirty="0">
                <a:solidFill>
                  <a:srgbClr val="FF0000"/>
                </a:solidFill>
              </a:rPr>
              <a:t> </a:t>
            </a:r>
            <a:r>
              <a:rPr lang="pt-BR" sz="2000" dirty="0"/>
              <a:t>ao redor de </a:t>
            </a:r>
            <a:r>
              <a:rPr lang="pt-BR" sz="2000" dirty="0">
                <a:solidFill>
                  <a:schemeClr val="tx2"/>
                </a:solidFill>
              </a:rPr>
              <a:t>baixas (movimento ciclônico) </a:t>
            </a:r>
            <a:r>
              <a:rPr lang="pt-BR" sz="2000" dirty="0"/>
              <a:t>e no </a:t>
            </a:r>
            <a:r>
              <a:rPr lang="pt-BR" sz="2000" dirty="0">
                <a:solidFill>
                  <a:srgbClr val="00B0F0"/>
                </a:solidFill>
              </a:rPr>
              <a:t>sentido horário</a:t>
            </a: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2000" dirty="0"/>
              <a:t>ao redor de </a:t>
            </a:r>
            <a:r>
              <a:rPr lang="pt-BR" sz="2000" dirty="0">
                <a:solidFill>
                  <a:srgbClr val="00B0F0"/>
                </a:solidFill>
              </a:rPr>
              <a:t>altas (</a:t>
            </a:r>
            <a:r>
              <a:rPr lang="pt-BR" sz="2000" dirty="0" err="1">
                <a:solidFill>
                  <a:srgbClr val="00B0F0"/>
                </a:solidFill>
              </a:rPr>
              <a:t>anticiclônico</a:t>
            </a:r>
            <a:r>
              <a:rPr lang="pt-BR" sz="2000" dirty="0">
                <a:solidFill>
                  <a:srgbClr val="00B0F0"/>
                </a:solidFill>
              </a:rPr>
              <a:t>)</a:t>
            </a:r>
            <a:r>
              <a:rPr lang="pt-BR" sz="2000" dirty="0"/>
              <a:t>.</a:t>
            </a:r>
          </a:p>
          <a:p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29" y="3104495"/>
            <a:ext cx="3224841" cy="335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954" y="3140967"/>
            <a:ext cx="3208430" cy="335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056068" y="3491716"/>
            <a:ext cx="1299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2"/>
                </a:solidFill>
              </a:rPr>
              <a:t>anti-horário</a:t>
            </a:r>
            <a:endParaRPr lang="en-CA" dirty="0"/>
          </a:p>
        </p:txBody>
      </p:sp>
      <p:sp>
        <p:nvSpPr>
          <p:cNvPr id="3" name="Retângulo 2"/>
          <p:cNvSpPr/>
          <p:nvPr/>
        </p:nvSpPr>
        <p:spPr>
          <a:xfrm>
            <a:off x="1623340" y="3095135"/>
            <a:ext cx="213141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2"/>
                </a:solidFill>
              </a:rPr>
              <a:t>movimento ciclônico</a:t>
            </a:r>
            <a:endParaRPr lang="en-CA" dirty="0"/>
          </a:p>
        </p:txBody>
      </p:sp>
      <p:sp>
        <p:nvSpPr>
          <p:cNvPr id="8" name="Retângulo 7"/>
          <p:cNvSpPr/>
          <p:nvPr/>
        </p:nvSpPr>
        <p:spPr>
          <a:xfrm>
            <a:off x="7092280" y="3613666"/>
            <a:ext cx="869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B0F0"/>
                </a:solidFill>
              </a:rPr>
              <a:t>horário</a:t>
            </a:r>
            <a:endParaRPr lang="en-CA" dirty="0"/>
          </a:p>
        </p:txBody>
      </p:sp>
      <p:sp>
        <p:nvSpPr>
          <p:cNvPr id="9" name="Retângulo 8"/>
          <p:cNvSpPr/>
          <p:nvPr/>
        </p:nvSpPr>
        <p:spPr>
          <a:xfrm>
            <a:off x="5176764" y="3137302"/>
            <a:ext cx="249158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B0F0"/>
                </a:solidFill>
              </a:rPr>
              <a:t>movimento </a:t>
            </a:r>
            <a:r>
              <a:rPr lang="pt-BR" dirty="0" err="1">
                <a:solidFill>
                  <a:srgbClr val="00B0F0"/>
                </a:solidFill>
              </a:rPr>
              <a:t>anticiclônico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76629" y="3133637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HN</a:t>
            </a:r>
            <a:endParaRPr lang="en-CA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830007" y="3152635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HN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8874562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Forças que influenciam os ventos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As isóbaras de áreas de baixa pressão (cavados) geralmente são mais juntas (maior FGP), gerando ventos mais intenso do que áreas de alta pressão (cristas).</a:t>
            </a:r>
          </a:p>
          <a:p>
            <a:pPr lvl="0"/>
            <a:endParaRPr lang="pt-BR" sz="800" dirty="0">
              <a:solidFill>
                <a:prstClr val="black"/>
              </a:solidFill>
            </a:endParaRPr>
          </a:p>
          <a:p>
            <a:r>
              <a:rPr lang="pt-BR" sz="2000" dirty="0">
                <a:solidFill>
                  <a:srgbClr val="FF0000"/>
                </a:solidFill>
              </a:rPr>
              <a:t>No HS</a:t>
            </a:r>
            <a:r>
              <a:rPr lang="pt-BR" sz="2000" dirty="0"/>
              <a:t>, a FGP começa movimentando o ar e a FC desvia para a </a:t>
            </a:r>
            <a:r>
              <a:rPr lang="pt-BR" sz="2000" dirty="0">
                <a:solidFill>
                  <a:srgbClr val="FF0000"/>
                </a:solidFill>
              </a:rPr>
              <a:t>esquerda</a:t>
            </a:r>
            <a:r>
              <a:rPr lang="pt-BR" sz="2000" dirty="0"/>
              <a:t>, fazendo com que vento gire no sentido </a:t>
            </a:r>
            <a:r>
              <a:rPr lang="pt-BR" sz="2000" dirty="0">
                <a:solidFill>
                  <a:srgbClr val="FF0000"/>
                </a:solidFill>
              </a:rPr>
              <a:t>horário </a:t>
            </a:r>
            <a:r>
              <a:rPr lang="pt-BR" sz="2000" dirty="0"/>
              <a:t>ao redor de </a:t>
            </a:r>
            <a:r>
              <a:rPr lang="pt-BR" sz="2000" dirty="0">
                <a:solidFill>
                  <a:srgbClr val="FF0000"/>
                </a:solidFill>
              </a:rPr>
              <a:t>baixas (movimento ciclônico)</a:t>
            </a:r>
            <a:r>
              <a:rPr lang="pt-BR" sz="2000" dirty="0"/>
              <a:t> e no </a:t>
            </a: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sentido anti-horário </a:t>
            </a:r>
            <a:r>
              <a:rPr lang="pt-BR" sz="2000" dirty="0"/>
              <a:t>ao redor de </a:t>
            </a: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altas (</a:t>
            </a:r>
            <a:r>
              <a:rPr lang="pt-BR" sz="2000" dirty="0" err="1">
                <a:solidFill>
                  <a:schemeClr val="accent6">
                    <a:lumMod val="75000"/>
                  </a:schemeClr>
                </a:solidFill>
              </a:rPr>
              <a:t>anticiclônico</a:t>
            </a: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pt-BR" sz="2000" dirty="0"/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6989" y="3087118"/>
            <a:ext cx="3234532" cy="336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82321" y="3087117"/>
            <a:ext cx="3218071" cy="336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3486764" y="3491716"/>
            <a:ext cx="869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horário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623340" y="3095135"/>
            <a:ext cx="213141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movimento ciclônico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68344" y="3501008"/>
            <a:ext cx="1229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>
                <a:solidFill>
                  <a:schemeClr val="accent6">
                    <a:lumMod val="75000"/>
                  </a:schemeClr>
                </a:solidFill>
              </a:rPr>
              <a:t>antihorário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176764" y="3137302"/>
            <a:ext cx="249158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movimento </a:t>
            </a:r>
            <a:r>
              <a:rPr lang="pt-BR" dirty="0" err="1">
                <a:solidFill>
                  <a:schemeClr val="accent6">
                    <a:lumMod val="75000"/>
                  </a:schemeClr>
                </a:solidFill>
              </a:rPr>
              <a:t>anticiclônico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076629" y="3133637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HS</a:t>
            </a:r>
            <a:endParaRPr lang="en-CA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830007" y="3152635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HS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1470268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Forças que influenciam os ventos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Exemplos de </a:t>
            </a:r>
            <a:r>
              <a:rPr lang="pt-BR" sz="2400" u="sng" dirty="0"/>
              <a:t>movimentos ciclônicos </a:t>
            </a:r>
            <a:r>
              <a:rPr lang="pt-BR" sz="2400" dirty="0"/>
              <a:t>ao redor de baixas pressões no HN (anti-horário) e no HS (horário):</a:t>
            </a:r>
            <a:endParaRPr lang="pt-BR" sz="2000" dirty="0"/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68549"/>
            <a:ext cx="4091587" cy="432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349" y="1724646"/>
            <a:ext cx="4133123" cy="43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4562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Forças que influenciam os ventos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Carta em altos níveis (500 </a:t>
            </a:r>
            <a:r>
              <a:rPr lang="pt-BR" sz="2400" dirty="0" err="1"/>
              <a:t>mb</a:t>
            </a:r>
            <a:r>
              <a:rPr lang="pt-BR" sz="2400" dirty="0"/>
              <a:t>):</a:t>
            </a:r>
          </a:p>
          <a:p>
            <a:pPr lvl="1"/>
            <a:r>
              <a:rPr lang="pt-BR" sz="2000" dirty="0"/>
              <a:t>Vento paralelo às isóbaras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2"/>
            <a:ext cx="4299604" cy="476976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96" y="1556792"/>
            <a:ext cx="4299604" cy="476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36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1. Pressão atmosférica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64075" lvl="2"/>
            <a:endParaRPr lang="pt-BR" dirty="0">
              <a:solidFill>
                <a:srgbClr val="0070C0"/>
              </a:solidFill>
            </a:endParaRPr>
          </a:p>
          <a:p>
            <a:pPr marL="4664075" lvl="2"/>
            <a:r>
              <a:rPr lang="pt-BR" dirty="0">
                <a:solidFill>
                  <a:srgbClr val="0070C0"/>
                </a:solidFill>
              </a:rPr>
              <a:t>Resfriando o ar da coluna 1</a:t>
            </a:r>
            <a:r>
              <a:rPr lang="pt-BR" dirty="0"/>
              <a:t>:</a:t>
            </a:r>
          </a:p>
          <a:p>
            <a:pPr marL="5121275" lvl="3"/>
            <a:r>
              <a:rPr lang="pt-BR" dirty="0"/>
              <a:t>Moléculas se movem menos, diminuindo o espaço entre elas e diminuindo a altura da coluna.</a:t>
            </a:r>
          </a:p>
          <a:p>
            <a:pPr marL="5121275" lvl="3"/>
            <a:r>
              <a:rPr lang="pt-BR" dirty="0"/>
              <a:t>A densidade aumenta.</a:t>
            </a:r>
          </a:p>
          <a:p>
            <a:pPr marL="5121275" lvl="3"/>
            <a:endParaRPr lang="pt-BR" sz="800" dirty="0"/>
          </a:p>
          <a:p>
            <a:pPr marL="4664075" lvl="2"/>
            <a:endParaRPr lang="pt-BR" dirty="0">
              <a:solidFill>
                <a:srgbClr val="FF0000"/>
              </a:solidFill>
            </a:endParaRPr>
          </a:p>
          <a:p>
            <a:pPr marL="4664075" lvl="2"/>
            <a:endParaRPr lang="pt-BR" dirty="0">
              <a:solidFill>
                <a:srgbClr val="FF0000"/>
              </a:solidFill>
            </a:endParaRPr>
          </a:p>
          <a:p>
            <a:pPr marL="4664075" lvl="2"/>
            <a:r>
              <a:rPr lang="pt-BR" dirty="0">
                <a:solidFill>
                  <a:srgbClr val="FF0000"/>
                </a:solidFill>
              </a:rPr>
              <a:t>Aquecendo o ar da coluna 2</a:t>
            </a:r>
            <a:r>
              <a:rPr lang="pt-BR" dirty="0"/>
              <a:t>:</a:t>
            </a:r>
          </a:p>
          <a:p>
            <a:pPr marL="5121275" lvl="3"/>
            <a:r>
              <a:rPr lang="pt-BR" dirty="0"/>
              <a:t>Moléculas de movem mais livremente e rápido, aumentando a altura da coluna</a:t>
            </a:r>
          </a:p>
          <a:p>
            <a:pPr marL="5121275" lvl="3"/>
            <a:r>
              <a:rPr lang="pt-BR" dirty="0"/>
              <a:t>A densidade diminui.</a:t>
            </a:r>
          </a:p>
          <a:p>
            <a:pPr marL="5121275" lvl="3"/>
            <a:endParaRPr lang="pt-BR" sz="8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6950"/>
            <a:ext cx="4622800" cy="486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9119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RESUMO DA AULA ANTERIOR</a:t>
            </a:r>
          </a:p>
        </p:txBody>
      </p:sp>
      <p:sp>
        <p:nvSpPr>
          <p:cNvPr id="6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5616624"/>
          </a:xfrm>
        </p:spPr>
        <p:txBody>
          <a:bodyPr/>
          <a:lstStyle/>
          <a:p>
            <a:pPr marL="271463" lvl="2"/>
            <a:r>
              <a:rPr lang="pt-BR" sz="2400" dirty="0"/>
              <a:t>O vento é gerado por diferenças de pressão:</a:t>
            </a:r>
          </a:p>
          <a:p>
            <a:pPr marL="4572000" lvl="2"/>
            <a:endParaRPr lang="pt-BR" sz="1000" dirty="0"/>
          </a:p>
          <a:p>
            <a:pPr marL="4572000" lvl="2"/>
            <a:r>
              <a:rPr lang="pt-BR" sz="1800" dirty="0"/>
              <a:t>A força gradiente de pressão faz com que o ar superior se mova da alta pressão para a baixa pressão, i.e.:</a:t>
            </a:r>
          </a:p>
          <a:p>
            <a:pPr marL="5029200" lvl="3"/>
            <a:r>
              <a:rPr lang="pt-BR" sz="1600" dirty="0"/>
              <a:t> </a:t>
            </a:r>
            <a:r>
              <a:rPr lang="pt-B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coluna 2 </a:t>
            </a:r>
            <a:r>
              <a:rPr lang="pt-B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coluna 1</a:t>
            </a: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0" lvl="2"/>
            <a:r>
              <a:rPr lang="pt-BR" sz="1800" dirty="0"/>
              <a:t>O ar se move da coluna 2, em altos níveis, para a coluna 1, diminuindo a pressão em superfície (</a:t>
            </a:r>
            <a:r>
              <a:rPr lang="pt-B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t-BR" sz="1800" dirty="0">
                <a:solidFill>
                  <a:srgbClr val="FF0000"/>
                </a:solidFill>
              </a:rPr>
              <a:t> - </a:t>
            </a:r>
            <a:r>
              <a:rPr lang="pt-BR" sz="1800" i="1" dirty="0" err="1">
                <a:solidFill>
                  <a:srgbClr val="FF0000"/>
                </a:solidFill>
              </a:rPr>
              <a:t>low</a:t>
            </a:r>
            <a:r>
              <a:rPr lang="pt-BR" sz="1800" dirty="0"/>
              <a:t>).</a:t>
            </a:r>
          </a:p>
          <a:p>
            <a:pPr marL="4572000" lvl="2"/>
            <a:r>
              <a:rPr lang="pt-BR" sz="1800" dirty="0"/>
              <a:t>Esse ar então é acumulado na coluna 1,  aumentando a pressão em superfície (</a:t>
            </a:r>
            <a:r>
              <a:rPr lang="pt-B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pt-BR" sz="1800" dirty="0">
                <a:solidFill>
                  <a:srgbClr val="0070C0"/>
                </a:solidFill>
              </a:rPr>
              <a:t> – </a:t>
            </a:r>
            <a:r>
              <a:rPr lang="pt-BR" sz="1800" i="1" dirty="0">
                <a:solidFill>
                  <a:srgbClr val="0070C0"/>
                </a:solidFill>
              </a:rPr>
              <a:t>high</a:t>
            </a:r>
            <a:r>
              <a:rPr lang="pt-BR" sz="1800" dirty="0"/>
              <a:t>).</a:t>
            </a:r>
          </a:p>
          <a:p>
            <a:pPr marL="4572000" lvl="2"/>
            <a:r>
              <a:rPr lang="pt-BR" sz="1800" dirty="0"/>
              <a:t>Em superfície é gerado uma força gradiente de pressão da coluna fria para a quente, i.e.:</a:t>
            </a:r>
          </a:p>
          <a:p>
            <a:pPr marL="5029200" lvl="3"/>
            <a:r>
              <a:rPr lang="pt-BR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coluna 1 </a:t>
            </a:r>
            <a:r>
              <a:rPr lang="pt-BR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pt-BR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coluna 2</a:t>
            </a:r>
          </a:p>
          <a:p>
            <a:pPr marL="4572000" lvl="2"/>
            <a:r>
              <a:rPr lang="pt-BR" sz="1800" dirty="0"/>
              <a:t>Logo uma </a:t>
            </a:r>
            <a:r>
              <a:rPr lang="pt-BR" sz="1800" b="1" u="sng" dirty="0">
                <a:solidFill>
                  <a:srgbClr val="009900"/>
                </a:solidFill>
              </a:rPr>
              <a:t>movimento de circulação </a:t>
            </a:r>
            <a:r>
              <a:rPr lang="pt-BR" sz="1800" dirty="0"/>
              <a:t>fechada irá se formar da coluna 2 para a1 e vice-versa.</a:t>
            </a:r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2" y="1837903"/>
            <a:ext cx="4724400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ector reto 7"/>
          <p:cNvCxnSpPr/>
          <p:nvPr/>
        </p:nvCxnSpPr>
        <p:spPr>
          <a:xfrm>
            <a:off x="3074835" y="5949280"/>
            <a:ext cx="1080120" cy="0"/>
          </a:xfrm>
          <a:prstGeom prst="line">
            <a:avLst/>
          </a:prstGeom>
          <a:ln w="57150">
            <a:solidFill>
              <a:srgbClr val="00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3051448" y="3184406"/>
            <a:ext cx="1080120" cy="0"/>
          </a:xfrm>
          <a:prstGeom prst="line">
            <a:avLst/>
          </a:prstGeom>
          <a:ln w="57150">
            <a:solidFill>
              <a:srgbClr val="00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1035224" y="4840590"/>
            <a:ext cx="1080120" cy="0"/>
          </a:xfrm>
          <a:prstGeom prst="line">
            <a:avLst/>
          </a:prstGeom>
          <a:ln w="57150">
            <a:solidFill>
              <a:srgbClr val="00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>
            <a:off x="2115344" y="3184406"/>
            <a:ext cx="936104" cy="1656184"/>
          </a:xfrm>
          <a:prstGeom prst="line">
            <a:avLst/>
          </a:prstGeom>
          <a:ln w="57150">
            <a:solidFill>
              <a:srgbClr val="00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H="1" flipV="1">
            <a:off x="2086484" y="5733256"/>
            <a:ext cx="988351" cy="216024"/>
          </a:xfrm>
          <a:prstGeom prst="line">
            <a:avLst/>
          </a:prstGeom>
          <a:ln w="57150">
            <a:solidFill>
              <a:srgbClr val="00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035224" y="5716478"/>
            <a:ext cx="1080120" cy="0"/>
          </a:xfrm>
          <a:prstGeom prst="line">
            <a:avLst/>
          </a:prstGeom>
          <a:ln w="57150">
            <a:solidFill>
              <a:srgbClr val="00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60534" y="4655924"/>
            <a:ext cx="974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9900"/>
                </a:solidFill>
              </a:rPr>
              <a:t>isóbaras</a:t>
            </a:r>
            <a:endParaRPr lang="en-US" b="1" dirty="0">
              <a:solidFill>
                <a:srgbClr val="009900"/>
              </a:solidFill>
            </a:endParaRPr>
          </a:p>
        </p:txBody>
      </p:sp>
      <p:cxnSp>
        <p:nvCxnSpPr>
          <p:cNvPr id="20" name="Conector reto 19"/>
          <p:cNvCxnSpPr/>
          <p:nvPr/>
        </p:nvCxnSpPr>
        <p:spPr>
          <a:xfrm>
            <a:off x="323528" y="188640"/>
            <a:ext cx="8352928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73883"/>
            <a:ext cx="1916596" cy="247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9355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RESUMO DA AULA ANTERIOR</a:t>
            </a:r>
          </a:p>
        </p:txBody>
      </p:sp>
      <p:sp>
        <p:nvSpPr>
          <p:cNvPr id="6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5616624"/>
          </a:xfrm>
        </p:spPr>
        <p:txBody>
          <a:bodyPr/>
          <a:lstStyle/>
          <a:p>
            <a:pPr marL="271463" lvl="2"/>
            <a:r>
              <a:rPr lang="pt-BR" dirty="0"/>
              <a:t> Os cartas isobáricas não representam a mesma altura física, uma vez que a pressão varia com a temperatura e vento</a:t>
            </a:r>
            <a:endParaRPr lang="pt-BR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4395230" cy="376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70" y="2276872"/>
            <a:ext cx="4395230" cy="376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51532" y="5229200"/>
            <a:ext cx="4732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Sul</a:t>
            </a:r>
            <a:endParaRPr lang="en-US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8373623" y="5229200"/>
            <a:ext cx="7348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Norte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331640" y="4918967"/>
            <a:ext cx="522868" cy="4542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419872" y="4869160"/>
            <a:ext cx="522868" cy="4542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77639" y="3068960"/>
            <a:ext cx="1124621" cy="2780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cavado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080615" y="2420888"/>
            <a:ext cx="1124621" cy="2780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crista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7249002" y="3499427"/>
            <a:ext cx="1124621" cy="2780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cavado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861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19" y="2309843"/>
            <a:ext cx="6564313" cy="2521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RESUMO DA AULA ANTERIOR</a:t>
            </a:r>
          </a:p>
        </p:txBody>
      </p:sp>
      <p:sp>
        <p:nvSpPr>
          <p:cNvPr id="6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5616624"/>
          </a:xfrm>
        </p:spPr>
        <p:txBody>
          <a:bodyPr/>
          <a:lstStyle/>
          <a:p>
            <a:pPr marL="271463" lvl="2"/>
            <a:r>
              <a:rPr lang="pt-BR" dirty="0"/>
              <a:t>Superfície de pressão constante mostrando a altura da pressão. Intrusões de </a:t>
            </a:r>
            <a:r>
              <a:rPr lang="pt-BR" dirty="0">
                <a:solidFill>
                  <a:srgbClr val="0070C0"/>
                </a:solidFill>
              </a:rPr>
              <a:t>ar frio </a:t>
            </a:r>
            <a:r>
              <a:rPr lang="pt-BR" dirty="0"/>
              <a:t>são marcadas por </a:t>
            </a:r>
            <a:r>
              <a:rPr lang="pt-BR" dirty="0">
                <a:solidFill>
                  <a:srgbClr val="0070C0"/>
                </a:solidFill>
              </a:rPr>
              <a:t>cavados</a:t>
            </a:r>
            <a:r>
              <a:rPr lang="pt-BR" dirty="0"/>
              <a:t> e intrusões de </a:t>
            </a:r>
            <a:r>
              <a:rPr lang="pt-BR" dirty="0">
                <a:solidFill>
                  <a:srgbClr val="FF0000"/>
                </a:solidFill>
              </a:rPr>
              <a:t>ar quente </a:t>
            </a:r>
            <a:r>
              <a:rPr lang="pt-BR" dirty="0"/>
              <a:t>por </a:t>
            </a:r>
            <a:r>
              <a:rPr lang="pt-BR" dirty="0">
                <a:solidFill>
                  <a:srgbClr val="FF0000"/>
                </a:solidFill>
              </a:rPr>
              <a:t>cristas</a:t>
            </a:r>
            <a:r>
              <a:rPr lang="pt-BR" dirty="0"/>
              <a:t>.</a:t>
            </a:r>
          </a:p>
          <a:p>
            <a:pPr marL="271463" lvl="2"/>
            <a:endParaRPr lang="pt-BR" dirty="0"/>
          </a:p>
          <a:p>
            <a:pPr marL="271463" lvl="2"/>
            <a:r>
              <a:rPr lang="pt-BR" dirty="0"/>
              <a:t> </a:t>
            </a:r>
            <a:endParaRPr lang="pt-BR" sz="20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61486"/>
            <a:ext cx="6526213" cy="168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4572000" y="5949280"/>
            <a:ext cx="8899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5520 m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032990" y="5566103"/>
            <a:ext cx="8899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5580 m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698237" y="5147900"/>
            <a:ext cx="8899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5640 m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1965928" y="4557775"/>
            <a:ext cx="805872" cy="3037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mapa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271498" y="4824948"/>
            <a:ext cx="1140262" cy="2702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isobárico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 rot="19125890">
            <a:off x="1986048" y="5378198"/>
            <a:ext cx="1124621" cy="2780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cavado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 rot="19604753">
            <a:off x="3132943" y="5813967"/>
            <a:ext cx="1124621" cy="2780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crista</a:t>
            </a:r>
          </a:p>
        </p:txBody>
      </p:sp>
      <p:sp>
        <p:nvSpPr>
          <p:cNvPr id="26" name="Retângulo 25"/>
          <p:cNvSpPr/>
          <p:nvPr/>
        </p:nvSpPr>
        <p:spPr>
          <a:xfrm rot="2282186">
            <a:off x="4395846" y="4925412"/>
            <a:ext cx="522868" cy="4542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27" name="Retângulo 26"/>
          <p:cNvSpPr/>
          <p:nvPr/>
        </p:nvSpPr>
        <p:spPr>
          <a:xfrm rot="2550416">
            <a:off x="1588110" y="5994229"/>
            <a:ext cx="522868" cy="4542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4184074" y="6247673"/>
            <a:ext cx="4732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err="1"/>
              <a:t>Sul</a:t>
            </a:r>
            <a:endParaRPr lang="en-US" b="1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8210633" y="3549411"/>
            <a:ext cx="8899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5520 m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7679375" y="3918743"/>
            <a:ext cx="8899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5580 m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7092280" y="4293096"/>
            <a:ext cx="8899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5640 m</a:t>
            </a:r>
          </a:p>
        </p:txBody>
      </p:sp>
      <p:sp>
        <p:nvSpPr>
          <p:cNvPr id="47" name="Retângulo 46"/>
          <p:cNvSpPr/>
          <p:nvPr/>
        </p:nvSpPr>
        <p:spPr>
          <a:xfrm>
            <a:off x="-29619" y="5992434"/>
            <a:ext cx="648072" cy="2160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frio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1533880" y="3616789"/>
            <a:ext cx="864096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quente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2560319" y="2271067"/>
            <a:ext cx="1134934" cy="601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5698237" y="1888379"/>
            <a:ext cx="30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Hemisfério</a:t>
            </a:r>
            <a:r>
              <a:rPr lang="en-US" sz="2400" b="1" dirty="0"/>
              <a:t> Norte (HN)</a:t>
            </a:r>
          </a:p>
        </p:txBody>
      </p:sp>
      <p:sp>
        <p:nvSpPr>
          <p:cNvPr id="53" name="Retângulo 52"/>
          <p:cNvSpPr/>
          <p:nvPr/>
        </p:nvSpPr>
        <p:spPr>
          <a:xfrm rot="19661210">
            <a:off x="4644520" y="3823694"/>
            <a:ext cx="1124621" cy="2780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crista</a:t>
            </a:r>
          </a:p>
        </p:txBody>
      </p:sp>
      <p:sp>
        <p:nvSpPr>
          <p:cNvPr id="54" name="Retângulo 53"/>
          <p:cNvSpPr/>
          <p:nvPr/>
        </p:nvSpPr>
        <p:spPr>
          <a:xfrm rot="19403744">
            <a:off x="5679970" y="4226619"/>
            <a:ext cx="1124621" cy="2780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cavado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8230906" y="3063593"/>
            <a:ext cx="7348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Norte</a:t>
            </a:r>
          </a:p>
        </p:txBody>
      </p:sp>
      <p:cxnSp>
        <p:nvCxnSpPr>
          <p:cNvPr id="57" name="Conector de seta reta 56"/>
          <p:cNvCxnSpPr/>
          <p:nvPr/>
        </p:nvCxnSpPr>
        <p:spPr>
          <a:xfrm flipH="1">
            <a:off x="9513115" y="2303878"/>
            <a:ext cx="1087488" cy="151672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ixaDeTexto 58"/>
          <p:cNvSpPr txBox="1"/>
          <p:nvPr/>
        </p:nvSpPr>
        <p:spPr>
          <a:xfrm>
            <a:off x="5348148" y="6141955"/>
            <a:ext cx="2634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Hemisfério</a:t>
            </a:r>
            <a:r>
              <a:rPr lang="en-US" sz="2400" b="1" dirty="0"/>
              <a:t> </a:t>
            </a:r>
            <a:r>
              <a:rPr lang="en-US" sz="2400" b="1" dirty="0" err="1"/>
              <a:t>Sul</a:t>
            </a:r>
            <a:r>
              <a:rPr lang="en-US" sz="2400" b="1" dirty="0"/>
              <a:t> (HS)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92105" y="6300028"/>
            <a:ext cx="1870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intrusão</a:t>
            </a:r>
            <a:r>
              <a:rPr lang="en-US" dirty="0"/>
              <a:t> de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frio</a:t>
            </a:r>
            <a:endParaRPr lang="en-US" dirty="0"/>
          </a:p>
        </p:txBody>
      </p:sp>
      <p:sp>
        <p:nvSpPr>
          <p:cNvPr id="60" name="Retângulo 59"/>
          <p:cNvSpPr/>
          <p:nvPr/>
        </p:nvSpPr>
        <p:spPr>
          <a:xfrm>
            <a:off x="4047875" y="2656877"/>
            <a:ext cx="864096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quente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etângulo 60"/>
          <p:cNvSpPr/>
          <p:nvPr/>
        </p:nvSpPr>
        <p:spPr>
          <a:xfrm>
            <a:off x="6665207" y="2764889"/>
            <a:ext cx="648072" cy="2160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frio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034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RESUMO DA AULA ANTERIOR</a:t>
            </a:r>
          </a:p>
        </p:txBody>
      </p:sp>
      <p:sp>
        <p:nvSpPr>
          <p:cNvPr id="6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5616624"/>
          </a:xfrm>
        </p:spPr>
        <p:txBody>
          <a:bodyPr/>
          <a:lstStyle/>
          <a:p>
            <a:r>
              <a:rPr lang="pt-BR" dirty="0"/>
              <a:t> </a:t>
            </a:r>
            <a:r>
              <a:rPr lang="pt-BR" sz="2400" dirty="0"/>
              <a:t>As forças que afetam o movimento horizontal do ar são:</a:t>
            </a:r>
          </a:p>
          <a:p>
            <a:pPr lvl="1"/>
            <a:r>
              <a:rPr lang="pt-BR" sz="1800" dirty="0"/>
              <a:t>Força gradiente de pressão</a:t>
            </a:r>
          </a:p>
          <a:p>
            <a:pPr lvl="1"/>
            <a:endParaRPr lang="pt-BR" sz="1800" dirty="0"/>
          </a:p>
          <a:p>
            <a:pPr lvl="1"/>
            <a:endParaRPr lang="pt-BR" sz="1800" dirty="0"/>
          </a:p>
          <a:p>
            <a:pPr lvl="1"/>
            <a:endParaRPr lang="pt-BR" sz="1800" dirty="0"/>
          </a:p>
          <a:p>
            <a:pPr lvl="1"/>
            <a:endParaRPr lang="pt-BR" sz="1800" dirty="0"/>
          </a:p>
          <a:p>
            <a:pPr lvl="1"/>
            <a:endParaRPr lang="pt-BR" sz="1800" dirty="0"/>
          </a:p>
          <a:p>
            <a:pPr lvl="1"/>
            <a:endParaRPr lang="pt-BR" sz="1800" dirty="0"/>
          </a:p>
          <a:p>
            <a:pPr lvl="1"/>
            <a:endParaRPr lang="pt-BR" sz="800" dirty="0"/>
          </a:p>
          <a:p>
            <a:pPr lvl="1"/>
            <a:r>
              <a:rPr lang="pt-BR" sz="1800" dirty="0"/>
              <a:t>Força </a:t>
            </a:r>
            <a:r>
              <a:rPr lang="pt-BR" sz="1800" dirty="0" err="1"/>
              <a:t>centrípeda</a:t>
            </a:r>
            <a:endParaRPr lang="pt-BR" sz="1800" dirty="0"/>
          </a:p>
          <a:p>
            <a:pPr lvl="1"/>
            <a:endParaRPr lang="pt-BR" sz="1800" dirty="0"/>
          </a:p>
          <a:p>
            <a:pPr lvl="1"/>
            <a:endParaRPr lang="pt-BR" sz="1800" dirty="0"/>
          </a:p>
          <a:p>
            <a:pPr marL="457200" lvl="1" indent="0">
              <a:buNone/>
            </a:pPr>
            <a:endParaRPr lang="pt-BR" sz="1800" dirty="0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1469"/>
            <a:ext cx="2448272" cy="187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004048" y="1372706"/>
            <a:ext cx="3888432" cy="5299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</a:pPr>
            <a:r>
              <a:rPr lang="pt-BR" dirty="0">
                <a:solidFill>
                  <a:prstClr val="black"/>
                </a:solidFill>
              </a:rPr>
              <a:t>Força aparente de </a:t>
            </a:r>
            <a:r>
              <a:rPr lang="pt-BR" dirty="0" err="1">
                <a:solidFill>
                  <a:prstClr val="black"/>
                </a:solidFill>
              </a:rPr>
              <a:t>Coriolis</a:t>
            </a:r>
            <a:endParaRPr lang="pt-BR" dirty="0">
              <a:solidFill>
                <a:prstClr val="black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</a:pPr>
            <a:endParaRPr lang="pt-BR" dirty="0">
              <a:solidFill>
                <a:prstClr val="black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</a:pPr>
            <a:endParaRPr lang="pt-BR" dirty="0">
              <a:solidFill>
                <a:prstClr val="black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</a:pPr>
            <a:endParaRPr lang="pt-BR" dirty="0">
              <a:solidFill>
                <a:prstClr val="black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</a:pPr>
            <a:endParaRPr lang="pt-BR" dirty="0">
              <a:solidFill>
                <a:prstClr val="black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</a:pPr>
            <a:endParaRPr lang="pt-BR" dirty="0">
              <a:solidFill>
                <a:prstClr val="black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</a:pPr>
            <a:endParaRPr lang="pt-BR" dirty="0">
              <a:solidFill>
                <a:prstClr val="black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</a:pPr>
            <a:endParaRPr lang="pt-BR" dirty="0">
              <a:solidFill>
                <a:prstClr val="black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</a:pPr>
            <a:endParaRPr lang="pt-BR" dirty="0">
              <a:solidFill>
                <a:prstClr val="black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</a:pPr>
            <a:endParaRPr lang="pt-BR" dirty="0">
              <a:solidFill>
                <a:prstClr val="black"/>
              </a:solidFill>
            </a:endParaRPr>
          </a:p>
          <a:p>
            <a:pPr marL="1200150" lvl="2" indent="-28575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</a:pPr>
            <a:r>
              <a:rPr lang="pt-BR" dirty="0">
                <a:solidFill>
                  <a:prstClr val="black"/>
                </a:solidFill>
              </a:rPr>
              <a:t>desvia movimento:</a:t>
            </a:r>
          </a:p>
          <a:p>
            <a:pPr marL="1657350" lvl="3" indent="-28575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</a:pPr>
            <a:r>
              <a:rPr lang="pt-BR" sz="1600" dirty="0">
                <a:solidFill>
                  <a:prstClr val="black"/>
                </a:solidFill>
              </a:rPr>
              <a:t>para a esquerda no HS</a:t>
            </a:r>
          </a:p>
          <a:p>
            <a:pPr marL="1657350" lvl="3" indent="-28575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</a:pPr>
            <a:r>
              <a:rPr lang="pt-BR" sz="1600" dirty="0">
                <a:solidFill>
                  <a:prstClr val="black"/>
                </a:solidFill>
              </a:rPr>
              <a:t> para a direita no HN</a:t>
            </a:r>
          </a:p>
          <a:p>
            <a:pPr marL="742950" lvl="1" indent="-28575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</a:pPr>
            <a:endParaRPr lang="pt-BR" dirty="0">
              <a:solidFill>
                <a:prstClr val="black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</a:pPr>
            <a:r>
              <a:rPr lang="pt-BR" dirty="0"/>
              <a:t>Fricção (atrito)</a:t>
            </a:r>
          </a:p>
          <a:p>
            <a:pPr marL="742950" lvl="1" indent="-28575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</a:pPr>
            <a:endParaRPr lang="pt-BR" dirty="0">
              <a:solidFill>
                <a:prstClr val="black"/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144" y="1948653"/>
            <a:ext cx="1872208" cy="2649175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48861"/>
            <a:ext cx="2082738" cy="216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6523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RESUMO DA AULA ANTERIOR</a:t>
            </a:r>
          </a:p>
        </p:txBody>
      </p:sp>
      <p:sp>
        <p:nvSpPr>
          <p:cNvPr id="6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5616624"/>
          </a:xfrm>
        </p:spPr>
        <p:txBody>
          <a:bodyPr/>
          <a:lstStyle/>
          <a:p>
            <a:pPr marL="271463" lvl="2"/>
            <a:r>
              <a:rPr lang="pt-BR" sz="2400" dirty="0"/>
              <a:t>Em altos níveis, a força de </a:t>
            </a:r>
            <a:r>
              <a:rPr lang="pt-BR" sz="2400" dirty="0" err="1"/>
              <a:t>Coriolis</a:t>
            </a:r>
            <a:r>
              <a:rPr lang="pt-BR" sz="2400" dirty="0"/>
              <a:t> se iguala à FGP gerando o vento </a:t>
            </a:r>
            <a:r>
              <a:rPr lang="pt-BR" sz="2400" dirty="0" err="1"/>
              <a:t>geostrófico</a:t>
            </a:r>
            <a:r>
              <a:rPr lang="pt-BR" sz="2400" dirty="0"/>
              <a:t> (exemplo para o HN, para o HS vide notas de aula): </a:t>
            </a:r>
            <a:endParaRPr lang="pt-BR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84" y="2158601"/>
            <a:ext cx="3901432" cy="422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2148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RESUMO DA AULA ANTERIOR</a:t>
            </a:r>
          </a:p>
        </p:txBody>
      </p:sp>
      <p:sp>
        <p:nvSpPr>
          <p:cNvPr id="6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5616624"/>
          </a:xfrm>
        </p:spPr>
        <p:txBody>
          <a:bodyPr/>
          <a:lstStyle/>
          <a:p>
            <a:r>
              <a:rPr lang="pt-BR" sz="2000" dirty="0"/>
              <a:t>O movimento ao redor de </a:t>
            </a:r>
            <a:r>
              <a:rPr lang="pt-BR" sz="2000" dirty="0">
                <a:solidFill>
                  <a:srgbClr val="FF0000"/>
                </a:solidFill>
              </a:rPr>
              <a:t>altas pressões </a:t>
            </a:r>
            <a:r>
              <a:rPr lang="pt-BR" sz="2000" dirty="0"/>
              <a:t>é chamado </a:t>
            </a:r>
            <a:r>
              <a:rPr lang="pt-BR" sz="2000" dirty="0" err="1">
                <a:solidFill>
                  <a:srgbClr val="FF0000"/>
                </a:solidFill>
              </a:rPr>
              <a:t>anticiclônico</a:t>
            </a:r>
            <a:r>
              <a:rPr lang="pt-BR" sz="2000" dirty="0"/>
              <a:t> (horário no HN) e no (anti-horário no HS). O movimento ao redor de </a:t>
            </a:r>
            <a:r>
              <a:rPr lang="pt-BR" sz="2000" dirty="0">
                <a:solidFill>
                  <a:srgbClr val="0070C0"/>
                </a:solidFill>
              </a:rPr>
              <a:t>baixas pressões </a:t>
            </a:r>
            <a:r>
              <a:rPr lang="pt-BR" sz="2000" dirty="0"/>
              <a:t>é chamado </a:t>
            </a:r>
            <a:r>
              <a:rPr lang="pt-BR" sz="2000" dirty="0">
                <a:solidFill>
                  <a:srgbClr val="0070C0"/>
                </a:solidFill>
              </a:rPr>
              <a:t>ciclônico</a:t>
            </a:r>
            <a:r>
              <a:rPr lang="pt-BR" sz="2000" dirty="0"/>
              <a:t> (anti-horário no HN) e no (horário no HS):</a:t>
            </a:r>
            <a:endParaRPr lang="pt-BR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37" y="2132856"/>
            <a:ext cx="4091587" cy="432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28589"/>
            <a:ext cx="4091587" cy="432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ector reto 6"/>
          <p:cNvCxnSpPr/>
          <p:nvPr/>
        </p:nvCxnSpPr>
        <p:spPr>
          <a:xfrm>
            <a:off x="323528" y="6525344"/>
            <a:ext cx="8352928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4834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Forças que influenciam os ventos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Nas camadas próximas à superfície, o atrito desacelera o movimento do ar de acordo com a </a:t>
            </a:r>
            <a:r>
              <a:rPr lang="pt-BR" sz="2400" dirty="0">
                <a:solidFill>
                  <a:srgbClr val="FF0000"/>
                </a:solidFill>
              </a:rPr>
              <a:t>força de fricção</a:t>
            </a:r>
            <a:r>
              <a:rPr lang="pt-BR" sz="2400" dirty="0"/>
              <a:t> (FF).</a:t>
            </a:r>
          </a:p>
          <a:p>
            <a:pPr lvl="0"/>
            <a:endParaRPr lang="pt-BR" sz="2400" dirty="0">
              <a:solidFill>
                <a:prstClr val="black"/>
              </a:solidFill>
            </a:endParaRPr>
          </a:p>
          <a:p>
            <a:r>
              <a:rPr lang="pt-BR" sz="2400" dirty="0"/>
              <a:t>A camada de fricção corresponde aos primeiros 1.000 m acima da superfície.</a:t>
            </a:r>
          </a:p>
          <a:p>
            <a:pPr lvl="0"/>
            <a:endParaRPr lang="pt-BR" sz="2400" dirty="0">
              <a:solidFill>
                <a:prstClr val="black"/>
              </a:solidFill>
            </a:endParaRPr>
          </a:p>
          <a:p>
            <a:r>
              <a:rPr lang="pt-BR" sz="2400" b="1" i="1" dirty="0"/>
              <a:t>Logo, em baixos níveis o vento será mais fraco devido à fricção, o que também diminui a FC</a:t>
            </a:r>
            <a:r>
              <a:rPr lang="pt-BR" sz="2400" dirty="0"/>
              <a:t>.  </a:t>
            </a:r>
          </a:p>
          <a:p>
            <a:endParaRPr lang="pt-BR" sz="2400" dirty="0"/>
          </a:p>
          <a:p>
            <a:r>
              <a:rPr lang="pt-BR" sz="2400" b="1" i="1" dirty="0"/>
              <a:t>Em altos níveis, a FGP se iguala à FC e o vento é aproximadamente </a:t>
            </a:r>
            <a:r>
              <a:rPr lang="pt-BR" sz="2400" b="1" i="1" dirty="0" err="1"/>
              <a:t>geostrófico</a:t>
            </a:r>
            <a:r>
              <a:rPr lang="pt-BR" sz="2400" dirty="0"/>
              <a:t>, ou seja, sopra paralelo às isóbaras. Em baixos níveis, a desaceleração pela FF faz com que o vento sopre através (cruzando) das isóbaras com um ângulo médio de 30</a:t>
            </a:r>
            <a:r>
              <a:rPr lang="pt-BR" sz="2400" baseline="30000" dirty="0"/>
              <a:t>o </a:t>
            </a:r>
            <a:r>
              <a:rPr lang="pt-BR" sz="2400" dirty="0"/>
              <a:t>(dependente da rugosidade da superfície).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874562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Forças que influenciam os ventos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Exemplo para o HN:</a:t>
            </a:r>
          </a:p>
          <a:p>
            <a:pPr lvl="1"/>
            <a:r>
              <a:rPr lang="pt-BR" sz="2000" dirty="0"/>
              <a:t>Em baixos níveis a FGP é balanceada pela soma da FC e FF.</a:t>
            </a:r>
          </a:p>
          <a:p>
            <a:pPr lvl="1"/>
            <a:r>
              <a:rPr lang="pt-BR" sz="2000" dirty="0"/>
              <a:t>Logo no HN, o vento sopra no sentido anti-horário em direção à centros de baixa pressão (L), e sopra no sentido horário e para fora de um centro de alta pressão (H).</a:t>
            </a:r>
          </a:p>
          <a:p>
            <a:endParaRPr lang="pt-BR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18" y="2780928"/>
            <a:ext cx="8564286" cy="312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573" y="548681"/>
            <a:ext cx="481891" cy="45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668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Forças que influenciam os ventos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Exemplo para o HS:</a:t>
            </a:r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98" y="1772816"/>
            <a:ext cx="7825204" cy="384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563888" y="5805264"/>
            <a:ext cx="1916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Vide </a:t>
            </a:r>
            <a:r>
              <a:rPr lang="en-US" dirty="0" err="1"/>
              <a:t>notas</a:t>
            </a:r>
            <a:r>
              <a:rPr lang="en-US" dirty="0"/>
              <a:t> de aula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573" y="548681"/>
            <a:ext cx="481891" cy="45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571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Forças que influenciam os ventos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Exemplo de carta de superfície no HS:</a:t>
            </a:r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1340768"/>
            <a:ext cx="6264696" cy="512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613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1. Pressão atmosférica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21275" lvl="3"/>
            <a:endParaRPr lang="pt-BR" sz="800" dirty="0"/>
          </a:p>
          <a:p>
            <a:pPr marL="4664075" lvl="2"/>
            <a:endParaRPr lang="pt-BR" sz="2000" dirty="0"/>
          </a:p>
          <a:p>
            <a:pPr marL="4664075" lvl="2"/>
            <a:endParaRPr lang="pt-BR" dirty="0"/>
          </a:p>
          <a:p>
            <a:pPr marL="4664075" lvl="2"/>
            <a:r>
              <a:rPr lang="pt-BR" sz="2000" dirty="0"/>
              <a:t>Logo, uma coluna de ar menor, com ar mais frio e mai</a:t>
            </a:r>
            <a:r>
              <a:rPr lang="pt-BR" dirty="0"/>
              <a:t>s denso exerce a mesma pressão que uma coluna de ar mais alta, com ar mais quente e menos denso.</a:t>
            </a:r>
          </a:p>
          <a:p>
            <a:pPr marL="4664075" lvl="2"/>
            <a:endParaRPr lang="pt-BR" sz="2000" dirty="0"/>
          </a:p>
          <a:p>
            <a:pPr marL="4664075" lvl="2"/>
            <a:r>
              <a:rPr lang="pt-BR" dirty="0"/>
              <a:t>A pressão atmosférica decresce rápido com a altura em um ar mais frio. </a:t>
            </a:r>
          </a:p>
          <a:p>
            <a:pPr marL="4664075" lvl="2"/>
            <a:endParaRPr lang="pt-BR" sz="20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6950"/>
            <a:ext cx="4622800" cy="486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ector reto 6"/>
          <p:cNvCxnSpPr/>
          <p:nvPr/>
        </p:nvCxnSpPr>
        <p:spPr>
          <a:xfrm>
            <a:off x="2944984" y="4437112"/>
            <a:ext cx="1080120" cy="0"/>
          </a:xfrm>
          <a:prstGeom prst="line">
            <a:avLst/>
          </a:prstGeom>
          <a:ln w="57150">
            <a:solidFill>
              <a:srgbClr val="00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2915816" y="2348880"/>
            <a:ext cx="1080120" cy="0"/>
          </a:xfrm>
          <a:prstGeom prst="line">
            <a:avLst/>
          </a:prstGeom>
          <a:ln w="57150">
            <a:solidFill>
              <a:srgbClr val="00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899592" y="4005064"/>
            <a:ext cx="1080120" cy="0"/>
          </a:xfrm>
          <a:prstGeom prst="line">
            <a:avLst/>
          </a:prstGeom>
          <a:ln w="57150">
            <a:solidFill>
              <a:srgbClr val="00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H="1">
            <a:off x="1979712" y="2348880"/>
            <a:ext cx="936104" cy="1656184"/>
          </a:xfrm>
          <a:prstGeom prst="line">
            <a:avLst/>
          </a:prstGeom>
          <a:ln w="57150">
            <a:solidFill>
              <a:srgbClr val="00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H="1">
            <a:off x="1950852" y="4437112"/>
            <a:ext cx="964964" cy="460618"/>
          </a:xfrm>
          <a:prstGeom prst="line">
            <a:avLst/>
          </a:prstGeom>
          <a:ln w="57150">
            <a:solidFill>
              <a:srgbClr val="00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899592" y="4880952"/>
            <a:ext cx="1080120" cy="0"/>
          </a:xfrm>
          <a:prstGeom prst="line">
            <a:avLst/>
          </a:prstGeom>
          <a:ln w="57150">
            <a:solidFill>
              <a:srgbClr val="00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 rot="17945429">
            <a:off x="1373920" y="2927666"/>
            <a:ext cx="2126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>
                <a:solidFill>
                  <a:srgbClr val="009900"/>
                </a:solidFill>
              </a:rPr>
              <a:t>Isóbaras horizontais</a:t>
            </a:r>
          </a:p>
          <a:p>
            <a:pPr algn="ctr"/>
            <a:r>
              <a:rPr lang="pt-BR" sz="1400" dirty="0">
                <a:solidFill>
                  <a:srgbClr val="009900"/>
                </a:solidFill>
              </a:rPr>
              <a:t>(linhas de mesma pressão)</a:t>
            </a:r>
            <a:endParaRPr lang="en-CA" sz="1400" dirty="0">
              <a:solidFill>
                <a:srgbClr val="009900"/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899592" y="5229200"/>
            <a:ext cx="3125512" cy="0"/>
          </a:xfrm>
          <a:prstGeom prst="line">
            <a:avLst/>
          </a:prstGeom>
          <a:ln w="57150">
            <a:solidFill>
              <a:srgbClr val="00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8853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Forças que influenciam os ventos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Exemplo de carta de superfície no HS:</a:t>
            </a:r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8760"/>
            <a:ext cx="4380769" cy="485980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58" y="1268760"/>
            <a:ext cx="4380769" cy="485980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7164288" y="4293096"/>
            <a:ext cx="1512168" cy="12961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tângulo 7"/>
          <p:cNvSpPr/>
          <p:nvPr/>
        </p:nvSpPr>
        <p:spPr>
          <a:xfrm>
            <a:off x="2843808" y="4221088"/>
            <a:ext cx="1512168" cy="12961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tângulo 8"/>
          <p:cNvSpPr/>
          <p:nvPr/>
        </p:nvSpPr>
        <p:spPr>
          <a:xfrm>
            <a:off x="4595027" y="4221584"/>
            <a:ext cx="1345125" cy="11516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tângulo 9"/>
          <p:cNvSpPr/>
          <p:nvPr/>
        </p:nvSpPr>
        <p:spPr>
          <a:xfrm>
            <a:off x="179512" y="4221088"/>
            <a:ext cx="1345125" cy="11516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tângulo 10"/>
          <p:cNvSpPr/>
          <p:nvPr/>
        </p:nvSpPr>
        <p:spPr>
          <a:xfrm>
            <a:off x="1691681" y="4298280"/>
            <a:ext cx="792088" cy="100292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tângulo 11"/>
          <p:cNvSpPr/>
          <p:nvPr/>
        </p:nvSpPr>
        <p:spPr>
          <a:xfrm>
            <a:off x="6084168" y="4264909"/>
            <a:ext cx="792088" cy="100292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91080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Forças que influenciam os ventos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Exemplo de carta de superfície no HS:</a:t>
            </a:r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8760"/>
            <a:ext cx="4380769" cy="485980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58" y="1268760"/>
            <a:ext cx="4380769" cy="485980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7164288" y="4293096"/>
            <a:ext cx="1512168" cy="12961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tângulo 6"/>
          <p:cNvSpPr/>
          <p:nvPr/>
        </p:nvSpPr>
        <p:spPr>
          <a:xfrm>
            <a:off x="2843808" y="4221088"/>
            <a:ext cx="1512168" cy="12961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tângulo 7"/>
          <p:cNvSpPr/>
          <p:nvPr/>
        </p:nvSpPr>
        <p:spPr>
          <a:xfrm>
            <a:off x="4595027" y="4221584"/>
            <a:ext cx="1345125" cy="11516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tângulo 8"/>
          <p:cNvSpPr/>
          <p:nvPr/>
        </p:nvSpPr>
        <p:spPr>
          <a:xfrm>
            <a:off x="179512" y="4221088"/>
            <a:ext cx="1345125" cy="11516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tângulo 9"/>
          <p:cNvSpPr/>
          <p:nvPr/>
        </p:nvSpPr>
        <p:spPr>
          <a:xfrm>
            <a:off x="2843809" y="2060848"/>
            <a:ext cx="1080120" cy="72008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tângulo 10"/>
          <p:cNvSpPr/>
          <p:nvPr/>
        </p:nvSpPr>
        <p:spPr>
          <a:xfrm>
            <a:off x="1691681" y="4298280"/>
            <a:ext cx="792088" cy="100292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tângulo 11"/>
          <p:cNvSpPr/>
          <p:nvPr/>
        </p:nvSpPr>
        <p:spPr>
          <a:xfrm>
            <a:off x="6084168" y="4264909"/>
            <a:ext cx="792088" cy="100292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tângulo 12"/>
          <p:cNvSpPr/>
          <p:nvPr/>
        </p:nvSpPr>
        <p:spPr>
          <a:xfrm>
            <a:off x="1686166" y="1919424"/>
            <a:ext cx="653586" cy="64548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tângulo 14"/>
          <p:cNvSpPr/>
          <p:nvPr/>
        </p:nvSpPr>
        <p:spPr>
          <a:xfrm>
            <a:off x="1943709" y="2636912"/>
            <a:ext cx="756083" cy="576064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tângulo 15"/>
          <p:cNvSpPr/>
          <p:nvPr/>
        </p:nvSpPr>
        <p:spPr>
          <a:xfrm>
            <a:off x="7236296" y="2058256"/>
            <a:ext cx="1080120" cy="72008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tângulo 16"/>
          <p:cNvSpPr/>
          <p:nvPr/>
        </p:nvSpPr>
        <p:spPr>
          <a:xfrm>
            <a:off x="6078653" y="1916832"/>
            <a:ext cx="653586" cy="64548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tângulo 17"/>
          <p:cNvSpPr/>
          <p:nvPr/>
        </p:nvSpPr>
        <p:spPr>
          <a:xfrm>
            <a:off x="6336196" y="2634320"/>
            <a:ext cx="756083" cy="576064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tângulo 18"/>
          <p:cNvSpPr/>
          <p:nvPr/>
        </p:nvSpPr>
        <p:spPr>
          <a:xfrm>
            <a:off x="214258" y="1146448"/>
            <a:ext cx="8738511" cy="626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PERGUNTA: Por que a circulação nos centros de alta e baixa pressão do norte da América do Sul não estão girando?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0237701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Forças que influenciam os ventos</a:t>
            </a:r>
            <a:endParaRPr lang="en-CA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Em</a:t>
            </a:r>
            <a:r>
              <a:rPr lang="en-US" sz="2400" dirty="0"/>
              <a:t> altos </a:t>
            </a:r>
            <a:r>
              <a:rPr lang="en-US" sz="2400" dirty="0" err="1"/>
              <a:t>níveis</a:t>
            </a:r>
            <a:r>
              <a:rPr lang="en-US" sz="2400" dirty="0"/>
              <a:t>, o </a:t>
            </a:r>
            <a:r>
              <a:rPr lang="en-US" sz="2400" dirty="0" err="1"/>
              <a:t>vento</a:t>
            </a:r>
            <a:r>
              <a:rPr lang="en-US" sz="2400" dirty="0"/>
              <a:t> é de </a:t>
            </a:r>
            <a:r>
              <a:rPr lang="en-US" sz="2400" dirty="0" err="1"/>
              <a:t>oeste</a:t>
            </a:r>
            <a:r>
              <a:rPr lang="en-US" sz="2400" dirty="0"/>
              <a:t> (se move </a:t>
            </a:r>
            <a:r>
              <a:rPr lang="en-US" sz="2400" dirty="0" err="1"/>
              <a:t>para</a:t>
            </a:r>
            <a:r>
              <a:rPr lang="en-US" sz="2400" dirty="0"/>
              <a:t> </a:t>
            </a:r>
            <a:r>
              <a:rPr lang="en-US" sz="2400" dirty="0" err="1"/>
              <a:t>leste</a:t>
            </a:r>
            <a:r>
              <a:rPr lang="en-US" sz="2400" dirty="0"/>
              <a:t>) </a:t>
            </a:r>
            <a:r>
              <a:rPr lang="en-US" sz="2400" dirty="0" err="1"/>
              <a:t>tanto</a:t>
            </a:r>
            <a:r>
              <a:rPr lang="en-US" sz="2400" dirty="0"/>
              <a:t> no HN </a:t>
            </a:r>
            <a:r>
              <a:rPr lang="en-US" sz="2400" dirty="0" err="1"/>
              <a:t>quanto</a:t>
            </a:r>
            <a:r>
              <a:rPr lang="en-US" sz="2400" dirty="0"/>
              <a:t> no HS:</a:t>
            </a:r>
            <a:endParaRPr lang="en-CA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192688" cy="49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3984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608707"/>
            <a:ext cx="7811145" cy="804069"/>
          </a:xfrm>
          <a:prstGeom prst="rect">
            <a:avLst/>
          </a:prstGeom>
        </p:spPr>
        <p:txBody>
          <a:bodyPr/>
          <a:lstStyle/>
          <a:p>
            <a:pPr fontAlgn="b"/>
            <a:r>
              <a:rPr lang="pt-BR" dirty="0"/>
              <a:t>Pressão do ar e ventos</a:t>
            </a:r>
            <a:endParaRPr lang="pt-BR" b="0" dirty="0">
              <a:solidFill>
                <a:srgbClr val="00000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3568" y="44624"/>
            <a:ext cx="7811145" cy="564083"/>
          </a:xfrm>
        </p:spPr>
        <p:txBody>
          <a:bodyPr/>
          <a:lstStyle/>
          <a:p>
            <a:r>
              <a:rPr lang="en-US" dirty="0"/>
              <a:t>Aula 08</a:t>
            </a:r>
          </a:p>
        </p:txBody>
      </p:sp>
      <p:sp>
        <p:nvSpPr>
          <p:cNvPr id="6" name="Retângulo 5"/>
          <p:cNvSpPr/>
          <p:nvPr/>
        </p:nvSpPr>
        <p:spPr>
          <a:xfrm>
            <a:off x="-29481" y="6597352"/>
            <a:ext cx="8201881" cy="260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63780" y="1741453"/>
            <a:ext cx="7776864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5975" indent="-457200">
              <a:lnSpc>
                <a:spcPct val="20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pt-BR" sz="2200" dirty="0"/>
              <a:t>Pressão atmosférica</a:t>
            </a:r>
          </a:p>
          <a:p>
            <a:pPr marL="815975" indent="-457200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pt-BR" sz="2200" dirty="0"/>
              <a:t>Cartas de superfície e de altitude</a:t>
            </a:r>
          </a:p>
          <a:p>
            <a:pPr marL="815975" indent="-457200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pt-BR" sz="2200" dirty="0"/>
              <a:t>Forças que influenciam os ventos</a:t>
            </a:r>
          </a:p>
          <a:p>
            <a:pPr marL="815975" indent="-457200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pt-BR" sz="2200" b="1" dirty="0">
                <a:solidFill>
                  <a:schemeClr val="accent6">
                    <a:lumMod val="75000"/>
                  </a:schemeClr>
                </a:solidFill>
              </a:rPr>
              <a:t>Ventos e movimento vertical do ar</a:t>
            </a:r>
          </a:p>
        </p:txBody>
      </p:sp>
    </p:spTree>
    <p:extLst>
      <p:ext uri="{BB962C8B-B14F-4D97-AF65-F5344CB8AC3E}">
        <p14:creationId xmlns:p14="http://schemas.microsoft.com/office/powerpoint/2010/main" val="18407148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4. Ventos e movimento vertical do ar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Vimos que o vento sopra em direção aos centros de baixa pressão e para fora de centros de alta pressão.</a:t>
            </a:r>
          </a:p>
          <a:p>
            <a:endParaRPr lang="pt-BR" sz="1050" dirty="0"/>
          </a:p>
          <a:p>
            <a:r>
              <a:rPr lang="pt-BR" sz="2000" dirty="0"/>
              <a:t>Isto significa que temos </a:t>
            </a:r>
            <a:r>
              <a:rPr lang="pt-BR" sz="2000" dirty="0">
                <a:solidFill>
                  <a:srgbClr val="FF0000"/>
                </a:solidFill>
              </a:rPr>
              <a:t>convergência de vento em centros de baixa</a:t>
            </a:r>
            <a:r>
              <a:rPr lang="pt-BR" sz="2000" dirty="0"/>
              <a:t> e </a:t>
            </a:r>
            <a:r>
              <a:rPr lang="pt-BR" sz="2000" dirty="0">
                <a:solidFill>
                  <a:schemeClr val="tx2"/>
                </a:solidFill>
              </a:rPr>
              <a:t>divergência de ventos em centros de alta</a:t>
            </a:r>
            <a:r>
              <a:rPr lang="pt-BR" sz="2000" dirty="0"/>
              <a:t>.</a:t>
            </a:r>
          </a:p>
          <a:p>
            <a:endParaRPr lang="pt-BR" sz="900" dirty="0"/>
          </a:p>
          <a:p>
            <a:r>
              <a:rPr lang="pt-BR" sz="2000" dirty="0"/>
              <a:t>Em superfície, como o ar convergindo não pode ir para dentro do solo, ele irá ascender, e acima da superfície (~6km) ele irá divergir:</a:t>
            </a:r>
            <a:endParaRPr lang="pt-BR" sz="1800" dirty="0"/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645024"/>
            <a:ext cx="500062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444208" y="4941168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HN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203848" y="6156012"/>
            <a:ext cx="269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Vide </a:t>
            </a:r>
            <a:r>
              <a:rPr lang="en-US" dirty="0" err="1"/>
              <a:t>notas</a:t>
            </a:r>
            <a:r>
              <a:rPr lang="en-US" dirty="0"/>
              <a:t> de aula </a:t>
            </a:r>
            <a:r>
              <a:rPr lang="en-US" dirty="0" err="1"/>
              <a:t>para</a:t>
            </a:r>
            <a:r>
              <a:rPr lang="en-US" dirty="0"/>
              <a:t> HS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573" y="548681"/>
            <a:ext cx="481891" cy="45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113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4. Ventos e movimento vertical do ar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A taxa com a qual o ar ascende em uma baixa ou descende em uma alta (vento vertical) é muito pequeno se comparado com vento horizontal.  </a:t>
            </a:r>
            <a:endParaRPr lang="pt-BR" sz="2000" dirty="0"/>
          </a:p>
          <a:p>
            <a:pPr lvl="0"/>
            <a:endParaRPr lang="pt-BR" sz="1100" dirty="0">
              <a:solidFill>
                <a:prstClr val="black"/>
              </a:solidFill>
            </a:endParaRPr>
          </a:p>
          <a:p>
            <a:r>
              <a:rPr lang="pt-BR" sz="2400" dirty="0"/>
              <a:t>Em geral, o movimento vertical é apenas alguns centímetros por segundo, ou 1,5 km por dia. </a:t>
            </a:r>
          </a:p>
          <a:p>
            <a:pPr lvl="0"/>
            <a:endParaRPr lang="pt-BR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062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</a:rPr>
              <a:t>Ahrens, C. D., 1999: Meteorology today: an introduction to weather, climate, and the environment. West Publishing Co.. </a:t>
            </a:r>
            <a:r>
              <a:rPr lang="en-CA" sz="2400" dirty="0">
                <a:solidFill>
                  <a:prstClr val="black"/>
                </a:solidFill>
              </a:rPr>
              <a:t>9a </a:t>
            </a:r>
            <a:r>
              <a:rPr lang="en-CA" sz="2400" dirty="0" err="1">
                <a:solidFill>
                  <a:prstClr val="black"/>
                </a:solidFill>
              </a:rPr>
              <a:t>edição</a:t>
            </a:r>
            <a:r>
              <a:rPr lang="en-CA" sz="2400" dirty="0">
                <a:solidFill>
                  <a:prstClr val="black"/>
                </a:solidFill>
              </a:rPr>
              <a:t> (</a:t>
            </a:r>
            <a:r>
              <a:rPr lang="en-CA" sz="2400" dirty="0" err="1">
                <a:solidFill>
                  <a:prstClr val="black"/>
                </a:solidFill>
              </a:rPr>
              <a:t>ou</a:t>
            </a:r>
            <a:r>
              <a:rPr lang="en-CA" sz="2400" dirty="0">
                <a:solidFill>
                  <a:prstClr val="black"/>
                </a:solidFill>
              </a:rPr>
              <a:t> </a:t>
            </a:r>
            <a:r>
              <a:rPr lang="en-CA" sz="2400" dirty="0" err="1">
                <a:solidFill>
                  <a:prstClr val="black"/>
                </a:solidFill>
              </a:rPr>
              <a:t>edição</a:t>
            </a:r>
            <a:r>
              <a:rPr lang="en-CA" sz="2400" dirty="0">
                <a:solidFill>
                  <a:prstClr val="black"/>
                </a:solidFill>
              </a:rPr>
              <a:t> </a:t>
            </a:r>
            <a:r>
              <a:rPr lang="en-CA" sz="2400" dirty="0" err="1">
                <a:solidFill>
                  <a:prstClr val="black"/>
                </a:solidFill>
              </a:rPr>
              <a:t>mais</a:t>
            </a:r>
            <a:r>
              <a:rPr lang="en-CA" sz="2400" dirty="0">
                <a:solidFill>
                  <a:prstClr val="black"/>
                </a:solidFill>
              </a:rPr>
              <a:t> </a:t>
            </a:r>
            <a:r>
              <a:rPr lang="en-CA" sz="2400" dirty="0" err="1">
                <a:solidFill>
                  <a:prstClr val="black"/>
                </a:solidFill>
              </a:rPr>
              <a:t>recente</a:t>
            </a:r>
            <a:r>
              <a:rPr lang="en-CA" sz="2400" dirty="0">
                <a:solidFill>
                  <a:prstClr val="black"/>
                </a:solidFill>
              </a:rPr>
              <a:t>)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  <a:endParaRPr lang="en-CA" sz="2400" dirty="0">
              <a:solidFill>
                <a:prstClr val="black"/>
              </a:solidFill>
            </a:endParaRP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06610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1. Pressão atmosférica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07882" y="692696"/>
            <a:ext cx="8229600" cy="5904656"/>
          </a:xfrm>
        </p:spPr>
        <p:txBody>
          <a:bodyPr/>
          <a:lstStyle/>
          <a:p>
            <a:pPr marL="5121275" lvl="3"/>
            <a:endParaRPr lang="pt-BR" sz="800" dirty="0"/>
          </a:p>
          <a:p>
            <a:pPr marL="4664075" lvl="2"/>
            <a:endParaRPr lang="pt-BR" dirty="0"/>
          </a:p>
          <a:p>
            <a:pPr marL="4664075" lvl="2"/>
            <a:r>
              <a:rPr lang="pt-BR" u="sng" dirty="0"/>
              <a:t>Neste instante</a:t>
            </a:r>
            <a:r>
              <a:rPr lang="pt-BR" dirty="0"/>
              <a:t>, em um mesmo nível de altura, haverá mais ar sobre a coluna mais quente, e menos ar sobre a coluna mais fria, ou seja, a pressão é maior na coluna quente (</a:t>
            </a:r>
            <a:r>
              <a:rPr lang="pt-BR" b="1" i="1" dirty="0">
                <a:solidFill>
                  <a:srgbClr val="FF0000"/>
                </a:solidFill>
              </a:rPr>
              <a:t>P</a:t>
            </a:r>
            <a:r>
              <a:rPr lang="pt-BR" b="1" i="1" baseline="-25000" dirty="0">
                <a:solidFill>
                  <a:srgbClr val="FF0000"/>
                </a:solidFill>
              </a:rPr>
              <a:t>2</a:t>
            </a:r>
            <a:r>
              <a:rPr lang="pt-BR" dirty="0"/>
              <a:t>) do que na coluna fria (</a:t>
            </a:r>
            <a:r>
              <a:rPr lang="pt-BR" b="1" i="1" dirty="0">
                <a:solidFill>
                  <a:srgbClr val="002060"/>
                </a:solidFill>
              </a:rPr>
              <a:t>P</a:t>
            </a:r>
            <a:r>
              <a:rPr lang="pt-BR" b="1" i="1" baseline="-25000" dirty="0">
                <a:solidFill>
                  <a:srgbClr val="002060"/>
                </a:solidFill>
              </a:rPr>
              <a:t>1</a:t>
            </a:r>
            <a:r>
              <a:rPr lang="pt-BR" dirty="0"/>
              <a:t>):</a:t>
            </a:r>
          </a:p>
          <a:p>
            <a:pPr marL="5121275" lvl="3"/>
            <a:endParaRPr lang="pt-BR" dirty="0"/>
          </a:p>
          <a:p>
            <a:pPr marL="5121275" lvl="3"/>
            <a:r>
              <a:rPr lang="pt-BR" b="1" i="1" dirty="0">
                <a:solidFill>
                  <a:srgbClr val="FF0000"/>
                </a:solidFill>
              </a:rPr>
              <a:t>P</a:t>
            </a:r>
            <a:r>
              <a:rPr lang="pt-BR" b="1" i="1" baseline="-25000" dirty="0">
                <a:solidFill>
                  <a:srgbClr val="FF0000"/>
                </a:solidFill>
              </a:rPr>
              <a:t>2</a:t>
            </a:r>
            <a:r>
              <a:rPr lang="pt-BR" dirty="0"/>
              <a:t> &gt; </a:t>
            </a:r>
            <a:r>
              <a:rPr lang="pt-BR" b="1" i="1" dirty="0">
                <a:solidFill>
                  <a:srgbClr val="002060"/>
                </a:solidFill>
              </a:rPr>
              <a:t>P</a:t>
            </a:r>
            <a:r>
              <a:rPr lang="pt-BR" b="1" i="1" baseline="-25000" dirty="0">
                <a:solidFill>
                  <a:srgbClr val="002060"/>
                </a:solidFill>
              </a:rPr>
              <a:t>1</a:t>
            </a:r>
            <a:endParaRPr lang="pt-BR" dirty="0"/>
          </a:p>
          <a:p>
            <a:pPr marL="4664075" lvl="2"/>
            <a:endParaRPr lang="pt-BR" sz="2000" dirty="0"/>
          </a:p>
          <a:p>
            <a:pPr marL="4664075" lvl="2"/>
            <a:r>
              <a:rPr lang="pt-BR" sz="2000" dirty="0"/>
              <a:t>Logo, essa diferença de temperatura horizontal causará uma diferença de pressão horizontal,  ou seja, uma </a:t>
            </a:r>
            <a:r>
              <a:rPr lang="pt-BR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força gradiente de pressão (FGP)</a:t>
            </a:r>
            <a:r>
              <a:rPr lang="pt-BR" sz="2000" dirty="0"/>
              <a:t>. </a:t>
            </a:r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6950"/>
            <a:ext cx="4622800" cy="486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611560" y="3861048"/>
            <a:ext cx="3528392" cy="0"/>
          </a:xfrm>
          <a:prstGeom prst="line">
            <a:avLst/>
          </a:prstGeom>
          <a:ln w="571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4229360" y="3645024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>
                <a:solidFill>
                  <a:srgbClr val="FF0000"/>
                </a:solidFill>
              </a:rPr>
              <a:t>P</a:t>
            </a:r>
            <a:r>
              <a:rPr lang="pt-BR" b="1" i="1" baseline="-25000" dirty="0">
                <a:solidFill>
                  <a:srgbClr val="FF0000"/>
                </a:solidFill>
              </a:rPr>
              <a:t>2</a:t>
            </a:r>
            <a:endParaRPr lang="en-US" dirty="0"/>
          </a:p>
        </p:txBody>
      </p:sp>
      <p:sp>
        <p:nvSpPr>
          <p:cNvPr id="19" name="Retângulo 18"/>
          <p:cNvSpPr/>
          <p:nvPr/>
        </p:nvSpPr>
        <p:spPr>
          <a:xfrm>
            <a:off x="224916" y="3681978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>
                <a:solidFill>
                  <a:srgbClr val="002060"/>
                </a:solidFill>
              </a:rPr>
              <a:t>P</a:t>
            </a:r>
            <a:r>
              <a:rPr lang="pt-BR" b="1" i="1" baseline="-25000" dirty="0">
                <a:solidFill>
                  <a:srgbClr val="002060"/>
                </a:solidFill>
              </a:rPr>
              <a:t>1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904181" y="3383414"/>
            <a:ext cx="11015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Alta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(</a:t>
            </a:r>
            <a:r>
              <a:rPr lang="en-US" sz="2800" b="1" i="1" dirty="0">
                <a:solidFill>
                  <a:srgbClr val="FF0000"/>
                </a:solidFill>
              </a:rPr>
              <a:t>High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971600" y="3376062"/>
            <a:ext cx="10166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Baixa</a:t>
            </a:r>
            <a:endParaRPr lang="en-US" sz="2800" b="1" dirty="0">
              <a:solidFill>
                <a:srgbClr val="002060"/>
              </a:solidFill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(</a:t>
            </a:r>
            <a:r>
              <a:rPr lang="en-US" sz="2800" b="1" i="1" dirty="0">
                <a:solidFill>
                  <a:srgbClr val="002060"/>
                </a:solidFill>
              </a:rPr>
              <a:t>Low</a:t>
            </a:r>
            <a:r>
              <a:rPr lang="en-US" sz="2800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20" name="Seta para a direita 19"/>
          <p:cNvSpPr/>
          <p:nvPr/>
        </p:nvSpPr>
        <p:spPr>
          <a:xfrm rot="10800000">
            <a:off x="2024988" y="3413864"/>
            <a:ext cx="787832" cy="4158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tângulo 1"/>
          <p:cNvSpPr/>
          <p:nvPr/>
        </p:nvSpPr>
        <p:spPr>
          <a:xfrm>
            <a:off x="2195736" y="3419708"/>
            <a:ext cx="559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FGP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42976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1. Pressão atmosférica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620688"/>
            <a:ext cx="8363272" cy="5904656"/>
          </a:xfrm>
        </p:spPr>
        <p:txBody>
          <a:bodyPr/>
          <a:lstStyle/>
          <a:p>
            <a:pPr marL="4572000" lvl="2"/>
            <a:r>
              <a:rPr lang="pt-BR" sz="2000" dirty="0"/>
              <a:t>A força gradiente de pressão faz com que o ar superior se mova da alta pressão para a baixa pressão, i.e.:</a:t>
            </a:r>
          </a:p>
          <a:p>
            <a:pPr marL="5029200" lvl="3"/>
            <a:r>
              <a:rPr lang="pt-BR" sz="1800" dirty="0"/>
              <a:t> </a:t>
            </a:r>
            <a:r>
              <a:rPr lang="pt-B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coluna 2 </a:t>
            </a:r>
            <a:r>
              <a:rPr lang="pt-B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coluna 1</a:t>
            </a:r>
            <a:endParaRPr lang="pt-B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0" lvl="2"/>
            <a:r>
              <a:rPr lang="pt-BR" dirty="0"/>
              <a:t>O ar se move da coluna 2, em altos níveis, para a coluna 1, diminuindo a pressão em superfície (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t-BR" dirty="0">
                <a:solidFill>
                  <a:srgbClr val="FF0000"/>
                </a:solidFill>
              </a:rPr>
              <a:t> - </a:t>
            </a:r>
            <a:r>
              <a:rPr lang="pt-BR" i="1" dirty="0" err="1">
                <a:solidFill>
                  <a:srgbClr val="FF0000"/>
                </a:solidFill>
              </a:rPr>
              <a:t>low</a:t>
            </a:r>
            <a:r>
              <a:rPr lang="pt-BR" dirty="0"/>
              <a:t>).</a:t>
            </a:r>
          </a:p>
          <a:p>
            <a:pPr marL="4572000" lvl="2"/>
            <a:r>
              <a:rPr lang="pt-BR" sz="2000" dirty="0"/>
              <a:t>Esse ar então é acumulado na coluna 1,  aumentando a pressão em superfície (</a:t>
            </a:r>
            <a:r>
              <a:rPr lang="pt-B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pt-BR" sz="2000" dirty="0">
                <a:solidFill>
                  <a:srgbClr val="0070C0"/>
                </a:solidFill>
              </a:rPr>
              <a:t> – </a:t>
            </a:r>
            <a:r>
              <a:rPr lang="pt-BR" sz="2000" i="1" dirty="0">
                <a:solidFill>
                  <a:srgbClr val="0070C0"/>
                </a:solidFill>
              </a:rPr>
              <a:t>high</a:t>
            </a:r>
            <a:r>
              <a:rPr lang="pt-BR" sz="2000" dirty="0"/>
              <a:t>).</a:t>
            </a:r>
          </a:p>
          <a:p>
            <a:pPr marL="4572000" lvl="2"/>
            <a:r>
              <a:rPr lang="pt-BR" dirty="0"/>
              <a:t>Em superfície é gerado </a:t>
            </a:r>
            <a:r>
              <a:rPr lang="pt-BR" sz="2000" dirty="0"/>
              <a:t>uma força gradiente de pressão da coluna fria para a quente, i.e.:</a:t>
            </a:r>
          </a:p>
          <a:p>
            <a:pPr marL="5029200" lvl="3"/>
            <a:r>
              <a:rPr lang="pt-BR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coluna 1 </a:t>
            </a:r>
            <a:r>
              <a:rPr lang="pt-BR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pt-BR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coluna 2</a:t>
            </a:r>
          </a:p>
          <a:p>
            <a:pPr marL="4572000" lvl="2"/>
            <a:r>
              <a:rPr lang="pt-BR" dirty="0"/>
              <a:t>Logo um </a:t>
            </a:r>
            <a:r>
              <a:rPr lang="pt-BR" b="1" u="sng" dirty="0">
                <a:solidFill>
                  <a:srgbClr val="009900"/>
                </a:solidFill>
              </a:rPr>
              <a:t>movimento de circulação </a:t>
            </a:r>
            <a:r>
              <a:rPr lang="pt-BR" dirty="0"/>
              <a:t>fechada irá se formar da coluna 2 para a coluna 1 e vice-versa.</a:t>
            </a:r>
            <a:endParaRPr lang="pt-BR" sz="20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7287"/>
            <a:ext cx="4724400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eta para a direita 10"/>
          <p:cNvSpPr/>
          <p:nvPr/>
        </p:nvSpPr>
        <p:spPr>
          <a:xfrm rot="10800000">
            <a:off x="1968284" y="3621777"/>
            <a:ext cx="787832" cy="4158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ta para a direita 11"/>
          <p:cNvSpPr/>
          <p:nvPr/>
        </p:nvSpPr>
        <p:spPr>
          <a:xfrm>
            <a:off x="2036409" y="4890794"/>
            <a:ext cx="787832" cy="41582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xaDeTexto 7"/>
          <p:cNvSpPr txBox="1"/>
          <p:nvPr/>
        </p:nvSpPr>
        <p:spPr>
          <a:xfrm>
            <a:off x="2123728" y="465313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3F6EA7"/>
                </a:solidFill>
              </a:rPr>
              <a:t> ❸</a:t>
            </a:r>
            <a:endParaRPr lang="en-CA" dirty="0">
              <a:solidFill>
                <a:srgbClr val="3F6EA7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83568" y="493187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3F6EA7"/>
                </a:solidFill>
              </a:rPr>
              <a:t> ❷</a:t>
            </a:r>
            <a:endParaRPr lang="en-CA" dirty="0">
              <a:solidFill>
                <a:srgbClr val="3F6EA7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676333" y="62068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3F6EA7"/>
                </a:solidFill>
              </a:rPr>
              <a:t> ❶</a:t>
            </a:r>
            <a:endParaRPr lang="en-CA" dirty="0">
              <a:solidFill>
                <a:srgbClr val="3F6EA7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156053" y="335699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3F6EA7"/>
                </a:solidFill>
              </a:rPr>
              <a:t> ❶</a:t>
            </a:r>
            <a:endParaRPr lang="en-CA" dirty="0">
              <a:solidFill>
                <a:srgbClr val="3F6EA7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676333" y="321297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3F6EA7"/>
                </a:solidFill>
              </a:rPr>
              <a:t> ❷</a:t>
            </a:r>
            <a:endParaRPr lang="en-CA" dirty="0">
              <a:solidFill>
                <a:srgbClr val="3F6EA7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676333" y="422108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3F6EA7"/>
                </a:solidFill>
              </a:rPr>
              <a:t> ❸</a:t>
            </a:r>
            <a:endParaRPr lang="en-CA" dirty="0">
              <a:solidFill>
                <a:srgbClr val="3F6EA7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3" t="6552" b="4323"/>
          <a:stretch/>
        </p:blipFill>
        <p:spPr>
          <a:xfrm>
            <a:off x="1619672" y="5445224"/>
            <a:ext cx="1562771" cy="1066625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09"/>
          <a:stretch/>
        </p:blipFill>
        <p:spPr>
          <a:xfrm>
            <a:off x="683568" y="5749980"/>
            <a:ext cx="936104" cy="55934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203848" y="3541658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</a:t>
            </a:r>
            <a:endParaRPr lang="en-CA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115616" y="3573016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</a:t>
            </a:r>
            <a:endParaRPr lang="en-CA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57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1. Pressão atmosférica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Em resumo,  o aquecimento ou resfriamento de colunas de ar estabelecem variações horizontais de pressão na superfície e em altitude.</a:t>
            </a:r>
          </a:p>
          <a:p>
            <a:endParaRPr lang="pt-BR" sz="1600" dirty="0"/>
          </a:p>
          <a:p>
            <a:r>
              <a:rPr lang="pt-BR" sz="2400" dirty="0"/>
              <a:t>São essas variações na pressão horizontal do ar que fazem o </a:t>
            </a:r>
            <a:r>
              <a:rPr lang="pt-BR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vento </a:t>
            </a:r>
            <a:r>
              <a:rPr lang="pt-BR" sz="2400" dirty="0"/>
              <a:t>soprar de um lado para o outro. </a:t>
            </a:r>
            <a:endParaRPr lang="pt-BR" sz="20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1" b="4835"/>
          <a:stretch/>
        </p:blipFill>
        <p:spPr>
          <a:xfrm>
            <a:off x="3491880" y="3140969"/>
            <a:ext cx="4680520" cy="320903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09"/>
          <a:stretch/>
        </p:blipFill>
        <p:spPr>
          <a:xfrm>
            <a:off x="869739" y="3806436"/>
            <a:ext cx="2622141" cy="156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035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Rachel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TemaRachel</Template>
  <TotalTime>7569</TotalTime>
  <Words>4784</Words>
  <Application>Microsoft Office PowerPoint</Application>
  <PresentationFormat>Presentación en pantalla (4:3)</PresentationFormat>
  <Paragraphs>645</Paragraphs>
  <Slides>66</Slides>
  <Notes>52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66</vt:i4>
      </vt:variant>
    </vt:vector>
  </HeadingPairs>
  <TitlesOfParts>
    <vt:vector size="71" baseType="lpstr">
      <vt:lpstr>Arial</vt:lpstr>
      <vt:lpstr>Calibri</vt:lpstr>
      <vt:lpstr>Symbol</vt:lpstr>
      <vt:lpstr>TemaRachel</vt:lpstr>
      <vt:lpstr>Equação</vt:lpstr>
      <vt:lpstr>ACA0220 – Climatologia e Hidrometeorologia</vt:lpstr>
      <vt:lpstr>Pressão do ar e ventos</vt:lpstr>
      <vt:lpstr>1. Pressão atmosférica</vt:lpstr>
      <vt:lpstr>1. Pressão atmosférica</vt:lpstr>
      <vt:lpstr>1. Pressão atmosférica</vt:lpstr>
      <vt:lpstr>1. Pressão atmosférica</vt:lpstr>
      <vt:lpstr>1. Pressão atmosférica</vt:lpstr>
      <vt:lpstr>1. Pressão atmosférica</vt:lpstr>
      <vt:lpstr>1. Pressão atmosférica</vt:lpstr>
      <vt:lpstr>1. Pressão atmosférica</vt:lpstr>
      <vt:lpstr>1. Pressão atmosférica</vt:lpstr>
      <vt:lpstr>1. Pressão atmosférica</vt:lpstr>
      <vt:lpstr>1. Pressão atmosférica</vt:lpstr>
      <vt:lpstr>1. Pressão atmosférica</vt:lpstr>
      <vt:lpstr>1. Pressão atmosférica</vt:lpstr>
      <vt:lpstr>1. Pressão atmosférica</vt:lpstr>
      <vt:lpstr>1. Pressão atmosférica</vt:lpstr>
      <vt:lpstr>Pressão do ar e ventos</vt:lpstr>
      <vt:lpstr>2. Cartas de superfície e de altitude</vt:lpstr>
      <vt:lpstr>2. Cartas de superfície e de altitude </vt:lpstr>
      <vt:lpstr>2. Cartas de superfície e de altitude </vt:lpstr>
      <vt:lpstr>2. Cartas de superfície e de altitude </vt:lpstr>
      <vt:lpstr>2. Cartas de superfície e de altitude </vt:lpstr>
      <vt:lpstr>2. Cartas de superfície e de altitude </vt:lpstr>
      <vt:lpstr>2. Cartas de superfície e de altitude </vt:lpstr>
      <vt:lpstr>2. Cartas de superfície e de altitude </vt:lpstr>
      <vt:lpstr>2. Cartas de superfície e de altitude </vt:lpstr>
      <vt:lpstr>Pressão do ar e ventos</vt:lpstr>
      <vt:lpstr>3. Forças que influenciam os ventos</vt:lpstr>
      <vt:lpstr>3. Forças que influenciam os ventos </vt:lpstr>
      <vt:lpstr>3. Forças que influenciam os ventos </vt:lpstr>
      <vt:lpstr>3. Forças que influenciam os ventos </vt:lpstr>
      <vt:lpstr>3. Forças que influenciam os ventos </vt:lpstr>
      <vt:lpstr>3. Forças que influenciam os ventos </vt:lpstr>
      <vt:lpstr>3. Forças que influenciam os ventos </vt:lpstr>
      <vt:lpstr>3. Forças que influenciam os ventos </vt:lpstr>
      <vt:lpstr>3. Forças que influenciam os ventos </vt:lpstr>
      <vt:lpstr>3. Forças que influenciam os ventos </vt:lpstr>
      <vt:lpstr>3. Forças que influenciam os ventos </vt:lpstr>
      <vt:lpstr>3. Forças que influenciam os ventos </vt:lpstr>
      <vt:lpstr>3. Forças que influenciam os ventos </vt:lpstr>
      <vt:lpstr>3. Forças que influenciam os ventos </vt:lpstr>
      <vt:lpstr>3. Forças que influenciam os ventos </vt:lpstr>
      <vt:lpstr>3. Forças que influenciam os ventos </vt:lpstr>
      <vt:lpstr>3. Forças que influenciam os ventos </vt:lpstr>
      <vt:lpstr>3. Forças que influenciam os ventos </vt:lpstr>
      <vt:lpstr>3. Forças que influenciam os ventos </vt:lpstr>
      <vt:lpstr>3. Forças que influenciam os ventos </vt:lpstr>
      <vt:lpstr>3. Forças que influenciam os ventos </vt:lpstr>
      <vt:lpstr>RESUMO DA AULA ANTERIOR</vt:lpstr>
      <vt:lpstr>RESUMO DA AULA ANTERIOR</vt:lpstr>
      <vt:lpstr>RESUMO DA AULA ANTERIOR</vt:lpstr>
      <vt:lpstr>RESUMO DA AULA ANTERIOR</vt:lpstr>
      <vt:lpstr>RESUMO DA AULA ANTERIOR</vt:lpstr>
      <vt:lpstr>RESUMO DA AULA ANTERIOR</vt:lpstr>
      <vt:lpstr>3. Forças que influenciam os ventos </vt:lpstr>
      <vt:lpstr>3. Forças que influenciam os ventos </vt:lpstr>
      <vt:lpstr>3. Forças que influenciam os ventos </vt:lpstr>
      <vt:lpstr>3. Forças que influenciam os ventos </vt:lpstr>
      <vt:lpstr>3. Forças que influenciam os ventos </vt:lpstr>
      <vt:lpstr>3. Forças que influenciam os ventos </vt:lpstr>
      <vt:lpstr>3. Forças que influenciam os ventos</vt:lpstr>
      <vt:lpstr>Pressão do ar e ventos</vt:lpstr>
      <vt:lpstr>4. Ventos e movimento vertical do ar</vt:lpstr>
      <vt:lpstr>4. Ventos e movimento vertical do ar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ACA0413 - Meteorologia Por Satélite</dc:title>
  <dc:creator>rachel</dc:creator>
  <cp:lastModifiedBy>jose gonzalez</cp:lastModifiedBy>
  <cp:revision>580</cp:revision>
  <dcterms:created xsi:type="dcterms:W3CDTF">2014-08-14T16:35:43Z</dcterms:created>
  <dcterms:modified xsi:type="dcterms:W3CDTF">2020-06-14T21:09:18Z</dcterms:modified>
</cp:coreProperties>
</file>