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268" r:id="rId4"/>
    <p:sldId id="498" r:id="rId5"/>
    <p:sldId id="390" r:id="rId6"/>
    <p:sldId id="443" r:id="rId7"/>
    <p:sldId id="444" r:id="rId8"/>
    <p:sldId id="445" r:id="rId9"/>
    <p:sldId id="436" r:id="rId10"/>
    <p:sldId id="447" r:id="rId11"/>
    <p:sldId id="446" r:id="rId12"/>
    <p:sldId id="448" r:id="rId13"/>
    <p:sldId id="449" r:id="rId14"/>
    <p:sldId id="452" r:id="rId15"/>
    <p:sldId id="450" r:id="rId16"/>
    <p:sldId id="453" r:id="rId17"/>
    <p:sldId id="454" r:id="rId18"/>
    <p:sldId id="455" r:id="rId19"/>
    <p:sldId id="457" r:id="rId20"/>
    <p:sldId id="458" r:id="rId21"/>
    <p:sldId id="456" r:id="rId22"/>
    <p:sldId id="460" r:id="rId23"/>
    <p:sldId id="467" r:id="rId24"/>
    <p:sldId id="468" r:id="rId25"/>
    <p:sldId id="471" r:id="rId26"/>
    <p:sldId id="473" r:id="rId27"/>
    <p:sldId id="472" r:id="rId28"/>
    <p:sldId id="459" r:id="rId29"/>
    <p:sldId id="474" r:id="rId30"/>
    <p:sldId id="469" r:id="rId31"/>
    <p:sldId id="475" r:id="rId32"/>
    <p:sldId id="476" r:id="rId33"/>
    <p:sldId id="470" r:id="rId34"/>
    <p:sldId id="477" r:id="rId35"/>
    <p:sldId id="478" r:id="rId36"/>
    <p:sldId id="479" r:id="rId37"/>
    <p:sldId id="480" r:id="rId38"/>
    <p:sldId id="481" r:id="rId39"/>
    <p:sldId id="482" r:id="rId40"/>
    <p:sldId id="483" r:id="rId41"/>
    <p:sldId id="485" r:id="rId42"/>
    <p:sldId id="486" r:id="rId43"/>
    <p:sldId id="502" r:id="rId44"/>
    <p:sldId id="488" r:id="rId45"/>
    <p:sldId id="489" r:id="rId46"/>
    <p:sldId id="490" r:id="rId47"/>
    <p:sldId id="491" r:id="rId48"/>
    <p:sldId id="492" r:id="rId49"/>
    <p:sldId id="493" r:id="rId50"/>
    <p:sldId id="495" r:id="rId51"/>
    <p:sldId id="503" r:id="rId52"/>
    <p:sldId id="504" r:id="rId53"/>
    <p:sldId id="505" r:id="rId54"/>
    <p:sldId id="38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7F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31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44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06CE-8A80-4600-A80C-9A9F7361D5C0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89AC7-7826-4F29-B1D6-71039A2E5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25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89AC7-7826-4F29-B1D6-71039A2E5E6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6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4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4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417019"/>
            <a:ext cx="781114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81114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548680"/>
            <a:ext cx="4042792" cy="554461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4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0"/>
          </p:nvPr>
        </p:nvSpPr>
        <p:spPr>
          <a:xfrm>
            <a:off x="457200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1"/>
          </p:nvPr>
        </p:nvSpPr>
        <p:spPr>
          <a:xfrm>
            <a:off x="4644008" y="1700808"/>
            <a:ext cx="4042792" cy="46085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172400" y="65253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5E85FC-6A76-41CD-B448-B8A7DCD3D0B9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0"/>
          </p:nvPr>
        </p:nvSpPr>
        <p:spPr>
          <a:xfrm>
            <a:off x="3697560" y="260648"/>
            <a:ext cx="4942892" cy="5904656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6597352"/>
            <a:ext cx="8172400" cy="260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-36512" y="6577607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Aula</a:t>
            </a:r>
            <a:r>
              <a:rPr lang="pt-BR" sz="1400" baseline="0" dirty="0">
                <a:solidFill>
                  <a:schemeClr val="bg1"/>
                </a:solidFill>
              </a:rPr>
              <a:t> 04 – </a:t>
            </a:r>
            <a:r>
              <a:rPr lang="pt-BR" sz="1400" dirty="0">
                <a:solidFill>
                  <a:schemeClr val="bg1"/>
                </a:solidFill>
              </a:rPr>
              <a:t> Umidade atmosférica</a:t>
            </a:r>
          </a:p>
        </p:txBody>
      </p:sp>
    </p:spTree>
    <p:extLst>
      <p:ext uri="{BB962C8B-B14F-4D97-AF65-F5344CB8AC3E}">
        <p14:creationId xmlns:p14="http://schemas.microsoft.com/office/powerpoint/2010/main" val="39961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education.psu.edu/meteo003/files/meteo003/image/Lesson%204/vpressure0603_5.swf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rachel\Dropbox\DOCUMENTS\DISCIPLINAS\ACA0220%20-%20Climatologia%20e%20Hidrometeorologia\videos\vpressure0603_5.swf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6.wmf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4.wmf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nmet.gov.br/vime/?M=T2mPress" TargetMode="External"/><Relationship Id="rId4" Type="http://schemas.openxmlformats.org/officeDocument/2006/relationships/hyperlink" Target="http://www.inmet.gov.br/vime/?M=UR2mV10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71.w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8.wmf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67.wmf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png"/><Relationship Id="rId4" Type="http://schemas.openxmlformats.org/officeDocument/2006/relationships/image" Target="../media/image75.wmf"/><Relationship Id="rId9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-29481" y="6546830"/>
            <a:ext cx="163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en-US" sz="1600" baseline="30000" dirty="0">
                <a:solidFill>
                  <a:schemeClr val="bg1"/>
                </a:solidFill>
              </a:rPr>
              <a:t>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semestre</a:t>
            </a:r>
            <a:r>
              <a:rPr lang="en-US" sz="1600">
                <a:solidFill>
                  <a:schemeClr val="bg1"/>
                </a:solidFill>
              </a:rPr>
              <a:t> 2020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251520" y="2320358"/>
            <a:ext cx="8640960" cy="1470025"/>
          </a:xfrm>
        </p:spPr>
        <p:txBody>
          <a:bodyPr/>
          <a:lstStyle/>
          <a:p>
            <a:r>
              <a:rPr lang="en-US" b="1" dirty="0"/>
              <a:t>ACA0220 – </a:t>
            </a:r>
            <a:r>
              <a:rPr lang="en-US" b="1" dirty="0" err="1"/>
              <a:t>Climatologia</a:t>
            </a:r>
            <a:r>
              <a:rPr lang="en-US" b="1" dirty="0"/>
              <a:t> e </a:t>
            </a:r>
            <a:r>
              <a:rPr lang="en-US" b="1" dirty="0" err="1"/>
              <a:t>Hidrometeorologia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612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Evaporação, condensação e saturação</a:t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Se cobrirmos este recipiente, depois de um tempo </a:t>
            </a:r>
            <a:r>
              <a:rPr lang="pt-BR" sz="2000" i="1" dirty="0"/>
              <a:t>o número de moléculas que saem do líquido para o ar</a:t>
            </a:r>
            <a:r>
              <a:rPr lang="pt-BR" sz="2000" dirty="0"/>
              <a:t> (que </a:t>
            </a:r>
            <a:r>
              <a:rPr lang="pt-BR" sz="2000" u="sng" dirty="0"/>
              <a:t>evaporam</a:t>
            </a:r>
            <a:r>
              <a:rPr lang="pt-BR" sz="2000" dirty="0"/>
              <a:t>) será </a:t>
            </a:r>
            <a:r>
              <a:rPr lang="pt-BR" sz="2000" i="1" dirty="0"/>
              <a:t>o mesmo número de moléculas que adentram o líquido </a:t>
            </a:r>
            <a:r>
              <a:rPr lang="pt-BR" sz="2000" dirty="0"/>
              <a:t>(que </a:t>
            </a:r>
            <a:r>
              <a:rPr lang="pt-BR" sz="2000" u="sng" dirty="0"/>
              <a:t>condensam</a:t>
            </a:r>
            <a:r>
              <a:rPr lang="pt-BR" sz="2000" dirty="0"/>
              <a:t>). Quando esta condição é alcançada, dizemos que o ar está</a:t>
            </a:r>
            <a:r>
              <a:rPr lang="pt-BR" sz="2000" i="1" u="sng" dirty="0">
                <a:solidFill>
                  <a:srgbClr val="FF0000"/>
                </a:solidFill>
              </a:rPr>
              <a:t> saturado</a:t>
            </a:r>
            <a:r>
              <a:rPr lang="pt-BR" sz="2000" dirty="0"/>
              <a:t>.</a:t>
            </a:r>
          </a:p>
          <a:p>
            <a:pPr marL="3500438" lvl="1"/>
            <a:endParaRPr lang="pt-BR" sz="1100" dirty="0"/>
          </a:p>
          <a:p>
            <a:pPr marL="3500438" lvl="1"/>
            <a:r>
              <a:rPr lang="pt-BR" sz="2000" dirty="0"/>
              <a:t>Se retirarmos a tampa e assoprarmos o topo, algumas moléculas irão embora e criamos uma diferença entre o número de moléculas que existem e o número necessário para que haja saturação. Para que a saturação seja atingida novamente, mais algumas moléculas de água deverão se desprender do líquido, aumentando a evaporação.</a:t>
            </a:r>
          </a:p>
          <a:p>
            <a:pPr marL="3500438" lvl="1"/>
            <a:endParaRPr lang="pt-BR" sz="2000" dirty="0"/>
          </a:p>
          <a:p>
            <a:pPr marL="3500438" lvl="1"/>
            <a:r>
              <a:rPr lang="pt-BR" sz="2000" dirty="0"/>
              <a:t>Logo, </a:t>
            </a:r>
            <a:r>
              <a:rPr lang="pt-BR" sz="2000" i="1" u="sng" dirty="0"/>
              <a:t>o vento na atmosfera aumenta a evaporação</a:t>
            </a:r>
            <a:r>
              <a:rPr lang="pt-BR" sz="2000" dirty="0"/>
              <a:t>.</a:t>
            </a:r>
          </a:p>
          <a:p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24036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6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Evaporação, condensação e saturação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97150"/>
            <a:r>
              <a:rPr lang="pt-BR" sz="2000" i="1" dirty="0"/>
              <a:t>A temperatura de água também influencia na taxa de evaporação</a:t>
            </a:r>
            <a:r>
              <a:rPr lang="pt-BR" sz="2000" dirty="0"/>
              <a:t>. Se todas as condições ambiente forem iguais,  um maior número de moléculas de água deixarão o líquido com uma temperatura maior  (maior velocidade) do que um líquido com uma temperatura menor (menor velocidade).</a:t>
            </a:r>
          </a:p>
          <a:p>
            <a:endParaRPr lang="pt-BR" sz="1050" dirty="0"/>
          </a:p>
          <a:p>
            <a:r>
              <a:rPr lang="pt-BR" sz="2000" dirty="0"/>
              <a:t>Quando um número muito grande de moléculas de vapor d’água existem no ar do, o vapor pode se condensar em superfícies (em geral mais frias) ou </a:t>
            </a:r>
            <a:r>
              <a:rPr lang="pt-BR" sz="2000" b="1" dirty="0">
                <a:solidFill>
                  <a:srgbClr val="FF0000"/>
                </a:solidFill>
              </a:rPr>
              <a:t>núcleos de condensação</a:t>
            </a:r>
            <a:r>
              <a:rPr lang="pt-BR" sz="2000" dirty="0"/>
              <a:t>, formando as gotículas de nuvem.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6" y="3870933"/>
            <a:ext cx="3810000" cy="2387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17" y="3887895"/>
            <a:ext cx="3846465" cy="235367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34" y="4646933"/>
            <a:ext cx="2466975" cy="18478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1080120" cy="10801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32" y="980728"/>
            <a:ext cx="1080120" cy="108012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37074" y="2060848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baseline="-25000" dirty="0"/>
              <a:t>        </a:t>
            </a:r>
            <a:r>
              <a:rPr lang="en-US" dirty="0"/>
              <a:t>   &gt;       </a:t>
            </a:r>
            <a:r>
              <a:rPr lang="en-US" i="1" dirty="0"/>
              <a:t> T</a:t>
            </a:r>
            <a:r>
              <a:rPr lang="en-US" i="1" baseline="-25000" dirty="0"/>
              <a:t>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5388" y="1043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78026" y="1043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52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Evaporação, condensação e saturação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Se o ar está quente (a), as moléculas de água estão com uma velocidade muito grande que podem simplesmente rebater nos núcleos de condensação.</a:t>
            </a:r>
          </a:p>
          <a:p>
            <a:r>
              <a:rPr lang="pt-BR" sz="2000" dirty="0"/>
              <a:t>No entanto, se o ar é resfriado (b) as moléculas se movem mais lentamente e são mais propensas a se aderirem e condensam nos núcleos. </a:t>
            </a:r>
          </a:p>
          <a:p>
            <a:r>
              <a:rPr lang="pt-BR" sz="2000" dirty="0"/>
              <a:t>Logo a condensação é mais provável quando o ar é mais frio.</a:t>
            </a:r>
          </a:p>
          <a:p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66" y="2975570"/>
            <a:ext cx="52197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1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Evaporação, condensação e saturação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solidFill>
                  <a:srgbClr val="FF0000"/>
                </a:solidFill>
              </a:rPr>
              <a:t>Com um mesmo número de moléculas de vapor de água no ar, a </a:t>
            </a:r>
            <a:r>
              <a:rPr lang="pt-BR" sz="2000" b="1" dirty="0">
                <a:solidFill>
                  <a:srgbClr val="FF0000"/>
                </a:solidFill>
              </a:rPr>
              <a:t>saturação </a:t>
            </a:r>
            <a:r>
              <a:rPr lang="pt-BR" sz="2000" dirty="0">
                <a:solidFill>
                  <a:srgbClr val="FF0000"/>
                </a:solidFill>
              </a:rPr>
              <a:t>é mais provável de ocorrer no </a:t>
            </a:r>
            <a:r>
              <a:rPr lang="pt-BR" sz="2000" b="1" dirty="0">
                <a:solidFill>
                  <a:srgbClr val="FF0000"/>
                </a:solidFill>
              </a:rPr>
              <a:t>ar frio </a:t>
            </a:r>
            <a:r>
              <a:rPr lang="pt-BR" sz="2000" dirty="0">
                <a:solidFill>
                  <a:srgbClr val="FF0000"/>
                </a:solidFill>
              </a:rPr>
              <a:t>do que o ar quente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Esta ideia, muitas vezes leva à afirmação de que "</a:t>
            </a:r>
            <a:r>
              <a:rPr lang="pt-BR" sz="2000" i="1" dirty="0"/>
              <a:t>o ar quente pode reter mais moléculas de vapor de água antes de se tornar saturado do que o ar frio</a:t>
            </a:r>
            <a:r>
              <a:rPr lang="pt-BR" sz="2000" dirty="0"/>
              <a:t>", ou, simplesmente "</a:t>
            </a:r>
            <a:r>
              <a:rPr lang="pt-BR" sz="2000" i="1" dirty="0"/>
              <a:t>o ar quente tem uma maior capacidade de vapor de água do que o ar frio</a:t>
            </a:r>
            <a:r>
              <a:rPr lang="pt-BR" sz="2000" dirty="0"/>
              <a:t>“.</a:t>
            </a:r>
          </a:p>
          <a:p>
            <a:endParaRPr lang="pt-BR" sz="2000" dirty="0"/>
          </a:p>
          <a:p>
            <a:r>
              <a:rPr lang="pt-BR" sz="2000" dirty="0"/>
              <a:t>Neste momento, é importante perceber que, embora estas afirmações estejam corretas, o uso de palavras “reter" e "capacidade" são enganosas ao descrever o conteúdo de vapor de água, um vez que o ar não "segura" o vapor de água, no sentido de ceder "espaço" para ele.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5862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Umidade atmosférica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04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520785"/>
            <a:ext cx="7776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Fases da água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Evaporação, condensação e saturação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r>
              <a:rPr lang="pt-BR" sz="2200" dirty="0"/>
              <a:t>Umidade absoluta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específica e razão de mistura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Pressão de vapor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relativa e Ponto de orvalho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Medindo 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endParaRPr lang="pt-BR" sz="2200" dirty="0"/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3903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Existem várias formas de expressarmos a quantidade de vapor d’água no ar: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Umidade absoluta (em termos de volume de ar)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Umidade específica e razão de mistura (em termos de massa de ar)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Pressão de vapor (em termos de pressão exercida pelo vapor)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Umidade relativa (em termos relativos à “capacidade” do ar)</a:t>
            </a:r>
          </a:p>
          <a:p>
            <a:endParaRPr lang="pt-BR" sz="2400" dirty="0"/>
          </a:p>
          <a:p>
            <a:r>
              <a:rPr lang="pt-BR" sz="2400" dirty="0"/>
              <a:t>Em todas elas usaremos o conceito de </a:t>
            </a:r>
            <a:r>
              <a:rPr lang="pt-BR" sz="2400" dirty="0">
                <a:solidFill>
                  <a:srgbClr val="FF0000"/>
                </a:solidFill>
              </a:rPr>
              <a:t>parcela de ar</a:t>
            </a:r>
            <a:r>
              <a:rPr lang="pt-BR" sz="2400" dirty="0"/>
              <a:t>:</a:t>
            </a:r>
          </a:p>
          <a:p>
            <a:pPr marL="3770313" lvl="1"/>
            <a:endParaRPr lang="pt-BR" sz="1200" i="1" dirty="0"/>
          </a:p>
          <a:p>
            <a:pPr marL="3770313" lvl="1"/>
            <a:r>
              <a:rPr lang="pt-BR" sz="2000" i="1" dirty="0"/>
              <a:t>Uma parcela de ar refere-se a um volume de ar, grande o suficiente para conter um grande número de moléculas, mas pequena o suficiente para que a energia (calor) e massa (moléculas de ar) sejam constantes.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3988"/>
            <a:ext cx="2232248" cy="22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5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</a:rPr>
              <a:t>3a) Umidade absoluta</a:t>
            </a:r>
          </a:p>
          <a:p>
            <a:endParaRPr lang="pt-BR" sz="1050" dirty="0"/>
          </a:p>
          <a:p>
            <a:r>
              <a:rPr lang="pt-BR" sz="2400" dirty="0"/>
              <a:t>Suponha uma parcela de ar com todos os gases da atmosfera, inclusive vapor d’água. </a:t>
            </a:r>
          </a:p>
          <a:p>
            <a:endParaRPr lang="pt-BR" sz="2400" dirty="0"/>
          </a:p>
          <a:p>
            <a:r>
              <a:rPr lang="pt-BR" sz="2400" dirty="0"/>
              <a:t>A </a:t>
            </a:r>
            <a:r>
              <a:rPr lang="pt-BR" sz="2400" b="1" dirty="0">
                <a:solidFill>
                  <a:srgbClr val="FF0000"/>
                </a:solidFill>
              </a:rPr>
              <a:t>umidade absoluta </a:t>
            </a:r>
            <a:r>
              <a:rPr lang="pt-BR" sz="2400" dirty="0"/>
              <a:t>é a massa de todas as moléculas de vapor d’água no volume dessa parcela de ar, ou seja: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 umidade absoluta representa a </a:t>
            </a:r>
            <a:r>
              <a:rPr lang="pt-BR" sz="2400" dirty="0">
                <a:solidFill>
                  <a:srgbClr val="FF0000"/>
                </a:solidFill>
              </a:rPr>
              <a:t>densidade de vapor</a:t>
            </a:r>
            <a:r>
              <a:rPr lang="pt-BR" sz="2400" dirty="0"/>
              <a:t> (</a:t>
            </a:r>
            <a:r>
              <a:rPr lang="pt-BR" sz="2400" i="1" dirty="0" err="1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pt-BR" sz="2400" i="1" baseline="-25000" dirty="0" err="1">
                <a:solidFill>
                  <a:srgbClr val="FF0000"/>
                </a:solidFill>
              </a:rPr>
              <a:t>v</a:t>
            </a:r>
            <a:r>
              <a:rPr lang="pt-BR" sz="2400" dirty="0"/>
              <a:t>) (massa/volume) na parcela:  </a:t>
            </a:r>
            <a:r>
              <a:rPr lang="pt-BR" sz="2400" b="1" dirty="0">
                <a:solidFill>
                  <a:srgbClr val="FF0000"/>
                </a:solidFill>
              </a:rPr>
              <a:t>g m</a:t>
            </a:r>
            <a:r>
              <a:rPr lang="pt-BR" sz="2400" b="1" baseline="30000" dirty="0">
                <a:solidFill>
                  <a:srgbClr val="FF0000"/>
                </a:solidFill>
              </a:rPr>
              <a:t>-3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388396"/>
              </p:ext>
            </p:extLst>
          </p:nvPr>
        </p:nvGraphicFramePr>
        <p:xfrm>
          <a:off x="611560" y="3717032"/>
          <a:ext cx="5400600" cy="756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ção" r:id="rId3" imgW="2806560" imgH="393480" progId="Equation.3">
                  <p:embed/>
                </p:oleObj>
              </mc:Choice>
              <mc:Fallback>
                <p:oleObj name="Equação" r:id="rId3" imgW="2806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3717032"/>
                        <a:ext cx="5400600" cy="7567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70632"/>
              </p:ext>
            </p:extLst>
          </p:nvPr>
        </p:nvGraphicFramePr>
        <p:xfrm>
          <a:off x="6497638" y="3683000"/>
          <a:ext cx="11144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ção" r:id="rId5" imgW="545760" imgH="393480" progId="Equation.3">
                  <p:embed/>
                </p:oleObj>
              </mc:Choice>
              <mc:Fallback>
                <p:oleObj name="Equação" r:id="rId5" imgW="545760" imgH="39348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3683000"/>
                        <a:ext cx="1114425" cy="803275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87189"/>
            <a:ext cx="390703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Nas aulas anteriores aprendemos que conforme subimos na atmosfera, a pressão diminui.</a:t>
            </a:r>
          </a:p>
          <a:p>
            <a:r>
              <a:rPr lang="pt-BR" sz="2400" dirty="0"/>
              <a:t>Logo, ao ascender na atmosfera o volume de uma parcela de ar aumenta e sua umidade absoluta diminui, apesar de seu conteúdo permanecer o mesmo (mesma massa de ar e de vapor). Por esta razão, esta unidade não é comumente usada para descrever a umidade na atmosfera.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8" y="3573016"/>
            <a:ext cx="7361873" cy="28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5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</a:rPr>
              <a:t>3b) Umidade específica e razão de mistura</a:t>
            </a:r>
          </a:p>
          <a:p>
            <a:endParaRPr lang="pt-BR" sz="1050" dirty="0"/>
          </a:p>
          <a:p>
            <a:r>
              <a:rPr lang="pt-BR" sz="2400" dirty="0"/>
              <a:t>Podemos expressar a umidade do ar em unidades que não se alterem com as mudanças de volume das parcelas de ar na atmosfera. Para isso usamos a massa de ar da parcela.</a:t>
            </a:r>
          </a:p>
          <a:p>
            <a:endParaRPr lang="pt-BR" sz="900" dirty="0"/>
          </a:p>
          <a:p>
            <a:r>
              <a:rPr lang="pt-BR" sz="2400" dirty="0"/>
              <a:t>A </a:t>
            </a:r>
            <a:r>
              <a:rPr lang="pt-BR" sz="2400" dirty="0">
                <a:solidFill>
                  <a:srgbClr val="FF0000"/>
                </a:solidFill>
              </a:rPr>
              <a:t>razão de mistura </a:t>
            </a:r>
            <a:r>
              <a:rPr lang="pt-BR" sz="2400" dirty="0"/>
              <a:t>(</a:t>
            </a:r>
            <a:r>
              <a:rPr lang="pt-BR" sz="2400" i="1" dirty="0">
                <a:solidFill>
                  <a:srgbClr val="FF0000"/>
                </a:solidFill>
              </a:rPr>
              <a:t>r</a:t>
            </a:r>
            <a:r>
              <a:rPr lang="pt-BR" sz="2400" dirty="0"/>
              <a:t>)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é a massa de vapor d’água (</a:t>
            </a:r>
            <a:r>
              <a:rPr lang="pt-BR" sz="2400" i="1" dirty="0" err="1"/>
              <a:t>m</a:t>
            </a:r>
            <a:r>
              <a:rPr lang="pt-BR" sz="2400" i="1" baseline="-25000" dirty="0" err="1"/>
              <a:t>v</a:t>
            </a:r>
            <a:r>
              <a:rPr lang="pt-BR" sz="2400" dirty="0"/>
              <a:t>) se comparada com a massa do ar seco (</a:t>
            </a:r>
            <a:r>
              <a:rPr lang="pt-BR" sz="2400" i="1" dirty="0" err="1"/>
              <a:t>m</a:t>
            </a:r>
            <a:r>
              <a:rPr lang="pt-BR" sz="2400" i="1" baseline="-25000" dirty="0" err="1"/>
              <a:t>d</a:t>
            </a:r>
            <a:r>
              <a:rPr lang="pt-BR" sz="2400" dirty="0"/>
              <a:t>) da parcela, ou seja:</a:t>
            </a:r>
          </a:p>
          <a:p>
            <a:endParaRPr lang="pt-BR" sz="2400" dirty="0"/>
          </a:p>
          <a:p>
            <a:endParaRPr lang="pt-BR" sz="2400" dirty="0"/>
          </a:p>
          <a:p>
            <a:pPr lvl="0"/>
            <a:endParaRPr lang="pt-BR" sz="900" dirty="0">
              <a:solidFill>
                <a:prstClr val="black"/>
              </a:solidFill>
            </a:endParaRPr>
          </a:p>
          <a:p>
            <a:r>
              <a:rPr lang="pt-BR" sz="2400" dirty="0"/>
              <a:t>A </a:t>
            </a:r>
            <a:r>
              <a:rPr lang="pt-BR" sz="2400" dirty="0">
                <a:solidFill>
                  <a:srgbClr val="FF0000"/>
                </a:solidFill>
              </a:rPr>
              <a:t>umidade específica </a:t>
            </a:r>
            <a:r>
              <a:rPr lang="pt-BR" sz="2400" dirty="0"/>
              <a:t>(</a:t>
            </a:r>
            <a:r>
              <a:rPr lang="pt-BR" sz="2400" i="1" dirty="0">
                <a:solidFill>
                  <a:srgbClr val="FF0000"/>
                </a:solidFill>
              </a:rPr>
              <a:t>q</a:t>
            </a:r>
            <a:r>
              <a:rPr lang="pt-BR" sz="2400" dirty="0"/>
              <a:t>)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é a massa de vapor d’água (</a:t>
            </a:r>
            <a:r>
              <a:rPr lang="pt-BR" sz="2400" i="1" dirty="0" err="1"/>
              <a:t>m</a:t>
            </a:r>
            <a:r>
              <a:rPr lang="pt-BR" sz="2400" i="1" baseline="-25000" dirty="0" err="1"/>
              <a:t>v</a:t>
            </a:r>
            <a:r>
              <a:rPr lang="pt-BR" sz="2400" dirty="0"/>
              <a:t>) se comparada com a massa total da parcela (incluindo a massa do vapor d’água – </a:t>
            </a:r>
            <a:r>
              <a:rPr lang="pt-BR" sz="2400" i="1" dirty="0" err="1"/>
              <a:t>m</a:t>
            </a:r>
            <a:r>
              <a:rPr lang="pt-BR" sz="2400" i="1" baseline="-25000" dirty="0" err="1"/>
              <a:t>d</a:t>
            </a:r>
            <a:r>
              <a:rPr lang="pt-BR" sz="2400" dirty="0"/>
              <a:t> +</a:t>
            </a:r>
            <a:r>
              <a:rPr lang="pt-BR" sz="2400" i="1" dirty="0"/>
              <a:t> </a:t>
            </a:r>
            <a:r>
              <a:rPr lang="pt-BR" sz="2400" i="1" dirty="0" err="1"/>
              <a:t>m</a:t>
            </a:r>
            <a:r>
              <a:rPr lang="pt-BR" sz="2400" i="1" baseline="-25000" dirty="0" err="1"/>
              <a:t>v</a:t>
            </a:r>
            <a:r>
              <a:rPr lang="pt-BR" sz="2400" dirty="0"/>
              <a:t>), ou seja:</a:t>
            </a:r>
          </a:p>
          <a:p>
            <a:endParaRPr lang="pt-BR" sz="24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11954"/>
              </p:ext>
            </p:extLst>
          </p:nvPr>
        </p:nvGraphicFramePr>
        <p:xfrm>
          <a:off x="971600" y="5716290"/>
          <a:ext cx="4680520" cy="63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ção" r:id="rId3" imgW="2895480" imgH="393480" progId="Equation.3">
                  <p:embed/>
                </p:oleObj>
              </mc:Choice>
              <mc:Fallback>
                <p:oleObj name="Equação" r:id="rId3" imgW="2895480" imgH="393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716290"/>
                        <a:ext cx="4680520" cy="635797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61153"/>
              </p:ext>
            </p:extLst>
          </p:nvPr>
        </p:nvGraphicFramePr>
        <p:xfrm>
          <a:off x="971600" y="3556050"/>
          <a:ext cx="4320480" cy="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ção" r:id="rId5" imgW="2679480" imgH="393480" progId="Equation.3">
                  <p:embed/>
                </p:oleObj>
              </mc:Choice>
              <mc:Fallback>
                <p:oleObj name="Equação" r:id="rId5" imgW="2679480" imgH="393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56050"/>
                        <a:ext cx="4320480" cy="634038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409198"/>
              </p:ext>
            </p:extLst>
          </p:nvPr>
        </p:nvGraphicFramePr>
        <p:xfrm>
          <a:off x="6569075" y="3411538"/>
          <a:ext cx="9334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ção" r:id="rId7" imgW="457200" imgH="431640" progId="Equation.3">
                  <p:embed/>
                </p:oleObj>
              </mc:Choice>
              <mc:Fallback>
                <p:oleObj name="Equação" r:id="rId7" imgW="457200" imgH="4316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3411538"/>
                        <a:ext cx="933450" cy="881062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23158"/>
              </p:ext>
            </p:extLst>
          </p:nvPr>
        </p:nvGraphicFramePr>
        <p:xfrm>
          <a:off x="5918200" y="5572125"/>
          <a:ext cx="24923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ção" r:id="rId9" imgW="1218960" imgH="431640" progId="Equation.3">
                  <p:embed/>
                </p:oleObj>
              </mc:Choice>
              <mc:Fallback>
                <p:oleObj name="Equação" r:id="rId9" imgW="1218960" imgH="43164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572125"/>
                        <a:ext cx="2492375" cy="881063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87189"/>
            <a:ext cx="390703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duas quantidades, </a:t>
            </a:r>
            <a:r>
              <a:rPr lang="pt-BR" sz="2400" dirty="0">
                <a:solidFill>
                  <a:srgbClr val="FF0000"/>
                </a:solidFill>
              </a:rPr>
              <a:t>umidade específica </a:t>
            </a:r>
            <a:r>
              <a:rPr lang="pt-BR" sz="2400" dirty="0"/>
              <a:t>e </a:t>
            </a:r>
            <a:r>
              <a:rPr lang="pt-BR" sz="2400" dirty="0">
                <a:solidFill>
                  <a:srgbClr val="FF0000"/>
                </a:solidFill>
              </a:rPr>
              <a:t>razão de mistura</a:t>
            </a:r>
            <a:r>
              <a:rPr lang="pt-BR" sz="2400" dirty="0"/>
              <a:t>, são expressas em unidades de </a:t>
            </a:r>
            <a:r>
              <a:rPr lang="pt-BR" sz="2400" dirty="0">
                <a:solidFill>
                  <a:srgbClr val="FF0000"/>
                </a:solidFill>
              </a:rPr>
              <a:t>g kg</a:t>
            </a:r>
            <a:r>
              <a:rPr lang="pt-BR" sz="2400" baseline="30000" dirty="0">
                <a:solidFill>
                  <a:srgbClr val="FF0000"/>
                </a:solidFill>
              </a:rPr>
              <a:t>-1</a:t>
            </a:r>
            <a:r>
              <a:rPr lang="pt-BR" sz="2400" dirty="0"/>
              <a:t>.</a:t>
            </a:r>
          </a:p>
          <a:p>
            <a:r>
              <a:rPr lang="pt-BR" sz="2400" dirty="0"/>
              <a:t>Elas se mantem constantes se nenhum vapor d’água for adicionado ou retirado da parcela. Isto ocorre porque o número total de moléculas (i.e., massa) se mantem constante, mesmo se a parcela se expandir/contrair ao ascender/descender na atmosfera.</a:t>
            </a:r>
          </a:p>
          <a:p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8756"/>
            <a:ext cx="7153622" cy="27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Umidade atmosférica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04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520785"/>
            <a:ext cx="7776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Fases da água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Evaporação, condensação e saturação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r>
              <a:rPr lang="pt-BR" sz="2200" dirty="0"/>
              <a:t>Umidade absoluta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específica e razão de mistura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Pressão de vapor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relativa e Temperatura de orvalho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Medindo 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endParaRPr lang="pt-BR" sz="2200" dirty="0"/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0101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figura abaixo mostra como a umidade específica (g/kg) varia com a latitude. </a:t>
            </a:r>
          </a:p>
          <a:p>
            <a:endParaRPr lang="pt-BR" sz="2400" dirty="0"/>
          </a:p>
          <a:p>
            <a:pPr marL="4846638" lvl="1"/>
            <a:r>
              <a:rPr lang="pt-BR" sz="2000" dirty="0"/>
              <a:t>Vemos que a umidade específica é maior nos trópicos e decresce em direção ao polos, onde é mínima. Apesar dos principais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desertos</a:t>
            </a:r>
            <a:r>
              <a:rPr lang="pt-BR" sz="2000" b="1" dirty="0"/>
              <a:t> </a:t>
            </a:r>
            <a:r>
              <a:rPr lang="pt-BR" sz="2000" dirty="0"/>
              <a:t>estarem nas faixas de latitude de 30</a:t>
            </a:r>
            <a:r>
              <a:rPr lang="pt-BR" sz="2000" baseline="30000" dirty="0"/>
              <a:t>o</a:t>
            </a:r>
            <a:r>
              <a:rPr lang="pt-BR" sz="2000" dirty="0"/>
              <a:t>,  vemos que eles </a:t>
            </a:r>
            <a:r>
              <a:rPr lang="pt-BR" sz="2000" dirty="0">
                <a:solidFill>
                  <a:srgbClr val="FF0000"/>
                </a:solidFill>
              </a:rPr>
              <a:t>possuem quase que o dobro de vapor</a:t>
            </a:r>
            <a:r>
              <a:rPr lang="pt-BR" sz="2000" dirty="0"/>
              <a:t> do que os </a:t>
            </a:r>
            <a:r>
              <a:rPr lang="pt-BR" sz="2000" b="1" dirty="0">
                <a:solidFill>
                  <a:srgbClr val="002060"/>
                </a:solidFill>
              </a:rPr>
              <a:t>polos</a:t>
            </a:r>
            <a:r>
              <a:rPr lang="pt-BR" sz="2000" dirty="0"/>
              <a:t>. </a:t>
            </a:r>
          </a:p>
          <a:p>
            <a:pPr marL="4846638" lvl="1"/>
            <a:endParaRPr lang="pt-BR" sz="2000" dirty="0"/>
          </a:p>
          <a:p>
            <a:pPr marL="4846638" lvl="1"/>
            <a:r>
              <a:rPr lang="pt-BR" sz="2000" dirty="0"/>
              <a:t>Logo, o ar dos desertos não é “seco”, e nem a quantidade de água extremamente baixa.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4" y="1412776"/>
            <a:ext cx="4552606" cy="49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907704" y="3429000"/>
            <a:ext cx="0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3635896" y="3645024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1043608" y="4761148"/>
            <a:ext cx="0" cy="11161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4355976" y="5013176"/>
            <a:ext cx="0" cy="8640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2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</a:rPr>
              <a:t>3c) Pressão (</a:t>
            </a:r>
            <a:r>
              <a:rPr lang="pt-BR" sz="2400" i="1" dirty="0">
                <a:solidFill>
                  <a:srgbClr val="0070C0"/>
                </a:solidFill>
              </a:rPr>
              <a:t>parcial</a:t>
            </a:r>
            <a:r>
              <a:rPr lang="pt-BR" sz="2400" dirty="0">
                <a:solidFill>
                  <a:srgbClr val="0070C0"/>
                </a:solidFill>
              </a:rPr>
              <a:t>) de vapor</a:t>
            </a:r>
          </a:p>
          <a:p>
            <a:endParaRPr lang="pt-BR" sz="1050" dirty="0"/>
          </a:p>
          <a:p>
            <a:r>
              <a:rPr lang="pt-BR" sz="2400" dirty="0"/>
              <a:t>A umidade do ar também pode ser expressa em termos da pressão que as moléculas de vapor exercem, chamada de </a:t>
            </a:r>
            <a:r>
              <a:rPr lang="pt-BR" sz="2400" dirty="0">
                <a:solidFill>
                  <a:srgbClr val="FF0000"/>
                </a:solidFill>
              </a:rPr>
              <a:t>pressão de vapor </a:t>
            </a:r>
            <a:r>
              <a:rPr lang="pt-BR" sz="2400" dirty="0"/>
              <a:t>(</a:t>
            </a:r>
            <a:r>
              <a:rPr lang="pt-BR" sz="2400" i="1" dirty="0">
                <a:solidFill>
                  <a:srgbClr val="FF0000"/>
                </a:solidFill>
              </a:rPr>
              <a:t>e</a:t>
            </a:r>
            <a:r>
              <a:rPr lang="pt-BR" sz="2400" dirty="0"/>
              <a:t>)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(em unidades de </a:t>
            </a:r>
            <a:r>
              <a:rPr lang="pt-BR" sz="2400" dirty="0" err="1">
                <a:solidFill>
                  <a:srgbClr val="FF0000"/>
                </a:solidFill>
              </a:rPr>
              <a:t>mb</a:t>
            </a:r>
            <a:r>
              <a:rPr lang="pt-BR" sz="2400" dirty="0"/>
              <a:t>).</a:t>
            </a:r>
            <a:endParaRPr lang="pt-BR" sz="1000" dirty="0"/>
          </a:p>
          <a:p>
            <a:pPr marL="3954463" lvl="1"/>
            <a:r>
              <a:rPr lang="pt-BR" sz="2000" dirty="0"/>
              <a:t>Suponha que nossa parcela de ar esteja ao nível do mar. A pressão dentro dela será dada pelas colisões de *todas* as moléculas dentro dela. Em outras palavras, a pressão total dentro da parcela é igual à soma das pressões exercidas por cada gás individualmente.</a:t>
            </a:r>
          </a:p>
          <a:p>
            <a:pPr marL="722313" lvl="1"/>
            <a:endParaRPr lang="pt-BR" sz="600" dirty="0"/>
          </a:p>
          <a:p>
            <a:pPr marL="722313" lvl="1"/>
            <a:r>
              <a:rPr lang="pt-BR" sz="2000" dirty="0"/>
              <a:t>Se, por exemplo, a pressão total ao nível do mar é 1000 </a:t>
            </a:r>
            <a:r>
              <a:rPr lang="pt-BR" sz="2000" dirty="0" err="1"/>
              <a:t>mb</a:t>
            </a:r>
            <a:r>
              <a:rPr lang="pt-BR" sz="2000" dirty="0"/>
              <a:t>, e temos 78% de N</a:t>
            </a:r>
            <a:r>
              <a:rPr lang="pt-BR" sz="2000" baseline="-25000" dirty="0"/>
              <a:t>2</a:t>
            </a:r>
            <a:r>
              <a:rPr lang="pt-BR" sz="2000" dirty="0"/>
              <a:t>, 21% O</a:t>
            </a:r>
            <a:r>
              <a:rPr lang="pt-BR" sz="2000" baseline="-25000" dirty="0"/>
              <a:t>2</a:t>
            </a:r>
            <a:r>
              <a:rPr lang="pt-BR" sz="2000" dirty="0"/>
              <a:t> e 1% de vapor d’água logo </a:t>
            </a:r>
            <a:r>
              <a:rPr lang="pt-BR" sz="2000" b="1" i="1" u="sng" dirty="0"/>
              <a:t>a pressão parcial de vapor</a:t>
            </a:r>
            <a:r>
              <a:rPr lang="pt-BR" sz="2000" dirty="0"/>
              <a:t> de cada um desses gases é:</a:t>
            </a:r>
          </a:p>
          <a:p>
            <a:pPr marL="457200" lvl="1" indent="0" algn="ctr">
              <a:buNone/>
            </a:pPr>
            <a:r>
              <a:rPr lang="pt-BR" sz="2000" dirty="0"/>
              <a:t>N</a:t>
            </a:r>
            <a:r>
              <a:rPr lang="pt-BR" sz="2000" baseline="-25000" dirty="0"/>
              <a:t>2</a:t>
            </a:r>
            <a:r>
              <a:rPr lang="pt-BR" sz="2000" dirty="0"/>
              <a:t> – 780 </a:t>
            </a:r>
            <a:r>
              <a:rPr lang="pt-BR" sz="2000" dirty="0" err="1"/>
              <a:t>mb</a:t>
            </a:r>
            <a:r>
              <a:rPr lang="pt-BR" sz="2000" dirty="0"/>
              <a:t>,   O</a:t>
            </a:r>
            <a:r>
              <a:rPr lang="pt-BR" sz="2000" baseline="-25000" dirty="0"/>
              <a:t>2</a:t>
            </a:r>
            <a:r>
              <a:rPr lang="pt-BR" sz="2000" dirty="0"/>
              <a:t> – 210 </a:t>
            </a:r>
            <a:r>
              <a:rPr lang="pt-BR" sz="2000" dirty="0" err="1"/>
              <a:t>mb</a:t>
            </a:r>
            <a:r>
              <a:rPr lang="pt-BR" sz="2000" dirty="0"/>
              <a:t>   e   vapor – 10 </a:t>
            </a:r>
            <a:r>
              <a:rPr lang="pt-BR" sz="2000" dirty="0" err="1"/>
              <a:t>mb</a:t>
            </a:r>
            <a:r>
              <a:rPr lang="pt-BR" sz="2000" dirty="0"/>
              <a:t> (1% de 1000mb)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72343"/>
            <a:ext cx="2232248" cy="229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87189"/>
            <a:ext cx="390703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É evidente que, devido ao pequeno número de moléculas de vapor em qualquer parcela (volume) de ar, </a:t>
            </a:r>
            <a:r>
              <a:rPr lang="pt-BR" sz="2400" dirty="0">
                <a:solidFill>
                  <a:srgbClr val="FF0000"/>
                </a:solidFill>
              </a:rPr>
              <a:t>a pressão de vapor é apenas uma pequena fração da pressão total do ar</a:t>
            </a:r>
            <a:r>
              <a:rPr lang="pt-BR" sz="2400" dirty="0"/>
              <a:t>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pt-BR" sz="1200" dirty="0">
              <a:solidFill>
                <a:prstClr val="black"/>
              </a:solidFill>
            </a:endParaRPr>
          </a:p>
          <a:p>
            <a:r>
              <a:rPr lang="pt-BR" sz="2400" dirty="0"/>
              <a:t>Sendo todo o resto igual, quanto mais moléculas de água em uma parcela, maior será a pressão de vapor e a pressão total.</a:t>
            </a:r>
          </a:p>
          <a:p>
            <a:endParaRPr lang="pt-BR" sz="1200" dirty="0"/>
          </a:p>
          <a:p>
            <a:pPr marL="354013"/>
            <a:r>
              <a:rPr lang="pt-BR" sz="2400" dirty="0"/>
              <a:t>Logo, comparativamente, </a:t>
            </a:r>
            <a:r>
              <a:rPr lang="pt-BR" sz="2400" i="1" dirty="0"/>
              <a:t>um </a:t>
            </a:r>
            <a:r>
              <a:rPr lang="pt-BR" sz="2400" i="1" u="sng" dirty="0">
                <a:solidFill>
                  <a:srgbClr val="0070C0"/>
                </a:solidFill>
              </a:rPr>
              <a:t>valor alto de pressão de vapor </a:t>
            </a:r>
            <a:r>
              <a:rPr lang="pt-BR" sz="2400" i="1" dirty="0"/>
              <a:t>indica um </a:t>
            </a:r>
            <a:r>
              <a:rPr lang="pt-BR" sz="2400" i="1" u="sng" dirty="0">
                <a:solidFill>
                  <a:srgbClr val="0070C0"/>
                </a:solidFill>
              </a:rPr>
              <a:t>número maior de moléculas de água</a:t>
            </a:r>
            <a:r>
              <a:rPr lang="pt-BR" sz="2400" i="1" dirty="0"/>
              <a:t>, enquanto que um </a:t>
            </a:r>
            <a:r>
              <a:rPr lang="pt-BR" sz="2400" i="1" u="sng" dirty="0">
                <a:solidFill>
                  <a:srgbClr val="00B0F0"/>
                </a:solidFill>
              </a:rPr>
              <a:t>valor baixo de pressão de vapor </a:t>
            </a:r>
            <a:r>
              <a:rPr lang="pt-BR" sz="2400" i="1" dirty="0"/>
              <a:t>indica um </a:t>
            </a:r>
            <a:r>
              <a:rPr lang="pt-BR" sz="2400" i="1" u="sng" dirty="0">
                <a:solidFill>
                  <a:srgbClr val="00B0F0"/>
                </a:solidFill>
              </a:rPr>
              <a:t>número menor de moléculas de água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grpSp>
        <p:nvGrpSpPr>
          <p:cNvPr id="46" name="Grupo 45"/>
          <p:cNvGrpSpPr/>
          <p:nvPr/>
        </p:nvGrpSpPr>
        <p:grpSpPr>
          <a:xfrm>
            <a:off x="2743752" y="4552952"/>
            <a:ext cx="1800200" cy="1656184"/>
            <a:chOff x="862945" y="3140968"/>
            <a:chExt cx="1800200" cy="1656184"/>
          </a:xfrm>
        </p:grpSpPr>
        <p:sp>
          <p:nvSpPr>
            <p:cNvPr id="2" name="Elipse 1"/>
            <p:cNvSpPr/>
            <p:nvPr/>
          </p:nvSpPr>
          <p:spPr>
            <a:xfrm>
              <a:off x="862945" y="3140968"/>
              <a:ext cx="1800200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180" y="4050336"/>
              <a:ext cx="208467" cy="14923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181" y="3647633"/>
              <a:ext cx="208467" cy="14923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799" y="3354382"/>
              <a:ext cx="208467" cy="14923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045" y="4274188"/>
              <a:ext cx="208467" cy="14923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7" y="4509120"/>
              <a:ext cx="208467" cy="14923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366" y="4434502"/>
              <a:ext cx="208467" cy="149235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33" y="3785250"/>
              <a:ext cx="208467" cy="149235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899" y="3306612"/>
              <a:ext cx="208467" cy="149235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439" y="3556178"/>
              <a:ext cx="208467" cy="149235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528" y="3965162"/>
              <a:ext cx="208467" cy="149235"/>
            </a:xfrm>
            <a:prstGeom prst="rect">
              <a:avLst/>
            </a:prstGeom>
          </p:spPr>
        </p:pic>
      </p:grpSp>
      <p:grpSp>
        <p:nvGrpSpPr>
          <p:cNvPr id="47" name="Grupo 46"/>
          <p:cNvGrpSpPr/>
          <p:nvPr/>
        </p:nvGrpSpPr>
        <p:grpSpPr>
          <a:xfrm>
            <a:off x="4639390" y="4545336"/>
            <a:ext cx="1800200" cy="1656184"/>
            <a:chOff x="862945" y="4869160"/>
            <a:chExt cx="1800200" cy="1656184"/>
          </a:xfrm>
        </p:grpSpPr>
        <p:sp>
          <p:nvSpPr>
            <p:cNvPr id="9" name="Elipse 8"/>
            <p:cNvSpPr/>
            <p:nvPr/>
          </p:nvSpPr>
          <p:spPr>
            <a:xfrm>
              <a:off x="862945" y="4869160"/>
              <a:ext cx="1800200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06" y="5622634"/>
              <a:ext cx="208467" cy="14923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432" y="5007957"/>
              <a:ext cx="208467" cy="149235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90" y="5157192"/>
              <a:ext cx="208467" cy="149235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361" y="5318939"/>
              <a:ext cx="208467" cy="149235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891" y="5007956"/>
              <a:ext cx="208467" cy="149235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23" y="5313087"/>
              <a:ext cx="208467" cy="14923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770" y="5221842"/>
              <a:ext cx="208467" cy="14923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332" y="5548017"/>
              <a:ext cx="208467" cy="149235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258" y="5082574"/>
              <a:ext cx="208467" cy="149235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78" y="5306427"/>
              <a:ext cx="208467" cy="149235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127" y="5542259"/>
              <a:ext cx="208467" cy="149235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120" y="5439344"/>
              <a:ext cx="208467" cy="149235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984" y="6088028"/>
              <a:ext cx="208467" cy="149235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614" y="5844998"/>
              <a:ext cx="208467" cy="149235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22" y="5853921"/>
              <a:ext cx="208467" cy="149235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89" y="5779304"/>
              <a:ext cx="208467" cy="149235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61" y="5776139"/>
              <a:ext cx="208467" cy="149235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88" y="6077774"/>
              <a:ext cx="208467" cy="149235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36" y="5603162"/>
              <a:ext cx="208467" cy="149235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761" y="5581901"/>
              <a:ext cx="208467" cy="149235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493" y="5843263"/>
              <a:ext cx="208467" cy="149235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61" y="5776139"/>
              <a:ext cx="208467" cy="149235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32" y="6237263"/>
              <a:ext cx="208467" cy="149235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660" y="6155556"/>
              <a:ext cx="208467" cy="149235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198" y="5656518"/>
              <a:ext cx="208467" cy="149235"/>
            </a:xfrm>
            <a:prstGeom prst="rect">
              <a:avLst/>
            </a:prstGeom>
          </p:spPr>
        </p:pic>
      </p:grpSp>
      <p:sp>
        <p:nvSpPr>
          <p:cNvPr id="45" name="CaixaDeTexto 44"/>
          <p:cNvSpPr txBox="1"/>
          <p:nvPr/>
        </p:nvSpPr>
        <p:spPr>
          <a:xfrm>
            <a:off x="3668611" y="6158956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-25000" dirty="0"/>
              <a:t>parcela_1</a:t>
            </a:r>
            <a:r>
              <a:rPr lang="en-US" dirty="0"/>
              <a:t>  &lt; </a:t>
            </a:r>
            <a:r>
              <a:rPr lang="en-US" i="1" dirty="0"/>
              <a:t>e</a:t>
            </a:r>
            <a:r>
              <a:rPr lang="en-US" baseline="-25000" dirty="0"/>
              <a:t>parcela_2</a:t>
            </a:r>
            <a:r>
              <a:rPr lang="en-US" dirty="0"/>
              <a:t> 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703274" y="5169289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parcela</a:t>
            </a:r>
            <a:r>
              <a:rPr lang="en-US" dirty="0"/>
              <a:t> 1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6443580" y="5161803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parcela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0587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2733"/>
            <a:ext cx="4198168" cy="269882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A </a:t>
            </a:r>
            <a:r>
              <a:rPr lang="pt-BR" sz="2400" b="1" dirty="0">
                <a:solidFill>
                  <a:srgbClr val="FF0000"/>
                </a:solidFill>
              </a:rPr>
              <a:t>pressão de vapor de saturação </a:t>
            </a:r>
            <a:r>
              <a:rPr lang="pt-BR" sz="2400" b="1" dirty="0"/>
              <a:t>(</a:t>
            </a:r>
            <a:r>
              <a:rPr lang="pt-BR" sz="2400" b="1" i="1" dirty="0">
                <a:solidFill>
                  <a:srgbClr val="FF0000"/>
                </a:solidFill>
              </a:rPr>
              <a:t>e</a:t>
            </a:r>
            <a:r>
              <a:rPr lang="pt-BR" sz="2400" b="1" i="1" baseline="-25000" dirty="0">
                <a:solidFill>
                  <a:srgbClr val="FF0000"/>
                </a:solidFill>
              </a:rPr>
              <a:t>s</a:t>
            </a:r>
            <a:r>
              <a:rPr lang="pt-BR" sz="2400" b="1" dirty="0"/>
              <a:t>) descreve quanto vapor d’água é necessário para deixar a parcela saturada em uma determinada temperatura</a:t>
            </a:r>
            <a:r>
              <a:rPr lang="pt-BR" sz="2400" dirty="0"/>
              <a:t>.</a:t>
            </a:r>
          </a:p>
          <a:p>
            <a:r>
              <a:rPr lang="pt-BR" sz="2400" dirty="0"/>
              <a:t>Ou seja, a </a:t>
            </a:r>
            <a:r>
              <a:rPr lang="pt-BR" sz="2400" i="1" dirty="0"/>
              <a:t>pressão de vapor de saturação é a pressão que as moléculas de vapor de água exerceriam se o ar estivesse saturado de vapor a uma determinada temperatura</a:t>
            </a:r>
            <a:r>
              <a:rPr lang="pt-BR" sz="2400" dirty="0"/>
              <a:t>.</a:t>
            </a:r>
          </a:p>
          <a:p>
            <a:pPr marL="4041775" lvl="1" indent="0">
              <a:spcBef>
                <a:spcPts val="0"/>
              </a:spcBef>
              <a:buClrTx/>
              <a:buNone/>
            </a:pPr>
            <a:endParaRPr lang="pt-BR" sz="1600" dirty="0">
              <a:solidFill>
                <a:prstClr val="black"/>
              </a:solidFill>
            </a:endParaRPr>
          </a:p>
          <a:p>
            <a:pPr marL="4041775" lvl="1"/>
            <a:r>
              <a:rPr lang="pt-BR" sz="1600" dirty="0"/>
              <a:t>Lembrando do conceito de saturação, quando o ar está saturado, o número de moléculas que escapam da superfície da água é igual ao número de moléculas que retornam. Com o aumento da temperatura, a velocidade das moléculas aumenta e um número maior de moléculas escapam. Consequentemente</a:t>
            </a:r>
            <a:r>
              <a:rPr lang="pt-BR" sz="1600" dirty="0">
                <a:solidFill>
                  <a:srgbClr val="FF0000"/>
                </a:solidFill>
              </a:rPr>
              <a:t>, com a temperatura do ar mais elevada, é preciso mais vapor de água para saturar o ar</a:t>
            </a:r>
            <a:r>
              <a:rPr lang="pt-BR" sz="1600" dirty="0"/>
              <a:t>. Mais moléculas de vapor implica em uma maior pressão.</a:t>
            </a:r>
          </a:p>
          <a:p>
            <a:pPr marL="4041775" lvl="1"/>
            <a:endParaRPr lang="pt-BR" sz="700" dirty="0"/>
          </a:p>
          <a:p>
            <a:pPr marL="4041775" lvl="1"/>
            <a:r>
              <a:rPr lang="pt-BR" sz="1600" dirty="0"/>
              <a:t>Logo</a:t>
            </a:r>
            <a:r>
              <a:rPr lang="pt-BR" sz="1600" i="1" dirty="0">
                <a:solidFill>
                  <a:srgbClr val="FF0000"/>
                </a:solidFill>
              </a:rPr>
              <a:t>, a pressão do vapor de saturação depende principalmente da temperatura do ar</a:t>
            </a:r>
            <a:r>
              <a:rPr lang="pt-BR" sz="1600" dirty="0"/>
              <a:t>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25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Um exemplo: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61764" y="6164005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hlinkClick r:id="rId3"/>
              </a:rPr>
              <a:t>https://www.e-education.psu.edu/meteo003/files/meteo003/image/Lesson%204/vpressure0603_5.swf</a:t>
            </a:r>
            <a:endParaRPr lang="pt-BR" sz="1600" dirty="0"/>
          </a:p>
        </p:txBody>
      </p:sp>
      <p:pic>
        <p:nvPicPr>
          <p:cNvPr id="6" name="vpressure0603_5.swf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99658" y="1268760"/>
            <a:ext cx="61446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52975"/>
            <a:r>
              <a:rPr lang="pt-BR" sz="2000" dirty="0"/>
              <a:t>A equação da pressão de vapor de saturação é:</a:t>
            </a:r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700" dirty="0"/>
          </a:p>
          <a:p>
            <a:pPr marL="4752975" indent="4763">
              <a:buNone/>
            </a:pPr>
            <a:r>
              <a:rPr lang="pt-BR" sz="2000" dirty="0"/>
              <a:t>onde </a:t>
            </a:r>
            <a:r>
              <a:rPr lang="pt-BR" sz="2000" i="1" dirty="0"/>
              <a:t>e</a:t>
            </a:r>
            <a:r>
              <a:rPr lang="pt-BR" sz="2000" i="1" baseline="-25000" dirty="0"/>
              <a:t>s</a:t>
            </a:r>
            <a:r>
              <a:rPr lang="pt-BR" sz="2000" dirty="0"/>
              <a:t> é em </a:t>
            </a:r>
            <a:r>
              <a:rPr lang="pt-BR" sz="2000" dirty="0" err="1"/>
              <a:t>mb</a:t>
            </a:r>
            <a:r>
              <a:rPr lang="pt-BR" sz="2000" dirty="0"/>
              <a:t> e </a:t>
            </a:r>
            <a:r>
              <a:rPr lang="pt-BR" sz="2000" i="1" dirty="0"/>
              <a:t>T</a:t>
            </a:r>
            <a:r>
              <a:rPr lang="pt-BR" sz="2000" dirty="0"/>
              <a:t> em </a:t>
            </a:r>
            <a:r>
              <a:rPr lang="pt-BR" sz="2000" baseline="30000" dirty="0" err="1"/>
              <a:t>o</a:t>
            </a:r>
            <a:r>
              <a:rPr lang="pt-BR" sz="2000" dirty="0" err="1"/>
              <a:t>C.</a:t>
            </a:r>
            <a:endParaRPr lang="pt-BR" sz="2000" dirty="0"/>
          </a:p>
          <a:p>
            <a:pPr marL="5153025" lvl="1"/>
            <a:r>
              <a:rPr lang="pt-BR" sz="1600" dirty="0"/>
              <a:t>Quando </a:t>
            </a:r>
            <a:r>
              <a:rPr lang="pt-BR" sz="1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pt-BR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10</a:t>
            </a:r>
            <a:r>
              <a:rPr lang="pt-BR" sz="1600" b="1" baseline="30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pt-BR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t-BR" sz="1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1600" b="1" i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 </a:t>
            </a:r>
            <a:r>
              <a:rPr lang="pt-BR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= 12mb</a:t>
            </a:r>
          </a:p>
          <a:p>
            <a:pPr marL="5153025" lvl="1"/>
            <a:r>
              <a:rPr lang="pt-BR" sz="1600" dirty="0"/>
              <a:t>Quando </a:t>
            </a:r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30</a:t>
            </a:r>
            <a:r>
              <a:rPr lang="pt-BR" sz="16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pt-BR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1600" b="1" i="1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 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= 42mb</a:t>
            </a:r>
          </a:p>
          <a:p>
            <a:pPr marL="4752975"/>
            <a:endParaRPr lang="pt-BR" sz="1100" dirty="0"/>
          </a:p>
          <a:p>
            <a:pPr marL="4752975"/>
            <a:r>
              <a:rPr lang="pt-BR" sz="2000" dirty="0"/>
              <a:t>A pressão de vapor de saturação do gelo é menor do que a pressão de vapor de saturação da água líquida:</a:t>
            </a:r>
          </a:p>
          <a:p>
            <a:pPr marL="5153025" lvl="1"/>
            <a:r>
              <a:rPr lang="pt-BR" sz="1600" dirty="0"/>
              <a:t>É mais difícil para uma molécula escapar de uma superfície de gelo (menor T e estrutura cristalina) do que do líquido. </a:t>
            </a:r>
          </a:p>
          <a:p>
            <a:pPr marL="5153025" lvl="1"/>
            <a:r>
              <a:rPr lang="pt-BR" sz="1600" dirty="0"/>
              <a:t>Isto é muito importante para a formação da precipitação como será discutido nas próximas aulas.</a:t>
            </a:r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2000" dirty="0"/>
          </a:p>
          <a:p>
            <a:pPr marL="4752975"/>
            <a:endParaRPr lang="pt-BR" sz="2400" dirty="0"/>
          </a:p>
          <a:p>
            <a:pPr marL="4752975"/>
            <a:endParaRPr lang="pt-BR" sz="2400" dirty="0"/>
          </a:p>
          <a:p>
            <a:pPr marL="4752975"/>
            <a:endParaRPr lang="pt-BR" sz="2400" dirty="0"/>
          </a:p>
          <a:p>
            <a:pPr marL="4752975"/>
            <a:endParaRPr lang="pt-BR" sz="24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53864"/>
              </p:ext>
            </p:extLst>
          </p:nvPr>
        </p:nvGraphicFramePr>
        <p:xfrm>
          <a:off x="5424488" y="1268413"/>
          <a:ext cx="3048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ção" r:id="rId3" imgW="1612800" imgH="457200" progId="Equation.3">
                  <p:embed/>
                </p:oleObj>
              </mc:Choice>
              <mc:Fallback>
                <p:oleObj name="Equação" r:id="rId3" imgW="161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4488" y="1268413"/>
                        <a:ext cx="3048000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4853"/>
            <a:ext cx="4515540" cy="59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cima 8"/>
          <p:cNvSpPr/>
          <p:nvPr/>
        </p:nvSpPr>
        <p:spPr>
          <a:xfrm>
            <a:off x="3923928" y="5661248"/>
            <a:ext cx="288032" cy="43204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ta para cima 10"/>
          <p:cNvSpPr/>
          <p:nvPr/>
        </p:nvSpPr>
        <p:spPr>
          <a:xfrm rot="5400000">
            <a:off x="518864" y="3164321"/>
            <a:ext cx="288032" cy="43204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cima 11"/>
          <p:cNvSpPr/>
          <p:nvPr/>
        </p:nvSpPr>
        <p:spPr>
          <a:xfrm rot="5400000">
            <a:off x="518864" y="4581128"/>
            <a:ext cx="288032" cy="432048"/>
          </a:xfrm>
          <a:prstGeom prst="up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cima 12"/>
          <p:cNvSpPr/>
          <p:nvPr/>
        </p:nvSpPr>
        <p:spPr>
          <a:xfrm>
            <a:off x="2987824" y="5661248"/>
            <a:ext cx="288032" cy="432048"/>
          </a:xfrm>
          <a:prstGeom prst="up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2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Um exemplo prático: </a:t>
            </a:r>
          </a:p>
          <a:p>
            <a:pPr marL="635000" lvl="1"/>
            <a:r>
              <a:rPr lang="pt-BR" sz="2000" dirty="0"/>
              <a:t>Você já deve ter notado que quando você vai à praia, a água demora mais para ferver, mas sua comida cozinha mais rápido. Por quê?</a:t>
            </a:r>
          </a:p>
          <a:p>
            <a:pPr marL="4313238" lvl="1"/>
            <a:endParaRPr lang="pt-BR" sz="11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57" y="2587944"/>
            <a:ext cx="4999753" cy="3479828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028609" y="4293096"/>
            <a:ext cx="2087027" cy="2053330"/>
            <a:chOff x="5387334" y="4077072"/>
            <a:chExt cx="2335515" cy="23277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334" y="4653136"/>
              <a:ext cx="2335515" cy="1751636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97205" y="4077072"/>
              <a:ext cx="232564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Elevação</a:t>
              </a:r>
              <a:r>
                <a:rPr lang="en-US" sz="1600" dirty="0"/>
                <a:t> = 0 m</a:t>
              </a:r>
            </a:p>
            <a:p>
              <a:r>
                <a:rPr lang="en-US" sz="1600" dirty="0" err="1"/>
                <a:t>P</a:t>
              </a:r>
              <a:r>
                <a:rPr lang="en-US" sz="1600" baseline="-25000" dirty="0" err="1"/>
                <a:t>atmosfera</a:t>
              </a:r>
              <a:r>
                <a:rPr lang="en-US" sz="1600" baseline="-25000" dirty="0"/>
                <a:t> </a:t>
              </a:r>
              <a:r>
                <a:rPr lang="en-US" sz="1600" dirty="0"/>
                <a:t>= 1000 </a:t>
              </a:r>
              <a:r>
                <a:rPr lang="en-US" sz="1600" dirty="0" err="1"/>
                <a:t>mb</a:t>
              </a:r>
              <a:endParaRPr lang="en-US" sz="1600" dirty="0"/>
            </a:p>
            <a:p>
              <a:r>
                <a:rPr lang="en-US" sz="1600" dirty="0" err="1"/>
                <a:t>T</a:t>
              </a:r>
              <a:r>
                <a:rPr lang="en-US" sz="1600" baseline="-25000" dirty="0" err="1"/>
                <a:t>água</a:t>
              </a:r>
              <a:r>
                <a:rPr lang="en-US" sz="1600" baseline="-25000" dirty="0"/>
                <a:t> </a:t>
              </a:r>
              <a:r>
                <a:rPr lang="en-US" sz="1600" baseline="-25000" dirty="0" err="1"/>
                <a:t>ferver</a:t>
              </a:r>
              <a:r>
                <a:rPr lang="en-US" sz="1600" baseline="-25000" dirty="0"/>
                <a:t> </a:t>
              </a:r>
              <a:r>
                <a:rPr lang="en-US" sz="1600" dirty="0"/>
                <a:t>= 100</a:t>
              </a:r>
              <a:r>
                <a:rPr lang="en-US" sz="1600" baseline="30000" dirty="0"/>
                <a:t>o</a:t>
              </a:r>
              <a:r>
                <a:rPr lang="en-US" sz="1600" dirty="0"/>
                <a:t>C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516216" y="1819739"/>
            <a:ext cx="2088108" cy="2053330"/>
            <a:chOff x="6571588" y="1749372"/>
            <a:chExt cx="2335515" cy="232770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588" y="2325436"/>
              <a:ext cx="2335515" cy="1751636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6581459" y="1749372"/>
              <a:ext cx="232564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Elevação</a:t>
              </a:r>
              <a:r>
                <a:rPr lang="en-US" sz="1600" dirty="0"/>
                <a:t> = 2400 m</a:t>
              </a:r>
            </a:p>
            <a:p>
              <a:r>
                <a:rPr lang="en-US" sz="1600" dirty="0" err="1"/>
                <a:t>P</a:t>
              </a:r>
              <a:r>
                <a:rPr lang="en-US" sz="1600" baseline="-25000" dirty="0" err="1"/>
                <a:t>atmosfera</a:t>
              </a:r>
              <a:r>
                <a:rPr lang="en-US" sz="1600" dirty="0"/>
                <a:t> = 760 </a:t>
              </a:r>
              <a:r>
                <a:rPr lang="en-US" sz="1600" dirty="0" err="1"/>
                <a:t>mb</a:t>
              </a:r>
              <a:endParaRPr lang="en-US" sz="1600" dirty="0"/>
            </a:p>
            <a:p>
              <a:r>
                <a:rPr lang="en-US" sz="1600" dirty="0" err="1"/>
                <a:t>T</a:t>
              </a:r>
              <a:r>
                <a:rPr lang="en-US" sz="1600" baseline="-25000" dirty="0" err="1"/>
                <a:t>água</a:t>
              </a:r>
              <a:r>
                <a:rPr lang="en-US" sz="1600" baseline="-25000" dirty="0"/>
                <a:t> </a:t>
              </a:r>
              <a:r>
                <a:rPr lang="en-US" sz="1600" baseline="-25000" dirty="0" err="1"/>
                <a:t>ferver</a:t>
              </a:r>
              <a:r>
                <a:rPr lang="en-US" sz="1600" baseline="-25000" dirty="0"/>
                <a:t> </a:t>
              </a:r>
              <a:r>
                <a:rPr lang="en-US" sz="1600" dirty="0"/>
                <a:t>= 92</a:t>
              </a:r>
              <a:r>
                <a:rPr lang="en-US" sz="1600" baseline="30000" dirty="0"/>
                <a:t>o</a:t>
              </a:r>
              <a:r>
                <a:rPr lang="en-US" sz="16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4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Um exemplo prático: </a:t>
            </a:r>
          </a:p>
          <a:p>
            <a:pPr marL="635000" lvl="1"/>
            <a:r>
              <a:rPr lang="pt-BR" sz="2000" dirty="0"/>
              <a:t>Você já deve ter notado que quando você vai à praia, a água demora mais para ferver, mas seus vegetais cozinham mais rápido. Por quê?</a:t>
            </a:r>
          </a:p>
          <a:p>
            <a:pPr marL="4313238" lvl="1"/>
            <a:endParaRPr lang="pt-BR" sz="1100" dirty="0"/>
          </a:p>
          <a:p>
            <a:pPr marL="4487863" lvl="1"/>
            <a:r>
              <a:rPr lang="pt-BR" sz="2000" dirty="0"/>
              <a:t>Isto se deve ao fato de que para a água ferver, ela deve atingir uma temperatura na qual as bolas de vapor exerçam uma pressão de vapor igual à do ambiente.</a:t>
            </a:r>
          </a:p>
          <a:p>
            <a:pPr marL="4713288" lvl="2"/>
            <a:endParaRPr lang="pt-BR" sz="1050" dirty="0"/>
          </a:p>
          <a:p>
            <a:pPr marL="4843463" lvl="2"/>
            <a:r>
              <a:rPr lang="pt-BR" sz="1600" dirty="0"/>
              <a:t>Ou seja, no nível do mar as bolhas de vapor tem que exercer uma pressão de 1000 </a:t>
            </a:r>
            <a:r>
              <a:rPr lang="pt-BR" sz="1600" dirty="0" err="1"/>
              <a:t>mb</a:t>
            </a:r>
            <a:r>
              <a:rPr lang="pt-BR" sz="1600" dirty="0"/>
              <a:t>, e em altas elevações tem que exercer uma pressão menor. </a:t>
            </a:r>
          </a:p>
          <a:p>
            <a:pPr marL="4843463" lvl="2"/>
            <a:r>
              <a:rPr lang="pt-BR" sz="1600" dirty="0"/>
              <a:t>Logo, a temperatura deve ser maior no nível do mar (100</a:t>
            </a:r>
            <a:r>
              <a:rPr lang="pt-BR" sz="1600" baseline="30000" dirty="0"/>
              <a:t>o</a:t>
            </a:r>
            <a:r>
              <a:rPr lang="pt-BR" sz="1600" dirty="0"/>
              <a:t>C) para que as bolhas da água fervente escapem do que nas montanhas (92</a:t>
            </a:r>
            <a:r>
              <a:rPr lang="pt-BR" sz="1600" baseline="30000" dirty="0"/>
              <a:t>o</a:t>
            </a:r>
            <a:r>
              <a:rPr lang="pt-BR" sz="1600" dirty="0"/>
              <a:t>C a 2400 m de altura).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7" y="1916832"/>
            <a:ext cx="411277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</a:rPr>
              <a:t>3d) Umidade relativa</a:t>
            </a:r>
          </a:p>
          <a:p>
            <a:endParaRPr lang="pt-BR" sz="1050" dirty="0"/>
          </a:p>
          <a:p>
            <a:r>
              <a:rPr lang="pt-BR" sz="2400" dirty="0"/>
              <a:t>Enquanto a umidade relativa é a forma mais comum de descrever a umidade atmosférica, também é, infelizmente, o mais incompreendido.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FF0000"/>
                </a:solidFill>
              </a:rPr>
              <a:t>O conceito de umidade relativa do ar não indica a quantidade real de vapor de água no ar.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>
                <a:solidFill>
                  <a:srgbClr val="FF0000"/>
                </a:solidFill>
              </a:rPr>
              <a:t>A </a:t>
            </a:r>
            <a:r>
              <a:rPr lang="pt-BR" sz="2400" u="sng" dirty="0">
                <a:solidFill>
                  <a:srgbClr val="FF0000"/>
                </a:solidFill>
              </a:rPr>
              <a:t>umidade relativa do ar </a:t>
            </a:r>
            <a:r>
              <a:rPr lang="pt-BR" sz="2400" dirty="0">
                <a:solidFill>
                  <a:srgbClr val="FF0000"/>
                </a:solidFill>
              </a:rPr>
              <a:t>somente </a:t>
            </a:r>
            <a:r>
              <a:rPr lang="pt-B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diz o </a:t>
            </a:r>
            <a:r>
              <a:rPr lang="pt-BR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quão perto o ar está de ser saturado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6952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 </a:t>
            </a:r>
            <a:r>
              <a:rPr lang="pt-BR" sz="2000" dirty="0">
                <a:solidFill>
                  <a:srgbClr val="FF0000"/>
                </a:solidFill>
              </a:rPr>
              <a:t>umidade relativa </a:t>
            </a:r>
            <a:r>
              <a:rPr lang="pt-BR" sz="2000" dirty="0"/>
              <a:t>(</a:t>
            </a:r>
            <a:r>
              <a:rPr lang="pt-BR" sz="2000" dirty="0">
                <a:solidFill>
                  <a:srgbClr val="FF0000"/>
                </a:solidFill>
              </a:rPr>
              <a:t>UR</a:t>
            </a:r>
            <a:r>
              <a:rPr lang="pt-BR" sz="2000" dirty="0"/>
              <a:t>) é a razão entre o conteúdo de vapor d’água na parcela em relação ao conteúdo máximo de vapor de água necessário para a saturação, a uma determinada temperatura (e pressão). É a razão entre o conteúdo de vapor de água do ar e a sua capacidade; logo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Ou seja, é a pressão de vapor da parcela em relação à pressão de vapor de saturação da parcela, ou seja: 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Ou ainda, é razão de mistura de vapor da parcela em relação à razão de mistura de saturação da parcela, ou seja:</a:t>
            </a:r>
          </a:p>
          <a:p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85879"/>
              </p:ext>
            </p:extLst>
          </p:nvPr>
        </p:nvGraphicFramePr>
        <p:xfrm>
          <a:off x="2841625" y="2060848"/>
          <a:ext cx="3460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ção" r:id="rId3" imgW="2145960" imgH="419040" progId="Equation.3">
                  <p:embed/>
                </p:oleObj>
              </mc:Choice>
              <mc:Fallback>
                <p:oleObj name="Equação" r:id="rId3" imgW="2145960" imgH="4190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2060848"/>
                        <a:ext cx="3460750" cy="673100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04339"/>
              </p:ext>
            </p:extLst>
          </p:nvPr>
        </p:nvGraphicFramePr>
        <p:xfrm>
          <a:off x="3586163" y="3789363"/>
          <a:ext cx="19716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ção" r:id="rId5" imgW="965160" imgH="431640" progId="Equation.3">
                  <p:embed/>
                </p:oleObj>
              </mc:Choice>
              <mc:Fallback>
                <p:oleObj name="Equação" r:id="rId5" imgW="965160" imgH="43164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3789363"/>
                        <a:ext cx="1971675" cy="881062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24350"/>
              </p:ext>
            </p:extLst>
          </p:nvPr>
        </p:nvGraphicFramePr>
        <p:xfrm>
          <a:off x="3635375" y="5516563"/>
          <a:ext cx="19192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ção" r:id="rId7" imgW="939600" imgH="431640" progId="Equation.3">
                  <p:embed/>
                </p:oleObj>
              </mc:Choice>
              <mc:Fallback>
                <p:oleObj name="Equação" r:id="rId7" imgW="939600" imgH="4316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16563"/>
                        <a:ext cx="1919288" cy="881062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04664"/>
            <a:ext cx="390703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1. Fases da água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Como vimos nas aulas anteriores, a concentração de vapor d’água na atmosfera é apenas</a:t>
            </a:r>
            <a:r>
              <a:rPr lang="pt-BR" sz="2400" dirty="0">
                <a:solidFill>
                  <a:srgbClr val="FF0000"/>
                </a:solidFill>
              </a:rPr>
              <a:t> 1-4%. </a:t>
            </a:r>
            <a:r>
              <a:rPr lang="pt-BR" sz="2400" i="1" dirty="0"/>
              <a:t>Porém é o gás mais importantes do efeito estufa e é responsável pelo </a:t>
            </a:r>
            <a:r>
              <a:rPr lang="pt-BR" sz="2400" i="1" u="sng" dirty="0"/>
              <a:t>ciclo hidrológico</a:t>
            </a:r>
            <a:r>
              <a:rPr lang="pt-BR" sz="2400" i="1" dirty="0"/>
              <a:t> na Terra</a:t>
            </a:r>
            <a:r>
              <a:rPr lang="pt-BR" sz="2400" dirty="0"/>
              <a:t>, influenciando nossa vida todos os dias.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80117"/>
            <a:ext cx="7056784" cy="362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64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Logo, ar com UR=50% significa que ele contem metade da umidade requerida para a saturação.</a:t>
            </a:r>
          </a:p>
          <a:p>
            <a:endParaRPr lang="pt-BR" sz="2400" dirty="0"/>
          </a:p>
          <a:p>
            <a:r>
              <a:rPr lang="pt-BR" sz="2400" dirty="0"/>
              <a:t>UR = 100% significa que ar está saturado, ou seja, está com sua capacidade máxima de vapor.</a:t>
            </a:r>
          </a:p>
          <a:p>
            <a:endParaRPr lang="pt-BR" sz="2400" dirty="0"/>
          </a:p>
          <a:p>
            <a:r>
              <a:rPr lang="pt-BR" sz="2400" dirty="0"/>
              <a:t>UR &gt; 100% significa que o ar está </a:t>
            </a:r>
            <a:r>
              <a:rPr lang="pt-BR" sz="2400" i="1" dirty="0"/>
              <a:t>supersaturado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252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Uma mudança na UR pode ser alcançada de duas formas</a:t>
            </a:r>
          </a:p>
          <a:p>
            <a:pPr marL="914400" lvl="1" indent="-457200">
              <a:buFont typeface="+mj-lt"/>
              <a:buAutoNum type="arabicParenR"/>
            </a:pPr>
            <a:r>
              <a:rPr lang="pt-BR" sz="2000" dirty="0"/>
              <a:t>modificando o conteúdo de vapor d’água</a:t>
            </a:r>
          </a:p>
          <a:p>
            <a:pPr marL="914400" lvl="1" indent="-457200">
              <a:buFont typeface="+mj-lt"/>
              <a:buAutoNum type="arabicParenR"/>
            </a:pPr>
            <a:r>
              <a:rPr lang="pt-BR" sz="2000" dirty="0"/>
              <a:t>modificando a temperatura</a:t>
            </a:r>
          </a:p>
          <a:p>
            <a:endParaRPr lang="pt-BR" sz="1100" dirty="0"/>
          </a:p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1) Modificando o conteúdo de vapor d’água, e mantendo a temperatura constante:</a:t>
            </a:r>
          </a:p>
          <a:p>
            <a:pPr marL="4575175" lvl="1"/>
            <a:r>
              <a:rPr lang="pt-BR" sz="1600" dirty="0"/>
              <a:t>Um aumento no conteúdo de vapor d’água do ar (sem qualquer alteração na temperatura do ar) aumenta a UR a do ar.</a:t>
            </a:r>
          </a:p>
          <a:p>
            <a:pPr marL="4575175" lvl="1"/>
            <a:r>
              <a:rPr lang="pt-BR" sz="1600" dirty="0"/>
              <a:t>A razão para este aumento reside no fato de que, à medida que mais moléculas de vapor são adicionados ao ar, há uma maior probabilidade das moléculas de vapor se juntar e condensar. A condensação ocorre em ar saturado.</a:t>
            </a:r>
          </a:p>
          <a:p>
            <a:pPr marL="4575175" lvl="1"/>
            <a:r>
              <a:rPr lang="pt-BR" sz="1600" dirty="0"/>
              <a:t>Por outro lado, a remoção de vapor de água do ar diminui a probabilidade de saturação, o que reduz a UR do ar.</a:t>
            </a:r>
          </a:p>
          <a:p>
            <a:pPr marL="4400550" lvl="1"/>
            <a:endParaRPr lang="pt-BR" sz="1200" dirty="0"/>
          </a:p>
          <a:p>
            <a:pPr marL="536575" lvl="1"/>
            <a:r>
              <a:rPr lang="pt-BR" sz="1600" dirty="0"/>
              <a:t>Em resumo, sem qualquer alteração na temperatura do ar, a adição do vapor d’água aumenta a UR; a remoção do vapor d’água reduz a UR.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1"/>
            <a:ext cx="4003154" cy="318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430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rgbClr val="0070C0"/>
                </a:solidFill>
              </a:rPr>
              <a:t>2) Modificando a temperatura, e mantendo a quantidade de vapor d’água constante:</a:t>
            </a:r>
          </a:p>
          <a:p>
            <a:pPr marL="4575175" lvl="1"/>
            <a:r>
              <a:rPr lang="pt-BR" sz="1600" dirty="0"/>
              <a:t>Um aumento na temperatura do ar (sem qualquer alteração no conteúdo de vapor de água) provoca uma diminuição na UR.. </a:t>
            </a:r>
          </a:p>
          <a:p>
            <a:pPr marL="4575175" lvl="1"/>
            <a:endParaRPr lang="pt-BR" sz="800" dirty="0"/>
          </a:p>
          <a:p>
            <a:pPr marL="4575175" lvl="1"/>
            <a:r>
              <a:rPr lang="pt-BR" sz="1600" dirty="0"/>
              <a:t>Esta diminuição ocorre porque com o ar mais quente que as moléculas de vapor d’água estão se chocando em velocidades tão altas que a probabilidade de se unirem e condensar é pequena.</a:t>
            </a:r>
          </a:p>
          <a:p>
            <a:pPr marL="4575175" lvl="1" indent="0">
              <a:spcBef>
                <a:spcPts val="0"/>
              </a:spcBef>
              <a:buClrTx/>
              <a:buNone/>
            </a:pPr>
            <a:endParaRPr lang="pt-BR" sz="800" dirty="0">
              <a:solidFill>
                <a:prstClr val="black"/>
              </a:solidFill>
            </a:endParaRPr>
          </a:p>
          <a:p>
            <a:pPr marL="4575175" lvl="1"/>
            <a:r>
              <a:rPr lang="pt-BR" sz="1600" dirty="0"/>
              <a:t>Quanto mais elevada for a temperatura, mais rápida será a velocidade molecular, menor será a saturação, e menor será a UR.</a:t>
            </a:r>
          </a:p>
          <a:p>
            <a:pPr marL="4575175" lvl="1" indent="0">
              <a:spcBef>
                <a:spcPts val="0"/>
              </a:spcBef>
              <a:buClrTx/>
              <a:buNone/>
            </a:pPr>
            <a:endParaRPr lang="pt-BR" sz="800" dirty="0">
              <a:solidFill>
                <a:prstClr val="black"/>
              </a:solidFill>
            </a:endParaRPr>
          </a:p>
          <a:p>
            <a:pPr marL="635000" lvl="1"/>
            <a:r>
              <a:rPr lang="pt-BR" sz="1600" dirty="0"/>
              <a:t>Com a diminuição da temperatura do ar, as moléculas de vapor se movem mais lentamente, a condensação torna-se mais provável e o ar se aproxima da saturação, e então a UR aumenta.</a:t>
            </a:r>
          </a:p>
          <a:p>
            <a:pPr marL="4575175" lvl="1" indent="0">
              <a:spcBef>
                <a:spcPts val="0"/>
              </a:spcBef>
              <a:buClrTx/>
              <a:buNone/>
            </a:pPr>
            <a:endParaRPr lang="pt-BR" sz="800" dirty="0">
              <a:solidFill>
                <a:prstClr val="black"/>
              </a:solidFill>
            </a:endParaRPr>
          </a:p>
          <a:p>
            <a:pPr marL="635000" lvl="1"/>
            <a:r>
              <a:rPr lang="pt-BR" sz="1600" dirty="0"/>
              <a:t>Em resumo, sem qualquer alteração no conteúdo de vapor de água, um aumento na temperatura do ar reduz a UR, ao passo que uma diminuição na temperatura aumenta a UR do ar.</a:t>
            </a: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964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58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Em vários locais, o conteúdo total de vapor d’água  varia muito pouco durante o dia, e a temperatura é o que regula a variação diária da UR: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lvl="1"/>
            <a:r>
              <a:rPr lang="pt-BR" sz="2000" dirty="0"/>
              <a:t>Conforme a temperatura do ar diminui durante a noite a UR aumenta, atingindo seu máximo no amanhecer (temperatura mínima).</a:t>
            </a:r>
          </a:p>
          <a:p>
            <a:pPr lvl="1"/>
            <a:r>
              <a:rPr lang="pt-BR" sz="2000" dirty="0"/>
              <a:t>Conforme a temperatura do ar aumenta durante o dia a UR diminui, atingindo seu mínimo no meio da tarde (temperatura máxima).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40" y="1844824"/>
            <a:ext cx="52197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>
            <a:off x="5220072" y="2420888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5171458" y="4149080"/>
            <a:ext cx="0" cy="423664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491880" y="2132856"/>
            <a:ext cx="0" cy="440432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3475923" y="4293096"/>
            <a:ext cx="0" cy="4236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226178" y="2433531"/>
            <a:ext cx="142154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máx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sym typeface="Wingdings" pitchFamily="2" charset="2"/>
              </a:rPr>
              <a:t>Ur</a:t>
            </a:r>
            <a:r>
              <a:rPr lang="en-US" b="1" i="1" baseline="-25000" dirty="0" err="1">
                <a:solidFill>
                  <a:srgbClr val="009900"/>
                </a:solidFill>
                <a:sym typeface="Wingdings" pitchFamily="2" charset="2"/>
              </a:rPr>
              <a:t>mín</a:t>
            </a:r>
            <a:endParaRPr lang="en-US" b="1" i="1" baseline="-25000" dirty="0">
              <a:solidFill>
                <a:srgbClr val="009900"/>
              </a:solidFill>
              <a:sym typeface="Wingdings" pitchFamily="2" charset="2"/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baseline="-25000" dirty="0" err="1">
                <a:solidFill>
                  <a:srgbClr val="FF0000"/>
                </a:solidFill>
              </a:rPr>
              <a:t>mín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sym typeface="Wingdings" pitchFamily="2" charset="2"/>
              </a:rPr>
              <a:t>UR</a:t>
            </a:r>
            <a:r>
              <a:rPr lang="en-US" b="1" i="1" baseline="-25000" dirty="0" err="1">
                <a:solidFill>
                  <a:srgbClr val="009900"/>
                </a:solidFill>
                <a:sym typeface="Wingdings" pitchFamily="2" charset="2"/>
              </a:rPr>
              <a:t>máx</a:t>
            </a:r>
            <a:endParaRPr lang="en-US" b="1" i="1" baseline="-25000" dirty="0">
              <a:solidFill>
                <a:srgbClr val="FF0000"/>
              </a:solidFill>
            </a:endParaRPr>
          </a:p>
          <a:p>
            <a:endParaRPr lang="en-US" b="1" i="1" baseline="-250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2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Logo, qual o melhor horário para regar o jardim e irrigar as plantações?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1100" dirty="0"/>
          </a:p>
          <a:p>
            <a:endParaRPr lang="pt-BR" sz="2400" dirty="0"/>
          </a:p>
          <a:p>
            <a:pPr lvl="1"/>
            <a:r>
              <a:rPr lang="pt-BR" sz="2000" dirty="0"/>
              <a:t>Durante a noite ou no começo da manhã, quando a UR é maior (e evaporação será menor).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79" y="1367312"/>
            <a:ext cx="4325077" cy="302014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75547"/>
            <a:ext cx="4359382" cy="28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70C0"/>
                </a:solidFill>
              </a:rPr>
              <a:t>3e) Umidade relativa e Ponto de orvalho</a:t>
            </a:r>
          </a:p>
          <a:p>
            <a:endParaRPr lang="pt-BR" sz="1050" dirty="0"/>
          </a:p>
          <a:p>
            <a:r>
              <a:rPr lang="pt-BR" sz="2400" dirty="0"/>
              <a:t>(a) Suponha que seja de manhã cedinho e o ar exterior está saturado, e </a:t>
            </a:r>
            <a:r>
              <a:rPr lang="pt-BR" sz="2400" i="1" dirty="0"/>
              <a:t>T </a:t>
            </a:r>
            <a:r>
              <a:rPr lang="pt-BR" sz="2400" dirty="0"/>
              <a:t>= 10</a:t>
            </a:r>
            <a:r>
              <a:rPr lang="pt-BR" sz="2400" baseline="30000" dirty="0"/>
              <a:t>o</a:t>
            </a:r>
            <a:r>
              <a:rPr lang="pt-BR" sz="2400" dirty="0"/>
              <a:t>C e </a:t>
            </a:r>
            <a:r>
              <a:rPr lang="pt-BR" sz="2400" i="1" dirty="0"/>
              <a:t>UR =</a:t>
            </a:r>
            <a:r>
              <a:rPr lang="pt-BR" sz="2400" dirty="0"/>
              <a:t> 100%. Sabemos que a umidade relativa pode ser expressa como</a:t>
            </a:r>
          </a:p>
          <a:p>
            <a:endParaRPr lang="pt-BR" sz="2400" dirty="0"/>
          </a:p>
          <a:p>
            <a:endParaRPr lang="pt-BR" sz="1200" dirty="0"/>
          </a:p>
          <a:p>
            <a:endParaRPr lang="pt-BR" sz="1200" dirty="0"/>
          </a:p>
          <a:p>
            <a:pPr marL="358775" indent="0">
              <a:buNone/>
            </a:pPr>
            <a:r>
              <a:rPr lang="pt-BR" sz="2400" dirty="0"/>
              <a:t>onde                                        , onde </a:t>
            </a:r>
            <a:r>
              <a:rPr lang="pt-BR" sz="2400" i="1" dirty="0"/>
              <a:t>e</a:t>
            </a:r>
            <a:r>
              <a:rPr lang="pt-BR" sz="2400" i="1" baseline="-25000" dirty="0"/>
              <a:t>s</a:t>
            </a:r>
            <a:r>
              <a:rPr lang="pt-BR" sz="2400" dirty="0"/>
              <a:t> é em </a:t>
            </a:r>
            <a:r>
              <a:rPr lang="pt-BR" sz="2400" dirty="0" err="1"/>
              <a:t>mb</a:t>
            </a:r>
            <a:r>
              <a:rPr lang="pt-BR" sz="2400" dirty="0"/>
              <a:t> e </a:t>
            </a:r>
            <a:r>
              <a:rPr lang="pt-BR" sz="2400" i="1" dirty="0"/>
              <a:t>T</a:t>
            </a:r>
            <a:r>
              <a:rPr lang="pt-BR" sz="2400" dirty="0"/>
              <a:t> em </a:t>
            </a:r>
            <a:r>
              <a:rPr lang="pt-BR" sz="2400" baseline="30000" dirty="0" err="1"/>
              <a:t>o</a:t>
            </a:r>
            <a:r>
              <a:rPr lang="pt-BR" sz="2400" dirty="0" err="1"/>
              <a:t>C.</a:t>
            </a:r>
            <a:endParaRPr lang="pt-BR" sz="1100" dirty="0"/>
          </a:p>
          <a:p>
            <a:pPr marL="358775" indent="0">
              <a:buNone/>
            </a:pPr>
            <a:r>
              <a:rPr lang="pt-BR" sz="1100" dirty="0"/>
              <a:t> </a:t>
            </a:r>
            <a:endParaRPr lang="pt-BR" sz="100" dirty="0"/>
          </a:p>
          <a:p>
            <a:r>
              <a:rPr lang="pt-BR" sz="2400" dirty="0"/>
              <a:t>Como o ar está saturado e UR=100%, qual a pressão de vapor do ambiente (</a:t>
            </a:r>
            <a:r>
              <a:rPr lang="pt-BR" sz="2400" i="1" dirty="0"/>
              <a:t>e</a:t>
            </a:r>
            <a:r>
              <a:rPr lang="pt-BR" sz="2400" dirty="0"/>
              <a:t>)?</a:t>
            </a:r>
          </a:p>
          <a:p>
            <a:pPr lvl="1"/>
            <a:r>
              <a:rPr lang="pt-BR" sz="2000" dirty="0"/>
              <a:t>A pressão de vapor do ambiente (</a:t>
            </a:r>
            <a:r>
              <a:rPr lang="pt-BR" sz="2000" i="1" dirty="0"/>
              <a:t>e</a:t>
            </a:r>
            <a:r>
              <a:rPr lang="pt-BR" sz="2000" dirty="0"/>
              <a:t>) deve ser igual à pressão de vapor de saturação (</a:t>
            </a:r>
            <a:r>
              <a:rPr lang="pt-BR" sz="2000" i="1" dirty="0"/>
              <a:t>e</a:t>
            </a:r>
            <a:r>
              <a:rPr lang="pt-BR" sz="2000" i="1" baseline="-25000" dirty="0"/>
              <a:t>s</a:t>
            </a:r>
            <a:r>
              <a:rPr lang="pt-BR" sz="2000" dirty="0"/>
              <a:t>):  </a:t>
            </a:r>
            <a:r>
              <a:rPr lang="pt-BR" sz="2000" i="1" dirty="0">
                <a:sym typeface="Wingdings" pitchFamily="2" charset="2"/>
              </a:rPr>
              <a:t>e</a:t>
            </a:r>
            <a:r>
              <a:rPr lang="pt-BR" sz="2000" i="1" baseline="-25000" dirty="0">
                <a:sym typeface="Wingdings" pitchFamily="2" charset="2"/>
              </a:rPr>
              <a:t>s</a:t>
            </a:r>
            <a:r>
              <a:rPr lang="pt-BR" sz="2000" dirty="0">
                <a:sym typeface="Wingdings" pitchFamily="2" charset="2"/>
              </a:rPr>
              <a:t>(</a:t>
            </a:r>
            <a:r>
              <a:rPr lang="pt-BR" sz="2000" i="1" dirty="0">
                <a:sym typeface="Wingdings" pitchFamily="2" charset="2"/>
              </a:rPr>
              <a:t>T</a:t>
            </a:r>
            <a:r>
              <a:rPr lang="pt-BR" sz="2000" dirty="0">
                <a:sym typeface="Wingdings" pitchFamily="2" charset="2"/>
              </a:rPr>
              <a:t>=10</a:t>
            </a:r>
            <a:r>
              <a:rPr lang="pt-BR" sz="2000" baseline="30000" dirty="0">
                <a:sym typeface="Wingdings" pitchFamily="2" charset="2"/>
              </a:rPr>
              <a:t>o</a:t>
            </a:r>
            <a:r>
              <a:rPr lang="pt-BR" sz="2000" dirty="0">
                <a:sym typeface="Wingdings" pitchFamily="2" charset="2"/>
              </a:rPr>
              <a:t>C) = 12 </a:t>
            </a:r>
            <a:r>
              <a:rPr lang="pt-BR" sz="2000" dirty="0" err="1">
                <a:sym typeface="Wingdings" pitchFamily="2" charset="2"/>
              </a:rPr>
              <a:t>mb</a:t>
            </a:r>
            <a:r>
              <a:rPr lang="pt-BR" sz="2000" dirty="0">
                <a:sym typeface="Wingdings" pitchFamily="2" charset="2"/>
              </a:rPr>
              <a:t>,  logo </a:t>
            </a:r>
            <a:r>
              <a:rPr lang="pt-BR" sz="2000" i="1" dirty="0"/>
              <a:t>e</a:t>
            </a:r>
            <a:r>
              <a:rPr lang="pt-BR" sz="2000" dirty="0"/>
              <a:t> = </a:t>
            </a:r>
            <a:r>
              <a:rPr lang="pt-BR" sz="2000" i="1" dirty="0"/>
              <a:t>e</a:t>
            </a:r>
            <a:r>
              <a:rPr lang="pt-BR" sz="2000" i="1" baseline="-25000" dirty="0"/>
              <a:t>s</a:t>
            </a:r>
            <a:r>
              <a:rPr lang="pt-BR" sz="2000" dirty="0"/>
              <a:t> = 12 </a:t>
            </a:r>
            <a:r>
              <a:rPr lang="pt-BR" sz="2000" dirty="0" err="1"/>
              <a:t>mb</a:t>
            </a:r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15566"/>
              </p:ext>
            </p:extLst>
          </p:nvPr>
        </p:nvGraphicFramePr>
        <p:xfrm>
          <a:off x="3755045" y="2348880"/>
          <a:ext cx="1633910" cy="73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ção" r:id="rId3" imgW="965160" imgH="431640" progId="Equation.3">
                  <p:embed/>
                </p:oleObj>
              </mc:Choice>
              <mc:Fallback>
                <p:oleObj name="Equação" r:id="rId3" imgW="965160" imgH="4316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045" y="2348880"/>
                        <a:ext cx="1633910" cy="73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13922"/>
              </p:ext>
            </p:extLst>
          </p:nvPr>
        </p:nvGraphicFramePr>
        <p:xfrm>
          <a:off x="1619672" y="3197225"/>
          <a:ext cx="2592288" cy="73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ção" r:id="rId5" imgW="1612800" imgH="457200" progId="Equation.3">
                  <p:embed/>
                </p:oleObj>
              </mc:Choice>
              <mc:Fallback>
                <p:oleObj name="Equação" r:id="rId5" imgW="161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3197225"/>
                        <a:ext cx="2592288" cy="73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79973"/>
              </p:ext>
            </p:extLst>
          </p:nvPr>
        </p:nvGraphicFramePr>
        <p:xfrm>
          <a:off x="3145978" y="5589240"/>
          <a:ext cx="2852043" cy="72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ção" r:id="rId7" imgW="1536480" imgH="393480" progId="Equation.3">
                  <p:embed/>
                </p:oleObj>
              </mc:Choice>
              <mc:Fallback>
                <p:oleObj name="Equação" r:id="rId7" imgW="1536480" imgH="393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978" y="5589240"/>
                        <a:ext cx="2852043" cy="72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87189"/>
            <a:ext cx="390703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(b) Suponha que durante o dia o ar se aqueça a 30</a:t>
            </a:r>
            <a:r>
              <a:rPr lang="pt-BR" sz="2400" baseline="30000" dirty="0"/>
              <a:t>o</a:t>
            </a:r>
            <a:r>
              <a:rPr lang="pt-BR" sz="2400" dirty="0"/>
              <a:t>C, sem nenhuma mudança no conteúdo de vapor e na pressão atmosférica total.</a:t>
            </a:r>
          </a:p>
          <a:p>
            <a:r>
              <a:rPr lang="pt-BR" sz="2400" dirty="0"/>
              <a:t>Qual o valor da pressão de vapor (</a:t>
            </a:r>
            <a:r>
              <a:rPr lang="pt-BR" sz="2400" i="1" dirty="0"/>
              <a:t>e</a:t>
            </a:r>
            <a:r>
              <a:rPr lang="pt-BR" sz="2400" dirty="0"/>
              <a:t>) e da pressão de vapor de saturação (</a:t>
            </a:r>
            <a:r>
              <a:rPr lang="pt-BR" sz="2400" i="1" dirty="0"/>
              <a:t>e</a:t>
            </a:r>
            <a:r>
              <a:rPr lang="pt-BR" sz="2400" i="1" baseline="-25000" dirty="0"/>
              <a:t>s</a:t>
            </a:r>
            <a:r>
              <a:rPr lang="pt-BR" sz="2400" dirty="0"/>
              <a:t>)?</a:t>
            </a:r>
          </a:p>
          <a:p>
            <a:pPr lvl="1"/>
            <a:r>
              <a:rPr lang="pt-BR" sz="2000" dirty="0"/>
              <a:t>Como o conteúdo de vapor não mudou, então a pressão de vapor se manteve a mesma: </a:t>
            </a:r>
            <a:r>
              <a:rPr lang="pt-BR" sz="2000" i="1" dirty="0"/>
              <a:t>e</a:t>
            </a:r>
            <a:r>
              <a:rPr lang="pt-BR" sz="2000" dirty="0"/>
              <a:t> = 12 </a:t>
            </a:r>
            <a:r>
              <a:rPr lang="pt-BR" sz="2000" dirty="0" err="1"/>
              <a:t>mb</a:t>
            </a:r>
            <a:endParaRPr lang="pt-BR" sz="2000" dirty="0"/>
          </a:p>
          <a:p>
            <a:pPr lvl="1"/>
            <a:r>
              <a:rPr lang="pt-BR" sz="2000" dirty="0"/>
              <a:t>Porém, a temperatura aumentou e com isso a capacidade do ar conter vapor. Ou seja, a pressão de vapor de saturação também aumentou:</a:t>
            </a:r>
          </a:p>
          <a:p>
            <a:pPr lvl="1"/>
            <a:endParaRPr lang="pt-BR" sz="1050" dirty="0"/>
          </a:p>
          <a:p>
            <a:pPr marL="0" indent="0">
              <a:buNone/>
            </a:pPr>
            <a:r>
              <a:rPr lang="pt-BR" sz="2000" dirty="0"/>
              <a:t>                                                                            </a:t>
            </a:r>
            <a:r>
              <a:rPr lang="pt-BR" sz="2000" dirty="0">
                <a:sym typeface="Wingdings" pitchFamily="2" charset="2"/>
              </a:rPr>
              <a:t> </a:t>
            </a:r>
            <a:r>
              <a:rPr lang="pt-BR" sz="2000" i="1" dirty="0">
                <a:sym typeface="Wingdings" pitchFamily="2" charset="2"/>
              </a:rPr>
              <a:t>T</a:t>
            </a:r>
            <a:r>
              <a:rPr lang="pt-BR" sz="2000" dirty="0">
                <a:sym typeface="Wingdings" pitchFamily="2" charset="2"/>
              </a:rPr>
              <a:t> = 30</a:t>
            </a:r>
            <a:r>
              <a:rPr lang="pt-BR" sz="2000" baseline="30000" dirty="0">
                <a:sym typeface="Wingdings" pitchFamily="2" charset="2"/>
              </a:rPr>
              <a:t>o</a:t>
            </a:r>
            <a:r>
              <a:rPr lang="pt-BR" sz="2000" dirty="0">
                <a:sym typeface="Wingdings" pitchFamily="2" charset="2"/>
              </a:rPr>
              <a:t>C, </a:t>
            </a:r>
            <a:r>
              <a:rPr lang="pt-BR" sz="2000" i="1" dirty="0">
                <a:sym typeface="Wingdings" pitchFamily="2" charset="2"/>
              </a:rPr>
              <a:t>e</a:t>
            </a:r>
            <a:r>
              <a:rPr lang="pt-BR" sz="2000" i="1" baseline="-25000" dirty="0">
                <a:sym typeface="Wingdings" pitchFamily="2" charset="2"/>
              </a:rPr>
              <a:t>s</a:t>
            </a:r>
            <a:r>
              <a:rPr lang="pt-BR" sz="2000" dirty="0">
                <a:sym typeface="Wingdings" pitchFamily="2" charset="2"/>
              </a:rPr>
              <a:t> = 42 </a:t>
            </a:r>
            <a:r>
              <a:rPr lang="pt-BR" sz="2000" dirty="0" err="1">
                <a:sym typeface="Wingdings" pitchFamily="2" charset="2"/>
              </a:rPr>
              <a:t>mb</a:t>
            </a:r>
            <a:endParaRPr lang="pt-BR" sz="2000" dirty="0"/>
          </a:p>
          <a:p>
            <a:endParaRPr lang="pt-BR" sz="2400" dirty="0"/>
          </a:p>
          <a:p>
            <a:r>
              <a:rPr lang="pt-BR" sz="2400" dirty="0"/>
              <a:t>Qual o valor da UR?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46710"/>
              </p:ext>
            </p:extLst>
          </p:nvPr>
        </p:nvGraphicFramePr>
        <p:xfrm>
          <a:off x="2195736" y="3933056"/>
          <a:ext cx="25923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ção" r:id="rId3" imgW="1612800" imgH="457200" progId="Equation.3">
                  <p:embed/>
                </p:oleObj>
              </mc:Choice>
              <mc:Fallback>
                <p:oleObj name="Equação" r:id="rId3" imgW="1612800" imgH="45720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056"/>
                        <a:ext cx="25923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344429"/>
              </p:ext>
            </p:extLst>
          </p:nvPr>
        </p:nvGraphicFramePr>
        <p:xfrm>
          <a:off x="3302000" y="5373688"/>
          <a:ext cx="25177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ção" r:id="rId5" imgW="1587240" imgH="393480" progId="Equation.3">
                  <p:embed/>
                </p:oleObj>
              </mc:Choice>
              <mc:Fallback>
                <p:oleObj name="Equação" r:id="rId5" imgW="1587240" imgH="39348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373688"/>
                        <a:ext cx="2517775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1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qual temperatura devemos esfriar o ar para que ele se torne saturado novamente?</a:t>
            </a:r>
          </a:p>
          <a:p>
            <a:pPr lvl="1"/>
            <a:r>
              <a:rPr lang="pt-BR" sz="2000" dirty="0"/>
              <a:t>A resposta é, obviamente, 10</a:t>
            </a:r>
            <a:r>
              <a:rPr lang="pt-BR" sz="2000" baseline="30000" dirty="0"/>
              <a:t>o</a:t>
            </a:r>
            <a:r>
              <a:rPr lang="pt-BR" sz="2000" dirty="0"/>
              <a:t>C.</a:t>
            </a:r>
          </a:p>
          <a:p>
            <a:endParaRPr lang="pt-BR" sz="2400" dirty="0"/>
          </a:p>
          <a:p>
            <a:r>
              <a:rPr lang="pt-BR" sz="2400" dirty="0"/>
              <a:t>Para esta quantidade de vapor no ar, 10</a:t>
            </a:r>
            <a:r>
              <a:rPr lang="pt-BR" sz="2400" baseline="30000" dirty="0"/>
              <a:t>o</a:t>
            </a:r>
            <a:r>
              <a:rPr lang="pt-BR" sz="2400" dirty="0"/>
              <a:t>C é chamada de </a:t>
            </a:r>
            <a:r>
              <a:rPr lang="pt-BR" sz="2400" dirty="0">
                <a:solidFill>
                  <a:srgbClr val="FF0000"/>
                </a:solidFill>
              </a:rPr>
              <a:t>temperatura de ponto de orvalho </a:t>
            </a:r>
            <a:r>
              <a:rPr lang="pt-BR" sz="2400" dirty="0"/>
              <a:t>(</a:t>
            </a:r>
            <a:r>
              <a:rPr lang="pt-BR" sz="2400" i="1" dirty="0" err="1">
                <a:solidFill>
                  <a:srgbClr val="FF0000"/>
                </a:solidFill>
              </a:rPr>
              <a:t>T</a:t>
            </a:r>
            <a:r>
              <a:rPr lang="pt-BR" sz="2400" i="1" baseline="-25000" dirty="0" err="1">
                <a:solidFill>
                  <a:srgbClr val="FF0000"/>
                </a:solidFill>
              </a:rPr>
              <a:t>d</a:t>
            </a:r>
            <a:r>
              <a:rPr lang="pt-BR" sz="2400" dirty="0"/>
              <a:t> – “d” vem do inglês, </a:t>
            </a:r>
            <a:r>
              <a:rPr lang="pt-BR" sz="2400" i="1" dirty="0" err="1"/>
              <a:t>dew</a:t>
            </a:r>
            <a:r>
              <a:rPr lang="pt-BR" sz="2400" i="1" dirty="0"/>
              <a:t> point</a:t>
            </a:r>
            <a:r>
              <a:rPr lang="pt-BR" sz="2400" dirty="0"/>
              <a:t>).</a:t>
            </a:r>
          </a:p>
          <a:p>
            <a:endParaRPr lang="pt-BR" sz="2400" dirty="0"/>
          </a:p>
          <a:p>
            <a:r>
              <a:rPr lang="pt-BR" sz="2400" dirty="0"/>
              <a:t>Logo, </a:t>
            </a:r>
            <a:r>
              <a:rPr lang="pt-BR" sz="2400" i="1" dirty="0"/>
              <a:t>a temperatura de ponto de orvalho representa a temperatura que o ar deve ser resfriado (sem mudanças na pressão atmosférica e conteúdo de umidade) para ele se tornar saturado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04664"/>
            <a:ext cx="390703" cy="3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temperatura de ponto de orvalho é uma boa medida para prever a formação de orvalho, geada, nevoeiro e a mínima temperatura: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Quanto maior a </a:t>
            </a:r>
            <a:r>
              <a:rPr lang="pt-BR" sz="2000" i="1" dirty="0" err="1"/>
              <a:t>T</a:t>
            </a:r>
            <a:r>
              <a:rPr lang="pt-BR" sz="2000" i="1" baseline="-25000" dirty="0" err="1"/>
              <a:t>d</a:t>
            </a:r>
            <a:r>
              <a:rPr lang="pt-BR" sz="2000" dirty="0"/>
              <a:t>, mais umidade está disponível e mais </a:t>
            </a:r>
            <a:r>
              <a:rPr lang="pt-BR" sz="2000" dirty="0" err="1"/>
              <a:t>raidação</a:t>
            </a:r>
            <a:r>
              <a:rPr lang="pt-BR" sz="2000" dirty="0"/>
              <a:t> IV será absorvida, não diminuindo muito a </a:t>
            </a:r>
            <a:r>
              <a:rPr lang="pt-BR" sz="2000" i="1" dirty="0"/>
              <a:t>T</a:t>
            </a:r>
            <a:r>
              <a:rPr lang="pt-BR" sz="2000" dirty="0"/>
              <a:t> mínima (noites úmidas são em geral mais quentes que noites secas).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" y="2207876"/>
            <a:ext cx="8694712" cy="244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437112"/>
            <a:ext cx="28398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Temperatura</a:t>
            </a:r>
            <a:r>
              <a:rPr lang="en-US" sz="1200" dirty="0"/>
              <a:t> de </a:t>
            </a:r>
            <a:r>
              <a:rPr lang="en-US" sz="1200" dirty="0" err="1"/>
              <a:t>ponto</a:t>
            </a:r>
            <a:r>
              <a:rPr lang="en-US" sz="1200" dirty="0"/>
              <a:t> de </a:t>
            </a:r>
            <a:r>
              <a:rPr lang="en-US" sz="1200" dirty="0" err="1"/>
              <a:t>orvalho</a:t>
            </a:r>
            <a:r>
              <a:rPr lang="en-US" sz="1200" dirty="0"/>
              <a:t> = 21,1</a:t>
            </a:r>
            <a:r>
              <a:rPr lang="en-US" sz="1200" baseline="30000" dirty="0"/>
              <a:t>o</a:t>
            </a:r>
            <a:r>
              <a:rPr lang="en-US" sz="1200" dirty="0"/>
              <a:t>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72344" y="4437112"/>
            <a:ext cx="28398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Temperatura</a:t>
            </a:r>
            <a:r>
              <a:rPr lang="en-US" sz="1200" dirty="0"/>
              <a:t> de </a:t>
            </a:r>
            <a:r>
              <a:rPr lang="en-US" sz="1200" dirty="0" err="1"/>
              <a:t>ponto</a:t>
            </a:r>
            <a:r>
              <a:rPr lang="en-US" sz="1200" dirty="0"/>
              <a:t> de </a:t>
            </a:r>
            <a:r>
              <a:rPr lang="en-US" sz="1200" dirty="0" err="1"/>
              <a:t>orvalho</a:t>
            </a:r>
            <a:r>
              <a:rPr lang="en-US" sz="1200" dirty="0"/>
              <a:t> = 15,5</a:t>
            </a:r>
            <a:r>
              <a:rPr lang="en-US" sz="1200" baseline="30000" dirty="0"/>
              <a:t>o</a:t>
            </a:r>
            <a:r>
              <a:rPr lang="en-US" sz="1200" dirty="0"/>
              <a:t>C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4411081"/>
            <a:ext cx="27227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/>
              <a:t>Temperatura</a:t>
            </a:r>
            <a:r>
              <a:rPr lang="en-US" sz="1200" dirty="0"/>
              <a:t> de </a:t>
            </a:r>
            <a:r>
              <a:rPr lang="en-US" sz="1200" dirty="0" err="1"/>
              <a:t>ponto</a:t>
            </a:r>
            <a:r>
              <a:rPr lang="en-US" sz="1200" dirty="0"/>
              <a:t> de </a:t>
            </a:r>
            <a:r>
              <a:rPr lang="en-US" sz="1200" dirty="0" err="1"/>
              <a:t>orvalho</a:t>
            </a:r>
            <a:r>
              <a:rPr lang="en-US" sz="1200" dirty="0"/>
              <a:t> = 10</a:t>
            </a:r>
            <a:r>
              <a:rPr lang="en-US" sz="1200" baseline="30000" dirty="0"/>
              <a:t>o</a:t>
            </a:r>
            <a:r>
              <a:rPr lang="en-US" sz="1200" dirty="0"/>
              <a:t>C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632" y="4077072"/>
            <a:ext cx="2617576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Temperatura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mínima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esperada</a:t>
            </a:r>
            <a:r>
              <a:rPr lang="en-US" sz="1200" dirty="0">
                <a:solidFill>
                  <a:schemeClr val="bg1"/>
                </a:solidFill>
              </a:rPr>
              <a:t>= 22,2</a:t>
            </a:r>
            <a:r>
              <a:rPr lang="en-US" sz="1200" baseline="30000" dirty="0">
                <a:solidFill>
                  <a:schemeClr val="bg1"/>
                </a:solidFill>
              </a:rPr>
              <a:t>o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250568" y="4090972"/>
            <a:ext cx="2617576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Temperatura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mínima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esperada</a:t>
            </a:r>
            <a:r>
              <a:rPr lang="en-US" sz="1200" dirty="0">
                <a:solidFill>
                  <a:schemeClr val="bg1"/>
                </a:solidFill>
              </a:rPr>
              <a:t>= 17,2</a:t>
            </a:r>
            <a:r>
              <a:rPr lang="en-US" sz="1200" baseline="30000" dirty="0">
                <a:solidFill>
                  <a:schemeClr val="bg1"/>
                </a:solidFill>
              </a:rPr>
              <a:t>o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4075015"/>
            <a:ext cx="2617576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Temperatura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mínima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esperada</a:t>
            </a:r>
            <a:r>
              <a:rPr lang="en-US" sz="1200" dirty="0">
                <a:solidFill>
                  <a:schemeClr val="bg1"/>
                </a:solidFill>
              </a:rPr>
              <a:t>= 12,7</a:t>
            </a:r>
            <a:r>
              <a:rPr lang="en-US" sz="1200" baseline="30000" dirty="0">
                <a:solidFill>
                  <a:schemeClr val="bg1"/>
                </a:solidFill>
              </a:rPr>
              <a:t>o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9984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temperatura de ponto de orvalho também é usada para determinarmos a altura da base de nuvens </a:t>
            </a:r>
            <a:r>
              <a:rPr lang="pt-BR" sz="2400" dirty="0" err="1"/>
              <a:t>cumulus</a:t>
            </a:r>
            <a:r>
              <a:rPr lang="pt-BR" sz="2400" dirty="0"/>
              <a:t>:</a:t>
            </a:r>
          </a:p>
          <a:p>
            <a:pPr marL="5021263" lvl="1"/>
            <a:endParaRPr lang="pt-BR" sz="2000" dirty="0"/>
          </a:p>
          <a:p>
            <a:pPr marL="5021263" lvl="1"/>
            <a:r>
              <a:rPr lang="pt-BR" sz="2000" dirty="0"/>
              <a:t>Uma parcela de ar se esfria a uma taxa de 9,8</a:t>
            </a:r>
            <a:r>
              <a:rPr lang="pt-BR" sz="2000" baseline="30000" dirty="0"/>
              <a:t>o</a:t>
            </a:r>
            <a:r>
              <a:rPr lang="pt-BR" sz="2000" dirty="0"/>
              <a:t>C/km enquanto a UR &lt; 100%.</a:t>
            </a:r>
          </a:p>
          <a:p>
            <a:pPr marL="5021263" lvl="1"/>
            <a:endParaRPr lang="pt-BR" sz="700" dirty="0"/>
          </a:p>
          <a:p>
            <a:pPr marL="5021263" lvl="1"/>
            <a:r>
              <a:rPr lang="pt-BR" sz="2000" dirty="0"/>
              <a:t>O que acontece quando </a:t>
            </a:r>
            <a:r>
              <a:rPr lang="pt-BR" sz="2000" i="1" dirty="0"/>
              <a:t>T</a:t>
            </a:r>
            <a:r>
              <a:rPr lang="pt-BR" sz="2000" dirty="0"/>
              <a:t> = </a:t>
            </a:r>
            <a:r>
              <a:rPr lang="pt-BR" sz="2000" i="1" dirty="0" err="1"/>
              <a:t>T</a:t>
            </a:r>
            <a:r>
              <a:rPr lang="pt-BR" sz="2000" i="1" baseline="-25000" dirty="0" err="1"/>
              <a:t>d</a:t>
            </a:r>
            <a:r>
              <a:rPr lang="pt-BR" sz="2000" dirty="0"/>
              <a:t>?</a:t>
            </a:r>
          </a:p>
          <a:p>
            <a:pPr marL="5421313" lvl="2"/>
            <a:r>
              <a:rPr lang="pt-BR" sz="1600" dirty="0"/>
              <a:t>UR=100% (ar está saturado) e há condensação de água e as primeiras gotículas se formam, determinando a base da nuvem</a:t>
            </a:r>
          </a:p>
          <a:p>
            <a:pPr marL="5021263" lvl="1"/>
            <a:endParaRPr lang="pt-BR" sz="600" dirty="0"/>
          </a:p>
          <a:p>
            <a:pPr marL="5021263" lvl="1"/>
            <a:r>
              <a:rPr lang="pt-BR" sz="2000" dirty="0"/>
              <a:t>Quando UR &gt;= 100%, vapor é condensado liberando calor latente, e a parcela se resfria a uma taxa menor (6,5</a:t>
            </a:r>
            <a:r>
              <a:rPr lang="pt-BR" sz="2000" baseline="30000" dirty="0"/>
              <a:t>o</a:t>
            </a:r>
            <a:r>
              <a:rPr lang="pt-BR" sz="2000" dirty="0"/>
              <a:t>C/km).</a:t>
            </a:r>
          </a:p>
          <a:p>
            <a:pPr marL="5021263" lvl="1"/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7" name="Imagem 6" descr="adiabatic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856" y="1484784"/>
            <a:ext cx="45813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 Fases da água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molécula de água (H</a:t>
            </a:r>
            <a:r>
              <a:rPr lang="pt-BR" sz="2400" baseline="-25000" dirty="0"/>
              <a:t>2</a:t>
            </a:r>
            <a:r>
              <a:rPr lang="pt-BR" sz="2400" dirty="0"/>
              <a:t>O) possui dois átomos de hidrogênio (H</a:t>
            </a:r>
            <a:r>
              <a:rPr lang="pt-BR" sz="2400" baseline="30000" dirty="0"/>
              <a:t>+</a:t>
            </a:r>
            <a:r>
              <a:rPr lang="pt-BR" sz="2400" dirty="0"/>
              <a:t>) ligados à um átomo de oxigênio (O</a:t>
            </a:r>
            <a:r>
              <a:rPr lang="pt-BR" sz="2400" baseline="30000" dirty="0"/>
              <a:t>2-</a:t>
            </a:r>
            <a:r>
              <a:rPr lang="pt-BR" sz="2400" dirty="0"/>
              <a:t>) por um ângulo permanente de ~105</a:t>
            </a:r>
            <a:r>
              <a:rPr lang="pt-BR" sz="2400" baseline="30000" dirty="0"/>
              <a:t>o</a:t>
            </a:r>
            <a:r>
              <a:rPr lang="pt-BR" sz="2400" dirty="0"/>
              <a:t> (chamado de dipolo permanente da água).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Ou seja, os átomos das moléculas de água mantêm uma </a:t>
            </a:r>
            <a:r>
              <a:rPr lang="pt-BR" sz="2400" u="sng" dirty="0"/>
              <a:t>distância permanente</a:t>
            </a:r>
            <a:r>
              <a:rPr lang="pt-BR" sz="2400" dirty="0"/>
              <a:t> entre eles e também uma distância (variável) entre uma molécula de água e outra.</a:t>
            </a:r>
          </a:p>
          <a:p>
            <a:r>
              <a:rPr lang="pt-BR" sz="2400" dirty="0"/>
              <a:t>Essas distâncias são o que determinam as fases da água.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600400" cy="258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817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Logo, a temperatura de ponto de orvalho é um bom indicador do conteúdo de vapor.</a:t>
            </a:r>
          </a:p>
          <a:p>
            <a:endParaRPr lang="pt-BR" sz="2400" dirty="0"/>
          </a:p>
          <a:p>
            <a:r>
              <a:rPr lang="pt-BR" sz="2400" dirty="0"/>
              <a:t>Mais especificamente, </a:t>
            </a:r>
            <a:r>
              <a:rPr lang="pt-BR" sz="2400" b="1" i="1" dirty="0">
                <a:solidFill>
                  <a:srgbClr val="FF0000"/>
                </a:solidFill>
              </a:rPr>
              <a:t>o ponto de orvalho é uma medida da quantidade de vapor de água no ar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70C0"/>
                </a:solidFill>
              </a:rPr>
              <a:t>Altos valores de </a:t>
            </a:r>
            <a:r>
              <a:rPr lang="pt-BR" sz="2400" b="1" i="1" dirty="0" err="1">
                <a:solidFill>
                  <a:srgbClr val="0070C0"/>
                </a:solidFill>
              </a:rPr>
              <a:t>T</a:t>
            </a:r>
            <a:r>
              <a:rPr lang="pt-BR" sz="2400" b="1" i="1" baseline="-25000" dirty="0" err="1">
                <a:solidFill>
                  <a:srgbClr val="0070C0"/>
                </a:solidFill>
              </a:rPr>
              <a:t>d</a:t>
            </a:r>
            <a:r>
              <a:rPr lang="pt-BR" sz="2400" b="1" dirty="0"/>
              <a:t> </a:t>
            </a:r>
            <a:r>
              <a:rPr lang="pt-BR" sz="2400" dirty="0"/>
              <a:t>indicam </a:t>
            </a:r>
            <a:r>
              <a:rPr lang="pt-BR" sz="2400" b="1" dirty="0">
                <a:solidFill>
                  <a:srgbClr val="0070C0"/>
                </a:solidFill>
              </a:rPr>
              <a:t>grande quantidade de vapor</a:t>
            </a:r>
            <a:r>
              <a:rPr lang="pt-BR" sz="2400" dirty="0"/>
              <a:t>, enquanto </a:t>
            </a:r>
            <a:r>
              <a:rPr lang="pt-BR" sz="2400" b="1" dirty="0">
                <a:solidFill>
                  <a:srgbClr val="00B0F0"/>
                </a:solidFill>
              </a:rPr>
              <a:t>baixos valores de </a:t>
            </a:r>
            <a:r>
              <a:rPr lang="pt-BR" sz="2400" b="1" i="1" dirty="0" err="1">
                <a:solidFill>
                  <a:srgbClr val="00B0F0"/>
                </a:solidFill>
              </a:rPr>
              <a:t>T</a:t>
            </a:r>
            <a:r>
              <a:rPr lang="pt-BR" sz="2400" b="1" i="1" baseline="-25000" dirty="0" err="1">
                <a:solidFill>
                  <a:srgbClr val="00B0F0"/>
                </a:solidFill>
              </a:rPr>
              <a:t>d</a:t>
            </a:r>
            <a:r>
              <a:rPr lang="pt-BR" sz="2400" dirty="0"/>
              <a:t> indicam </a:t>
            </a:r>
            <a:r>
              <a:rPr lang="pt-BR" sz="2400" b="1" dirty="0">
                <a:solidFill>
                  <a:srgbClr val="00B0F0"/>
                </a:solidFill>
              </a:rPr>
              <a:t>baixa quantidade de vapor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A parcela (ou o ar) só terá a máxima quantidade (máxima) de vapor se chegar à saturação, ou seja, se </a:t>
            </a:r>
            <a:r>
              <a:rPr lang="pt-BR" sz="2400" i="1" dirty="0"/>
              <a:t>T=</a:t>
            </a:r>
            <a:r>
              <a:rPr lang="pt-BR" sz="2400" i="1" dirty="0" err="1"/>
              <a:t>T</a:t>
            </a:r>
            <a:r>
              <a:rPr lang="pt-BR" sz="2400" i="1" baseline="-25000" dirty="0" err="1"/>
              <a:t>d</a:t>
            </a:r>
            <a:r>
              <a:rPr lang="pt-BR" sz="2400" dirty="0"/>
              <a:t>.</a:t>
            </a:r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0679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A diferença entre a temperatura do ar e a temperatura de ponto de orvalho indicam se a UR está alta ou baixa:</a:t>
            </a:r>
          </a:p>
          <a:p>
            <a:pPr lvl="1"/>
            <a:r>
              <a:rPr lang="pt-BR" sz="1600" dirty="0"/>
              <a:t>Quando a temperatura do ar e ponto de orvalho estão distantes, a umidade relativa é baixa</a:t>
            </a:r>
          </a:p>
          <a:p>
            <a:pPr lvl="1"/>
            <a:r>
              <a:rPr lang="pt-BR" sz="1600" dirty="0"/>
              <a:t>Quando eles estão perto do mesmo valor, a umidade relativa do ar é alta.</a:t>
            </a:r>
          </a:p>
          <a:p>
            <a:pPr lvl="1"/>
            <a:r>
              <a:rPr lang="pt-BR" sz="1600" dirty="0"/>
              <a:t>Quando a temperatura do ar e do ponto de orvalho são iguais, o ar está saturado e a umidade relativa é de 100%.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43" y="2708920"/>
            <a:ext cx="4235623" cy="371151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681631" y="3717032"/>
            <a:ext cx="89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d</a:t>
            </a:r>
            <a:r>
              <a:rPr lang="en-US" dirty="0"/>
              <a:t>=37</a:t>
            </a:r>
            <a:r>
              <a:rPr lang="en-US" baseline="30000" dirty="0"/>
              <a:t>o</a:t>
            </a:r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72889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44446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Mesmo que UR=100%, o ar, sob certas condições, pode ser considerado como “seco”: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714375" lvl="1" indent="-342900"/>
            <a:endParaRPr lang="pt-BR" sz="700" dirty="0"/>
          </a:p>
          <a:p>
            <a:pPr marL="714375" lvl="1" indent="-342900"/>
            <a:r>
              <a:rPr lang="pt-BR" sz="1600" dirty="0"/>
              <a:t>O ar polar tem a </a:t>
            </a:r>
            <a:r>
              <a:rPr lang="pt-BR" sz="1600" i="1" dirty="0"/>
              <a:t>T=</a:t>
            </a:r>
            <a:r>
              <a:rPr lang="pt-BR" sz="1600" i="1" dirty="0" err="1"/>
              <a:t>T</a:t>
            </a:r>
            <a:r>
              <a:rPr lang="pt-BR" sz="1600" i="1" baseline="-25000" dirty="0" err="1"/>
              <a:t>d</a:t>
            </a:r>
            <a:r>
              <a:rPr lang="pt-BR" sz="1600" dirty="0"/>
              <a:t> </a:t>
            </a:r>
            <a:r>
              <a:rPr lang="pt-BR" sz="1600" dirty="0">
                <a:sym typeface="Wingdings" pitchFamily="2" charset="2"/>
              </a:rPr>
              <a:t> </a:t>
            </a:r>
            <a:r>
              <a:rPr lang="pt-BR" sz="1600" dirty="0"/>
              <a:t> ar está saturado e UR=100%.</a:t>
            </a:r>
          </a:p>
          <a:p>
            <a:pPr marL="714375" lvl="1" indent="-342900"/>
            <a:r>
              <a:rPr lang="pt-BR" sz="1600" dirty="0"/>
              <a:t>O ar do deserto com separação grande entre a </a:t>
            </a:r>
            <a:r>
              <a:rPr lang="pt-BR" sz="1600" i="1" dirty="0"/>
              <a:t>T</a:t>
            </a:r>
            <a:r>
              <a:rPr lang="pt-BR" sz="1600" dirty="0"/>
              <a:t> do ar e </a:t>
            </a:r>
            <a:r>
              <a:rPr lang="pt-BR" sz="1600" i="1" dirty="0" err="1"/>
              <a:t>T</a:t>
            </a:r>
            <a:r>
              <a:rPr lang="pt-BR" sz="1600" i="1" baseline="-25000" dirty="0" err="1"/>
              <a:t>d</a:t>
            </a:r>
            <a:r>
              <a:rPr lang="pt-BR" sz="1600" dirty="0"/>
              <a:t> </a:t>
            </a:r>
            <a:r>
              <a:rPr lang="pt-BR" sz="1600" dirty="0">
                <a:sym typeface="Wingdings" pitchFamily="2" charset="2"/>
              </a:rPr>
              <a:t> baixa umidade,</a:t>
            </a:r>
            <a:r>
              <a:rPr lang="pt-BR" sz="1600" dirty="0"/>
              <a:t> UR=21%.</a:t>
            </a:r>
          </a:p>
          <a:p>
            <a:pPr marL="714375" lvl="1" indent="-342900"/>
            <a:r>
              <a:rPr lang="pt-BR" sz="1600" i="1" dirty="0">
                <a:solidFill>
                  <a:srgbClr val="FF0000"/>
                </a:solidFill>
              </a:rPr>
              <a:t>Mas quem tem mais massa de vapor (umidade absoluta, específica, razão de mistura)?</a:t>
            </a:r>
          </a:p>
          <a:p>
            <a:pPr marL="1114425" lvl="2" indent="-342900"/>
            <a:r>
              <a:rPr lang="pt-BR" sz="1600" dirty="0"/>
              <a:t>Uma vez que o ponto de orvalho é uma medida da quantidade de vapor de água no ar, o ar do deserto (com um maior ponto de orvalho) pode conter mais do vapor de água. Assim, mesmo que o ar polar tenha UR mais alta, o ar do deserto contém mais densidade de vapor, maior umidade absoluta, maior umidade específica e maior razão de mistura.</a:t>
            </a:r>
          </a:p>
          <a:p>
            <a:pPr marL="4121150"/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grpSp>
        <p:nvGrpSpPr>
          <p:cNvPr id="3" name="Grupo 2"/>
          <p:cNvGrpSpPr/>
          <p:nvPr/>
        </p:nvGrpSpPr>
        <p:grpSpPr>
          <a:xfrm>
            <a:off x="1730871" y="1309442"/>
            <a:ext cx="5713546" cy="2957758"/>
            <a:chOff x="1796413" y="1309442"/>
            <a:chExt cx="5511891" cy="282442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04"/>
            <a:stretch/>
          </p:blipFill>
          <p:spPr bwMode="auto">
            <a:xfrm>
              <a:off x="4716016" y="1309442"/>
              <a:ext cx="2592288" cy="2824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22"/>
            <a:stretch/>
          </p:blipFill>
          <p:spPr bwMode="auto">
            <a:xfrm>
              <a:off x="1796413" y="1318140"/>
              <a:ext cx="2592288" cy="281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/>
          </a:p>
          <a:p>
            <a:endParaRPr lang="pt-BR" sz="2400" dirty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77895" y="2231308"/>
            <a:ext cx="1181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Deserto</a:t>
            </a:r>
            <a:r>
              <a:rPr lang="en-US" b="1" dirty="0"/>
              <a:t>:</a:t>
            </a:r>
          </a:p>
          <a:p>
            <a:r>
              <a:rPr lang="en-US" i="1" dirty="0"/>
              <a:t>T</a:t>
            </a:r>
            <a:r>
              <a:rPr lang="en-US" dirty="0"/>
              <a:t>=35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i="1" dirty="0"/>
              <a:t>T</a:t>
            </a:r>
            <a:r>
              <a:rPr lang="en-US" i="1" baseline="-25000" dirty="0"/>
              <a:t>d</a:t>
            </a:r>
            <a:r>
              <a:rPr lang="en-US" dirty="0"/>
              <a:t>=10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UR=21%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=8,1 gkg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3743" y="2206636"/>
            <a:ext cx="1181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 err="1"/>
              <a:t>Ar</a:t>
            </a:r>
            <a:r>
              <a:rPr lang="en-US" b="1" u="sng" dirty="0"/>
              <a:t> polar</a:t>
            </a:r>
            <a:r>
              <a:rPr lang="en-US" b="1" dirty="0"/>
              <a:t>:</a:t>
            </a:r>
          </a:p>
          <a:p>
            <a:pPr algn="r"/>
            <a:r>
              <a:rPr lang="en-US" i="1" dirty="0"/>
              <a:t>T</a:t>
            </a:r>
            <a:r>
              <a:rPr lang="en-US" dirty="0"/>
              <a:t>=-2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 algn="r"/>
            <a:r>
              <a:rPr lang="en-US" i="1" dirty="0"/>
              <a:t>T</a:t>
            </a:r>
            <a:r>
              <a:rPr lang="en-US" i="1" baseline="-25000" dirty="0"/>
              <a:t>d</a:t>
            </a:r>
            <a:r>
              <a:rPr lang="en-US" dirty="0"/>
              <a:t>=-2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 algn="r"/>
            <a:r>
              <a:rPr lang="en-US" dirty="0"/>
              <a:t>UR=100%</a:t>
            </a:r>
          </a:p>
          <a:p>
            <a:pPr algn="r"/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=3,5 gkg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366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446856" y="620688"/>
            <a:ext cx="8229600" cy="5904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Compare a UR e T dos locais destacados. Onde tem mais vapor de água no ar?</a:t>
            </a:r>
          </a:p>
          <a:p>
            <a:pPr lvl="1"/>
            <a:r>
              <a:rPr lang="pt-BR" sz="1600" b="1" dirty="0"/>
              <a:t>AM vs. SC (onde UR&gt;95%)   </a:t>
            </a:r>
            <a:r>
              <a:rPr lang="pt-BR" sz="1600" dirty="0"/>
              <a:t>e  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Nordeste Brasileiro vs. Sul Argentina (onde 50&lt;UR&lt;60%)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Umidade</a:t>
            </a:r>
            <a:endParaRPr lang="en-CA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23" y="1588403"/>
            <a:ext cx="4284065" cy="475252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6917"/>
            <a:ext cx="4320480" cy="479292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411760" y="4221088"/>
            <a:ext cx="576064" cy="5040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lipse 6"/>
          <p:cNvSpPr/>
          <p:nvPr/>
        </p:nvSpPr>
        <p:spPr>
          <a:xfrm>
            <a:off x="6876256" y="4221088"/>
            <a:ext cx="576064" cy="5040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lipse 7"/>
          <p:cNvSpPr/>
          <p:nvPr/>
        </p:nvSpPr>
        <p:spPr>
          <a:xfrm>
            <a:off x="1475656" y="2852936"/>
            <a:ext cx="576064" cy="5040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Elipse 8"/>
          <p:cNvSpPr/>
          <p:nvPr/>
        </p:nvSpPr>
        <p:spPr>
          <a:xfrm>
            <a:off x="6012160" y="2780928"/>
            <a:ext cx="576064" cy="5040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tângulo 9"/>
          <p:cNvSpPr/>
          <p:nvPr/>
        </p:nvSpPr>
        <p:spPr>
          <a:xfrm>
            <a:off x="845840" y="6248150"/>
            <a:ext cx="343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hlinkClick r:id="rId4"/>
              </a:rPr>
              <a:t>http://www.inmet.gov.br/vime/?M=UR2mV10m</a:t>
            </a:r>
            <a:endParaRPr lang="en-CA" sz="1200" dirty="0"/>
          </a:p>
          <a:p>
            <a:pPr algn="ctr"/>
            <a:endParaRPr lang="en-CA" sz="1200" dirty="0"/>
          </a:p>
        </p:txBody>
      </p:sp>
      <p:sp>
        <p:nvSpPr>
          <p:cNvPr id="11" name="Retângulo 10"/>
          <p:cNvSpPr/>
          <p:nvPr/>
        </p:nvSpPr>
        <p:spPr>
          <a:xfrm>
            <a:off x="5243489" y="6279703"/>
            <a:ext cx="306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200" dirty="0">
                <a:hlinkClick r:id="rId5"/>
              </a:rPr>
              <a:t>http://www.inmet.gov.br/vime/?M=T2mPress</a:t>
            </a:r>
            <a:endParaRPr lang="en-CA" sz="1200" dirty="0"/>
          </a:p>
          <a:p>
            <a:pPr algn="ctr"/>
            <a:endParaRPr lang="en-CA" sz="1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41465" y="1346862"/>
            <a:ext cx="235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/>
              <a:t>Temperatura do ar em 2m</a:t>
            </a:r>
            <a:endParaRPr lang="en-CA" sz="1600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41462" y="1340768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/>
              <a:t>UR do ar em 2m</a:t>
            </a:r>
            <a:endParaRPr lang="en-CA" sz="1600" i="1" dirty="0"/>
          </a:p>
        </p:txBody>
      </p:sp>
      <p:sp>
        <p:nvSpPr>
          <p:cNvPr id="15" name="Elipse 14"/>
          <p:cNvSpPr/>
          <p:nvPr/>
        </p:nvSpPr>
        <p:spPr>
          <a:xfrm>
            <a:off x="1241211" y="5445224"/>
            <a:ext cx="576064" cy="504056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Elipse 15"/>
          <p:cNvSpPr/>
          <p:nvPr/>
        </p:nvSpPr>
        <p:spPr>
          <a:xfrm>
            <a:off x="2771800" y="3356992"/>
            <a:ext cx="576064" cy="504056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lipse 16"/>
          <p:cNvSpPr/>
          <p:nvPr/>
        </p:nvSpPr>
        <p:spPr>
          <a:xfrm>
            <a:off x="5777715" y="5445224"/>
            <a:ext cx="576064" cy="504056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Elipse 17"/>
          <p:cNvSpPr/>
          <p:nvPr/>
        </p:nvSpPr>
        <p:spPr>
          <a:xfrm>
            <a:off x="7308304" y="3356992"/>
            <a:ext cx="576064" cy="504056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920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Umidade atmosférica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04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520785"/>
            <a:ext cx="7776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Fases da água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Evaporação, condensação e saturação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r>
              <a:rPr lang="pt-BR" sz="2200" dirty="0"/>
              <a:t>Umidade absoluta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específica e razão de mistura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Pressão de vapor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relativa e Ponto de orvalho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Medindo 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endParaRPr lang="pt-BR" sz="2200" dirty="0"/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56105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Medindo umidade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Um instrumento comum utilizado para a obtenção do ponto de orvalho e a umidade relativa é um </a:t>
            </a:r>
            <a:r>
              <a:rPr lang="pt-BR" sz="2000" dirty="0">
                <a:solidFill>
                  <a:srgbClr val="FF0000"/>
                </a:solidFill>
              </a:rPr>
              <a:t>psicrômetro</a:t>
            </a:r>
            <a:r>
              <a:rPr lang="pt-BR" sz="2000" dirty="0"/>
              <a:t>, o qual consiste em dois termômetros de mercúrio montados lado a lado e ligados a uma peça de metal.</a:t>
            </a:r>
          </a:p>
          <a:p>
            <a:pPr marL="2963863" lvl="1"/>
            <a:r>
              <a:rPr lang="pt-BR" sz="1800" dirty="0"/>
              <a:t>Os termômetros são exatamente iguais, exceto que um tem um pedaço de pano (pavio), cobrindo o seu bulbo - chamado de bulbo úmido. O bulbo é mergulhado em água potável, enquanto o outro termômetro é mantido seco. </a:t>
            </a:r>
          </a:p>
          <a:p>
            <a:pPr marL="2963863" lvl="1"/>
            <a:r>
              <a:rPr lang="pt-BR" sz="1800" dirty="0"/>
              <a:t>Ambos os termômetros são ventilados por alguns minutos por uma ventoinha.</a:t>
            </a:r>
          </a:p>
          <a:p>
            <a:pPr marL="2963863" lvl="1"/>
            <a:r>
              <a:rPr lang="pt-BR" sz="1800" dirty="0"/>
              <a:t>A água evapora do bulbo úmido e o termômetro esfria. Quanto mais seco o ar, maior é a quantidade de água evaporada. </a:t>
            </a:r>
          </a:p>
          <a:p>
            <a:pPr marL="2963863" lvl="1"/>
            <a:r>
              <a:rPr lang="pt-BR" sz="1800" dirty="0"/>
              <a:t>Esta temperatura á chamada de </a:t>
            </a:r>
            <a:r>
              <a:rPr lang="pt-BR" sz="1800" dirty="0">
                <a:solidFill>
                  <a:srgbClr val="FF0000"/>
                </a:solidFill>
              </a:rPr>
              <a:t>temperatura de bulbo úmido </a:t>
            </a:r>
            <a:r>
              <a:rPr lang="pt-BR" sz="1800" dirty="0"/>
              <a:t>(</a:t>
            </a:r>
            <a:r>
              <a:rPr lang="pt-BR" sz="1800" i="1" dirty="0" err="1">
                <a:solidFill>
                  <a:srgbClr val="FF0000"/>
                </a:solidFill>
              </a:rPr>
              <a:t>T</a:t>
            </a:r>
            <a:r>
              <a:rPr lang="pt-BR" sz="1800" i="1" baseline="-25000" dirty="0" err="1">
                <a:solidFill>
                  <a:srgbClr val="FF0000"/>
                </a:solidFill>
              </a:rPr>
              <a:t>w</a:t>
            </a:r>
            <a:r>
              <a:rPr lang="pt-BR" sz="1800" dirty="0"/>
              <a:t>): </a:t>
            </a:r>
            <a:r>
              <a:rPr lang="pt-BR" sz="1800" i="1" dirty="0"/>
              <a:t>a menor temperatura que se pode alcançar evaporando água do ar</a:t>
            </a:r>
            <a:r>
              <a:rPr lang="pt-BR" sz="1800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2380" y="3258844"/>
            <a:ext cx="39801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778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 Medindo umidade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O termômetro seco nos dá a temperatura de bulbo seco.</a:t>
            </a:r>
          </a:p>
          <a:p>
            <a:pPr lvl="1"/>
            <a:r>
              <a:rPr lang="pt-BR" sz="2000" dirty="0"/>
              <a:t>A diferença entre as temperaturas de bulbo seco e úmido é conhecida como </a:t>
            </a:r>
            <a:r>
              <a:rPr lang="pt-BR" sz="2000" i="1" dirty="0"/>
              <a:t>depressão de bulbo úmido</a:t>
            </a:r>
            <a:r>
              <a:rPr lang="pt-BR" sz="2000" dirty="0"/>
              <a:t>:</a:t>
            </a:r>
          </a:p>
          <a:p>
            <a:pPr lvl="2"/>
            <a:r>
              <a:rPr lang="pt-BR" sz="1600" dirty="0"/>
              <a:t>Uma grande depressão indica que uma grande quantidade de água pode evaporar no ar e que a umidade relativa do ar está baixa.</a:t>
            </a:r>
          </a:p>
          <a:p>
            <a:pPr lvl="2"/>
            <a:r>
              <a:rPr lang="pt-BR" sz="1600" dirty="0"/>
              <a:t>Uma pequena depressão indica pouca evaporação do vapor de água, de modo que o ar está próximo da saturação e a umidade relativa é alta.</a:t>
            </a:r>
          </a:p>
          <a:p>
            <a:pPr lvl="2"/>
            <a:r>
              <a:rPr lang="pt-BR" sz="1600" dirty="0"/>
              <a:t>Se não há depressão, as temperaturas de bulbo seco, de bulbo úmido e de ponto de orvalho são as mesmas e o ar está saturado, UR=100%.</a:t>
            </a:r>
          </a:p>
          <a:p>
            <a:pPr lvl="1"/>
            <a:endParaRPr lang="pt-BR" sz="2000" dirty="0"/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428865"/>
            <a:ext cx="3238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5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 Medindo umidade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Outro tipo de instrumento que mede umidade são os higrômetros:</a:t>
            </a: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Higrômetros de fio-de-cabelo</a:t>
            </a:r>
            <a:r>
              <a:rPr lang="pt-BR" sz="2000" dirty="0"/>
              <a:t>: Baseado no fato de que o cabelo humano cresce cerca de 2,5% conforme a UR varia de 0 a 100%. Requer frequentes calibrações.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89649"/>
            <a:ext cx="2828020" cy="19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DSC021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47" y="4365104"/>
            <a:ext cx="2880321" cy="21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5528862" y="1988840"/>
            <a:ext cx="2160587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defRPr/>
            </a:pPr>
            <a:r>
              <a:rPr lang="pt-BR" sz="1800" dirty="0" err="1">
                <a:latin typeface="Calibri" pitchFamily="34" charset="0"/>
              </a:rPr>
              <a:t>Higrógrafo</a:t>
            </a:r>
            <a:endParaRPr lang="pt-BR" sz="1800" dirty="0">
              <a:latin typeface="Calibri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32753"/>
            <a:ext cx="1805581" cy="24844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29434"/>
            <a:ext cx="2490456" cy="24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 Medindo umidade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Os </a:t>
            </a:r>
            <a:r>
              <a:rPr lang="pt-BR" sz="2000" dirty="0">
                <a:solidFill>
                  <a:srgbClr val="FF0000"/>
                </a:solidFill>
              </a:rPr>
              <a:t>higrômetros elétricos </a:t>
            </a:r>
            <a:r>
              <a:rPr lang="pt-BR" sz="2000" dirty="0"/>
              <a:t>consistem em uma placa com um filme de carbono. Uma corrente elétrica é enviada ao longo da placa e conforme o carbono absorve a umidade, a resistência elétrica varia.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Os </a:t>
            </a:r>
            <a:r>
              <a:rPr lang="pt-BR" sz="2000" dirty="0">
                <a:solidFill>
                  <a:srgbClr val="FF0000"/>
                </a:solidFill>
              </a:rPr>
              <a:t>higrômetros infravermelho </a:t>
            </a:r>
            <a:r>
              <a:rPr lang="pt-BR" sz="2000" dirty="0"/>
              <a:t>medem</a:t>
            </a:r>
          </a:p>
          <a:p>
            <a:pPr marL="719138" lvl="1" indent="0">
              <a:buNone/>
            </a:pPr>
            <a:r>
              <a:rPr lang="pt-BR" sz="2000" dirty="0"/>
              <a:t>a quantidade de radiação IV</a:t>
            </a:r>
          </a:p>
          <a:p>
            <a:pPr marL="719138" lvl="1" indent="0">
              <a:buNone/>
            </a:pPr>
            <a:r>
              <a:rPr lang="pt-BR" sz="2000" dirty="0"/>
              <a:t>absorvida pelo vapor d’água.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785137" y="1576097"/>
            <a:ext cx="2677152" cy="2166035"/>
            <a:chOff x="4716016" y="3022338"/>
            <a:chExt cx="4119987" cy="3211432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159357"/>
              <a:ext cx="1599707" cy="2937393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022338"/>
              <a:ext cx="2247008" cy="3211432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5508104" y="5157192"/>
              <a:ext cx="331416" cy="36004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 flipV="1">
              <a:off x="5839520" y="3159357"/>
              <a:ext cx="1396776" cy="1997836"/>
            </a:xfrm>
            <a:prstGeom prst="line">
              <a:avLst/>
            </a:prstGeom>
            <a:ln w="571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5839520" y="5517233"/>
              <a:ext cx="1396776" cy="579517"/>
            </a:xfrm>
            <a:prstGeom prst="line">
              <a:avLst/>
            </a:prstGeom>
            <a:ln w="571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87551"/>
            <a:ext cx="2143125" cy="21431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22" y="4437112"/>
            <a:ext cx="760574" cy="174932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34" y="3980259"/>
            <a:ext cx="2584535" cy="24186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</p:pic>
      <p:grpSp>
        <p:nvGrpSpPr>
          <p:cNvPr id="15" name="Grupo 14"/>
          <p:cNvGrpSpPr/>
          <p:nvPr/>
        </p:nvGrpSpPr>
        <p:grpSpPr>
          <a:xfrm>
            <a:off x="1557784" y="5140423"/>
            <a:ext cx="2870200" cy="1168897"/>
            <a:chOff x="609600" y="3572932"/>
            <a:chExt cx="2870200" cy="1168897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3" t="47455" r="4557" b="39453"/>
            <a:stretch/>
          </p:blipFill>
          <p:spPr>
            <a:xfrm>
              <a:off x="609600" y="3572932"/>
              <a:ext cx="2870200" cy="75353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9966" r="4557" b="2238"/>
            <a:stretch/>
          </p:blipFill>
          <p:spPr>
            <a:xfrm>
              <a:off x="804333" y="4293096"/>
              <a:ext cx="2675467" cy="448733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 rot="16200000">
            <a:off x="1031494" y="5378690"/>
            <a:ext cx="877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Absorption</a:t>
            </a:r>
            <a:endParaRPr lang="en-C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36759" y="5128247"/>
            <a:ext cx="215353" cy="8275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8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As fases da água, evaporação, condensação e saturação:</a:t>
            </a:r>
          </a:p>
          <a:p>
            <a:pPr lvl="1"/>
            <a:r>
              <a:rPr lang="pt-BR" sz="1600" dirty="0"/>
              <a:t>A fase da água é determinada pela sua temperatura (i.e., energia cinética das moléculas)</a:t>
            </a:r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sz="800" dirty="0"/>
          </a:p>
          <a:p>
            <a:pPr lvl="1"/>
            <a:r>
              <a:rPr lang="pt-BR" sz="1600" dirty="0"/>
              <a:t>O ar está saturado quando a taxa de evaporação é igual à taxa de condensação (ou ar tem sua “capacidade máxima” de reter vapor):</a:t>
            </a:r>
          </a:p>
          <a:p>
            <a:pPr lvl="1"/>
            <a:endParaRPr lang="pt-BR" sz="1600" dirty="0"/>
          </a:p>
          <a:p>
            <a:pPr lvl="1"/>
            <a:endParaRPr lang="pt-BR" sz="1600" dirty="0"/>
          </a:p>
          <a:p>
            <a:pPr lvl="1"/>
            <a:endParaRPr lang="pt-BR" dirty="0"/>
          </a:p>
          <a:p>
            <a:pPr lvl="1"/>
            <a:r>
              <a:rPr lang="pt-BR" sz="1600" dirty="0"/>
              <a:t>Quanto maior a T, mais velocidades tem as moléculas e mais fácil de “escaparem”.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42" y="1700808"/>
            <a:ext cx="2529702" cy="179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491880" y="5344180"/>
            <a:ext cx="2196008" cy="1325180"/>
            <a:chOff x="3491880" y="5250686"/>
            <a:chExt cx="2196008" cy="132518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250686"/>
              <a:ext cx="1080120" cy="108012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68" y="5250686"/>
              <a:ext cx="1080120" cy="108012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3861410" y="6237312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T</a:t>
              </a:r>
              <a:r>
                <a:rPr lang="en-US" sz="1600" i="1" baseline="-25000" dirty="0"/>
                <a:t>1</a:t>
              </a:r>
              <a:r>
                <a:rPr lang="en-US" sz="1600" baseline="-25000" dirty="0"/>
                <a:t>        </a:t>
              </a:r>
              <a:r>
                <a:rPr lang="en-US" sz="1600" dirty="0"/>
                <a:t>   &gt;       </a:t>
              </a:r>
              <a:r>
                <a:rPr lang="en-US" sz="1600" i="1" dirty="0"/>
                <a:t> T</a:t>
              </a:r>
              <a:r>
                <a:rPr lang="en-US" sz="1600" i="1" baseline="-25000" dirty="0"/>
                <a:t>2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559724" y="531340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702362" y="531340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 b="3207"/>
          <a:stretch/>
        </p:blipFill>
        <p:spPr bwMode="auto">
          <a:xfrm>
            <a:off x="5134553" y="3861048"/>
            <a:ext cx="1106669" cy="116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 Fases da água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Nós vimos nas aulas anteriores que quanto maior a temperatura, maior é a velocidade dos átomos e moléculas.</a:t>
            </a:r>
          </a:p>
          <a:p>
            <a:pPr lvl="1"/>
            <a:r>
              <a:rPr lang="pt-BR" sz="2000" dirty="0"/>
              <a:t>No estado gasoso, as moléculas de água na atmosfera se movem livremente com alta velocidade.</a:t>
            </a:r>
          </a:p>
          <a:p>
            <a:pPr lvl="1"/>
            <a:r>
              <a:rPr lang="pt-BR" sz="2000" dirty="0"/>
              <a:t>No estado líquido, a temperatura é menor e as moléculas estão mais juntas entre si.</a:t>
            </a:r>
          </a:p>
          <a:p>
            <a:pPr lvl="1"/>
            <a:r>
              <a:rPr lang="pt-BR" sz="2000" dirty="0"/>
              <a:t>No estado sólido (gelo), as moléculas de água se posicionam em uma estrutura rígida cristalina e hexagonal, onde não podem se mover livremente, mas ainda podem vibrar.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99" y="3708802"/>
            <a:ext cx="3978002" cy="281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177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Existem muitas maneiras de descrever umidade:</a:t>
            </a:r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Umidade absoluta – densidade de vapor</a:t>
            </a:r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r>
              <a:rPr lang="pt-BR" sz="2000" dirty="0"/>
              <a:t>Umidade específica e razão de mistura – razões entre massas de vapor e ar</a:t>
            </a:r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  <a:p>
            <a:pPr marL="914400" lvl="1" indent="-457200">
              <a:buFont typeface="+mj-lt"/>
              <a:buAutoNum type="alphaLcParenR"/>
            </a:pPr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872136"/>
              </p:ext>
            </p:extLst>
          </p:nvPr>
        </p:nvGraphicFramePr>
        <p:xfrm>
          <a:off x="955501" y="2279041"/>
          <a:ext cx="4192563" cy="58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ção" r:id="rId3" imgW="2806560" imgH="393480" progId="Equation.3">
                  <p:embed/>
                </p:oleObj>
              </mc:Choice>
              <mc:Fallback>
                <p:oleObj name="Equação" r:id="rId3" imgW="2806560" imgH="393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01" y="2279041"/>
                        <a:ext cx="4192563" cy="587846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12226"/>
              </p:ext>
            </p:extLst>
          </p:nvPr>
        </p:nvGraphicFramePr>
        <p:xfrm>
          <a:off x="2627784" y="2940493"/>
          <a:ext cx="870942" cy="62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ção" r:id="rId5" imgW="545760" imgH="393480" progId="Equation.3">
                  <p:embed/>
                </p:oleObj>
              </mc:Choice>
              <mc:Fallback>
                <p:oleObj name="Equação" r:id="rId5" imgW="545760" imgH="39348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940493"/>
                        <a:ext cx="870942" cy="627773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80" y="5157192"/>
            <a:ext cx="358031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9040"/>
            <a:ext cx="3580316" cy="13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65935"/>
              </p:ext>
            </p:extLst>
          </p:nvPr>
        </p:nvGraphicFramePr>
        <p:xfrm>
          <a:off x="323528" y="4735289"/>
          <a:ext cx="4536504" cy="61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ção" r:id="rId8" imgW="2895480" imgH="393480" progId="Equation.3">
                  <p:embed/>
                </p:oleObj>
              </mc:Choice>
              <mc:Fallback>
                <p:oleObj name="Equação" r:id="rId8" imgW="2895480" imgH="39348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735289"/>
                        <a:ext cx="4536504" cy="615536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11979"/>
              </p:ext>
            </p:extLst>
          </p:nvPr>
        </p:nvGraphicFramePr>
        <p:xfrm>
          <a:off x="323528" y="5404331"/>
          <a:ext cx="4032498" cy="591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ção" r:id="rId10" imgW="2679480" imgH="393480" progId="Equation.3">
                  <p:embed/>
                </p:oleObj>
              </mc:Choice>
              <mc:Fallback>
                <p:oleObj name="Equação" r:id="rId10" imgW="2679480" imgH="39348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04331"/>
                        <a:ext cx="4032498" cy="591098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19334"/>
              </p:ext>
            </p:extLst>
          </p:nvPr>
        </p:nvGraphicFramePr>
        <p:xfrm>
          <a:off x="4932040" y="4735289"/>
          <a:ext cx="1800200" cy="63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ção" r:id="rId12" imgW="1218960" imgH="431640" progId="Equation.3">
                  <p:embed/>
                </p:oleObj>
              </mc:Choice>
              <mc:Fallback>
                <p:oleObj name="Equação" r:id="rId12" imgW="1218960" imgH="43164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735289"/>
                        <a:ext cx="1800200" cy="636377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90812"/>
              </p:ext>
            </p:extLst>
          </p:nvPr>
        </p:nvGraphicFramePr>
        <p:xfrm>
          <a:off x="4472207" y="5383361"/>
          <a:ext cx="675858" cy="63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ção" r:id="rId14" imgW="457200" imgH="431640" progId="Equation.3">
                  <p:embed/>
                </p:oleObj>
              </mc:Choice>
              <mc:Fallback>
                <p:oleObj name="Equação" r:id="rId14" imgW="457200" imgH="43164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207" y="5383361"/>
                        <a:ext cx="675858" cy="637927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263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lphaLcParenR" startAt="3"/>
            </a:pPr>
            <a:r>
              <a:rPr lang="pt-BR" sz="2000" dirty="0"/>
              <a:t>Pressão de vapor – pressão parcial que o vapor exerce (dependente da temperatura):</a:t>
            </a:r>
          </a:p>
          <a:p>
            <a:pPr marL="457200" lvl="1" indent="0">
              <a:buNone/>
            </a:pPr>
            <a:r>
              <a:rPr lang="pt-BR" sz="2000" dirty="0"/>
              <a:t>	Pressão parcial que as moléculas de vapor exercem.</a:t>
            </a:r>
          </a:p>
          <a:p>
            <a:pPr marL="457200" lvl="1" indent="0">
              <a:buNone/>
            </a:pPr>
            <a:r>
              <a:rPr lang="pt-BR" sz="2000" i="1" dirty="0"/>
              <a:t>Um </a:t>
            </a:r>
            <a:r>
              <a:rPr lang="pt-BR" sz="2000" i="1" u="sng" dirty="0">
                <a:solidFill>
                  <a:srgbClr val="0070C0"/>
                </a:solidFill>
              </a:rPr>
              <a:t>valor alto de pressão de vapor </a:t>
            </a:r>
            <a:r>
              <a:rPr lang="pt-BR" sz="2000" i="1" dirty="0"/>
              <a:t>indica um </a:t>
            </a:r>
            <a:r>
              <a:rPr lang="pt-BR" sz="2000" i="1" u="sng" dirty="0">
                <a:solidFill>
                  <a:srgbClr val="0070C0"/>
                </a:solidFill>
              </a:rPr>
              <a:t>número maior de moléculas de água</a:t>
            </a:r>
            <a:r>
              <a:rPr lang="pt-BR" sz="2000" i="1" dirty="0"/>
              <a:t>, enquanto que um </a:t>
            </a:r>
            <a:r>
              <a:rPr lang="pt-BR" sz="2000" i="1" u="sng" dirty="0">
                <a:solidFill>
                  <a:srgbClr val="00B0F0"/>
                </a:solidFill>
              </a:rPr>
              <a:t>valor baixo de pressão de vapor </a:t>
            </a:r>
            <a:r>
              <a:rPr lang="pt-BR" sz="2000" i="1" dirty="0"/>
              <a:t>indica um </a:t>
            </a:r>
            <a:r>
              <a:rPr lang="pt-BR" sz="2000" i="1" u="sng" dirty="0">
                <a:solidFill>
                  <a:srgbClr val="00B0F0"/>
                </a:solidFill>
              </a:rPr>
              <a:t>número menor de moléculas de água</a:t>
            </a:r>
            <a:r>
              <a:rPr lang="pt-BR" sz="2000" dirty="0"/>
              <a:t>.</a:t>
            </a:r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b="1" dirty="0"/>
          </a:p>
          <a:p>
            <a:pPr marL="457200" lvl="1" indent="0">
              <a:buNone/>
            </a:pPr>
            <a:endParaRPr lang="pt-BR" sz="2000" b="1" dirty="0"/>
          </a:p>
          <a:p>
            <a:pPr marL="457200" lvl="1" indent="0">
              <a:buNone/>
            </a:pPr>
            <a:endParaRPr lang="pt-BR" sz="2000" b="1" dirty="0"/>
          </a:p>
          <a:p>
            <a:pPr marL="457200" lvl="1" indent="0">
              <a:buNone/>
            </a:pPr>
            <a:endParaRPr lang="pt-BR" sz="2000" b="1" dirty="0"/>
          </a:p>
          <a:p>
            <a:pPr marL="457200" lvl="1" indent="0">
              <a:buNone/>
            </a:pPr>
            <a:r>
              <a:rPr lang="pt-BR" sz="2000" b="1" dirty="0"/>
              <a:t>A </a:t>
            </a:r>
            <a:r>
              <a:rPr lang="pt-BR" sz="2000" b="1" dirty="0">
                <a:solidFill>
                  <a:srgbClr val="FF0000"/>
                </a:solidFill>
              </a:rPr>
              <a:t>pressão de vapor de saturação </a:t>
            </a:r>
            <a:r>
              <a:rPr lang="pt-BR" sz="2000" b="1" dirty="0"/>
              <a:t>(</a:t>
            </a:r>
            <a:r>
              <a:rPr lang="pt-BR" sz="2000" b="1" i="1" dirty="0">
                <a:solidFill>
                  <a:srgbClr val="FF0000"/>
                </a:solidFill>
              </a:rPr>
              <a:t>e</a:t>
            </a:r>
            <a:r>
              <a:rPr lang="pt-BR" sz="2000" b="1" i="1" baseline="-25000" dirty="0">
                <a:solidFill>
                  <a:srgbClr val="FF0000"/>
                </a:solidFill>
              </a:rPr>
              <a:t>s</a:t>
            </a:r>
            <a:r>
              <a:rPr lang="pt-BR" sz="2000" b="1" dirty="0"/>
              <a:t>) descreve quanto vapor d’água é necessário para deixar a parcela saturada em uma determinada temperatura</a:t>
            </a:r>
            <a:r>
              <a:rPr lang="pt-BR" sz="2000" dirty="0"/>
              <a:t>.</a:t>
            </a:r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2903273" y="3220592"/>
            <a:ext cx="1427787" cy="1137788"/>
            <a:chOff x="862945" y="3140968"/>
            <a:chExt cx="1800200" cy="1656184"/>
          </a:xfrm>
        </p:grpSpPr>
        <p:sp>
          <p:nvSpPr>
            <p:cNvPr id="7" name="Elipse 6"/>
            <p:cNvSpPr/>
            <p:nvPr/>
          </p:nvSpPr>
          <p:spPr>
            <a:xfrm>
              <a:off x="862945" y="3140968"/>
              <a:ext cx="1800200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180" y="4050336"/>
              <a:ext cx="208467" cy="14923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181" y="3647633"/>
              <a:ext cx="208467" cy="14923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799" y="3354382"/>
              <a:ext cx="208467" cy="14923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045" y="4274188"/>
              <a:ext cx="208467" cy="149235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7" y="4509120"/>
              <a:ext cx="208467" cy="14923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366" y="4434502"/>
              <a:ext cx="208467" cy="149235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33" y="3785250"/>
              <a:ext cx="208467" cy="149235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899" y="3306612"/>
              <a:ext cx="208467" cy="149235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439" y="3556178"/>
              <a:ext cx="208467" cy="14923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528" y="3965162"/>
              <a:ext cx="208467" cy="149235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4798911" y="3212976"/>
            <a:ext cx="1427787" cy="1137788"/>
            <a:chOff x="862945" y="4869160"/>
            <a:chExt cx="1800200" cy="1656184"/>
          </a:xfrm>
        </p:grpSpPr>
        <p:sp>
          <p:nvSpPr>
            <p:cNvPr id="19" name="Elipse 18"/>
            <p:cNvSpPr/>
            <p:nvPr/>
          </p:nvSpPr>
          <p:spPr>
            <a:xfrm>
              <a:off x="862945" y="4869160"/>
              <a:ext cx="1800200" cy="1656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06" y="5622634"/>
              <a:ext cx="208467" cy="149235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432" y="5007957"/>
              <a:ext cx="208467" cy="149235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90" y="5157192"/>
              <a:ext cx="208467" cy="149235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361" y="5318939"/>
              <a:ext cx="208467" cy="149235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891" y="5007956"/>
              <a:ext cx="208467" cy="149235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23" y="5313087"/>
              <a:ext cx="208467" cy="149235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770" y="5221842"/>
              <a:ext cx="208467" cy="149235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332" y="5548017"/>
              <a:ext cx="208467" cy="149235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1258" y="5082574"/>
              <a:ext cx="208467" cy="149235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78" y="5306427"/>
              <a:ext cx="208467" cy="149235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127" y="5542259"/>
              <a:ext cx="208467" cy="149235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120" y="5439344"/>
              <a:ext cx="208467" cy="149235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984" y="6088028"/>
              <a:ext cx="208467" cy="149235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614" y="5844998"/>
              <a:ext cx="208467" cy="149235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22" y="5853921"/>
              <a:ext cx="208467" cy="149235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89" y="5779304"/>
              <a:ext cx="208467" cy="149235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61" y="5776139"/>
              <a:ext cx="208467" cy="149235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88" y="6077774"/>
              <a:ext cx="208467" cy="149235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536" y="5603162"/>
              <a:ext cx="208467" cy="149235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761" y="5581901"/>
              <a:ext cx="208467" cy="149235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493" y="5843263"/>
              <a:ext cx="208467" cy="149235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61" y="5776139"/>
              <a:ext cx="208467" cy="149235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32" y="6237263"/>
              <a:ext cx="208467" cy="149235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660" y="6155556"/>
              <a:ext cx="208467" cy="149235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198" y="5656518"/>
              <a:ext cx="208467" cy="149235"/>
            </a:xfrm>
            <a:prstGeom prst="rect">
              <a:avLst/>
            </a:prstGeom>
          </p:spPr>
        </p:pic>
      </p:grpSp>
      <p:sp>
        <p:nvSpPr>
          <p:cNvPr id="45" name="CaixaDeTexto 44"/>
          <p:cNvSpPr txBox="1"/>
          <p:nvPr/>
        </p:nvSpPr>
        <p:spPr>
          <a:xfrm>
            <a:off x="3801033" y="4282488"/>
            <a:ext cx="308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-25000" dirty="0"/>
              <a:t>parcela_1</a:t>
            </a:r>
            <a:r>
              <a:rPr lang="en-US" dirty="0"/>
              <a:t>  &lt; </a:t>
            </a:r>
            <a:r>
              <a:rPr lang="en-US" i="1" dirty="0"/>
              <a:t>e</a:t>
            </a:r>
            <a:r>
              <a:rPr lang="en-US" baseline="-25000" dirty="0"/>
              <a:t>parcela_2</a:t>
            </a:r>
            <a:r>
              <a:rPr lang="en-US" dirty="0"/>
              <a:t>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915757" y="3439829"/>
            <a:ext cx="164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parcela</a:t>
            </a:r>
            <a:r>
              <a:rPr lang="en-US" dirty="0"/>
              <a:t> 1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262053" y="3475061"/>
            <a:ext cx="164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parcela</a:t>
            </a:r>
            <a:r>
              <a:rPr lang="en-US" dirty="0"/>
              <a:t> 2</a:t>
            </a:r>
          </a:p>
        </p:txBody>
      </p:sp>
      <p:graphicFrame>
        <p:nvGraphicFramePr>
          <p:cNvPr id="49" name="Objeto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052093"/>
              </p:ext>
            </p:extLst>
          </p:nvPr>
        </p:nvGraphicFramePr>
        <p:xfrm>
          <a:off x="2843808" y="5589240"/>
          <a:ext cx="3048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ção" r:id="rId4" imgW="1612800" imgH="457200" progId="Equation.3">
                  <p:embed/>
                </p:oleObj>
              </mc:Choice>
              <mc:Fallback>
                <p:oleObj name="Equação" r:id="rId4" imgW="1612800" imgH="45720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589240"/>
                        <a:ext cx="30480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aixaDeTexto 49"/>
          <p:cNvSpPr txBox="1"/>
          <p:nvPr/>
        </p:nvSpPr>
        <p:spPr>
          <a:xfrm>
            <a:off x="6732240" y="580526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ym typeface="Symbol"/>
              </a:rPr>
              <a:t></a:t>
            </a:r>
            <a:r>
              <a:rPr lang="pt-BR" i="1" dirty="0"/>
              <a:t>T</a:t>
            </a:r>
            <a:r>
              <a:rPr lang="pt-BR" dirty="0"/>
              <a:t> </a:t>
            </a:r>
            <a:r>
              <a:rPr lang="pt-BR" dirty="0">
                <a:sym typeface="Wingdings" pitchFamily="2" charset="2"/>
              </a:rPr>
              <a:t> </a:t>
            </a:r>
            <a:r>
              <a:rPr lang="pt-BR" dirty="0">
                <a:sym typeface="Symbol"/>
              </a:rPr>
              <a:t> </a:t>
            </a:r>
            <a:r>
              <a:rPr lang="pt-BR" i="1" dirty="0">
                <a:sym typeface="Wingdings" pitchFamily="2" charset="2"/>
              </a:rPr>
              <a:t>e</a:t>
            </a:r>
            <a:r>
              <a:rPr lang="pt-BR" i="1" baseline="-25000" dirty="0">
                <a:sym typeface="Wingdings" pitchFamily="2" charset="2"/>
              </a:rPr>
              <a:t>s</a:t>
            </a:r>
            <a:r>
              <a:rPr lang="pt-BR" dirty="0">
                <a:sym typeface="Wingdings" pitchFamily="2" charset="2"/>
              </a:rPr>
              <a:t>(</a:t>
            </a:r>
            <a:r>
              <a:rPr lang="pt-BR" i="1" dirty="0">
                <a:sym typeface="Wingdings" pitchFamily="2" charset="2"/>
              </a:rPr>
              <a:t>T</a:t>
            </a:r>
            <a:r>
              <a:rPr lang="pt-BR" dirty="0">
                <a:sym typeface="Wingdings" pitchFamily="2" charset="2"/>
              </a:rPr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717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lphaLcParenR" startAt="4"/>
            </a:pPr>
            <a:r>
              <a:rPr lang="pt-BR" sz="2000" dirty="0"/>
              <a:t>Umidade relativa – capacidade total de vapor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900" dirty="0"/>
          </a:p>
          <a:p>
            <a:pPr marL="0" indent="0">
              <a:buNone/>
            </a:pPr>
            <a:r>
              <a:rPr lang="pt-BR" sz="2000" dirty="0"/>
              <a:t>Uma mudança na UR pode ser alcançada de duas formas:</a:t>
            </a:r>
          </a:p>
          <a:p>
            <a:pPr marL="4394200" lvl="1" indent="-457200">
              <a:buFont typeface="+mj-lt"/>
              <a:buAutoNum type="arabicParenR"/>
            </a:pPr>
            <a:endParaRPr lang="pt-BR" sz="2000" dirty="0"/>
          </a:p>
          <a:p>
            <a:pPr marL="4394200" lvl="1" indent="-457200">
              <a:buFont typeface="+mj-lt"/>
              <a:buAutoNum type="arabicParenR"/>
            </a:pPr>
            <a:endParaRPr lang="pt-BR" sz="2000" dirty="0"/>
          </a:p>
          <a:p>
            <a:pPr marL="4394200" lvl="1" indent="-457200">
              <a:buFont typeface="+mj-lt"/>
              <a:buAutoNum type="arabicParenR"/>
            </a:pPr>
            <a:r>
              <a:rPr lang="pt-BR" sz="2000" dirty="0"/>
              <a:t>modificando o conteúdo de vapor d’água</a:t>
            </a:r>
          </a:p>
          <a:p>
            <a:pPr marL="4394200" lvl="1" indent="-457200">
              <a:buFont typeface="+mj-lt"/>
              <a:buAutoNum type="arabicParenR"/>
            </a:pPr>
            <a:endParaRPr lang="pt-BR" sz="2000" dirty="0"/>
          </a:p>
          <a:p>
            <a:pPr marL="4394200" lvl="1" indent="-457200">
              <a:buFont typeface="+mj-lt"/>
              <a:buAutoNum type="arabicParenR"/>
            </a:pPr>
            <a:endParaRPr lang="pt-BR" sz="2000" dirty="0"/>
          </a:p>
          <a:p>
            <a:pPr marL="4394200" lvl="1" indent="-457200">
              <a:buFont typeface="+mj-lt"/>
              <a:buAutoNum type="arabicParenR"/>
            </a:pPr>
            <a:endParaRPr lang="pt-BR" sz="2000" dirty="0"/>
          </a:p>
          <a:p>
            <a:pPr marL="4394200" lvl="1" indent="-457200">
              <a:buFont typeface="+mj-lt"/>
              <a:buAutoNum type="arabicParenR"/>
            </a:pPr>
            <a:r>
              <a:rPr lang="pt-BR" sz="2000" dirty="0"/>
              <a:t>modificando a temperatura</a:t>
            </a:r>
          </a:p>
          <a:p>
            <a:pPr marL="4394200" indent="-457200"/>
            <a:endParaRPr lang="pt-BR" sz="20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52473"/>
              </p:ext>
            </p:extLst>
          </p:nvPr>
        </p:nvGraphicFramePr>
        <p:xfrm>
          <a:off x="1115616" y="1366677"/>
          <a:ext cx="3460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ção" r:id="rId3" imgW="2145960" imgH="419040" progId="Equation.3">
                  <p:embed/>
                </p:oleObj>
              </mc:Choice>
              <mc:Fallback>
                <p:oleObj name="Equação" r:id="rId3" imgW="2145960" imgH="4190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66677"/>
                        <a:ext cx="3460750" cy="673100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80115"/>
              </p:ext>
            </p:extLst>
          </p:nvPr>
        </p:nvGraphicFramePr>
        <p:xfrm>
          <a:off x="4716017" y="1366677"/>
          <a:ext cx="1512167" cy="67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ção" r:id="rId5" imgW="965160" imgH="431640" progId="Equation.3">
                  <p:embed/>
                </p:oleObj>
              </mc:Choice>
              <mc:Fallback>
                <p:oleObj name="Equação" r:id="rId5" imgW="965160" imgH="4316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7" y="1366677"/>
                        <a:ext cx="1512167" cy="675726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57945"/>
              </p:ext>
            </p:extLst>
          </p:nvPr>
        </p:nvGraphicFramePr>
        <p:xfrm>
          <a:off x="6372200" y="1366677"/>
          <a:ext cx="1512168" cy="69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ção" r:id="rId7" imgW="939600" imgH="431640" progId="Equation.3">
                  <p:embed/>
                </p:oleObj>
              </mc:Choice>
              <mc:Fallback>
                <p:oleObj name="Equação" r:id="rId7" imgW="939600" imgH="43164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66677"/>
                        <a:ext cx="1512168" cy="694171"/>
                      </a:xfrm>
                      <a:prstGeom prst="rect">
                        <a:avLst/>
                      </a:prstGeom>
                      <a:solidFill>
                        <a:srgbClr val="95B3D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15" y="2708920"/>
            <a:ext cx="2955653" cy="18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15" y="4581127"/>
            <a:ext cx="2955653" cy="175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15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Um bom indicador do teor de vapor de água real do ar é o ponto de orvalho - a temperatura à qual o ar teria se resfriado (a pressão constante) para a saturação de ocorrer.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730871" y="2348880"/>
            <a:ext cx="5713546" cy="2957758"/>
            <a:chOff x="1796413" y="1309442"/>
            <a:chExt cx="5511891" cy="28244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04"/>
            <a:stretch/>
          </p:blipFill>
          <p:spPr bwMode="auto">
            <a:xfrm>
              <a:off x="4716016" y="1309442"/>
              <a:ext cx="2592288" cy="2824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22"/>
            <a:stretch/>
          </p:blipFill>
          <p:spPr bwMode="auto">
            <a:xfrm>
              <a:off x="1796413" y="1318140"/>
              <a:ext cx="2592288" cy="281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aixaDeTexto 9"/>
          <p:cNvSpPr txBox="1"/>
          <p:nvPr/>
        </p:nvSpPr>
        <p:spPr>
          <a:xfrm>
            <a:off x="7577895" y="3270746"/>
            <a:ext cx="1181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Deserto</a:t>
            </a:r>
            <a:r>
              <a:rPr lang="en-US" b="1" dirty="0"/>
              <a:t>:</a:t>
            </a:r>
          </a:p>
          <a:p>
            <a:r>
              <a:rPr lang="en-US" i="1" dirty="0"/>
              <a:t>T</a:t>
            </a:r>
            <a:r>
              <a:rPr lang="en-US" dirty="0"/>
              <a:t>=35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i="1" dirty="0"/>
              <a:t>T</a:t>
            </a:r>
            <a:r>
              <a:rPr lang="en-US" i="1" baseline="-25000" dirty="0"/>
              <a:t>d</a:t>
            </a:r>
            <a:r>
              <a:rPr lang="en-US" dirty="0"/>
              <a:t>=10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dirty="0"/>
              <a:t>UR=21%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=8,1 gkg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3743" y="3246074"/>
            <a:ext cx="1181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 err="1"/>
              <a:t>Ar</a:t>
            </a:r>
            <a:r>
              <a:rPr lang="en-US" b="1" u="sng" dirty="0"/>
              <a:t> polar</a:t>
            </a:r>
            <a:r>
              <a:rPr lang="en-US" b="1" dirty="0"/>
              <a:t>:</a:t>
            </a:r>
          </a:p>
          <a:p>
            <a:pPr algn="r"/>
            <a:r>
              <a:rPr lang="en-US" i="1" dirty="0"/>
              <a:t>T</a:t>
            </a:r>
            <a:r>
              <a:rPr lang="en-US" dirty="0"/>
              <a:t>=-2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 algn="r"/>
            <a:r>
              <a:rPr lang="en-US" i="1" dirty="0"/>
              <a:t>T</a:t>
            </a:r>
            <a:r>
              <a:rPr lang="en-US" i="1" baseline="-25000" dirty="0"/>
              <a:t>d</a:t>
            </a:r>
            <a:r>
              <a:rPr lang="en-US" dirty="0"/>
              <a:t>=-2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 algn="r"/>
            <a:r>
              <a:rPr lang="en-US" dirty="0"/>
              <a:t>UR=100%</a:t>
            </a:r>
          </a:p>
          <a:p>
            <a:pPr algn="r"/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=3,5 gkg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8892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Ahrens, C. D., 1999: Meteorology today: an introduction to weather, climate, and the environment. West Publishing Co.. </a:t>
            </a:r>
            <a:r>
              <a:rPr lang="en-CA" sz="2400" dirty="0">
                <a:solidFill>
                  <a:prstClr val="black"/>
                </a:solidFill>
              </a:rPr>
              <a:t>9a </a:t>
            </a:r>
            <a:r>
              <a:rPr lang="en-CA" sz="2400" dirty="0" err="1">
                <a:solidFill>
                  <a:prstClr val="black"/>
                </a:solidFill>
              </a:rPr>
              <a:t>edição</a:t>
            </a:r>
            <a:r>
              <a:rPr lang="en-CA" sz="2400" dirty="0">
                <a:solidFill>
                  <a:prstClr val="black"/>
                </a:solidFill>
              </a:rPr>
              <a:t> (</a:t>
            </a:r>
            <a:r>
              <a:rPr lang="en-CA" sz="2400" dirty="0" err="1">
                <a:solidFill>
                  <a:prstClr val="black"/>
                </a:solidFill>
              </a:rPr>
              <a:t>ou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err="1">
                <a:solidFill>
                  <a:prstClr val="black"/>
                </a:solidFill>
              </a:rPr>
              <a:t>edição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err="1">
                <a:solidFill>
                  <a:prstClr val="black"/>
                </a:solidFill>
              </a:rPr>
              <a:t>mais</a:t>
            </a:r>
            <a:r>
              <a:rPr lang="en-CA" sz="2400" dirty="0">
                <a:solidFill>
                  <a:prstClr val="black"/>
                </a:solidFill>
              </a:rPr>
              <a:t> </a:t>
            </a:r>
            <a:r>
              <a:rPr lang="en-CA" sz="2400" dirty="0" err="1">
                <a:solidFill>
                  <a:prstClr val="black"/>
                </a:solidFill>
              </a:rPr>
              <a:t>recente</a:t>
            </a:r>
            <a:r>
              <a:rPr lang="en-CA" sz="2400" dirty="0">
                <a:solidFill>
                  <a:prstClr val="black"/>
                </a:solidFill>
              </a:rPr>
              <a:t>)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n-CA" sz="2400" dirty="0">
              <a:solidFill>
                <a:prstClr val="black"/>
              </a:solidFill>
            </a:endParaRP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661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 Fases da água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Por que o gelo é menos denso do que a água líquida?</a:t>
            </a:r>
          </a:p>
          <a:p>
            <a:pPr marL="2416175" lvl="2"/>
            <a:r>
              <a:rPr lang="pt-BR" sz="1600" dirty="0"/>
              <a:t>Quando a água está em estado líquido ou vapor (estado de energia mais elevado), as moléculas de água possuem alta vibração e as ligações de hidrogênio intermolecular são mais fracas, permitindo que elas se movam e se aproximem uma das outras. Quando a água está no estado sólido essas ligações são mais fortes e praticamente estáticas. As moléculas ficam estruturadas e mais separadas umas das outras, deixando a densidade da água no estado sólido menor do que nos estados líquidos e gasoso.</a:t>
            </a:r>
          </a:p>
          <a:p>
            <a:pPr lvl="2"/>
            <a:endParaRPr lang="pt-BR" sz="1600" dirty="0"/>
          </a:p>
          <a:p>
            <a:pPr lvl="1"/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2440"/>
            <a:ext cx="1368152" cy="192909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46799"/>
            <a:ext cx="2811457" cy="31776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5034496" cy="32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 Fases da água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000" dirty="0"/>
              <a:t>Quando aquecemos o gelo, estamos inserindo energia na estrutura molecular da água. As moléculas adquirem maior velocidade e eventualmente “escapam” da estrutura cristalina, ou seja, o gelo derrete ou sublima. O mesmo acontece com a água líquida quando aquecida: as moléculas adquirem maior velocidade e eventualmente “escapam” do líquido movendo-se livremente em forma de vapor (i.e., evaporam). Nessas mudanças de estado, a água simplesmente muda sua forma, mas não sua identidade.</a:t>
            </a:r>
            <a:endParaRPr lang="pt-BR" sz="1600" dirty="0"/>
          </a:p>
          <a:p>
            <a:pPr lvl="2"/>
            <a:endParaRPr lang="pt-BR" sz="1600" dirty="0"/>
          </a:p>
          <a:p>
            <a:pPr lvl="1"/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30658"/>
            <a:ext cx="2592288" cy="292267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176464" cy="25911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52190"/>
            <a:ext cx="1080120" cy="10801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08707"/>
            <a:ext cx="7811145" cy="804069"/>
          </a:xfrm>
          <a:prstGeom prst="rect">
            <a:avLst/>
          </a:prstGeom>
        </p:spPr>
        <p:txBody>
          <a:bodyPr/>
          <a:lstStyle/>
          <a:p>
            <a:pPr fontAlgn="b"/>
            <a:r>
              <a:rPr lang="pt-BR" dirty="0"/>
              <a:t>Umidade atmosférica</a:t>
            </a:r>
            <a:endParaRPr lang="pt-BR" b="0" dirty="0">
              <a:solidFill>
                <a:srgbClr val="00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64083"/>
          </a:xfrm>
        </p:spPr>
        <p:txBody>
          <a:bodyPr/>
          <a:lstStyle/>
          <a:p>
            <a:r>
              <a:rPr lang="en-US" dirty="0"/>
              <a:t>Aula 04</a:t>
            </a:r>
          </a:p>
        </p:txBody>
      </p:sp>
      <p:sp>
        <p:nvSpPr>
          <p:cNvPr id="6" name="Retângulo 5"/>
          <p:cNvSpPr/>
          <p:nvPr/>
        </p:nvSpPr>
        <p:spPr>
          <a:xfrm>
            <a:off x="-29481" y="6597352"/>
            <a:ext cx="8201881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520785"/>
            <a:ext cx="7776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5975" indent="-457200">
              <a:lnSpc>
                <a:spcPct val="20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Fases da água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Evaporação, condensação e saturação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r>
              <a:rPr lang="pt-BR" sz="2200" dirty="0"/>
              <a:t>Umidade absoluta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específica e razão de mistura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Pressão de vapor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r>
              <a:rPr lang="pt-BR" sz="2200" dirty="0"/>
              <a:t>Umidade relativa e Ponto de orvalho</a:t>
            </a:r>
          </a:p>
          <a:p>
            <a:pPr marL="815975" indent="-457200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pt-BR" sz="2200" dirty="0"/>
              <a:t>Medindo umidade</a:t>
            </a:r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FontTx/>
              <a:buAutoNum type="alphaLcPeriod"/>
            </a:pPr>
            <a:endParaRPr lang="pt-BR" sz="2200" dirty="0"/>
          </a:p>
          <a:p>
            <a:pPr marL="1273175" lvl="1" indent="-457200">
              <a:lnSpc>
                <a:spcPct val="150000"/>
              </a:lnSpc>
              <a:buClr>
                <a:srgbClr val="0070C0"/>
              </a:buClr>
              <a:buAutoNum type="alphaLcPeriod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84630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Evaporação, condensação e saturação</a:t>
            </a:r>
            <a:br>
              <a:rPr lang="pt-BR" dirty="0"/>
            </a:b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Suponha que possamos monitorar cada molécula dentro de um recipiente com água:</a:t>
            </a:r>
          </a:p>
          <a:p>
            <a:pPr lvl="1"/>
            <a:r>
              <a:rPr lang="pt-BR" sz="2000" dirty="0"/>
              <a:t>As moléculas estão se sacudindo, balançando e se movendo aleatoriamente. No entanto</a:t>
            </a:r>
            <a:r>
              <a:rPr lang="pt-BR" sz="2000" i="1" dirty="0"/>
              <a:t>, as moléculas não estão se movendo na mesma velocidade</a:t>
            </a:r>
            <a:r>
              <a:rPr lang="pt-BR" sz="2000" dirty="0"/>
              <a:t>, algumas estão se movendo muito mais rápido do que outras.</a:t>
            </a:r>
          </a:p>
          <a:p>
            <a:pPr marL="3500438" lvl="1"/>
            <a:r>
              <a:rPr lang="pt-BR" sz="2000" dirty="0"/>
              <a:t>Na superfície, moléculas com velocidade suficiente (e viajando na direção certa) ocasionalmente escapam da superfície do líquido e entram no ar acima. Estas moléculas estão se </a:t>
            </a:r>
            <a:r>
              <a:rPr lang="pt-BR" sz="2000" dirty="0">
                <a:solidFill>
                  <a:srgbClr val="FF0000"/>
                </a:solidFill>
              </a:rPr>
              <a:t>evaporando</a:t>
            </a:r>
            <a:r>
              <a:rPr lang="pt-BR" sz="2000" dirty="0"/>
              <a:t>, ou seja, mudando do estado líquido para o estado de vapor. Entretanto,  enquanto algumas moléculas de água estão deixando o líquido, outras estão voltando. Essas que retornam estão </a:t>
            </a:r>
            <a:r>
              <a:rPr lang="pt-BR" sz="2000" dirty="0">
                <a:solidFill>
                  <a:srgbClr val="FF0000"/>
                </a:solidFill>
              </a:rPr>
              <a:t>condensando</a:t>
            </a:r>
            <a:r>
              <a:rPr lang="pt-BR" sz="2000" dirty="0"/>
              <a:t>, ou seja, mudando do estado gasoso para o líquido.</a:t>
            </a:r>
          </a:p>
          <a:p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77656"/>
            <a:ext cx="2969982" cy="320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1080120" cy="10801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6" name="Conector de seta reta 5"/>
          <p:cNvCxnSpPr>
            <a:stCxn id="5" idx="3"/>
          </p:cNvCxnSpPr>
          <p:nvPr/>
        </p:nvCxnSpPr>
        <p:spPr>
          <a:xfrm>
            <a:off x="1187624" y="3609020"/>
            <a:ext cx="720080" cy="1170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29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Rache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TemaRachel</Template>
  <TotalTime>4772</TotalTime>
  <Words>4810</Words>
  <Application>Microsoft Office PowerPoint</Application>
  <PresentationFormat>Presentación en pantalla (4:3)</PresentationFormat>
  <Paragraphs>583</Paragraphs>
  <Slides>54</Slides>
  <Notes>2</Notes>
  <HiddenSlides>0</HiddenSlides>
  <MMClips>1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9" baseType="lpstr">
      <vt:lpstr>Arial</vt:lpstr>
      <vt:lpstr>Calibri</vt:lpstr>
      <vt:lpstr>Symbol</vt:lpstr>
      <vt:lpstr>TemaRachel</vt:lpstr>
      <vt:lpstr>Equação</vt:lpstr>
      <vt:lpstr>ACA0220 – Climatologia e Hidrometeorologia</vt:lpstr>
      <vt:lpstr>Umidade atmosférica</vt:lpstr>
      <vt:lpstr>1. Fases da água</vt:lpstr>
      <vt:lpstr>1.  Fases da água</vt:lpstr>
      <vt:lpstr>1.  Fases da água</vt:lpstr>
      <vt:lpstr>1.  Fases da água</vt:lpstr>
      <vt:lpstr>1.  Fases da água</vt:lpstr>
      <vt:lpstr>Umidade atmosférica</vt:lpstr>
      <vt:lpstr>2. Evaporação, condensação e saturação </vt:lpstr>
      <vt:lpstr>2. Evaporação, condensação e saturação </vt:lpstr>
      <vt:lpstr>2. Evaporação, condensação e saturação </vt:lpstr>
      <vt:lpstr>2. Evaporação, condensação e saturação </vt:lpstr>
      <vt:lpstr>2. Evaporação, condensação e saturação </vt:lpstr>
      <vt:lpstr>Umidade atmosférica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3. Umidade</vt:lpstr>
      <vt:lpstr>Umidade atmosférica</vt:lpstr>
      <vt:lpstr>4. Medindo umidade</vt:lpstr>
      <vt:lpstr>4. Medindo umidade</vt:lpstr>
      <vt:lpstr>4. Medindo umidade</vt:lpstr>
      <vt:lpstr>4. Medindo umidade</vt:lpstr>
      <vt:lpstr>Resumo</vt:lpstr>
      <vt:lpstr>Resumo</vt:lpstr>
      <vt:lpstr>Resumo</vt:lpstr>
      <vt:lpstr>Resumo</vt:lpstr>
      <vt:lpstr>Resumo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ACA0413 - Meteorologia Por Satélite</dc:title>
  <dc:creator>rachel</dc:creator>
  <cp:lastModifiedBy>jose gonzalez</cp:lastModifiedBy>
  <cp:revision>379</cp:revision>
  <dcterms:created xsi:type="dcterms:W3CDTF">2014-08-14T16:35:43Z</dcterms:created>
  <dcterms:modified xsi:type="dcterms:W3CDTF">2020-04-22T12:28:51Z</dcterms:modified>
</cp:coreProperties>
</file>