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256" r:id="rId2"/>
    <p:sldId id="258" r:id="rId3"/>
    <p:sldId id="268" r:id="rId4"/>
    <p:sldId id="390" r:id="rId5"/>
    <p:sldId id="384" r:id="rId6"/>
    <p:sldId id="391" r:id="rId7"/>
    <p:sldId id="385" r:id="rId8"/>
    <p:sldId id="386" r:id="rId9"/>
    <p:sldId id="387" r:id="rId10"/>
    <p:sldId id="392" r:id="rId11"/>
    <p:sldId id="389" r:id="rId12"/>
    <p:sldId id="388" r:id="rId13"/>
    <p:sldId id="393" r:id="rId14"/>
    <p:sldId id="397" r:id="rId15"/>
    <p:sldId id="394" r:id="rId16"/>
    <p:sldId id="395" r:id="rId17"/>
    <p:sldId id="406" r:id="rId18"/>
    <p:sldId id="442" r:id="rId19"/>
    <p:sldId id="398" r:id="rId20"/>
    <p:sldId id="396" r:id="rId21"/>
    <p:sldId id="399" r:id="rId22"/>
    <p:sldId id="402" r:id="rId23"/>
    <p:sldId id="400" r:id="rId24"/>
    <p:sldId id="401" r:id="rId25"/>
    <p:sldId id="403" r:id="rId26"/>
    <p:sldId id="443" r:id="rId27"/>
    <p:sldId id="444" r:id="rId28"/>
    <p:sldId id="404" r:id="rId29"/>
    <p:sldId id="407" r:id="rId30"/>
    <p:sldId id="405" r:id="rId31"/>
    <p:sldId id="408" r:id="rId32"/>
    <p:sldId id="409" r:id="rId33"/>
    <p:sldId id="411" r:id="rId34"/>
    <p:sldId id="412" r:id="rId35"/>
    <p:sldId id="441" r:id="rId36"/>
    <p:sldId id="413" r:id="rId37"/>
    <p:sldId id="410" r:id="rId38"/>
    <p:sldId id="420" r:id="rId39"/>
    <p:sldId id="414" r:id="rId40"/>
    <p:sldId id="415" r:id="rId41"/>
    <p:sldId id="421" r:id="rId42"/>
    <p:sldId id="422" r:id="rId43"/>
    <p:sldId id="423" r:id="rId44"/>
    <p:sldId id="424" r:id="rId45"/>
    <p:sldId id="425" r:id="rId46"/>
    <p:sldId id="426" r:id="rId47"/>
    <p:sldId id="416" r:id="rId48"/>
    <p:sldId id="417" r:id="rId49"/>
    <p:sldId id="427" r:id="rId50"/>
    <p:sldId id="429" r:id="rId51"/>
    <p:sldId id="430" r:id="rId52"/>
    <p:sldId id="431" r:id="rId53"/>
    <p:sldId id="432" r:id="rId54"/>
    <p:sldId id="445" r:id="rId55"/>
    <p:sldId id="418" r:id="rId56"/>
    <p:sldId id="419" r:id="rId57"/>
    <p:sldId id="428" r:id="rId58"/>
    <p:sldId id="434" r:id="rId59"/>
    <p:sldId id="435" r:id="rId60"/>
    <p:sldId id="436" r:id="rId61"/>
    <p:sldId id="437" r:id="rId62"/>
    <p:sldId id="438" r:id="rId63"/>
    <p:sldId id="439" r:id="rId64"/>
    <p:sldId id="383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214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8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006CE-8A80-4600-A80C-9A9F7361D5C0}" type="datetimeFigureOut">
              <a:rPr lang="pt-BR" smtClean="0"/>
              <a:t>08/04/2020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89AC7-7826-4F29-B1D6-71039A2E5E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5250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5215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4378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4378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5953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5953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5953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5953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5953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4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945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80728"/>
            <a:ext cx="8229600" cy="514543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9" name="CaixaDeTexto 8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548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9" name="CaixaDeTexto 8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3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>
                <a:solidFill>
                  <a:srgbClr val="0070C0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4461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14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36004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90465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05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3417019"/>
            <a:ext cx="7811145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0070C0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3568" y="1916832"/>
            <a:ext cx="7811145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566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548680"/>
            <a:ext cx="4042792" cy="554461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Espaço Reservado para Conteúdo 2"/>
          <p:cNvSpPr>
            <a:spLocks noGrp="1"/>
          </p:cNvSpPr>
          <p:nvPr>
            <p:ph idx="10"/>
          </p:nvPr>
        </p:nvSpPr>
        <p:spPr>
          <a:xfrm>
            <a:off x="4644008" y="548680"/>
            <a:ext cx="4042792" cy="554461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46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98072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Espaço Reservado para Conteúdo 2"/>
          <p:cNvSpPr>
            <a:spLocks noGrp="1"/>
          </p:cNvSpPr>
          <p:nvPr>
            <p:ph idx="10"/>
          </p:nvPr>
        </p:nvSpPr>
        <p:spPr>
          <a:xfrm>
            <a:off x="457200" y="1700808"/>
            <a:ext cx="4042792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1"/>
          </p:nvPr>
        </p:nvSpPr>
        <p:spPr>
          <a:xfrm>
            <a:off x="4644008" y="1700808"/>
            <a:ext cx="4042792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13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30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99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Espaço Reservado para Conteúdo 2"/>
          <p:cNvSpPr>
            <a:spLocks noGrp="1"/>
          </p:cNvSpPr>
          <p:nvPr>
            <p:ph idx="10"/>
          </p:nvPr>
        </p:nvSpPr>
        <p:spPr>
          <a:xfrm>
            <a:off x="3697560" y="260648"/>
            <a:ext cx="4942892" cy="590465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78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6597352"/>
            <a:ext cx="8172400" cy="2606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600" dirty="0"/>
          </a:p>
        </p:txBody>
      </p:sp>
      <p:sp>
        <p:nvSpPr>
          <p:cNvPr id="4" name="CaixaDeTexto 3"/>
          <p:cNvSpPr txBox="1"/>
          <p:nvPr userDrawn="1"/>
        </p:nvSpPr>
        <p:spPr>
          <a:xfrm>
            <a:off x="-36512" y="6577607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Aula</a:t>
            </a:r>
            <a:r>
              <a:rPr lang="pt-BR" sz="1400" baseline="0" dirty="0">
                <a:solidFill>
                  <a:schemeClr val="bg1"/>
                </a:solidFill>
              </a:rPr>
              <a:t> 03 – </a:t>
            </a:r>
            <a:r>
              <a:rPr lang="pt-BR" sz="1400" dirty="0">
                <a:solidFill>
                  <a:schemeClr val="bg1"/>
                </a:solidFill>
              </a:rPr>
              <a:t> Ciclo sazonal e diário de temperatura</a:t>
            </a:r>
          </a:p>
        </p:txBody>
      </p:sp>
    </p:spTree>
    <p:extLst>
      <p:ext uri="{BB962C8B-B14F-4D97-AF65-F5344CB8AC3E}">
        <p14:creationId xmlns:p14="http://schemas.microsoft.com/office/powerpoint/2010/main" val="399611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t.wikipedia.org/wiki/Lista_de_recordes_clim%C3%A1ticos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pt.wikipedia.org/wiki/Lista_de_recordes_clim%C3%A1ticos" TargetMode="Externa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R2lP146KA5A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g"/><Relationship Id="rId5" Type="http://schemas.openxmlformats.org/officeDocument/2006/relationships/image" Target="../media/image76.jpeg"/><Relationship Id="rId4" Type="http://schemas.openxmlformats.org/officeDocument/2006/relationships/image" Target="../media/image75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-29481" y="6597352"/>
            <a:ext cx="8201881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-29481" y="6546830"/>
            <a:ext cx="1638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</a:t>
            </a:r>
            <a:r>
              <a:rPr lang="en-US" sz="1600" baseline="30000" dirty="0">
                <a:solidFill>
                  <a:schemeClr val="bg1"/>
                </a:solidFill>
              </a:rPr>
              <a:t>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semestre</a:t>
            </a:r>
            <a:r>
              <a:rPr lang="en-US" sz="1600" dirty="0">
                <a:solidFill>
                  <a:schemeClr val="bg1"/>
                </a:solidFill>
              </a:rPr>
              <a:t> 2020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9" name="Título 1"/>
          <p:cNvSpPr>
            <a:spLocks noGrp="1"/>
          </p:cNvSpPr>
          <p:nvPr>
            <p:ph type="ctrTitle"/>
          </p:nvPr>
        </p:nvSpPr>
        <p:spPr>
          <a:xfrm>
            <a:off x="251520" y="2320358"/>
            <a:ext cx="8640960" cy="1470025"/>
          </a:xfrm>
        </p:spPr>
        <p:txBody>
          <a:bodyPr/>
          <a:lstStyle/>
          <a:p>
            <a:r>
              <a:rPr lang="en-US" b="1" dirty="0"/>
              <a:t>ACA0220 – </a:t>
            </a:r>
            <a:r>
              <a:rPr lang="en-US" b="1" dirty="0" err="1"/>
              <a:t>Climatologia</a:t>
            </a:r>
            <a:r>
              <a:rPr lang="en-US" b="1" dirty="0"/>
              <a:t> e </a:t>
            </a:r>
            <a:r>
              <a:rPr lang="en-US" b="1" dirty="0" err="1"/>
              <a:t>Hidrometeorologia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56126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Por que a Terra tem estações do ano?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Posição aparente do Sol no céu  em diferentes latitudes no solstício de inverno do HS (21 de Junho), solstício de verão do HS (22 de Dezembro) e no equinócio (20 de Março e 22 de Setembro):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640961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105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Por que a Terra tem estações do ano?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“O Sol da meia noite” (21 de Junho) no Alaska: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77638"/>
            <a:ext cx="6048672" cy="253572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3683263"/>
            <a:ext cx="5904656" cy="278256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146" y="2135465"/>
            <a:ext cx="2663854" cy="30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87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Por que a Terra tem estações do ano?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Logo a insolação na superfície da terra e a duração do dia variam com a latitude e dia do ano:</a:t>
            </a:r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r>
              <a:rPr lang="pt-BR" sz="2000" dirty="0"/>
              <a:t>PERGUNTAS:</a:t>
            </a:r>
          </a:p>
          <a:p>
            <a:pPr lvl="1"/>
            <a:r>
              <a:rPr lang="pt-BR" sz="1600" dirty="0"/>
              <a:t>Em qual latitude e em qual mês temos os picos de insolação? Por quê?</a:t>
            </a:r>
          </a:p>
          <a:p>
            <a:pPr lvl="1"/>
            <a:r>
              <a:rPr lang="pt-BR" sz="1600" dirty="0"/>
              <a:t>Qual a faixa de latitude que recebe mais radiação solar ao longo de todo o ano? Por quê?</a:t>
            </a:r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</p:txBody>
      </p:sp>
      <p:grpSp>
        <p:nvGrpSpPr>
          <p:cNvPr id="3" name="Grupo 2"/>
          <p:cNvGrpSpPr/>
          <p:nvPr/>
        </p:nvGrpSpPr>
        <p:grpSpPr>
          <a:xfrm>
            <a:off x="232109" y="1393031"/>
            <a:ext cx="4337063" cy="3476129"/>
            <a:chOff x="232109" y="1753071"/>
            <a:chExt cx="4337063" cy="3476129"/>
          </a:xfrm>
        </p:grpSpPr>
        <p:sp>
          <p:nvSpPr>
            <p:cNvPr id="9" name="CaixaDeTexto 8"/>
            <p:cNvSpPr txBox="1"/>
            <p:nvPr/>
          </p:nvSpPr>
          <p:spPr>
            <a:xfrm>
              <a:off x="1763688" y="4921423"/>
              <a:ext cx="16032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b="1" dirty="0"/>
                <a:t>S       Latitude        N</a:t>
              </a: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09" y="2209321"/>
              <a:ext cx="4337063" cy="2811059"/>
            </a:xfrm>
            <a:prstGeom prst="rect">
              <a:avLst/>
            </a:prstGeom>
          </p:spPr>
        </p:pic>
        <p:sp>
          <p:nvSpPr>
            <p:cNvPr id="13" name="CaixaDeTexto 12"/>
            <p:cNvSpPr txBox="1"/>
            <p:nvPr/>
          </p:nvSpPr>
          <p:spPr>
            <a:xfrm>
              <a:off x="1331640" y="1753071"/>
              <a:ext cx="26197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dirty="0"/>
                <a:t>Duração do dia (horas)</a:t>
              </a:r>
            </a:p>
            <a:p>
              <a:pPr algn="ctr"/>
              <a:r>
                <a:rPr lang="pt-BR" sz="1600" dirty="0"/>
                <a:t>ao longo de faixas de latitude</a:t>
              </a:r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768" y="1562691"/>
            <a:ext cx="4408625" cy="330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87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Por que a Terra tem estações do ano?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Apesar da máxima insolação acontecer no solstício de verão (21 de Junho no HN e 22 de Dezembro no HS), as máximas temperaturas do verão do verão acontecem algumas semanas depois (em Julho/Agosto no HN e em Janeiro/Fevereiro no HS).</a:t>
            </a:r>
          </a:p>
          <a:p>
            <a:pPr marL="4933950" lvl="1"/>
            <a:endParaRPr lang="pt-BR" sz="1600" dirty="0"/>
          </a:p>
          <a:p>
            <a:pPr marL="4933950" lvl="1"/>
            <a:r>
              <a:rPr lang="pt-BR" sz="1600" dirty="0"/>
              <a:t>Isto é conhecido como “atraso na temperatura sazonal”, e ocorre porque o sistema Terra-atmosfera não se aquece imediatamente, demora algumas semanas, e quando a quantidade de energia incidente é igual à quantidade de energia emitida, o máximo de temperatura ocorre.</a:t>
            </a:r>
          </a:p>
          <a:p>
            <a:pPr marL="4933950" lvl="1"/>
            <a:endParaRPr lang="pt-BR" sz="1600" dirty="0"/>
          </a:p>
          <a:p>
            <a:pPr marL="4933950" lvl="1"/>
            <a:r>
              <a:rPr lang="pt-BR" sz="1600" dirty="0"/>
              <a:t>O mesmo ocorre no inverno, quando o mínimo de insolação é em 21 de Junho no HS e as temperaturas mais frias do ano são registradas em Julho/Agosto.</a:t>
            </a:r>
          </a:p>
        </p:txBody>
      </p:sp>
      <p:pic>
        <p:nvPicPr>
          <p:cNvPr id="16" name="Imagem 15" descr="climogram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4752527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075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608707"/>
            <a:ext cx="7811145" cy="1236117"/>
          </a:xfrm>
          <a:prstGeom prst="rect">
            <a:avLst/>
          </a:prstGeom>
        </p:spPr>
        <p:txBody>
          <a:bodyPr/>
          <a:lstStyle/>
          <a:p>
            <a:pPr fontAlgn="b"/>
            <a:r>
              <a:rPr lang="pt-BR" dirty="0"/>
              <a:t>Ciclo sazonal e diário de temperatura</a:t>
            </a:r>
            <a:endParaRPr lang="pt-BR" b="0" dirty="0">
              <a:solidFill>
                <a:srgbClr val="000000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3568" y="44624"/>
            <a:ext cx="7811145" cy="564083"/>
          </a:xfrm>
        </p:spPr>
        <p:txBody>
          <a:bodyPr/>
          <a:lstStyle/>
          <a:p>
            <a:r>
              <a:rPr lang="en-US" dirty="0"/>
              <a:t>Aula 03</a:t>
            </a:r>
          </a:p>
        </p:txBody>
      </p:sp>
      <p:sp>
        <p:nvSpPr>
          <p:cNvPr id="6" name="Retângulo 5"/>
          <p:cNvSpPr/>
          <p:nvPr/>
        </p:nvSpPr>
        <p:spPr>
          <a:xfrm>
            <a:off x="-29481" y="6597352"/>
            <a:ext cx="8201881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83568" y="1916832"/>
            <a:ext cx="777686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5975" indent="-457200">
              <a:lnSpc>
                <a:spcPct val="20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Por que a Terra tem estações do ano?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Variação sazonal local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Variação diária de temperatura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Controles de temperatura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Dados de temperatura do ar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Temperatura do ar e conforto térmico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Medindo a temperatura do ar</a:t>
            </a:r>
          </a:p>
        </p:txBody>
      </p:sp>
    </p:spTree>
    <p:extLst>
      <p:ext uri="{BB962C8B-B14F-4D97-AF65-F5344CB8AC3E}">
        <p14:creationId xmlns:p14="http://schemas.microsoft.com/office/powerpoint/2010/main" val="133068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2. Variação sazonal local</a:t>
            </a: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 temperatura local também pode variar de acordo com a faixa de latitude em que estamos e as características de prédios e relevos. </a:t>
            </a:r>
          </a:p>
          <a:p>
            <a:r>
              <a:rPr lang="pt-BR" sz="2400" dirty="0"/>
              <a:t>No HS, a inclinação da posição aparente do Sol é direcionada ao norte. Logo toda a face norte de objetos, casas, terrenos, etc. receberão mais insolação o ano todo.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3399589"/>
            <a:ext cx="383540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094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Variação sazonal local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Isto é muito usado por arquitetos ao projetar casas e manter o conforto térmico da mesma.</a:t>
            </a:r>
          </a:p>
          <a:p>
            <a:endParaRPr lang="pt-BR" sz="2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08" y="1628800"/>
            <a:ext cx="7253384" cy="477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94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Variação sazonal local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Isto também determina onde instalar painéis solares...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558" y="1556792"/>
            <a:ext cx="5170884" cy="438088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378616" y="3645024"/>
            <a:ext cx="4651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Sul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724128" y="5520679"/>
            <a:ext cx="7255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Norte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512683" y="2132856"/>
            <a:ext cx="17765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22 de Dezembro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985506" y="3059668"/>
            <a:ext cx="13227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21 de Junho</a:t>
            </a:r>
          </a:p>
        </p:txBody>
      </p:sp>
    </p:spTree>
    <p:extLst>
      <p:ext uri="{BB962C8B-B14F-4D97-AF65-F5344CB8AC3E}">
        <p14:creationId xmlns:p14="http://schemas.microsoft.com/office/powerpoint/2010/main" val="341637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Variação sazonal local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... e o aquecimento de casas nos HN: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27" y="1412776"/>
            <a:ext cx="7609546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485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04445" y="465112"/>
            <a:ext cx="8244019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•"/>
            </a:pPr>
            <a:r>
              <a:rPr lang="pt-BR" sz="2000" dirty="0">
                <a:solidFill>
                  <a:prstClr val="black"/>
                </a:solidFill>
              </a:rPr>
              <a:t>Em terrenos acidentados por exemplo, o fato da face norte ser sempre banhada pelo sol aumenta a temperatura do local e a evaporação do solo, diminuindo a sua umidade:</a:t>
            </a:r>
          </a:p>
          <a:p>
            <a:pPr marL="800100" lvl="1" indent="-342900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•"/>
            </a:pPr>
            <a:r>
              <a:rPr lang="pt-BR" sz="1600" dirty="0">
                <a:solidFill>
                  <a:prstClr val="black"/>
                </a:solidFill>
              </a:rPr>
              <a:t>Este fato cria um microclima local e tem impacto direto no crescimento da vegetação.</a:t>
            </a:r>
          </a:p>
          <a:p>
            <a:pPr marL="800100" lvl="1" indent="-342900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•"/>
            </a:pPr>
            <a:r>
              <a:rPr lang="pt-BR" sz="1600" dirty="0">
                <a:solidFill>
                  <a:prstClr val="black"/>
                </a:solidFill>
              </a:rPr>
              <a:t>Por exemplo, encostas voltadas para o sul em geral possuem mais vegetação do encostas voltadas para o norte.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Variação sazonal local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5" y="2348880"/>
            <a:ext cx="5415652" cy="374441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802" y="3356992"/>
            <a:ext cx="4752528" cy="303808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02957" y="4315202"/>
            <a:ext cx="105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 SUL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427983" y="4529068"/>
            <a:ext cx="105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 SUL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118627" y="5586865"/>
            <a:ext cx="1362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 NORTE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7444124" y="6025748"/>
            <a:ext cx="1362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 NORTE</a:t>
            </a:r>
          </a:p>
        </p:txBody>
      </p:sp>
    </p:spTree>
    <p:extLst>
      <p:ext uri="{BB962C8B-B14F-4D97-AF65-F5344CB8AC3E}">
        <p14:creationId xmlns:p14="http://schemas.microsoft.com/office/powerpoint/2010/main" val="2914004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608707"/>
            <a:ext cx="7811145" cy="1236117"/>
          </a:xfrm>
          <a:prstGeom prst="rect">
            <a:avLst/>
          </a:prstGeom>
        </p:spPr>
        <p:txBody>
          <a:bodyPr/>
          <a:lstStyle/>
          <a:p>
            <a:pPr fontAlgn="b"/>
            <a:r>
              <a:rPr lang="pt-BR" dirty="0"/>
              <a:t>Ciclo sazonal e diário de temperatura</a:t>
            </a:r>
            <a:endParaRPr lang="pt-BR" b="0" dirty="0">
              <a:solidFill>
                <a:srgbClr val="000000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3568" y="44624"/>
            <a:ext cx="7811145" cy="564083"/>
          </a:xfrm>
        </p:spPr>
        <p:txBody>
          <a:bodyPr/>
          <a:lstStyle/>
          <a:p>
            <a:r>
              <a:rPr lang="en-US" dirty="0"/>
              <a:t>Aula 03</a:t>
            </a:r>
          </a:p>
        </p:txBody>
      </p:sp>
      <p:sp>
        <p:nvSpPr>
          <p:cNvPr id="6" name="Retângulo 5"/>
          <p:cNvSpPr/>
          <p:nvPr/>
        </p:nvSpPr>
        <p:spPr>
          <a:xfrm>
            <a:off x="-29481" y="6597352"/>
            <a:ext cx="8201881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83568" y="1916832"/>
            <a:ext cx="777686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5975" indent="-457200">
              <a:lnSpc>
                <a:spcPct val="20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Por que a Terra tem estações do ano?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Variação sazonal local de temperatura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Variação diária de temperatura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Controles de temperatura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Dados de temperatura do ar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Temperatura do ar e conforto térmico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Medindo a temperatura do ar</a:t>
            </a:r>
          </a:p>
        </p:txBody>
      </p:sp>
    </p:spTree>
    <p:extLst>
      <p:ext uri="{BB962C8B-B14F-4D97-AF65-F5344CB8AC3E}">
        <p14:creationId xmlns:p14="http://schemas.microsoft.com/office/powerpoint/2010/main" val="4101016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Variação sazonal local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Pico das Agulhas Negras, Parque Nacional o Itatiaia, Serra da Mantiqueira: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42" y="1268760"/>
            <a:ext cx="8594056" cy="469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123728" y="4640362"/>
            <a:ext cx="105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 SUL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87824" y="3282758"/>
            <a:ext cx="1362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 NORTE</a:t>
            </a:r>
          </a:p>
        </p:txBody>
      </p:sp>
    </p:spTree>
    <p:extLst>
      <p:ext uri="{BB962C8B-B14F-4D97-AF65-F5344CB8AC3E}">
        <p14:creationId xmlns:p14="http://schemas.microsoft.com/office/powerpoint/2010/main" val="1686094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Variação sazonal local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No Sul do Brasil, as videiras das faces norte (mais sol, mais seco) das colinas produzem vinhos melhores.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700808"/>
            <a:ext cx="6699361" cy="446449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51407"/>
            <a:ext cx="2952328" cy="196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20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608707"/>
            <a:ext cx="7811145" cy="1236117"/>
          </a:xfrm>
          <a:prstGeom prst="rect">
            <a:avLst/>
          </a:prstGeom>
        </p:spPr>
        <p:txBody>
          <a:bodyPr/>
          <a:lstStyle/>
          <a:p>
            <a:pPr fontAlgn="b"/>
            <a:r>
              <a:rPr lang="pt-BR" dirty="0"/>
              <a:t>Ciclo sazonal e diário de temperatura</a:t>
            </a:r>
            <a:endParaRPr lang="pt-BR" b="0" dirty="0">
              <a:solidFill>
                <a:srgbClr val="000000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3568" y="44624"/>
            <a:ext cx="7811145" cy="564083"/>
          </a:xfrm>
        </p:spPr>
        <p:txBody>
          <a:bodyPr/>
          <a:lstStyle/>
          <a:p>
            <a:r>
              <a:rPr lang="en-US" dirty="0"/>
              <a:t>Aula 03</a:t>
            </a:r>
          </a:p>
        </p:txBody>
      </p:sp>
      <p:sp>
        <p:nvSpPr>
          <p:cNvPr id="6" name="Retângulo 5"/>
          <p:cNvSpPr/>
          <p:nvPr/>
        </p:nvSpPr>
        <p:spPr>
          <a:xfrm>
            <a:off x="-29481" y="6597352"/>
            <a:ext cx="8201881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83568" y="1916832"/>
            <a:ext cx="777686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5975" indent="-457200">
              <a:lnSpc>
                <a:spcPct val="20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Por que a Terra tem estações do ano?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Variação sazonal local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Variação diária de temperatura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Controles de temperatura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Dados de temperatura do ar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Temperatura do ar e conforto térmico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Medindo a temperatura do ar</a:t>
            </a:r>
          </a:p>
        </p:txBody>
      </p:sp>
    </p:spTree>
    <p:extLst>
      <p:ext uri="{BB962C8B-B14F-4D97-AF65-F5344CB8AC3E}">
        <p14:creationId xmlns:p14="http://schemas.microsoft.com/office/powerpoint/2010/main" val="2568204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3. Variação diária de temperatura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Cada dia é como se fosse uma “micro variação sazonal” da temperatura:</a:t>
            </a:r>
          </a:p>
          <a:p>
            <a:pPr lvl="1"/>
            <a:r>
              <a:rPr lang="pt-BR" sz="2000" dirty="0"/>
              <a:t>Durante a manhã o ar vai se aquecendo conforme o Sol sobe gradativamente no céu. Ao meio dia, o Sol atinge sua altura máxima no céu, e a partir daí começa a descender em direção ao horizonte do lado oeste. Durante a noite a terra se resfria.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02" y="3146919"/>
            <a:ext cx="3832396" cy="335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15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Variação diária de temperatura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A radiação solar aquece a superfície da terra por absorção, que por sua vez aquece os primeiros centímetros de ar por condução.  Como vimos, a condutividade térmica do ar é muito baixa e então a temperatura do ar aumenta rapidamente próxima a superfície. Porém se o dia é ventoso, essa transferência de calor ocorre mais facilmente por advecção e a temperatura do ar próxima a superfície diminui e logo acima aumenta.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48" y="2764173"/>
            <a:ext cx="4023804" cy="347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545" y="2799146"/>
            <a:ext cx="3867894" cy="3438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415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Variação diária de temperatura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Apesar da máxima insolação acontecer ao meio dia, a </a:t>
            </a:r>
            <a:r>
              <a:rPr lang="pt-BR" sz="2000" b="1" dirty="0">
                <a:solidFill>
                  <a:srgbClr val="FF0000"/>
                </a:solidFill>
              </a:rPr>
              <a:t>máxima temperatura</a:t>
            </a:r>
            <a:r>
              <a:rPr lang="pt-BR" sz="2000" dirty="0"/>
              <a:t> ocorre algumas horas depois.</a:t>
            </a:r>
          </a:p>
          <a:p>
            <a:pPr marL="4575175" lvl="1"/>
            <a:endParaRPr lang="pt-BR" sz="1600" dirty="0"/>
          </a:p>
          <a:p>
            <a:pPr marL="4575175" lvl="1"/>
            <a:endParaRPr lang="pt-BR" sz="1600" dirty="0"/>
          </a:p>
          <a:p>
            <a:pPr marL="4575175" lvl="1"/>
            <a:endParaRPr lang="pt-BR" sz="1600" dirty="0"/>
          </a:p>
          <a:p>
            <a:pPr marL="4575175" lvl="1"/>
            <a:endParaRPr lang="pt-BR" sz="1600" dirty="0"/>
          </a:p>
          <a:p>
            <a:pPr marL="4846638" lvl="1"/>
            <a:r>
              <a:rPr lang="pt-BR" sz="1600" dirty="0"/>
              <a:t>Isto se deve ao fato da superfície da Terra apresentar um atraso no seu aquecimento devido ao resfriamento noturno. Como ela perdeu muita energia durante a noite, sua temperatura é muito baixa ao amanhecer (</a:t>
            </a:r>
            <a:r>
              <a:rPr lang="pt-BR" sz="1600" b="1" dirty="0">
                <a:solidFill>
                  <a:schemeClr val="tx2"/>
                </a:solidFill>
              </a:rPr>
              <a:t>temperatura mínima do dia</a:t>
            </a:r>
            <a:r>
              <a:rPr lang="pt-BR" sz="1600" dirty="0"/>
              <a:t>). Com o nascer do sol, a superfície irá se aquecer e atingirá seu máximo de emissão entre 15:00 e 17:00 hora local, quando a radiação emitida for igual à radiação incidente.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87891"/>
            <a:ext cx="4536504" cy="461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407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Variação diária de temperatura</a:t>
            </a:r>
            <a:endParaRPr lang="en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704856" cy="596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 rot="16200000">
            <a:off x="-1823972" y="329050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CA" sz="1200" dirty="0">
                <a:hlinkClick r:id="rId3"/>
              </a:rPr>
              <a:t>https://pt.wikipedia.org/wiki/Lista_de_recordes_clim%C3%A1ticos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4142582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Variação diária de temperatura</a:t>
            </a:r>
            <a:endParaRPr lang="en-CA" dirty="0"/>
          </a:p>
        </p:txBody>
      </p:sp>
      <p:sp>
        <p:nvSpPr>
          <p:cNvPr id="4" name="Retângulo 3"/>
          <p:cNvSpPr/>
          <p:nvPr/>
        </p:nvSpPr>
        <p:spPr>
          <a:xfrm rot="16200000">
            <a:off x="-1823972" y="329050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CA" sz="1200" dirty="0">
                <a:hlinkClick r:id="rId2"/>
              </a:rPr>
              <a:t>https://pt.wikipedia.org/wiki/Lista_de_recordes_clim%C3%A1ticos</a:t>
            </a:r>
            <a:endParaRPr lang="en-CA" sz="1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9"/>
            <a:ext cx="7704856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963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Variação diária de temperatura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Porém alguns fatores podem influenciar na máxima temperatura do dia:</a:t>
            </a:r>
          </a:p>
          <a:p>
            <a:pPr marL="914400" lvl="2" indent="0">
              <a:buNone/>
            </a:pPr>
            <a:endParaRPr lang="pt-BR" sz="1600" dirty="0"/>
          </a:p>
          <a:p>
            <a:pPr lvl="1"/>
            <a:endParaRPr lang="pt-BR" sz="2000" dirty="0"/>
          </a:p>
          <a:p>
            <a:pPr lvl="1"/>
            <a:endParaRPr lang="pt-BR" sz="2000" dirty="0"/>
          </a:p>
          <a:p>
            <a:endParaRPr lang="pt-BR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906904"/>
            <a:ext cx="2241951" cy="145816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159686"/>
            <a:ext cx="2241951" cy="151927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38" y="1412777"/>
            <a:ext cx="2252538" cy="1493818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3851920" y="1168234"/>
            <a:ext cx="5065563" cy="521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–"/>
            </a:pPr>
            <a:r>
              <a:rPr lang="pt-BR" sz="2000" dirty="0">
                <a:solidFill>
                  <a:prstClr val="black"/>
                </a:solidFill>
              </a:rPr>
              <a:t>Tipo de solo: </a:t>
            </a:r>
          </a:p>
          <a:p>
            <a:pPr marL="1143000" lvl="2" indent="-228600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•"/>
            </a:pPr>
            <a:r>
              <a:rPr lang="pt-BR" sz="1600" dirty="0">
                <a:solidFill>
                  <a:prstClr val="black"/>
                </a:solidFill>
              </a:rPr>
              <a:t>Se o solo for mal condutor de energia (como areia solta), a energia absorvida não será transferida para as camadas mais abaixo, aquecendo muito a superfície e o ar acima (exemplo: deserto, areia da praia).</a:t>
            </a:r>
          </a:p>
          <a:p>
            <a:pPr marL="1143000" lvl="2" indent="-228600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•"/>
            </a:pPr>
            <a:r>
              <a:rPr lang="pt-BR" sz="1600" dirty="0">
                <a:solidFill>
                  <a:prstClr val="black"/>
                </a:solidFill>
              </a:rPr>
              <a:t>Se o solo está úmido ou é coberto por vegetação, parte da energia absorvida irá ser utilizada para evaporar a água, deixando menos calor para aquecer o ar.</a:t>
            </a:r>
          </a:p>
          <a:p>
            <a:pPr marL="742950" lvl="1" indent="-285750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–"/>
            </a:pPr>
            <a:r>
              <a:rPr lang="pt-BR" sz="2000" dirty="0">
                <a:solidFill>
                  <a:prstClr val="black"/>
                </a:solidFill>
              </a:rPr>
              <a:t>Condições de umidade e nebulosidade da atmosfera:</a:t>
            </a:r>
          </a:p>
          <a:p>
            <a:pPr marL="1143000" lvl="2" indent="-228600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•"/>
            </a:pPr>
            <a:r>
              <a:rPr lang="pt-BR" sz="1600" dirty="0">
                <a:solidFill>
                  <a:prstClr val="black"/>
                </a:solidFill>
              </a:rPr>
              <a:t>Onde a umidade atmosférica é alta com nevoeiro, parte da radiação solar será absorvida e espalhada, chegando menos na superfície.</a:t>
            </a:r>
          </a:p>
          <a:p>
            <a:pPr marL="1143000" lvl="2" indent="-228600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•"/>
            </a:pPr>
            <a:r>
              <a:rPr lang="pt-BR" sz="1600" dirty="0">
                <a:solidFill>
                  <a:prstClr val="black"/>
                </a:solidFill>
              </a:rPr>
              <a:t>Se o dia está nublado, uma grande quantidade de radiação solar é refletida de volta para o espaço.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39" y="4028230"/>
            <a:ext cx="2252538" cy="151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07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Variação diária de temperatura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sz="2000" dirty="0">
                <a:solidFill>
                  <a:prstClr val="black"/>
                </a:solidFill>
              </a:rPr>
              <a:t>Intrusão de massa de ar frio ou quente a qualquer hora do dia:</a:t>
            </a:r>
            <a:endParaRPr lang="pt-BR" sz="1600" dirty="0">
              <a:solidFill>
                <a:prstClr val="black"/>
              </a:solidFill>
            </a:endParaRPr>
          </a:p>
          <a:p>
            <a:endParaRPr lang="pt-BR" sz="2400" dirty="0"/>
          </a:p>
          <a:p>
            <a:pPr marL="914400" lvl="2" indent="0">
              <a:buNone/>
            </a:pPr>
            <a:endParaRPr lang="pt-BR" sz="1600" dirty="0"/>
          </a:p>
          <a:p>
            <a:pPr lvl="1"/>
            <a:endParaRPr lang="pt-BR" sz="2000" dirty="0"/>
          </a:p>
          <a:p>
            <a:pPr lvl="1"/>
            <a:endParaRPr lang="pt-BR" sz="2000" dirty="0"/>
          </a:p>
          <a:p>
            <a:endParaRPr lang="pt-BR" sz="24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832" y="1105217"/>
            <a:ext cx="5684466" cy="259228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796181"/>
            <a:ext cx="5684466" cy="258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50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Por que a Terra tem estações do ano?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 Terra gira completamente em torno do Sol em uma órbita elíptica em pouco mais de 365 dias (1 ano): </a:t>
            </a:r>
            <a:r>
              <a:rPr lang="pt-BR" sz="2400" i="1" dirty="0"/>
              <a:t>movimento de translação</a:t>
            </a:r>
            <a:r>
              <a:rPr lang="pt-BR" sz="2400" dirty="0"/>
              <a:t>.</a:t>
            </a:r>
          </a:p>
          <a:p>
            <a:r>
              <a:rPr lang="pt-BR" sz="2400" dirty="0"/>
              <a:t>Ao mesmo tempo, a Terra também gira em torno de seu próximo eixo (Polo Norte-Polo Sul), completando uma volta em 24 horas: </a:t>
            </a:r>
            <a:r>
              <a:rPr lang="pt-BR" sz="2400" i="1" dirty="0"/>
              <a:t>movimento de rotação</a:t>
            </a:r>
            <a:r>
              <a:rPr lang="pt-BR" sz="2400" dirty="0"/>
              <a:t>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333586" y="6235383"/>
            <a:ext cx="4399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hlinkClick r:id="rId4"/>
              </a:rPr>
              <a:t>https://www.youtube.com/watch?v=R2lP146KA5A</a:t>
            </a:r>
            <a:endParaRPr lang="pt-BR" sz="1600" dirty="0"/>
          </a:p>
        </p:txBody>
      </p:sp>
      <p:pic>
        <p:nvPicPr>
          <p:cNvPr id="2" name="Earth Orbi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7263" y="3365592"/>
            <a:ext cx="5112568" cy="286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6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Variação diária de temperatura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Quando a superfície começa a perder mais energia do que recebe (após o horário de máxima temperatura, ela passa a se resfriar.</a:t>
            </a:r>
          </a:p>
          <a:p>
            <a:r>
              <a:rPr lang="pt-BR" sz="2000" dirty="0"/>
              <a:t>A superfície e o ar perdem calor por </a:t>
            </a:r>
            <a:r>
              <a:rPr lang="pt-BR" sz="2000" dirty="0">
                <a:solidFill>
                  <a:srgbClr val="FF0000"/>
                </a:solidFill>
              </a:rPr>
              <a:t>resfriamento radiativo</a:t>
            </a:r>
            <a:r>
              <a:rPr lang="pt-BR" sz="2000" dirty="0"/>
              <a:t>.</a:t>
            </a:r>
          </a:p>
          <a:p>
            <a:pPr lvl="1"/>
            <a:r>
              <a:rPr lang="pt-BR" sz="1800" dirty="0"/>
              <a:t>A superfície perde calor mais rapidamente do que ar, a atmosfera logo acima aquece de volta a superfície também perdendo calor. Logo a temperatura passa aumentar com a altura durante a noite. Logo, no final da noite e amanhecer a temperatura da superfície e do ar acima é a menor do dia.</a:t>
            </a:r>
          </a:p>
          <a:p>
            <a:pPr lvl="1"/>
            <a:r>
              <a:rPr lang="pt-BR" sz="1800" dirty="0"/>
              <a:t>Em noites ventosas, a advecção ajuda a transferir o calor e a atmosfera é mais quente, em geral.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10" y="3435734"/>
            <a:ext cx="3395254" cy="300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641" y="3284984"/>
            <a:ext cx="3252751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407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Variação diária de temperatura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Em noites calmas de inverno, a superfície pode se resfriar muito rapidamente. Associada à uma condição de subsidência da atmosfera (alta pressão atmosférica) o ar quente logo acima do ar frio próximo à superfície fica aprisionado no meio de uma camada de ar mais frio em cima, chamado de </a:t>
            </a:r>
            <a:r>
              <a:rPr lang="pt-BR" sz="2000" b="1" dirty="0">
                <a:solidFill>
                  <a:srgbClr val="FF0000"/>
                </a:solidFill>
              </a:rPr>
              <a:t>inversão térmica</a:t>
            </a:r>
            <a:r>
              <a:rPr lang="pt-BR" sz="2000" dirty="0"/>
              <a:t>. A inversão térmica prejudica a qualidade do ar, e os poluentes ficam aprisionados na camada de ar frio próxima à superfície.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12976"/>
            <a:ext cx="4652587" cy="283807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212976"/>
            <a:ext cx="3788980" cy="283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66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Variação diária de temperatura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Ainda em noites calmas de inverno, a superfície pode se resfriar tanto que a temperatura pode ficar abaixo de 0</a:t>
            </a:r>
            <a:r>
              <a:rPr lang="pt-BR" sz="2000" baseline="30000" dirty="0"/>
              <a:t>o</a:t>
            </a:r>
            <a:r>
              <a:rPr lang="pt-BR" sz="2000" dirty="0"/>
              <a:t>C formando geada.</a:t>
            </a:r>
          </a:p>
          <a:p>
            <a:r>
              <a:rPr lang="pt-BR" sz="2000" dirty="0"/>
              <a:t>Para prevenir danos à plantação por geada, orienta-se cobrir as plantas com plástico. Desta forma parte da radiação emitida pela superfície é aprisionada e a temperatura do ar não cai tanto.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81" y="4473033"/>
            <a:ext cx="2968622" cy="192120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24944"/>
            <a:ext cx="3888432" cy="291632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20888"/>
            <a:ext cx="3456384" cy="181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49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Variação diária de temperatura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Também podemos prevenir a geada colocando fontes de calor no meio da plantação, forçando o ar a circular por convecção.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5198576" cy="348082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73016"/>
            <a:ext cx="3521176" cy="278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513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Variação diária de temperatura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Outra forma ainda são as maquinas de vento, que misturam (</a:t>
            </a:r>
            <a:r>
              <a:rPr lang="pt-BR" sz="2000" dirty="0" err="1"/>
              <a:t>advectam</a:t>
            </a:r>
            <a:r>
              <a:rPr lang="pt-BR" sz="2000" dirty="0"/>
              <a:t>) o ar quente de cima com o ar frio próximo à superfície.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1916832"/>
            <a:ext cx="520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6816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Variação diária de temperatura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A figura abaixa resume como a temperatura perto da superfície varia ao longo do dia.</a:t>
            </a:r>
          </a:p>
          <a:p>
            <a:pPr lvl="1"/>
            <a:r>
              <a:rPr lang="pt-BR" sz="1600" dirty="0"/>
              <a:t>Durante o dia, a temperatura perto do solo pode ser muito alta e durante a noite muito fria. A variação da temperatura da camada acima do solo é mais lenta devido à péssima condutividade térmica do ar. A temperatura máxima do solo é ao meio dia, mas a temperatura máxima do ar acima é às 15 horas local.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332" y="2369931"/>
            <a:ext cx="4217900" cy="415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641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608707"/>
            <a:ext cx="7811145" cy="1236117"/>
          </a:xfrm>
          <a:prstGeom prst="rect">
            <a:avLst/>
          </a:prstGeom>
        </p:spPr>
        <p:txBody>
          <a:bodyPr/>
          <a:lstStyle/>
          <a:p>
            <a:pPr fontAlgn="b"/>
            <a:r>
              <a:rPr lang="pt-BR" dirty="0"/>
              <a:t>Ciclo sazonal e diário de temperatura</a:t>
            </a:r>
            <a:endParaRPr lang="pt-BR" b="0" dirty="0">
              <a:solidFill>
                <a:srgbClr val="000000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3568" y="44624"/>
            <a:ext cx="7811145" cy="564083"/>
          </a:xfrm>
        </p:spPr>
        <p:txBody>
          <a:bodyPr/>
          <a:lstStyle/>
          <a:p>
            <a:r>
              <a:rPr lang="en-US" dirty="0"/>
              <a:t>Aula 03</a:t>
            </a:r>
          </a:p>
        </p:txBody>
      </p:sp>
      <p:sp>
        <p:nvSpPr>
          <p:cNvPr id="6" name="Retângulo 5"/>
          <p:cNvSpPr/>
          <p:nvPr/>
        </p:nvSpPr>
        <p:spPr>
          <a:xfrm>
            <a:off x="-29481" y="6597352"/>
            <a:ext cx="8201881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83568" y="1916832"/>
            <a:ext cx="777686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5975" indent="-457200">
              <a:lnSpc>
                <a:spcPct val="20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Por que a Terra tem estações do ano?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Variação sazonal local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Variação diária de temperatura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Controles de temperatura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Dados de temperatura do ar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Temperatura do ar e conforto térmico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Medindo a temperatura do ar</a:t>
            </a:r>
          </a:p>
        </p:txBody>
      </p:sp>
    </p:spTree>
    <p:extLst>
      <p:ext uri="{BB962C8B-B14F-4D97-AF65-F5344CB8AC3E}">
        <p14:creationId xmlns:p14="http://schemas.microsoft.com/office/powerpoint/2010/main" val="3879020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4. Controles de temperatura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Os principais fatores que causam variações na temperatura de um local para outro são chamados de </a:t>
            </a:r>
            <a:r>
              <a:rPr lang="pt-BR" sz="2400" dirty="0">
                <a:solidFill>
                  <a:srgbClr val="FF0000"/>
                </a:solidFill>
              </a:rPr>
              <a:t>controles de temperatura</a:t>
            </a:r>
            <a:r>
              <a:rPr lang="pt-BR" sz="2400" dirty="0"/>
              <a:t>.</a:t>
            </a:r>
          </a:p>
          <a:p>
            <a:r>
              <a:rPr lang="pt-BR" sz="2400" dirty="0"/>
              <a:t>Nós vimos que o principal fator que determina a temperatura é a quantidade de radiação solar que chega na superfície. Esta no entanto, é controlada pela duração do dia e intensidade da radiação incidente. Esses dois fatores variam em função da latitude, a qual é considerada um importante fator de controle de temperatura.</a:t>
            </a:r>
          </a:p>
          <a:p>
            <a:r>
              <a:rPr lang="pt-BR" sz="2400" dirty="0"/>
              <a:t>Os principais controles são:</a:t>
            </a:r>
          </a:p>
          <a:p>
            <a:pPr marL="2690813" lvl="1"/>
            <a:r>
              <a:rPr lang="pt-BR" sz="2000" dirty="0"/>
              <a:t>Latitude</a:t>
            </a:r>
          </a:p>
          <a:p>
            <a:pPr marL="2690813" lvl="1"/>
            <a:r>
              <a:rPr lang="pt-BR" sz="2000" dirty="0"/>
              <a:t>Distribuição oceano vs. continente</a:t>
            </a:r>
          </a:p>
          <a:p>
            <a:pPr marL="2690813" lvl="1"/>
            <a:r>
              <a:rPr lang="pt-BR" sz="2000" dirty="0"/>
              <a:t>Correntes oceânicas</a:t>
            </a:r>
          </a:p>
          <a:p>
            <a:pPr marL="2690813" lvl="1"/>
            <a:r>
              <a:rPr lang="pt-BR" sz="2000" dirty="0"/>
              <a:t>Altitude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7910993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179512" y="980728"/>
            <a:ext cx="5040560" cy="5556582"/>
            <a:chOff x="307571" y="899428"/>
            <a:chExt cx="5243422" cy="5697924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571" y="1040770"/>
              <a:ext cx="5243422" cy="5556582"/>
            </a:xfrm>
            <a:prstGeom prst="rect">
              <a:avLst/>
            </a:prstGeom>
          </p:spPr>
        </p:pic>
        <p:sp>
          <p:nvSpPr>
            <p:cNvPr id="4" name="CaixaDeTexto 3"/>
            <p:cNvSpPr txBox="1"/>
            <p:nvPr/>
          </p:nvSpPr>
          <p:spPr>
            <a:xfrm>
              <a:off x="323528" y="899428"/>
              <a:ext cx="872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/>
                <a:t>Janeiro</a:t>
              </a: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323528" y="3635732"/>
              <a:ext cx="688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/>
                <a:t>Julho</a:t>
              </a: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4. Controles de temperatura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20688"/>
            <a:ext cx="8435280" cy="5904656"/>
          </a:xfrm>
        </p:spPr>
        <p:txBody>
          <a:bodyPr/>
          <a:lstStyle/>
          <a:p>
            <a:r>
              <a:rPr lang="pt-BR" sz="2000" dirty="0"/>
              <a:t>Mapas de temperatura média ao nível do mar em Janeiro e Julho:</a:t>
            </a:r>
          </a:p>
          <a:p>
            <a:pPr marL="4933950" lvl="1"/>
            <a:endParaRPr lang="pt-BR" sz="1600" dirty="0"/>
          </a:p>
          <a:p>
            <a:pPr marL="5021263" lvl="1"/>
            <a:r>
              <a:rPr lang="pt-BR" sz="1600" dirty="0"/>
              <a:t>Importância da latitude:</a:t>
            </a:r>
          </a:p>
          <a:p>
            <a:pPr marL="5334000" lvl="2"/>
            <a:r>
              <a:rPr lang="pt-BR" sz="1200" dirty="0"/>
              <a:t>Temperatura decresce do equador em direção aos polos.</a:t>
            </a:r>
          </a:p>
          <a:p>
            <a:pPr marL="5334000" lvl="2"/>
            <a:r>
              <a:rPr lang="pt-BR" sz="1200" dirty="0"/>
              <a:t>As isotermas são mais próximas uma das outras no hemisfério de inverno (maior gradiente de temperatura entre latitudes).</a:t>
            </a:r>
          </a:p>
          <a:p>
            <a:pPr marL="4933950" lvl="1"/>
            <a:endParaRPr lang="pt-BR" sz="1050" dirty="0"/>
          </a:p>
          <a:p>
            <a:pPr marL="5021263" lvl="1"/>
            <a:r>
              <a:rPr lang="pt-BR" sz="1600" dirty="0"/>
              <a:t>Distribuição oceano vs. continente:</a:t>
            </a:r>
          </a:p>
          <a:p>
            <a:pPr marL="5334000" lvl="2"/>
            <a:r>
              <a:rPr lang="pt-BR" sz="1200" dirty="0"/>
              <a:t>A capacidade térmica da água é maior do que a dos continentes. Como no Hemisfério Norte há mais continentes, menores temperaturas são encontradas no inverno (Janeiro) sobre os continentes do que no inverno do Hemisfério Sul (Julho).</a:t>
            </a:r>
          </a:p>
          <a:p>
            <a:pPr marL="5334000" lvl="2"/>
            <a:r>
              <a:rPr lang="pt-BR" sz="1200" dirty="0"/>
              <a:t>Em latitudes altas, ar sobre oceano é mais quente do que sobre continente.</a:t>
            </a:r>
          </a:p>
          <a:p>
            <a:pPr marL="5334000" lvl="2"/>
            <a:endParaRPr lang="pt-BR" sz="900" dirty="0"/>
          </a:p>
          <a:p>
            <a:pPr marL="5021263" lvl="1"/>
            <a:r>
              <a:rPr lang="pt-BR" sz="1600" dirty="0"/>
              <a:t>Correntes oceânicas:</a:t>
            </a:r>
          </a:p>
          <a:p>
            <a:pPr marL="5421313" lvl="2"/>
            <a:r>
              <a:rPr lang="pt-BR" sz="1200" dirty="0"/>
              <a:t>Ao longo da Corrente do Golfo e do Brasil a temperatura é mais quente no inverno.</a:t>
            </a:r>
          </a:p>
          <a:p>
            <a:pPr marL="5421313" lvl="2"/>
            <a:r>
              <a:rPr lang="pt-BR" sz="1200" dirty="0"/>
              <a:t>Ao longo da Corrente das Maldivas, Califórnia e Bengala as temperaturas são mais frias</a:t>
            </a:r>
          </a:p>
          <a:p>
            <a:pPr marL="5421313" lvl="2"/>
            <a:endParaRPr lang="pt-BR" sz="600" dirty="0"/>
          </a:p>
          <a:p>
            <a:pPr marL="5021263" lvl="1"/>
            <a:r>
              <a:rPr lang="pt-BR" sz="1600" dirty="0"/>
              <a:t>Altitude: </a:t>
            </a:r>
          </a:p>
          <a:p>
            <a:pPr marL="5421313" lvl="2"/>
            <a:r>
              <a:rPr lang="pt-BR" sz="1200" dirty="0"/>
              <a:t>Quanto mais alto mais frio</a:t>
            </a:r>
          </a:p>
          <a:p>
            <a:pPr marL="4933950" lvl="1"/>
            <a:endParaRPr lang="pt-BR" sz="1600" dirty="0"/>
          </a:p>
          <a:p>
            <a:pPr marL="4933950" lvl="1"/>
            <a:endParaRPr lang="pt-BR" sz="1600" dirty="0"/>
          </a:p>
          <a:p>
            <a:pPr marL="4933950" lvl="1"/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3220668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608707"/>
            <a:ext cx="7811145" cy="1236117"/>
          </a:xfrm>
          <a:prstGeom prst="rect">
            <a:avLst/>
          </a:prstGeom>
        </p:spPr>
        <p:txBody>
          <a:bodyPr/>
          <a:lstStyle/>
          <a:p>
            <a:pPr fontAlgn="b"/>
            <a:r>
              <a:rPr lang="pt-BR" dirty="0"/>
              <a:t>Ciclo sazonal e diário de temperatura</a:t>
            </a:r>
            <a:endParaRPr lang="pt-BR" b="0" dirty="0">
              <a:solidFill>
                <a:srgbClr val="000000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3568" y="44624"/>
            <a:ext cx="7811145" cy="564083"/>
          </a:xfrm>
        </p:spPr>
        <p:txBody>
          <a:bodyPr/>
          <a:lstStyle/>
          <a:p>
            <a:r>
              <a:rPr lang="en-US" dirty="0"/>
              <a:t>Aula 03</a:t>
            </a:r>
          </a:p>
        </p:txBody>
      </p:sp>
      <p:sp>
        <p:nvSpPr>
          <p:cNvPr id="6" name="Retângulo 5"/>
          <p:cNvSpPr/>
          <p:nvPr/>
        </p:nvSpPr>
        <p:spPr>
          <a:xfrm>
            <a:off x="-29481" y="6597352"/>
            <a:ext cx="8201881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83568" y="1916832"/>
            <a:ext cx="777686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5975" indent="-457200">
              <a:lnSpc>
                <a:spcPct val="20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Por que a Terra tem estações do ano?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Variação sazonal local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Variação diária de temperatura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Controles de temperatura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Dados de temperatura do ar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Temperatura do ar e conforto térmico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Medindo a temperatura do ar</a:t>
            </a:r>
          </a:p>
        </p:txBody>
      </p:sp>
    </p:spTree>
    <p:extLst>
      <p:ext uri="{BB962C8B-B14F-4D97-AF65-F5344CB8AC3E}">
        <p14:creationId xmlns:p14="http://schemas.microsoft.com/office/powerpoint/2010/main" val="1868121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Por que a Terra tem estações do ano?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Como a órbita da Terra é elíptica e não centralizada (a Terra não está no centro da translação), a distância entre a Terra e o sol varia, mas não é isto que determina as estações do ano.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04" y="2132856"/>
            <a:ext cx="7137791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771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5. Dados de temperatura do ar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 maiores variações de temperatura ocorrem próximas à superfície.</a:t>
            </a:r>
          </a:p>
          <a:p>
            <a:endParaRPr lang="pt-BR" sz="2400" dirty="0"/>
          </a:p>
          <a:p>
            <a:endParaRPr lang="pt-BR" sz="2400" dirty="0"/>
          </a:p>
          <a:p>
            <a:pPr marL="4752975" defTabSz="1458913"/>
            <a:r>
              <a:rPr lang="pt-BR" sz="2000" dirty="0"/>
              <a:t>A diferença entre as temperaturas máxima e mínima do dia é chamada de </a:t>
            </a:r>
            <a:r>
              <a:rPr lang="pt-BR" sz="2000" dirty="0">
                <a:solidFill>
                  <a:srgbClr val="FF0000"/>
                </a:solidFill>
              </a:rPr>
              <a:t>amplitude térmica</a:t>
            </a:r>
            <a:r>
              <a:rPr lang="pt-BR" sz="2000" dirty="0"/>
              <a:t>, a qual é maior próxima à superfície e diminui gradativamente com a altura </a:t>
            </a:r>
          </a:p>
          <a:p>
            <a:endParaRPr lang="pt-BR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24" y="2101720"/>
            <a:ext cx="4392336" cy="399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339752" y="3356992"/>
            <a:ext cx="360040" cy="223224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75042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5. Dados de temperatura do ar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A variação de temperatura durante o dia é maior em dias de céu claro do que em dias nublados.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700" dirty="0"/>
          </a:p>
          <a:p>
            <a:pPr lvl="1"/>
            <a:r>
              <a:rPr lang="pt-BR" sz="1800" dirty="0"/>
              <a:t>Dia nublado: </a:t>
            </a:r>
          </a:p>
          <a:p>
            <a:pPr lvl="2"/>
            <a:r>
              <a:rPr lang="pt-BR" sz="1400" dirty="0"/>
              <a:t>Durante o dia, menor quantidade de radiação é incidida na superfície, a qual se aquece menos. Durante a noite, a radiação IV da superfície é aprisionada, sendo absorvida e refletida de volta para a superfície, a qual não se resfria tanto</a:t>
            </a:r>
          </a:p>
          <a:p>
            <a:pPr lvl="1"/>
            <a:r>
              <a:rPr lang="pt-BR" sz="1800" dirty="0"/>
              <a:t>Dia de céu claro:</a:t>
            </a:r>
          </a:p>
          <a:p>
            <a:pPr lvl="2"/>
            <a:r>
              <a:rPr lang="pt-BR" sz="1400" dirty="0"/>
              <a:t>Durante o dia, toda radiação solar incide na superfície, a qual se aquece bastante. Durante a noite a radiação IV da superfície é livremente emitida para o espaço, o que a resfria mais.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300082"/>
            <a:ext cx="8640960" cy="320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7212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5. Dados de temperatura do ar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A umidade também pode interferir na amplitude da variação da temperatura:</a:t>
            </a:r>
          </a:p>
          <a:p>
            <a:endParaRPr lang="pt-BR" sz="300" dirty="0"/>
          </a:p>
          <a:p>
            <a:pPr lvl="1"/>
            <a:r>
              <a:rPr lang="pt-BR" sz="1600" dirty="0"/>
              <a:t>Durante o dia, névoa e nuvens determinam que uma menor quantidade de radiação  incidida na superfície, a qual se aquece menos. Durante a noite, a radiação IV da superfície é aprisionada na camada abaixo da nebulosidade, sendo absorvida e refletida de volta para a superfície, a qual não se resfria tanto.</a:t>
            </a:r>
          </a:p>
          <a:p>
            <a:pPr lvl="1"/>
            <a:endParaRPr lang="pt-BR" sz="400" dirty="0"/>
          </a:p>
          <a:p>
            <a:pPr lvl="1"/>
            <a:r>
              <a:rPr lang="pt-BR" sz="1600" dirty="0"/>
              <a:t>Este efeito é comumente observado nas regiões costeiras oceânicas.</a:t>
            </a:r>
          </a:p>
          <a:p>
            <a:pPr lvl="1"/>
            <a:endParaRPr lang="pt-BR" sz="400" dirty="0"/>
          </a:p>
          <a:p>
            <a:pPr marL="4570413" lvl="1"/>
            <a:endParaRPr lang="pt-BR" sz="1600" dirty="0"/>
          </a:p>
          <a:p>
            <a:pPr marL="4570413" lvl="1"/>
            <a:endParaRPr lang="pt-BR" sz="1600" dirty="0"/>
          </a:p>
          <a:p>
            <a:pPr marL="4570413" lvl="1"/>
            <a:endParaRPr lang="pt-BR" sz="1600" dirty="0"/>
          </a:p>
          <a:p>
            <a:pPr marL="4570413" lvl="1"/>
            <a:r>
              <a:rPr lang="pt-BR" sz="1600" dirty="0"/>
              <a:t>Um exemplo com exemplo de cidade com pouca amplitude de temperatura durante o dia é Açores (ilha no Atlântico Norte), onde no verão (Julho) a temperatura máxima média é 21</a:t>
            </a:r>
            <a:r>
              <a:rPr lang="pt-BR" sz="1600" baseline="30000" dirty="0"/>
              <a:t>o</a:t>
            </a:r>
            <a:r>
              <a:rPr lang="pt-BR" sz="1600" dirty="0"/>
              <a:t>C e a mínima é 14</a:t>
            </a:r>
            <a:r>
              <a:rPr lang="pt-BR" sz="1600" baseline="30000" dirty="0"/>
              <a:t>o</a:t>
            </a:r>
            <a:r>
              <a:rPr lang="pt-BR" sz="1600" dirty="0"/>
              <a:t>C (amplitude de somente 7</a:t>
            </a:r>
            <a:r>
              <a:rPr lang="pt-BR" sz="1600" baseline="30000" dirty="0"/>
              <a:t>o</a:t>
            </a:r>
            <a:r>
              <a:rPr lang="pt-BR" sz="1600" dirty="0"/>
              <a:t>C).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3816424" cy="359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0243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5. Dados de temperatura do ar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 média das temperaturas máxima e mínima do dia é chamada de </a:t>
            </a:r>
            <a:r>
              <a:rPr lang="pt-BR" sz="2400" dirty="0">
                <a:solidFill>
                  <a:srgbClr val="FF0000"/>
                </a:solidFill>
              </a:rPr>
              <a:t>temperatura média diária</a:t>
            </a:r>
            <a:r>
              <a:rPr lang="pt-BR" sz="2400" dirty="0"/>
              <a:t>.</a:t>
            </a:r>
          </a:p>
          <a:p>
            <a:endParaRPr lang="pt-BR" sz="1050" dirty="0"/>
          </a:p>
          <a:p>
            <a:r>
              <a:rPr lang="pt-BR" sz="2400" dirty="0"/>
              <a:t>A </a:t>
            </a:r>
            <a:r>
              <a:rPr lang="pt-BR" sz="2400" u="sng" dirty="0"/>
              <a:t>média da temperatura média diária</a:t>
            </a:r>
            <a:r>
              <a:rPr lang="pt-BR" sz="2400" dirty="0"/>
              <a:t> é obtida com </a:t>
            </a:r>
            <a:r>
              <a:rPr lang="pt-BR" sz="2400" u="sng" dirty="0"/>
              <a:t>30 anos ou mais de dados</a:t>
            </a:r>
            <a:r>
              <a:rPr lang="pt-BR" sz="2400" dirty="0"/>
              <a:t>, e é chamada de </a:t>
            </a:r>
            <a:r>
              <a:rPr lang="pt-BR" sz="2400" u="sng" dirty="0">
                <a:solidFill>
                  <a:srgbClr val="FF0000"/>
                </a:solidFill>
              </a:rPr>
              <a:t>temperatura “normal”</a:t>
            </a:r>
            <a:r>
              <a:rPr lang="pt-BR" sz="2400" dirty="0"/>
              <a:t>.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r>
              <a:rPr lang="pt-BR" sz="2400" dirty="0"/>
              <a:t>A </a:t>
            </a:r>
            <a:r>
              <a:rPr lang="pt-BR" sz="2400" u="sng" dirty="0">
                <a:solidFill>
                  <a:srgbClr val="FF0000"/>
                </a:solidFill>
              </a:rPr>
              <a:t>temperatura média mensal </a:t>
            </a:r>
            <a:r>
              <a:rPr lang="pt-BR" sz="2400" dirty="0"/>
              <a:t>é a </a:t>
            </a:r>
            <a:r>
              <a:rPr lang="pt-BR" sz="2400" u="sng" dirty="0"/>
              <a:t>média das temperaturas médias diárias</a:t>
            </a:r>
            <a:r>
              <a:rPr lang="pt-BR" sz="2400" dirty="0"/>
              <a:t> daquele mês.</a:t>
            </a:r>
          </a:p>
          <a:p>
            <a:pPr lvl="0"/>
            <a:endParaRPr lang="pt-BR" sz="1000" dirty="0">
              <a:solidFill>
                <a:prstClr val="black"/>
              </a:solidFill>
            </a:endParaRPr>
          </a:p>
          <a:p>
            <a:endParaRPr lang="pt-BR" sz="1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113" y="2701780"/>
            <a:ext cx="3875774" cy="253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952253" y="3785046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“normal”</a:t>
            </a:r>
          </a:p>
        </p:txBody>
      </p:sp>
      <p:cxnSp>
        <p:nvCxnSpPr>
          <p:cNvPr id="6" name="Conector de seta reta 5"/>
          <p:cNvCxnSpPr/>
          <p:nvPr/>
        </p:nvCxnSpPr>
        <p:spPr>
          <a:xfrm flipH="1">
            <a:off x="6228183" y="3987519"/>
            <a:ext cx="7200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3468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5. Dados de temperatura do ar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 </a:t>
            </a:r>
            <a:r>
              <a:rPr lang="pt-BR" sz="2400" dirty="0">
                <a:solidFill>
                  <a:srgbClr val="FF0000"/>
                </a:solidFill>
              </a:rPr>
              <a:t>amplitude anual de temperatura </a:t>
            </a:r>
            <a:r>
              <a:rPr lang="pt-BR" sz="2400" dirty="0"/>
              <a:t>é diferença da temperatura média mensal máxima e mínima.</a:t>
            </a:r>
          </a:p>
          <a:p>
            <a:endParaRPr lang="pt-BR" sz="2400" dirty="0"/>
          </a:p>
          <a:p>
            <a:r>
              <a:rPr lang="pt-BR" sz="2400" dirty="0"/>
              <a:t>Geralmente a maior amplitude anual de temperatura ocorre sobre os continentes do que sobre os oceanos (vide </a:t>
            </a:r>
            <a:r>
              <a:rPr lang="pt-BR" sz="2400" dirty="0" err="1"/>
              <a:t>Açoures</a:t>
            </a:r>
            <a:r>
              <a:rPr lang="pt-BR" sz="2400" dirty="0"/>
              <a:t> vs. </a:t>
            </a:r>
            <a:r>
              <a:rPr lang="pt-BR" sz="2400" dirty="0" err="1"/>
              <a:t>St</a:t>
            </a:r>
            <a:r>
              <a:rPr lang="pt-BR" sz="2400" dirty="0"/>
              <a:t> Louis).</a:t>
            </a:r>
          </a:p>
          <a:p>
            <a:endParaRPr lang="pt-BR" sz="2400" dirty="0"/>
          </a:p>
          <a:p>
            <a:r>
              <a:rPr lang="pt-BR" sz="2400" dirty="0"/>
              <a:t>Também temos grande amplitude anual de temperatura em latitude altas, onde a variação de radiação solar incidente ao longo do ano é maior.</a:t>
            </a:r>
          </a:p>
          <a:p>
            <a:endParaRPr lang="pt-BR" sz="2400" dirty="0"/>
          </a:p>
          <a:p>
            <a:r>
              <a:rPr lang="pt-BR" sz="2400" dirty="0"/>
              <a:t>Por outro lado, as menores amplitudes anuais de temperatura são encontras em cidades ao longo do equador, como em  Quito.</a:t>
            </a:r>
          </a:p>
          <a:p>
            <a:pPr marL="0" indent="0">
              <a:buNone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3844063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5. Dados de temperatura do ar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 </a:t>
            </a:r>
            <a:r>
              <a:rPr lang="pt-BR" sz="2400" dirty="0">
                <a:solidFill>
                  <a:srgbClr val="FF0000"/>
                </a:solidFill>
              </a:rPr>
              <a:t>temperatura média anual </a:t>
            </a:r>
            <a:r>
              <a:rPr lang="pt-BR" sz="2400" dirty="0"/>
              <a:t>é a média das temperatura médias mensais.</a:t>
            </a:r>
          </a:p>
          <a:p>
            <a:pPr marL="4208463"/>
            <a:r>
              <a:rPr lang="pt-BR" sz="2000" dirty="0"/>
              <a:t>Quando duas cidades tem a mesma temperatura média anual, pode parecer que suas temperaturas ao longo do ano são similares. Porém isso não é verdade.</a:t>
            </a:r>
          </a:p>
          <a:p>
            <a:pPr marL="4575175" lvl="1"/>
            <a:endParaRPr lang="pt-BR" sz="1600" dirty="0"/>
          </a:p>
          <a:p>
            <a:pPr marL="4575175" lvl="1"/>
            <a:r>
              <a:rPr lang="pt-BR" sz="1600" dirty="0"/>
              <a:t>Por exemplo, as cidades de São Francisco, Califórnia, e Richmond, Virginia, possuem temperatura média anual de –14</a:t>
            </a:r>
            <a:r>
              <a:rPr lang="pt-BR" sz="1600" baseline="30000" dirty="0"/>
              <a:t>o</a:t>
            </a:r>
            <a:r>
              <a:rPr lang="pt-BR" sz="1600" dirty="0"/>
              <a:t>C, estão na mesma latitude (37</a:t>
            </a:r>
            <a:r>
              <a:rPr lang="pt-BR" sz="1600" baseline="30000" dirty="0"/>
              <a:t>o</a:t>
            </a:r>
            <a:r>
              <a:rPr lang="pt-BR" sz="1600" dirty="0"/>
              <a:t>N) e então possuem duração do dia e insolação semelhantes ao longo do ano. Richmond tem uma grande amplitude anual de temperatura, com máxima de 26</a:t>
            </a:r>
            <a:r>
              <a:rPr lang="pt-BR" sz="1600" baseline="30000" dirty="0"/>
              <a:t>o</a:t>
            </a:r>
            <a:r>
              <a:rPr lang="pt-BR" sz="1600" dirty="0"/>
              <a:t>C e mínima de 4</a:t>
            </a:r>
            <a:r>
              <a:rPr lang="pt-BR" sz="1600" baseline="30000" dirty="0"/>
              <a:t>o</a:t>
            </a:r>
            <a:r>
              <a:rPr lang="pt-BR" sz="1600" dirty="0"/>
              <a:t>C. São Francisco tem pequena amplitude anual de temperatura, com máxima de 17</a:t>
            </a:r>
            <a:r>
              <a:rPr lang="pt-BR" sz="1600" baseline="30000" dirty="0"/>
              <a:t>o</a:t>
            </a:r>
            <a:r>
              <a:rPr lang="pt-BR" sz="1600" dirty="0"/>
              <a:t>C e mínima de 11</a:t>
            </a:r>
            <a:r>
              <a:rPr lang="pt-BR" sz="1600" baseline="30000" dirty="0"/>
              <a:t>o</a:t>
            </a:r>
            <a:r>
              <a:rPr lang="pt-BR" sz="1600" dirty="0"/>
              <a:t>C.</a:t>
            </a:r>
          </a:p>
          <a:p>
            <a:endParaRPr lang="pt-BR" sz="2000" dirty="0"/>
          </a:p>
          <a:p>
            <a:endParaRPr lang="pt-BR" sz="2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4"/>
            <a:ext cx="3384376" cy="515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44863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5. Dados de temperatura do ar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Além da previsão de tempo e clima, as medidas de temperatura podem ser usadas de diversas formas. Por exemplo:</a:t>
            </a:r>
          </a:p>
          <a:p>
            <a:pPr lvl="1"/>
            <a:r>
              <a:rPr lang="pt-BR" sz="2000" dirty="0"/>
              <a:t>Pode ser usada para determinar o quanto de energia será gasto para aquecer ou esfriar ambientes internos. Geralmente, considera-se que 18</a:t>
            </a:r>
            <a:r>
              <a:rPr lang="pt-BR" sz="2000" baseline="30000" dirty="0"/>
              <a:t>o</a:t>
            </a:r>
            <a:r>
              <a:rPr lang="pt-BR" sz="2000" dirty="0"/>
              <a:t>C é a temperatura ideal. Se a temperatura diária estiver abaixo deste valor, por exemplo 17</a:t>
            </a:r>
            <a:r>
              <a:rPr lang="pt-BR" sz="2000" baseline="30000" dirty="0"/>
              <a:t>o</a:t>
            </a:r>
            <a:r>
              <a:rPr lang="pt-BR" sz="2000" dirty="0"/>
              <a:t>C, então haverá 1 </a:t>
            </a:r>
            <a:r>
              <a:rPr lang="pt-BR" sz="2000" dirty="0">
                <a:solidFill>
                  <a:srgbClr val="FF0000"/>
                </a:solidFill>
              </a:rPr>
              <a:t>grau de aquecimento-dia</a:t>
            </a:r>
            <a:r>
              <a:rPr lang="pt-BR" sz="2000" dirty="0"/>
              <a:t>. Se a temperatura diária estiver acima deste valor, por exemplo 19</a:t>
            </a:r>
            <a:r>
              <a:rPr lang="pt-BR" sz="2000" baseline="30000" dirty="0"/>
              <a:t>o</a:t>
            </a:r>
            <a:r>
              <a:rPr lang="pt-BR" sz="2000" dirty="0"/>
              <a:t>C, então haverá 1 </a:t>
            </a:r>
            <a:r>
              <a:rPr lang="pt-BR" sz="2000" dirty="0">
                <a:solidFill>
                  <a:srgbClr val="FF0000"/>
                </a:solidFill>
              </a:rPr>
              <a:t>grau de resfriamento-dia</a:t>
            </a:r>
            <a:r>
              <a:rPr lang="pt-BR" sz="2000" dirty="0"/>
              <a:t>. </a:t>
            </a:r>
          </a:p>
          <a:p>
            <a:pPr lvl="1"/>
            <a:r>
              <a:rPr lang="pt-BR" sz="2000" dirty="0"/>
              <a:t>A informação de quantos dias de aquecimento e resfriamento existem em um ano é útil para planejar o tipo e a potência do equipamento </a:t>
            </a:r>
            <a:r>
              <a:rPr lang="pt-BR" sz="2000" dirty="0" err="1"/>
              <a:t>climatizador</a:t>
            </a:r>
            <a:r>
              <a:rPr lang="pt-BR" sz="2000" dirty="0"/>
              <a:t> necessário (e.g., BTU de ar-condicionado).</a:t>
            </a:r>
          </a:p>
          <a:p>
            <a:pPr lvl="1"/>
            <a:r>
              <a:rPr lang="pt-BR" sz="2000" dirty="0"/>
              <a:t>Agricultores também usam um índice chamado de </a:t>
            </a:r>
            <a:r>
              <a:rPr lang="pt-BR" sz="2000" dirty="0">
                <a:solidFill>
                  <a:srgbClr val="FF0000"/>
                </a:solidFill>
              </a:rPr>
              <a:t>grau de crescimento-dia</a:t>
            </a:r>
            <a:r>
              <a:rPr lang="pt-BR" sz="2000" dirty="0"/>
              <a:t>, que se refere a temperatura base de crescimento do tipo de plantação. </a:t>
            </a:r>
          </a:p>
          <a:p>
            <a:endParaRPr lang="pt-BR" sz="2400" dirty="0"/>
          </a:p>
          <a:p>
            <a:endParaRPr lang="pt-BR" sz="2400" dirty="0"/>
          </a:p>
          <a:p>
            <a:pPr marL="0" indent="0">
              <a:buNone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6558197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608707"/>
            <a:ext cx="7811145" cy="1236117"/>
          </a:xfrm>
          <a:prstGeom prst="rect">
            <a:avLst/>
          </a:prstGeom>
        </p:spPr>
        <p:txBody>
          <a:bodyPr/>
          <a:lstStyle/>
          <a:p>
            <a:pPr fontAlgn="b"/>
            <a:r>
              <a:rPr lang="pt-BR" dirty="0"/>
              <a:t>Ciclo sazonal e diário de temperatura</a:t>
            </a:r>
            <a:endParaRPr lang="pt-BR" b="0" dirty="0">
              <a:solidFill>
                <a:srgbClr val="000000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3568" y="44624"/>
            <a:ext cx="7811145" cy="564083"/>
          </a:xfrm>
        </p:spPr>
        <p:txBody>
          <a:bodyPr/>
          <a:lstStyle/>
          <a:p>
            <a:r>
              <a:rPr lang="en-US" dirty="0"/>
              <a:t>Aula 03</a:t>
            </a:r>
          </a:p>
        </p:txBody>
      </p:sp>
      <p:sp>
        <p:nvSpPr>
          <p:cNvPr id="6" name="Retângulo 5"/>
          <p:cNvSpPr/>
          <p:nvPr/>
        </p:nvSpPr>
        <p:spPr>
          <a:xfrm>
            <a:off x="-29481" y="6597352"/>
            <a:ext cx="8201881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83568" y="1916832"/>
            <a:ext cx="777686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5975" indent="-457200">
              <a:lnSpc>
                <a:spcPct val="20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Por que a Terra tem estações do ano?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Variação sazonal local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Variação diária de temperatura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Controles de temperatura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Dados de temperatura do ar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Temperatura do ar e conforto térmico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Medindo a temperatura do ar</a:t>
            </a:r>
          </a:p>
        </p:txBody>
      </p:sp>
    </p:spTree>
    <p:extLst>
      <p:ext uri="{BB962C8B-B14F-4D97-AF65-F5344CB8AC3E}">
        <p14:creationId xmlns:p14="http://schemas.microsoft.com/office/powerpoint/2010/main" val="18681210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6. Temperatura do ar e conforto térmico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 mesma temperatura pode nos causar sensações diferentes dependendo da ocasião.</a:t>
            </a:r>
          </a:p>
          <a:p>
            <a:endParaRPr lang="pt-BR" sz="1200" dirty="0"/>
          </a:p>
          <a:p>
            <a:r>
              <a:rPr lang="pt-BR" sz="2400" dirty="0"/>
              <a:t>Por exemplo, 20</a:t>
            </a:r>
            <a:r>
              <a:rPr lang="pt-BR" sz="2400" baseline="30000" dirty="0"/>
              <a:t>o</a:t>
            </a:r>
            <a:r>
              <a:rPr lang="pt-BR" sz="2400" dirty="0"/>
              <a:t>C parece uma temperatura agradável em um dia sem vento de inverno, mas pode parecer muito frio em um dia verão na praia.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21015"/>
            <a:ext cx="3505002" cy="233096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475721"/>
            <a:ext cx="3793826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042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6. Temperatura do ar e conforto térmico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 percepção de temperatura pelo corpo humano (</a:t>
            </a:r>
            <a:r>
              <a:rPr lang="pt-BR" sz="2400" b="1" dirty="0">
                <a:solidFill>
                  <a:srgbClr val="FF0000"/>
                </a:solidFill>
              </a:rPr>
              <a:t>sensação térmica</a:t>
            </a:r>
            <a:r>
              <a:rPr lang="pt-BR" sz="2400" dirty="0"/>
              <a:t>) muda de acordo com as condições atmosféricas de vento e umidade. A razão para essas mudanças está relacionada em como nós trocamos calor com o ambiente.</a:t>
            </a:r>
          </a:p>
          <a:p>
            <a:endParaRPr lang="pt-BR" sz="2400" dirty="0"/>
          </a:p>
          <a:p>
            <a:pPr marL="3497263" lvl="1"/>
            <a:r>
              <a:rPr lang="pt-BR" sz="2000" dirty="0"/>
              <a:t>Nosso corpo mantém a temperatura (gera energia) através do metabolismo.</a:t>
            </a:r>
          </a:p>
          <a:p>
            <a:pPr marL="3497263" lvl="1"/>
            <a:endParaRPr lang="pt-BR" sz="2000" dirty="0"/>
          </a:p>
          <a:p>
            <a:pPr marL="3497263" lvl="1"/>
            <a:r>
              <a:rPr lang="pt-BR" sz="2000" dirty="0"/>
              <a:t>Para manter o equilíbrio, a energia produzida e absorvida tem que ser igual a energia que perde para o ambiente ao seu redor. </a:t>
            </a:r>
          </a:p>
          <a:p>
            <a:pPr marL="3497263" indent="-285750"/>
            <a:endParaRPr lang="pt-BR" sz="2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36912"/>
            <a:ext cx="2304256" cy="358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043608" y="2282725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37</a:t>
            </a:r>
            <a:r>
              <a:rPr lang="pt-BR" baseline="30000" dirty="0"/>
              <a:t>o</a:t>
            </a:r>
            <a:r>
              <a:rPr lang="pt-BR" dirty="0"/>
              <a:t>C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158368" y="2282725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34</a:t>
            </a:r>
            <a:r>
              <a:rPr lang="pt-BR" baseline="30000" dirty="0"/>
              <a:t>o</a:t>
            </a:r>
            <a:r>
              <a:rPr lang="pt-BR" dirty="0"/>
              <a:t>C</a:t>
            </a:r>
          </a:p>
        </p:txBody>
      </p:sp>
      <p:sp>
        <p:nvSpPr>
          <p:cNvPr id="5" name="CaixaDeTexto 4"/>
          <p:cNvSpPr txBox="1"/>
          <p:nvPr/>
        </p:nvSpPr>
        <p:spPr>
          <a:xfrm flipH="1">
            <a:off x="2987824" y="5733256"/>
            <a:ext cx="530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frio</a:t>
            </a:r>
          </a:p>
        </p:txBody>
      </p:sp>
      <p:sp>
        <p:nvSpPr>
          <p:cNvPr id="8" name="CaixaDeTexto 7"/>
          <p:cNvSpPr txBox="1"/>
          <p:nvPr/>
        </p:nvSpPr>
        <p:spPr>
          <a:xfrm flipH="1">
            <a:off x="-66827" y="5733256"/>
            <a:ext cx="1441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dirty="0"/>
              <a:t>quente</a:t>
            </a:r>
          </a:p>
        </p:txBody>
      </p:sp>
    </p:spTree>
    <p:extLst>
      <p:ext uri="{BB962C8B-B14F-4D97-AF65-F5344CB8AC3E}">
        <p14:creationId xmlns:p14="http://schemas.microsoft.com/office/powerpoint/2010/main" val="2850628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Por que a Terra tem estações do ano?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O que regula as estações do ano não é a proximidade da Terra com Sol, mas sim a quantidade de energia solar recebida pela superfície.</a:t>
            </a:r>
          </a:p>
          <a:p>
            <a:r>
              <a:rPr lang="pt-BR" sz="2400" dirty="0"/>
              <a:t>Essa quantidade é determinada pelo ângulo com o qual a radiação solar incide na superfície e por quanto tempo: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pPr lvl="1"/>
            <a:r>
              <a:rPr lang="pt-BR" sz="1800" dirty="0"/>
              <a:t>Radiação solar incidente perpendicularmente à superfície é distribuída em uma área menor do que aquela que incide com um ângulo diferente de 90</a:t>
            </a:r>
            <a:r>
              <a:rPr lang="pt-BR" sz="1800" baseline="30000" dirty="0"/>
              <a:t>o</a:t>
            </a:r>
            <a:r>
              <a:rPr lang="pt-BR" sz="1800" dirty="0"/>
              <a:t>. Logo, no último caso, a mesma quantidade de energia é distribuída em uma área maior, e temos menos energia por metro quadro.</a:t>
            </a:r>
          </a:p>
          <a:p>
            <a:pPr lvl="1"/>
            <a:endParaRPr lang="pt-BR" sz="2000" dirty="0"/>
          </a:p>
          <a:p>
            <a:endParaRPr lang="pt-BR" sz="2400" dirty="0"/>
          </a:p>
          <a:p>
            <a:endParaRPr lang="pt-BR" sz="2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852936"/>
            <a:ext cx="7143750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1799932" y="4271752"/>
            <a:ext cx="2123996" cy="597408"/>
            <a:chOff x="1799932" y="4271752"/>
            <a:chExt cx="2123996" cy="5974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aixaDeTexto 5"/>
                <p:cNvSpPr txBox="1"/>
                <p:nvPr/>
              </p:nvSpPr>
              <p:spPr>
                <a:xfrm>
                  <a:off x="2880052" y="4271752"/>
                  <a:ext cx="1043876" cy="5974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1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𝒆𝒏𝒆𝒓𝒈𝒊𝒂</m:t>
                            </m:r>
                          </m:num>
                          <m:den>
                            <m:r>
                              <a:rPr lang="en-US" sz="1600" b="1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𝟑</m:t>
                            </m:r>
                            <m:r>
                              <a:rPr lang="en-US" sz="1600" b="1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US" sz="1600" b="1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𝒑𝒊𝒙𝒆𝒍𝒔</m:t>
                            </m:r>
                          </m:den>
                        </m:f>
                      </m:oMath>
                    </m:oMathPara>
                  </a14:m>
                  <a:endParaRPr lang="pt-BR" sz="16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CaixaDeTexto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0052" y="4271752"/>
                  <a:ext cx="1043876" cy="597408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aixaDeTexto 7"/>
                <p:cNvSpPr txBox="1"/>
                <p:nvPr/>
              </p:nvSpPr>
              <p:spPr>
                <a:xfrm>
                  <a:off x="1799932" y="4271752"/>
                  <a:ext cx="1043876" cy="5974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1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𝒆𝒏𝒆𝒓𝒈𝒊𝒂</m:t>
                            </m:r>
                          </m:num>
                          <m:den>
                            <m:r>
                              <a:rPr lang="en-US" sz="1600" b="1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𝟖</m:t>
                            </m:r>
                            <m:r>
                              <a:rPr lang="en-US" sz="1600" b="1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US" sz="1600" b="1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𝒑𝒊𝒙𝒆𝒍𝒔</m:t>
                            </m:r>
                          </m:den>
                        </m:f>
                      </m:oMath>
                    </m:oMathPara>
                  </a14:m>
                  <a:endParaRPr lang="pt-BR" sz="16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CaixaDeTexto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9932" y="4271752"/>
                  <a:ext cx="1043876" cy="597408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CaixaDeTexto 6"/>
            <p:cNvSpPr txBox="1"/>
            <p:nvPr/>
          </p:nvSpPr>
          <p:spPr>
            <a:xfrm>
              <a:off x="2699792" y="438579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&lt;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28926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6. Temperatura do ar e conforto térmico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Em um dia frio, uma fina camada de ar quente se forma sobre nossa pele por condução de calor, protegendo-a do ambiente mais frio ao seu redor. </a:t>
            </a:r>
          </a:p>
          <a:p>
            <a:endParaRPr lang="pt-BR" sz="2000" dirty="0"/>
          </a:p>
          <a:p>
            <a:r>
              <a:rPr lang="pt-BR" sz="2000" dirty="0"/>
              <a:t>Logo no inverno, quando o vento está calmo, a temperatura que percebemos, chamada de temperatura sensível, é geralmente maior do que a temperatura do ar.</a:t>
            </a:r>
          </a:p>
          <a:p>
            <a:endParaRPr lang="pt-BR" sz="2000" dirty="0"/>
          </a:p>
          <a:p>
            <a:pPr marL="4121150"/>
            <a:r>
              <a:rPr lang="pt-BR" sz="2000" dirty="0"/>
              <a:t>Quando o vento bate em nossa pele, ele retira essa camada de ar quente superficial e a repõe por ar frio. Quanto mais forte o vento, maior é a perda de energia e mais frio sentimos.</a:t>
            </a:r>
          </a:p>
          <a:p>
            <a:pPr marL="4121150"/>
            <a:endParaRPr lang="pt-BR" sz="2000" dirty="0"/>
          </a:p>
          <a:p>
            <a:pPr marL="4121150"/>
            <a:r>
              <a:rPr lang="pt-BR" sz="2000" dirty="0"/>
              <a:t>O “quão frio” o vento nos faz sentir é chamado de </a:t>
            </a:r>
            <a:r>
              <a:rPr lang="pt-BR" sz="2000" i="1" dirty="0" err="1">
                <a:solidFill>
                  <a:srgbClr val="FF0000"/>
                </a:solidFill>
              </a:rPr>
              <a:t>wind-chill</a:t>
            </a:r>
            <a:r>
              <a:rPr lang="pt-BR" sz="2000" i="1" dirty="0">
                <a:solidFill>
                  <a:srgbClr val="FF0000"/>
                </a:solidFill>
              </a:rPr>
              <a:t> index </a:t>
            </a:r>
            <a:r>
              <a:rPr lang="pt-BR" sz="2000" dirty="0"/>
              <a:t>(WCI), ou “</a:t>
            </a:r>
            <a:r>
              <a:rPr lang="pt-BR" sz="2000" i="1" dirty="0"/>
              <a:t>sensação térmica de frio”</a:t>
            </a:r>
            <a:r>
              <a:rPr lang="pt-BR" sz="2000" dirty="0"/>
              <a:t>.</a:t>
            </a:r>
          </a:p>
          <a:p>
            <a:pPr marL="3587750"/>
            <a:endParaRPr 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3" r="7604"/>
          <a:stretch/>
        </p:blipFill>
        <p:spPr>
          <a:xfrm>
            <a:off x="539552" y="2924944"/>
            <a:ext cx="3744416" cy="33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368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6. Temperatura do ar e conforto térmico</a:t>
            </a:r>
            <a:br>
              <a:rPr lang="pt-BR" dirty="0"/>
            </a:br>
            <a:endParaRPr lang="pt-BR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0688"/>
            <a:ext cx="8229600" cy="5006232"/>
          </a:xfrm>
        </p:spPr>
      </p:pic>
      <p:sp>
        <p:nvSpPr>
          <p:cNvPr id="7" name="CaixaDeTexto 6"/>
          <p:cNvSpPr txBox="1"/>
          <p:nvPr/>
        </p:nvSpPr>
        <p:spPr>
          <a:xfrm>
            <a:off x="1331640" y="5734997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7030A0"/>
                </a:solidFill>
              </a:rPr>
              <a:t>Interpretação: Por exemplo, quando T = -15</a:t>
            </a:r>
            <a:r>
              <a:rPr lang="pt-BR" b="1" baseline="30000" dirty="0">
                <a:solidFill>
                  <a:srgbClr val="7030A0"/>
                </a:solidFill>
              </a:rPr>
              <a:t>o</a:t>
            </a:r>
            <a:r>
              <a:rPr lang="pt-BR" b="1" dirty="0">
                <a:solidFill>
                  <a:srgbClr val="7030A0"/>
                </a:solidFill>
              </a:rPr>
              <a:t>C e v =45 m/s, nosso corpo sente como se a temperatura fosse -28oC sem vento. </a:t>
            </a:r>
          </a:p>
        </p:txBody>
      </p:sp>
      <p:sp>
        <p:nvSpPr>
          <p:cNvPr id="8" name="Retângulo 7"/>
          <p:cNvSpPr/>
          <p:nvPr/>
        </p:nvSpPr>
        <p:spPr>
          <a:xfrm>
            <a:off x="3707904" y="3068960"/>
            <a:ext cx="432048" cy="216024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98368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6. Temperatura do ar e conforto térmico</a:t>
            </a:r>
            <a:br>
              <a:rPr lang="pt-BR" dirty="0"/>
            </a:b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 umidade do ar também altera nossa sensação térmica. </a:t>
            </a:r>
            <a:r>
              <a:rPr lang="pt-BR" sz="2400" u="sng" dirty="0"/>
              <a:t>A água conduz calor melhor do que o ar seco</a:t>
            </a:r>
            <a:r>
              <a:rPr lang="pt-BR" sz="2400" dirty="0"/>
              <a:t>, logo dias muito úmidos nos dão a sensação de mais frios do que dias seco à mesma temperatura.</a:t>
            </a:r>
          </a:p>
          <a:p>
            <a:endParaRPr lang="pt-BR" sz="500" dirty="0"/>
          </a:p>
          <a:p>
            <a:r>
              <a:rPr lang="pt-BR" sz="2400" dirty="0"/>
              <a:t>A superfície da nossa pele quando molhada tem o mesmo efeito, aumentado pela área coberta por água. Se somado ao vento, a sensação térmica é de uma temperatura ainda menor.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61048"/>
            <a:ext cx="2800043" cy="248643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861048"/>
            <a:ext cx="3231592" cy="242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253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6. Temperatura do ar e conforto térmico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Em dias muito quentes de verão, a umidade do ar pode na verdade aumentar nossa sensação de calor. </a:t>
            </a:r>
          </a:p>
          <a:p>
            <a:pPr marL="4400550" lvl="1"/>
            <a:endParaRPr lang="pt-BR" sz="2000" dirty="0"/>
          </a:p>
          <a:p>
            <a:pPr marL="4400550" lvl="1"/>
            <a:endParaRPr lang="pt-BR" sz="2000" dirty="0"/>
          </a:p>
          <a:p>
            <a:pPr marL="4400550" lvl="1"/>
            <a:r>
              <a:rPr lang="pt-BR" sz="2000" dirty="0"/>
              <a:t>Como a evaporação é um processo de resfriamento, a evaporação do suor é uma maneira natural de regular a temperatura do corpo. Quando o ar está muito úmido, contudo, a perda de calor por evaporação é reduzida. Por isso, um dia quente e úmido parecerá mais quente e desconfortável que um dia quente e seco.</a:t>
            </a:r>
          </a:p>
          <a:p>
            <a:pPr marL="457200" lvl="1" indent="0">
              <a:buNone/>
            </a:pPr>
            <a:endParaRPr lang="pt-BR" sz="20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2816"/>
            <a:ext cx="3615826" cy="397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995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6. Temperatura do ar e conforto térmico</a:t>
            </a:r>
            <a:endParaRPr lang="en-CA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Índice de calor (ou “</a:t>
            </a:r>
            <a:r>
              <a:rPr lang="pt-BR" sz="2400" i="1" dirty="0"/>
              <a:t>sensação térmica de calor</a:t>
            </a:r>
            <a:r>
              <a:rPr lang="pt-BR" sz="2400" dirty="0"/>
              <a:t>”): </a:t>
            </a:r>
          </a:p>
          <a:p>
            <a:pPr lvl="1"/>
            <a:r>
              <a:rPr lang="en-CA" sz="1600" dirty="0" err="1"/>
              <a:t>Índice</a:t>
            </a:r>
            <a:r>
              <a:rPr lang="en-CA" sz="1600" dirty="0"/>
              <a:t> de </a:t>
            </a:r>
            <a:r>
              <a:rPr lang="en-CA" sz="1600" dirty="0" err="1"/>
              <a:t>Calor</a:t>
            </a:r>
            <a:r>
              <a:rPr lang="en-CA" sz="1600" dirty="0"/>
              <a:t> = − 42.379 + (2.04901523 × T) + (10.14333127 × </a:t>
            </a:r>
            <a:r>
              <a:rPr lang="en-CA" sz="1600" dirty="0" err="1"/>
              <a:t>rh</a:t>
            </a:r>
            <a:r>
              <a:rPr lang="en-CA" sz="1600" dirty="0"/>
              <a:t>) − (0.22475541 × T × </a:t>
            </a:r>
            <a:r>
              <a:rPr lang="en-CA" sz="1600" dirty="0" err="1"/>
              <a:t>rh</a:t>
            </a:r>
            <a:r>
              <a:rPr lang="en-CA" sz="1600" dirty="0"/>
              <a:t>) − (6.83783 × 10 ) −3 × T 2 − (5.481717 × 10 −2 × </a:t>
            </a:r>
            <a:r>
              <a:rPr lang="en-CA" sz="1600" dirty="0" err="1"/>
              <a:t>rh</a:t>
            </a:r>
            <a:r>
              <a:rPr lang="en-CA" sz="1600" dirty="0"/>
              <a:t> ) (1.22874 T </a:t>
            </a:r>
            <a:r>
              <a:rPr lang="en-CA" sz="1600" dirty="0" err="1"/>
              <a:t>rh</a:t>
            </a:r>
            <a:r>
              <a:rPr lang="en-CA" sz="1600" dirty="0"/>
              <a:t>) 2 + × 10 −3 × 2 × + (8.5282 × 10 T </a:t>
            </a:r>
            <a:r>
              <a:rPr lang="en-CA" sz="1600" dirty="0" err="1"/>
              <a:t>rh</a:t>
            </a:r>
            <a:r>
              <a:rPr lang="en-CA" sz="1600" dirty="0"/>
              <a:t> ) (1.99 T </a:t>
            </a:r>
            <a:r>
              <a:rPr lang="en-CA" sz="1600" dirty="0" err="1"/>
              <a:t>rh</a:t>
            </a:r>
            <a:r>
              <a:rPr lang="en-CA" sz="1600" dirty="0"/>
              <a:t> )</a:t>
            </a:r>
          </a:p>
          <a:p>
            <a:pPr marL="457200" lvl="1" indent="0">
              <a:buNone/>
            </a:pPr>
            <a:r>
              <a:rPr lang="en-CA" sz="1600" dirty="0" err="1"/>
              <a:t>onde</a:t>
            </a:r>
            <a:r>
              <a:rPr lang="en-CA" sz="1600" dirty="0"/>
              <a:t> T é </a:t>
            </a:r>
            <a:r>
              <a:rPr lang="en-CA" sz="1600" dirty="0" err="1"/>
              <a:t>em</a:t>
            </a:r>
            <a:r>
              <a:rPr lang="en-CA" sz="1600" dirty="0"/>
              <a:t> </a:t>
            </a:r>
            <a:r>
              <a:rPr lang="en-CA" sz="1600" baseline="30000" dirty="0" err="1"/>
              <a:t>o</a:t>
            </a:r>
            <a:r>
              <a:rPr lang="en-CA" sz="1600" dirty="0" err="1"/>
              <a:t>F</a:t>
            </a:r>
            <a:r>
              <a:rPr lang="en-CA" sz="1600" dirty="0"/>
              <a:t> e UR </a:t>
            </a:r>
            <a:r>
              <a:rPr lang="en-CA" sz="1600" dirty="0" err="1"/>
              <a:t>em</a:t>
            </a:r>
            <a:r>
              <a:rPr lang="en-CA" sz="1600" dirty="0"/>
              <a:t> %.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 t="16145" r="-1" b="7321"/>
          <a:stretch/>
        </p:blipFill>
        <p:spPr>
          <a:xfrm>
            <a:off x="1193799" y="2276872"/>
            <a:ext cx="6887229" cy="417528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440" y="3882604"/>
            <a:ext cx="3096344" cy="23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6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608707"/>
            <a:ext cx="7811145" cy="1236117"/>
          </a:xfrm>
          <a:prstGeom prst="rect">
            <a:avLst/>
          </a:prstGeom>
        </p:spPr>
        <p:txBody>
          <a:bodyPr/>
          <a:lstStyle/>
          <a:p>
            <a:pPr fontAlgn="b"/>
            <a:r>
              <a:rPr lang="pt-BR" dirty="0"/>
              <a:t>Ciclo sazonal e diário de temperatura</a:t>
            </a:r>
            <a:endParaRPr lang="pt-BR" b="0" dirty="0">
              <a:solidFill>
                <a:srgbClr val="000000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3568" y="44624"/>
            <a:ext cx="7811145" cy="564083"/>
          </a:xfrm>
        </p:spPr>
        <p:txBody>
          <a:bodyPr/>
          <a:lstStyle/>
          <a:p>
            <a:r>
              <a:rPr lang="en-US" dirty="0"/>
              <a:t>Aula 03</a:t>
            </a:r>
          </a:p>
        </p:txBody>
      </p:sp>
      <p:sp>
        <p:nvSpPr>
          <p:cNvPr id="6" name="Retângulo 5"/>
          <p:cNvSpPr/>
          <p:nvPr/>
        </p:nvSpPr>
        <p:spPr>
          <a:xfrm>
            <a:off x="-29481" y="6597352"/>
            <a:ext cx="8201881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83568" y="1916832"/>
            <a:ext cx="777686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5975" indent="-457200">
              <a:lnSpc>
                <a:spcPct val="20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Por que a Terra tem estações do ano?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Variação sazonal local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Variação diária de temperatura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Controles de temperatura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Dados de temperatura do ar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Temperatura do ar e conforto térmico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Medindo a temperatura do ar</a:t>
            </a:r>
          </a:p>
        </p:txBody>
      </p:sp>
    </p:spTree>
    <p:extLst>
      <p:ext uri="{BB962C8B-B14F-4D97-AF65-F5344CB8AC3E}">
        <p14:creationId xmlns:p14="http://schemas.microsoft.com/office/powerpoint/2010/main" val="18681210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7. Medindo a temperatura do ar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 medida da temperatura do ar pode ser realizada com diversos tipos de termômetros:</a:t>
            </a:r>
          </a:p>
          <a:p>
            <a:pPr lvl="1"/>
            <a:endParaRPr lang="pt-BR" sz="1400" dirty="0"/>
          </a:p>
          <a:p>
            <a:pPr lvl="1"/>
            <a:r>
              <a:rPr lang="pt-BR" dirty="0"/>
              <a:t>Termômetros líquido-em-gás (e.g., mercúrio, álcool)</a:t>
            </a:r>
          </a:p>
          <a:p>
            <a:pPr lvl="1"/>
            <a:endParaRPr lang="pt-BR" dirty="0"/>
          </a:p>
          <a:p>
            <a:pPr lvl="1"/>
            <a:r>
              <a:rPr lang="pt-BR" dirty="0"/>
              <a:t>Termômetros de resistência elétrica</a:t>
            </a:r>
          </a:p>
          <a:p>
            <a:pPr lvl="1"/>
            <a:endParaRPr lang="pt-BR" dirty="0"/>
          </a:p>
          <a:p>
            <a:pPr lvl="1"/>
            <a:r>
              <a:rPr lang="pt-BR" dirty="0"/>
              <a:t>Radiômetros (sensores de radiação infravermelha)</a:t>
            </a:r>
          </a:p>
          <a:p>
            <a:pPr lvl="1"/>
            <a:endParaRPr lang="pt-BR" dirty="0"/>
          </a:p>
          <a:p>
            <a:pPr lvl="1"/>
            <a:r>
              <a:rPr lang="pt-BR" dirty="0"/>
              <a:t>Termômetros </a:t>
            </a:r>
            <a:r>
              <a:rPr lang="pt-BR" dirty="0" err="1"/>
              <a:t>bi-metálicos</a:t>
            </a:r>
            <a:r>
              <a:rPr lang="pt-BR" dirty="0"/>
              <a:t> (e.g., termógrafos)</a:t>
            </a:r>
          </a:p>
          <a:p>
            <a:pPr lvl="1"/>
            <a:endParaRPr lang="pt-BR" sz="2000" dirty="0"/>
          </a:p>
          <a:p>
            <a:pPr lvl="1"/>
            <a:endParaRPr lang="pt-BR" sz="2000" dirty="0"/>
          </a:p>
          <a:p>
            <a:endParaRPr lang="pt-BR" sz="2400" dirty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9675042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7. Medindo a temperatura do ar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Os termômetros que medem a máxima e mínima temperaturas do dia são do tipo líquido-em-gás.</a:t>
            </a:r>
          </a:p>
          <a:p>
            <a:endParaRPr lang="pt-BR" sz="700" dirty="0"/>
          </a:p>
          <a:p>
            <a:pPr lvl="1"/>
            <a:r>
              <a:rPr lang="pt-BR" sz="2000" dirty="0"/>
              <a:t>O </a:t>
            </a:r>
            <a:r>
              <a:rPr lang="pt-BR" sz="2000" dirty="0">
                <a:solidFill>
                  <a:srgbClr val="FF0000"/>
                </a:solidFill>
              </a:rPr>
              <a:t>termômetro de máxima temperatura </a:t>
            </a:r>
            <a:r>
              <a:rPr lang="pt-BR" sz="2000" dirty="0"/>
              <a:t>é igual à um termômetro qualquer de mercúrio, exceto por um detalhe: ele tem um estrangulamento. Conforme a temperatura do ar sobe, a coluna de mercúrio do termômetro sobe e passa livremente pelo estrangulamento. Porém, quando a temperatura decai, o estrangulamento previne com que a coluna de mercúrio se retraia. Para recompor o instrumento é necessário sacudi-lo para que o fluído volte para o bulbo.</a:t>
            </a:r>
          </a:p>
          <a:p>
            <a:endParaRPr lang="pt-BR" sz="24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307" y="4221089"/>
            <a:ext cx="5222981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2171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7. Medindo a temperatura do ar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sz="2000" dirty="0"/>
              <a:t>O </a:t>
            </a:r>
            <a:r>
              <a:rPr lang="pt-BR" sz="2000" dirty="0">
                <a:solidFill>
                  <a:srgbClr val="FF0000"/>
                </a:solidFill>
              </a:rPr>
              <a:t>termômetro de mínima temperatura </a:t>
            </a:r>
            <a:r>
              <a:rPr lang="pt-BR" sz="2000" dirty="0"/>
              <a:t>geralmente é de álcool porque a temperatura de congelamento do álcool é –130</a:t>
            </a:r>
            <a:r>
              <a:rPr lang="pt-BR" sz="2000" baseline="30000" dirty="0"/>
              <a:t>o</a:t>
            </a:r>
            <a:r>
              <a:rPr lang="pt-BR" sz="2000" dirty="0"/>
              <a:t>C, se comparado com o mercúrio que é de –39</a:t>
            </a:r>
            <a:r>
              <a:rPr lang="pt-BR" sz="2000" baseline="30000" dirty="0"/>
              <a:t>o</a:t>
            </a:r>
            <a:r>
              <a:rPr lang="pt-BR" sz="2000" dirty="0"/>
              <a:t>C. Dentro da coluna de álcool, há um pequeno índice de metal. Quando a temperatura do ar cai, a coluna de fluído diminui e o índice é puxado em direção ao bulbo. Quando a temperatura sobe novamente, o fluído sobe mas o índice permanece no nível da mínima temperatura atingida. Para recompor o instrumento é necessário inclinar o termômetro, com o bulbo para cima. Como o índice é livre para mover-se, ele cairá para junto do bulbo se o termômetro não for montado horizontalmente.</a:t>
            </a:r>
          </a:p>
          <a:p>
            <a:pPr lvl="1"/>
            <a:endParaRPr lang="pt-BR" sz="2000" dirty="0"/>
          </a:p>
          <a:p>
            <a:pPr lvl="1"/>
            <a:endParaRPr lang="pt-BR" sz="2000" dirty="0"/>
          </a:p>
          <a:p>
            <a:endParaRPr lang="pt-BR" sz="24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396" y="3904456"/>
            <a:ext cx="6263208" cy="245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639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7. Medindo a temperatura do ar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Os </a:t>
            </a:r>
            <a:r>
              <a:rPr lang="pt-BR" sz="2400" dirty="0">
                <a:solidFill>
                  <a:srgbClr val="FF0000"/>
                </a:solidFill>
              </a:rPr>
              <a:t>termômetros de resistência elétrica </a:t>
            </a:r>
            <a:r>
              <a:rPr lang="pt-BR" sz="2400" dirty="0"/>
              <a:t>não medem a temperatura do ar em si, mas sim a resistência de um fio (geralmente platina ou níquel), a qual aumenta se a temperatura aumenta. São geralmente muito precisos e usados em estações meteorológicas automáticas e </a:t>
            </a:r>
            <a:r>
              <a:rPr lang="pt-BR" sz="2400" dirty="0" err="1"/>
              <a:t>radiossondagens</a:t>
            </a:r>
            <a:r>
              <a:rPr lang="pt-BR" sz="2400" dirty="0"/>
              <a:t> (balão atmosférico).</a:t>
            </a:r>
          </a:p>
          <a:p>
            <a:endParaRPr lang="pt-BR" sz="2400" dirty="0"/>
          </a:p>
        </p:txBody>
      </p:sp>
      <p:grpSp>
        <p:nvGrpSpPr>
          <p:cNvPr id="16" name="Grupo 15"/>
          <p:cNvGrpSpPr/>
          <p:nvPr/>
        </p:nvGrpSpPr>
        <p:grpSpPr>
          <a:xfrm>
            <a:off x="4283968" y="3022338"/>
            <a:ext cx="4119987" cy="3211432"/>
            <a:chOff x="4716016" y="3022338"/>
            <a:chExt cx="4119987" cy="3211432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6296" y="3159357"/>
              <a:ext cx="1599707" cy="2937393"/>
            </a:xfrm>
            <a:prstGeom prst="rect">
              <a:avLst/>
            </a:prstGeom>
            <a:ln w="57150">
              <a:solidFill>
                <a:srgbClr val="7030A0"/>
              </a:solidFill>
            </a:ln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6" y="3022338"/>
              <a:ext cx="2247008" cy="3211432"/>
            </a:xfrm>
            <a:prstGeom prst="rect">
              <a:avLst/>
            </a:prstGeom>
          </p:spPr>
        </p:pic>
        <p:sp>
          <p:nvSpPr>
            <p:cNvPr id="6" name="Retângulo 5"/>
            <p:cNvSpPr/>
            <p:nvPr/>
          </p:nvSpPr>
          <p:spPr>
            <a:xfrm>
              <a:off x="5508104" y="5157192"/>
              <a:ext cx="331416" cy="360040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8" name="Conector reto 7"/>
            <p:cNvCxnSpPr/>
            <p:nvPr/>
          </p:nvCxnSpPr>
          <p:spPr>
            <a:xfrm flipV="1">
              <a:off x="5839520" y="3159357"/>
              <a:ext cx="1396776" cy="1997836"/>
            </a:xfrm>
            <a:prstGeom prst="line">
              <a:avLst/>
            </a:prstGeom>
            <a:ln w="57150">
              <a:solidFill>
                <a:srgbClr val="7030A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/>
            <p:cNvCxnSpPr/>
            <p:nvPr/>
          </p:nvCxnSpPr>
          <p:spPr>
            <a:xfrm>
              <a:off x="5839520" y="5517233"/>
              <a:ext cx="1396776" cy="579517"/>
            </a:xfrm>
            <a:prstGeom prst="line">
              <a:avLst/>
            </a:prstGeom>
            <a:ln w="57150">
              <a:solidFill>
                <a:srgbClr val="7030A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Image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931679"/>
            <a:ext cx="2840819" cy="339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99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Por que a Terra tem estações do ano?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sz="1800" dirty="0"/>
              <a:t>Além disso, quanto mais inclinado a radiação solar incidente, mais atmosfera ela tem que atravessar até chegar à superfície, logo mais ela será atenuada, ou seja, espalhada e absorvida.  Por este motivo, nos trópicos, a radiação solar incidente é maior próxima ao meio dia e menor próxima do pôr e nascer do sol.</a:t>
            </a:r>
            <a:endParaRPr lang="pt-BR" sz="2000" dirty="0"/>
          </a:p>
          <a:p>
            <a:endParaRPr lang="pt-BR" sz="2400" dirty="0"/>
          </a:p>
          <a:p>
            <a:endParaRPr lang="pt-BR" sz="2400" dirty="0"/>
          </a:p>
        </p:txBody>
      </p:sp>
      <p:grpSp>
        <p:nvGrpSpPr>
          <p:cNvPr id="9" name="Grupo 8"/>
          <p:cNvGrpSpPr/>
          <p:nvPr/>
        </p:nvGrpSpPr>
        <p:grpSpPr>
          <a:xfrm>
            <a:off x="1799932" y="4271752"/>
            <a:ext cx="2123996" cy="597408"/>
            <a:chOff x="1799932" y="4271752"/>
            <a:chExt cx="2123996" cy="5974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aixaDeTexto 5"/>
                <p:cNvSpPr txBox="1"/>
                <p:nvPr/>
              </p:nvSpPr>
              <p:spPr>
                <a:xfrm>
                  <a:off x="2880052" y="4271752"/>
                  <a:ext cx="1043876" cy="5974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1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𝒆𝒏𝒆𝒓𝒈𝒊𝒂</m:t>
                            </m:r>
                          </m:num>
                          <m:den>
                            <m:r>
                              <a:rPr lang="en-US" sz="1600" b="1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𝟑</m:t>
                            </m:r>
                            <m:r>
                              <a:rPr lang="en-US" sz="1600" b="1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US" sz="1600" b="1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𝒑𝒊𝒙𝒆𝒍𝒔</m:t>
                            </m:r>
                          </m:den>
                        </m:f>
                      </m:oMath>
                    </m:oMathPara>
                  </a14:m>
                  <a:endParaRPr lang="pt-BR" sz="16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CaixaDeTexto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0052" y="4271752"/>
                  <a:ext cx="1043876" cy="597408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aixaDeTexto 7"/>
                <p:cNvSpPr txBox="1"/>
                <p:nvPr/>
              </p:nvSpPr>
              <p:spPr>
                <a:xfrm>
                  <a:off x="1799932" y="4271752"/>
                  <a:ext cx="1043876" cy="5974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1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𝒆𝒏𝒆𝒓𝒈𝒊𝒂</m:t>
                            </m:r>
                          </m:num>
                          <m:den>
                            <m:r>
                              <a:rPr lang="en-US" sz="1600" b="1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𝟖</m:t>
                            </m:r>
                            <m:r>
                              <a:rPr lang="en-US" sz="1600" b="1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US" sz="1600" b="1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𝒑𝒊𝒙𝒆𝒍𝒔</m:t>
                            </m:r>
                          </m:den>
                        </m:f>
                      </m:oMath>
                    </m:oMathPara>
                  </a14:m>
                  <a:endParaRPr lang="pt-BR" sz="16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CaixaDeTexto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9932" y="4271752"/>
                  <a:ext cx="1043876" cy="597408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CaixaDeTexto 6"/>
            <p:cNvSpPr txBox="1"/>
            <p:nvPr/>
          </p:nvSpPr>
          <p:spPr>
            <a:xfrm>
              <a:off x="2699792" y="438579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&lt;</a:t>
              </a:r>
            </a:p>
          </p:txBody>
        </p:sp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952" y="2180917"/>
            <a:ext cx="6020096" cy="418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136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7. Medindo a temperatura do ar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Os </a:t>
            </a:r>
            <a:r>
              <a:rPr lang="pt-BR" sz="2400" dirty="0">
                <a:solidFill>
                  <a:srgbClr val="FF0000"/>
                </a:solidFill>
              </a:rPr>
              <a:t>radiômetros de </a:t>
            </a:r>
            <a:r>
              <a:rPr lang="pt-BR" sz="2400" dirty="0" err="1">
                <a:solidFill>
                  <a:srgbClr val="FF0000"/>
                </a:solidFill>
              </a:rPr>
              <a:t>infravermeho</a:t>
            </a:r>
            <a:r>
              <a:rPr lang="pt-BR" sz="2400" dirty="0"/>
              <a:t> também não medem temperatura diretamente. Eles medem a radiação (geralmente infravermelha) emitida no máximo comprimento de onda de emissão.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90" y="2315217"/>
            <a:ext cx="3417738" cy="219390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34914"/>
            <a:ext cx="4168188" cy="390071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544"/>
          <a:stretch/>
        </p:blipFill>
        <p:spPr>
          <a:xfrm>
            <a:off x="1475656" y="4509119"/>
            <a:ext cx="2143125" cy="187113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094" y="4891074"/>
            <a:ext cx="1993404" cy="149505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664" y="4768974"/>
            <a:ext cx="1909930" cy="173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289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7. Medindo a temperatura do ar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Os </a:t>
            </a:r>
            <a:r>
              <a:rPr lang="pt-BR" sz="2400" dirty="0">
                <a:solidFill>
                  <a:srgbClr val="FF0000"/>
                </a:solidFill>
              </a:rPr>
              <a:t>termômetros </a:t>
            </a:r>
            <a:r>
              <a:rPr lang="pt-BR" sz="2400" dirty="0" err="1">
                <a:solidFill>
                  <a:srgbClr val="FF0000"/>
                </a:solidFill>
              </a:rPr>
              <a:t>bimetálicos</a:t>
            </a:r>
            <a:r>
              <a:rPr lang="pt-BR" sz="2400" dirty="0">
                <a:solidFill>
                  <a:srgbClr val="FF0000"/>
                </a:solidFill>
              </a:rPr>
              <a:t> </a:t>
            </a:r>
            <a:r>
              <a:rPr lang="pt-BR" sz="2400" dirty="0"/>
              <a:t>consistem em dois tipos diferentes de metais (geralmente bronze e ferro), soldados juntos formando para formar uma única tira. Conforme a temperatura do ar aumenta, o bronze expande mais que o ferro forçando a tira a se curvar.</a:t>
            </a:r>
          </a:p>
          <a:p>
            <a:pPr lvl="1"/>
            <a:r>
              <a:rPr lang="pt-BR" sz="2000" dirty="0"/>
              <a:t>Os termômetros </a:t>
            </a:r>
            <a:r>
              <a:rPr lang="pt-BR" sz="2000" dirty="0" err="1"/>
              <a:t>bimetálicos</a:t>
            </a:r>
            <a:r>
              <a:rPr lang="pt-BR" sz="2000" dirty="0"/>
              <a:t> são usados em termógrafos, instrumentos que medem a temperatura ao longo do dia em uma tira de papel que é </a:t>
            </a:r>
            <a:r>
              <a:rPr lang="pt-BR" sz="2000" dirty="0" err="1"/>
              <a:t>rotacionada</a:t>
            </a:r>
            <a:r>
              <a:rPr lang="pt-BR" sz="2000" dirty="0"/>
              <a:t> por um motor..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808" y="3573016"/>
            <a:ext cx="3729400" cy="288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289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7. Medindo a temperatura do ar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Os termômetros e outros instrumentos devem ser colocados em </a:t>
            </a:r>
            <a:r>
              <a:rPr lang="pt-BR" sz="2400" dirty="0">
                <a:solidFill>
                  <a:srgbClr val="FF0000"/>
                </a:solidFill>
              </a:rPr>
              <a:t>abrigos meteorológicos</a:t>
            </a:r>
            <a:r>
              <a:rPr lang="pt-BR" sz="2400" dirty="0"/>
              <a:t>.</a:t>
            </a:r>
          </a:p>
          <a:p>
            <a:pPr marL="3322638" lvl="1"/>
            <a:r>
              <a:rPr lang="pt-BR" sz="1600" dirty="0"/>
              <a:t>O abrigo protege os instrumentos da chuva, neve e radiação direta do sol. </a:t>
            </a:r>
          </a:p>
          <a:p>
            <a:pPr marL="3322638" lvl="1"/>
            <a:r>
              <a:rPr lang="pt-BR" sz="1600" dirty="0"/>
              <a:t>É de madeira, pintado de branco para refletir a luz do sol, sua porta fica voltada para a face Sul no HS (Norte no HN), evitando a exposição direta do Sol, e tem venezianas para o ar fluir livremente dentro dele.</a:t>
            </a:r>
          </a:p>
          <a:p>
            <a:pPr marL="3322638" lvl="1"/>
            <a:r>
              <a:rPr lang="pt-BR" sz="1600" dirty="0"/>
              <a:t>Essa construção ajuda a manter a temperatura do ar do interior do abrigo semelhante à temperatura do exterior.</a:t>
            </a:r>
          </a:p>
          <a:p>
            <a:pPr marL="3322638" lvl="1"/>
            <a:r>
              <a:rPr lang="pt-BR" sz="1600" dirty="0"/>
              <a:t>Os </a:t>
            </a:r>
            <a:r>
              <a:rPr lang="pt-BR" sz="1600" u="sng" dirty="0"/>
              <a:t>termômetros são colocados à 1,5 metros do chão</a:t>
            </a:r>
            <a:r>
              <a:rPr lang="pt-BR" sz="1600" dirty="0"/>
              <a:t>.</a:t>
            </a:r>
          </a:p>
        </p:txBody>
      </p:sp>
      <p:pic>
        <p:nvPicPr>
          <p:cNvPr id="4" name="Imagem 3" descr="ABRIGO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10" y="1988840"/>
            <a:ext cx="3023989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 descr="DSC021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61046"/>
            <a:ext cx="3384376" cy="253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0289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RESUMO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A Terra tem estações do ano porque possui um eixo de inclinação (23,5</a:t>
            </a:r>
            <a:r>
              <a:rPr lang="pt-BR" sz="2000" baseline="30000" dirty="0"/>
              <a:t>o</a:t>
            </a:r>
            <a:r>
              <a:rPr lang="pt-BR" sz="2000" dirty="0"/>
              <a:t>) em relação a sua órbita ao redor do Sol:</a:t>
            </a:r>
          </a:p>
          <a:p>
            <a:pPr lvl="1"/>
            <a:r>
              <a:rPr lang="pt-BR" sz="1800" dirty="0"/>
              <a:t>Em Janeiro, o HS está voltado para o Sol (verão), tendo dias mais longos e recebendo mais radiação do que o HN (inverno).</a:t>
            </a:r>
          </a:p>
          <a:p>
            <a:pPr lvl="1"/>
            <a:r>
              <a:rPr lang="pt-BR" sz="1800" dirty="0"/>
              <a:t>Localmente, a inclinação da Terra influencia na quantidade de radiação recebida nas faces norte e sul de montanhas e edificações.</a:t>
            </a:r>
          </a:p>
          <a:p>
            <a:pPr lvl="1"/>
            <a:endParaRPr lang="pt-BR" sz="1800" dirty="0"/>
          </a:p>
          <a:p>
            <a:r>
              <a:rPr lang="pt-BR" sz="2000" dirty="0"/>
              <a:t>A variação diária da temperatura do ar é controlada pelo balanço entre a radiação solar recebida e a radiação IV emitida pela superfície da Terra:</a:t>
            </a:r>
          </a:p>
          <a:p>
            <a:pPr lvl="1"/>
            <a:r>
              <a:rPr lang="pt-BR" sz="1800" dirty="0"/>
              <a:t>Durante o dia, a superfície da Terra se aquece enquanto a quantidade de radiação solar supera a quantidade de radiação emitida pela superfície (temperatura máxima entre 15 e 17 hora local).</a:t>
            </a:r>
          </a:p>
          <a:p>
            <a:pPr lvl="1"/>
            <a:r>
              <a:rPr lang="pt-BR" sz="1800" dirty="0"/>
              <a:t>Durante a noite, a Terra emite mais radiação IV do que recebe (da atmosfera e nuvens) e se resfria, tendo sua temperatura mínima ao amanhecer.</a:t>
            </a:r>
          </a:p>
          <a:p>
            <a:pPr lvl="1"/>
            <a:r>
              <a:rPr lang="pt-BR" sz="1600" dirty="0"/>
              <a:t>Em noites de céu claro muito frias, a superfície pode se resfriar rapidamente provocando geadas e inversão térmica.</a:t>
            </a:r>
          </a:p>
          <a:p>
            <a:endParaRPr lang="pt-BR" sz="2000" dirty="0"/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1624629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REFERÊNCIAS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1000"/>
              </a:spcBef>
            </a:pPr>
            <a:r>
              <a:rPr lang="en-US" sz="2400" dirty="0">
                <a:solidFill>
                  <a:prstClr val="black"/>
                </a:solidFill>
              </a:rPr>
              <a:t>Ahrens, C. D., 1999: Meteorology today: an introduction to weather, climate, and the environment. West Publishing Co.. </a:t>
            </a:r>
            <a:r>
              <a:rPr lang="en-CA" sz="2400" dirty="0">
                <a:solidFill>
                  <a:prstClr val="black"/>
                </a:solidFill>
              </a:rPr>
              <a:t>9a </a:t>
            </a:r>
            <a:r>
              <a:rPr lang="en-CA" sz="2400" dirty="0" err="1">
                <a:solidFill>
                  <a:prstClr val="black"/>
                </a:solidFill>
              </a:rPr>
              <a:t>edição</a:t>
            </a:r>
            <a:r>
              <a:rPr lang="en-CA" sz="2400" dirty="0">
                <a:solidFill>
                  <a:prstClr val="black"/>
                </a:solidFill>
              </a:rPr>
              <a:t> (</a:t>
            </a:r>
            <a:r>
              <a:rPr lang="en-CA" sz="2400" dirty="0" err="1">
                <a:solidFill>
                  <a:prstClr val="black"/>
                </a:solidFill>
              </a:rPr>
              <a:t>ou</a:t>
            </a:r>
            <a:r>
              <a:rPr lang="en-CA" sz="2400" dirty="0">
                <a:solidFill>
                  <a:prstClr val="black"/>
                </a:solidFill>
              </a:rPr>
              <a:t> </a:t>
            </a:r>
            <a:r>
              <a:rPr lang="en-CA" sz="2400" dirty="0" err="1">
                <a:solidFill>
                  <a:prstClr val="black"/>
                </a:solidFill>
              </a:rPr>
              <a:t>edição</a:t>
            </a:r>
            <a:r>
              <a:rPr lang="en-CA" sz="2400" dirty="0">
                <a:solidFill>
                  <a:prstClr val="black"/>
                </a:solidFill>
              </a:rPr>
              <a:t> </a:t>
            </a:r>
            <a:r>
              <a:rPr lang="en-CA" sz="2400" dirty="0" err="1">
                <a:solidFill>
                  <a:prstClr val="black"/>
                </a:solidFill>
              </a:rPr>
              <a:t>mais</a:t>
            </a:r>
            <a:r>
              <a:rPr lang="en-CA" sz="2400" dirty="0">
                <a:solidFill>
                  <a:prstClr val="black"/>
                </a:solidFill>
              </a:rPr>
              <a:t> </a:t>
            </a:r>
            <a:r>
              <a:rPr lang="en-CA" sz="2400" dirty="0" err="1">
                <a:solidFill>
                  <a:prstClr val="black"/>
                </a:solidFill>
              </a:rPr>
              <a:t>recente</a:t>
            </a:r>
            <a:r>
              <a:rPr lang="en-CA" sz="2400" dirty="0">
                <a:solidFill>
                  <a:prstClr val="black"/>
                </a:solidFill>
              </a:rPr>
              <a:t>)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  <a:endParaRPr lang="en-CA" sz="2400" dirty="0">
              <a:solidFill>
                <a:prstClr val="black"/>
              </a:solidFill>
            </a:endParaRP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806610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Por que a Terra tem estações do ano?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sz="1600" dirty="0"/>
              <a:t>O tempo de incidência da radiação também determina o aquecimento da superfície.</a:t>
            </a:r>
          </a:p>
          <a:p>
            <a:pPr lvl="1"/>
            <a:r>
              <a:rPr lang="pt-BR" sz="1600" dirty="0"/>
              <a:t>Logo, dias mais longos (verão em latitudes altas) aquecem mais a superfície da Terra do que dias mais curtos (inverno em latitudes altas).</a:t>
            </a:r>
          </a:p>
          <a:p>
            <a:pPr lvl="1"/>
            <a:r>
              <a:rPr lang="pt-BR" sz="1600" dirty="0"/>
              <a:t>Dias e noites mais longas ocorrem porque a Terra possui um ângulo de inclinação de 23,5</a:t>
            </a:r>
            <a:r>
              <a:rPr lang="pt-BR" sz="1600" baseline="30000" dirty="0"/>
              <a:t>o</a:t>
            </a:r>
            <a:r>
              <a:rPr lang="pt-BR" sz="1600" dirty="0"/>
              <a:t> em relação a sua revolução ao redor do sol. Logo durante o 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verão do Hemisfério Sul-HS</a:t>
            </a:r>
            <a:r>
              <a:rPr lang="pt-BR" sz="1600" dirty="0"/>
              <a:t> (</a:t>
            </a:r>
            <a:r>
              <a:rPr lang="pt-BR" sz="1600" dirty="0">
                <a:solidFill>
                  <a:srgbClr val="0070C0"/>
                </a:solidFill>
              </a:rPr>
              <a:t>inverno no Hemisfério Norte-HN</a:t>
            </a:r>
            <a:r>
              <a:rPr lang="pt-BR" sz="1600" dirty="0"/>
              <a:t>) uma 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área maior </a:t>
            </a:r>
            <a:r>
              <a:rPr lang="pt-BR" sz="1600" dirty="0"/>
              <a:t>(</a:t>
            </a:r>
            <a:r>
              <a:rPr lang="pt-BR" sz="1600" dirty="0">
                <a:solidFill>
                  <a:srgbClr val="0070C0"/>
                </a:solidFill>
              </a:rPr>
              <a:t>meno</a:t>
            </a:r>
            <a:r>
              <a:rPr lang="pt-BR" sz="1600" dirty="0"/>
              <a:t>r) deste hemisfério é iluminada pelo sol.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467544" y="2479813"/>
            <a:ext cx="8280920" cy="3958839"/>
            <a:chOff x="467544" y="2479813"/>
            <a:chExt cx="8280920" cy="3958839"/>
          </a:xfrm>
        </p:grpSpPr>
        <p:sp>
          <p:nvSpPr>
            <p:cNvPr id="6" name="Retângulo 5"/>
            <p:cNvSpPr/>
            <p:nvPr/>
          </p:nvSpPr>
          <p:spPr>
            <a:xfrm>
              <a:off x="467544" y="2479814"/>
              <a:ext cx="8280920" cy="39472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989" y="2479813"/>
              <a:ext cx="7230022" cy="39588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CaixaDeTexto 2"/>
            <p:cNvSpPr txBox="1"/>
            <p:nvPr/>
          </p:nvSpPr>
          <p:spPr>
            <a:xfrm>
              <a:off x="539552" y="3140968"/>
              <a:ext cx="1941044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chemeClr val="bg1"/>
                  </a:solidFill>
                </a:rPr>
                <a:t>Solstício de verão HS</a:t>
              </a:r>
            </a:p>
            <a:p>
              <a:r>
                <a:rPr lang="pt-BR" sz="1200" b="1" dirty="0">
                  <a:solidFill>
                    <a:schemeClr val="bg1"/>
                  </a:solidFill>
                </a:rPr>
                <a:t>Solstício de inverno no HN </a:t>
              </a:r>
            </a:p>
            <a:p>
              <a:r>
                <a:rPr lang="pt-BR" sz="1200" b="1" dirty="0">
                  <a:solidFill>
                    <a:schemeClr val="bg1"/>
                  </a:solidFill>
                </a:rPr>
                <a:t>22 de dezembro</a:t>
              </a: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6807420" y="3068960"/>
              <a:ext cx="1941044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chemeClr val="bg1"/>
                  </a:solidFill>
                </a:rPr>
                <a:t>Solstício de verão HN</a:t>
              </a:r>
            </a:p>
            <a:p>
              <a:r>
                <a:rPr lang="pt-BR" sz="1200" b="1" dirty="0">
                  <a:solidFill>
                    <a:schemeClr val="bg1"/>
                  </a:solidFill>
                </a:rPr>
                <a:t>Solstício de inverno no HS </a:t>
              </a:r>
            </a:p>
            <a:p>
              <a:r>
                <a:rPr lang="pt-BR" sz="1200" b="1" dirty="0">
                  <a:solidFill>
                    <a:schemeClr val="bg1"/>
                  </a:solidFill>
                </a:rPr>
                <a:t>21 de junho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5148064" y="5780736"/>
              <a:ext cx="2131096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chemeClr val="bg1"/>
                  </a:solidFill>
                </a:rPr>
                <a:t>Equinócio de primavera no HN</a:t>
              </a:r>
            </a:p>
            <a:p>
              <a:r>
                <a:rPr lang="pt-BR" sz="1200" b="1" dirty="0">
                  <a:solidFill>
                    <a:schemeClr val="bg1"/>
                  </a:solidFill>
                </a:rPr>
                <a:t>Equinócio de outono no HS </a:t>
              </a:r>
            </a:p>
            <a:p>
              <a:r>
                <a:rPr lang="pt-BR" sz="1200" b="1" dirty="0">
                  <a:solidFill>
                    <a:schemeClr val="bg1"/>
                  </a:solidFill>
                </a:rPr>
                <a:t>20 de março</a:t>
              </a: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2037710" y="2494637"/>
              <a:ext cx="2102242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chemeClr val="bg1"/>
                  </a:solidFill>
                </a:rPr>
                <a:t>Equinócio de primavera no HS</a:t>
              </a:r>
            </a:p>
            <a:p>
              <a:r>
                <a:rPr lang="pt-BR" sz="1200" b="1" dirty="0">
                  <a:solidFill>
                    <a:schemeClr val="bg1"/>
                  </a:solidFill>
                </a:rPr>
                <a:t>Equinócio de outono no HN </a:t>
              </a:r>
            </a:p>
            <a:p>
              <a:r>
                <a:rPr lang="pt-BR" sz="1200" b="1" dirty="0">
                  <a:solidFill>
                    <a:schemeClr val="bg1"/>
                  </a:solidFill>
                </a:rPr>
                <a:t>22 de setembro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1387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Por que a Terra tem estações do ano?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1800" dirty="0"/>
              <a:t>Logo, as estações do ano acontecem porque a Terra gira em torno do Sol com um ângulo de inclinação de 23,5</a:t>
            </a:r>
            <a:r>
              <a:rPr lang="pt-BR" sz="1800" baseline="30000" dirty="0"/>
              <a:t>o</a:t>
            </a:r>
            <a:r>
              <a:rPr lang="pt-BR" sz="1800" dirty="0"/>
              <a:t>.</a:t>
            </a:r>
          </a:p>
          <a:p>
            <a:r>
              <a:rPr lang="pt-BR" sz="1800" dirty="0"/>
              <a:t>Se ela não tivesse esse ângulo de inclinação, os hemisférios norte e sul receberiam a mesma quantidade de radiação ao longo de todo ano (como nos equinócios). A quantidade de radiação variaria somente ao longo das faixas de latitude.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2755538" y="2132856"/>
            <a:ext cx="3544654" cy="2286720"/>
            <a:chOff x="2755538" y="2132856"/>
            <a:chExt cx="3544654" cy="2286720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2234481"/>
              <a:ext cx="3456384" cy="2185095"/>
            </a:xfrm>
            <a:prstGeom prst="rect">
              <a:avLst/>
            </a:prstGeom>
          </p:spPr>
        </p:pic>
        <p:sp>
          <p:nvSpPr>
            <p:cNvPr id="10" name="CaixaDeTexto 9"/>
            <p:cNvSpPr txBox="1"/>
            <p:nvPr/>
          </p:nvSpPr>
          <p:spPr>
            <a:xfrm>
              <a:off x="2755538" y="2132856"/>
              <a:ext cx="16004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Sem inclinação</a:t>
              </a:r>
            </a:p>
            <a:p>
              <a:r>
                <a:rPr lang="pt-BR" sz="1200" dirty="0"/>
                <a:t>(como nos equinócios)</a:t>
              </a: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107504" y="4263479"/>
            <a:ext cx="3528392" cy="2210412"/>
            <a:chOff x="107504" y="4263479"/>
            <a:chExt cx="3528392" cy="2210412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451895"/>
              <a:ext cx="3456384" cy="2021996"/>
            </a:xfrm>
            <a:prstGeom prst="rect">
              <a:avLst/>
            </a:prstGeom>
          </p:spPr>
        </p:pic>
        <p:sp>
          <p:nvSpPr>
            <p:cNvPr id="11" name="CaixaDeTexto 10"/>
            <p:cNvSpPr txBox="1"/>
            <p:nvPr/>
          </p:nvSpPr>
          <p:spPr>
            <a:xfrm>
              <a:off x="107504" y="4263479"/>
              <a:ext cx="16857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Com inclinação</a:t>
              </a:r>
            </a:p>
            <a:p>
              <a:r>
                <a:rPr lang="pt-BR" sz="1200" dirty="0"/>
                <a:t>(solstício de inverno HS)</a:t>
              </a: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4932040" y="4293096"/>
            <a:ext cx="3600400" cy="2214156"/>
            <a:chOff x="4932040" y="4293096"/>
            <a:chExt cx="3600400" cy="2214156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040" y="4482097"/>
              <a:ext cx="3456384" cy="2025155"/>
            </a:xfrm>
            <a:prstGeom prst="rect">
              <a:avLst/>
            </a:prstGeom>
          </p:spPr>
        </p:pic>
        <p:sp>
          <p:nvSpPr>
            <p:cNvPr id="12" name="CaixaDeTexto 11"/>
            <p:cNvSpPr txBox="1"/>
            <p:nvPr/>
          </p:nvSpPr>
          <p:spPr>
            <a:xfrm>
              <a:off x="6969127" y="4293096"/>
              <a:ext cx="15633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1200" dirty="0"/>
                <a:t>Com inclinação</a:t>
              </a:r>
            </a:p>
            <a:p>
              <a:pPr algn="r"/>
              <a:r>
                <a:rPr lang="pt-BR" sz="1200" dirty="0"/>
                <a:t>(solstício de verão HS)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1387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Por que a Terra tem estações do ano?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1800" dirty="0"/>
              <a:t>No solstício de verão de um hemisfério, os raios solares são perpendiculares na latitude 23,5</a:t>
            </a:r>
            <a:r>
              <a:rPr lang="pt-BR" sz="1800" baseline="30000" dirty="0"/>
              <a:t>o</a:t>
            </a:r>
            <a:r>
              <a:rPr lang="pt-BR" sz="1800" dirty="0"/>
              <a:t> daquele hemisfério, e o Sol estará à pino (90</a:t>
            </a:r>
            <a:r>
              <a:rPr lang="pt-BR" sz="1800" baseline="30000" dirty="0"/>
              <a:t>o</a:t>
            </a:r>
            <a:r>
              <a:rPr lang="pt-BR" sz="1800" dirty="0"/>
              <a:t> ao meio dia) para quem estiver nesta faixa de latitude (como a cidade de São Paulo – Trópico de Capricórnio, por exemplo):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886104"/>
            <a:ext cx="2736304" cy="1653185"/>
          </a:xfrm>
          <a:prstGeom prst="rect">
            <a:avLst/>
          </a:prstGeom>
        </p:spPr>
      </p:pic>
      <p:grpSp>
        <p:nvGrpSpPr>
          <p:cNvPr id="29" name="Grupo 28"/>
          <p:cNvGrpSpPr/>
          <p:nvPr/>
        </p:nvGrpSpPr>
        <p:grpSpPr>
          <a:xfrm>
            <a:off x="278622" y="1916832"/>
            <a:ext cx="4248472" cy="2924412"/>
            <a:chOff x="251520" y="1942927"/>
            <a:chExt cx="4248472" cy="2924412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420888"/>
              <a:ext cx="4181944" cy="2446451"/>
            </a:xfrm>
            <a:prstGeom prst="rect">
              <a:avLst/>
            </a:prstGeom>
          </p:spPr>
        </p:pic>
        <p:sp>
          <p:nvSpPr>
            <p:cNvPr id="18" name="Retângulo 17"/>
            <p:cNvSpPr/>
            <p:nvPr/>
          </p:nvSpPr>
          <p:spPr>
            <a:xfrm>
              <a:off x="3635896" y="2862647"/>
              <a:ext cx="864096" cy="14401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3" name="Grupo 22"/>
            <p:cNvGrpSpPr/>
            <p:nvPr/>
          </p:nvGrpSpPr>
          <p:grpSpPr>
            <a:xfrm>
              <a:off x="839954" y="1942927"/>
              <a:ext cx="2567547" cy="483106"/>
              <a:chOff x="651310" y="1844824"/>
              <a:chExt cx="2567547" cy="483106"/>
            </a:xfrm>
          </p:grpSpPr>
          <p:sp>
            <p:nvSpPr>
              <p:cNvPr id="8" name="CaixaDeTexto 7"/>
              <p:cNvSpPr txBox="1"/>
              <p:nvPr/>
            </p:nvSpPr>
            <p:spPr>
              <a:xfrm>
                <a:off x="1616495" y="1866265"/>
                <a:ext cx="1602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Solstício de verão HN</a:t>
                </a:r>
              </a:p>
              <a:p>
                <a:r>
                  <a:rPr lang="pt-BR" sz="1200" dirty="0"/>
                  <a:t>Solstício de inverno HS</a:t>
                </a:r>
              </a:p>
            </p:txBody>
          </p:sp>
          <p:sp>
            <p:nvSpPr>
              <p:cNvPr id="21" name="Retângulo 20"/>
              <p:cNvSpPr/>
              <p:nvPr/>
            </p:nvSpPr>
            <p:spPr>
              <a:xfrm>
                <a:off x="651310" y="1937156"/>
                <a:ext cx="94128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pt-BR" sz="1200" dirty="0">
                    <a:solidFill>
                      <a:prstClr val="black"/>
                    </a:solidFill>
                  </a:rPr>
                  <a:t>21 de Junho</a:t>
                </a:r>
              </a:p>
            </p:txBody>
          </p:sp>
          <p:sp>
            <p:nvSpPr>
              <p:cNvPr id="22" name="Chave esquerda 21"/>
              <p:cNvSpPr/>
              <p:nvPr/>
            </p:nvSpPr>
            <p:spPr>
              <a:xfrm>
                <a:off x="1541311" y="1844824"/>
                <a:ext cx="150369" cy="461665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28" name="Grupo 27"/>
          <p:cNvGrpSpPr/>
          <p:nvPr/>
        </p:nvGrpSpPr>
        <p:grpSpPr>
          <a:xfrm>
            <a:off x="4646487" y="1913526"/>
            <a:ext cx="4248472" cy="2922659"/>
            <a:chOff x="4716016" y="1946501"/>
            <a:chExt cx="4248472" cy="2922659"/>
          </a:xfrm>
        </p:grpSpPr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6" y="2418887"/>
              <a:ext cx="4181944" cy="2450273"/>
            </a:xfrm>
            <a:prstGeom prst="rect">
              <a:avLst/>
            </a:prstGeom>
          </p:spPr>
        </p:pic>
        <p:sp>
          <p:nvSpPr>
            <p:cNvPr id="19" name="Retângulo 18"/>
            <p:cNvSpPr/>
            <p:nvPr/>
          </p:nvSpPr>
          <p:spPr>
            <a:xfrm>
              <a:off x="7956376" y="4310011"/>
              <a:ext cx="1008112" cy="14475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4" name="Grupo 23"/>
            <p:cNvGrpSpPr/>
            <p:nvPr/>
          </p:nvGrpSpPr>
          <p:grpSpPr>
            <a:xfrm>
              <a:off x="5364771" y="1946501"/>
              <a:ext cx="2884433" cy="483106"/>
              <a:chOff x="363278" y="1844824"/>
              <a:chExt cx="2884433" cy="483106"/>
            </a:xfrm>
          </p:grpSpPr>
          <p:sp>
            <p:nvSpPr>
              <p:cNvPr id="25" name="CaixaDeTexto 24"/>
              <p:cNvSpPr txBox="1"/>
              <p:nvPr/>
            </p:nvSpPr>
            <p:spPr>
              <a:xfrm>
                <a:off x="1616495" y="1866265"/>
                <a:ext cx="16312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Solstício de inverno HN</a:t>
                </a:r>
              </a:p>
              <a:p>
                <a:r>
                  <a:rPr lang="pt-BR" sz="1200" dirty="0"/>
                  <a:t>Solstício de verão HS</a:t>
                </a:r>
              </a:p>
            </p:txBody>
          </p:sp>
          <p:sp>
            <p:nvSpPr>
              <p:cNvPr id="26" name="Retângulo 25"/>
              <p:cNvSpPr/>
              <p:nvPr/>
            </p:nvSpPr>
            <p:spPr>
              <a:xfrm>
                <a:off x="363278" y="1937156"/>
                <a:ext cx="120956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pt-BR" sz="1200" dirty="0">
                    <a:solidFill>
                      <a:prstClr val="black"/>
                    </a:solidFill>
                  </a:rPr>
                  <a:t>21 de Dezembro</a:t>
                </a:r>
              </a:p>
            </p:txBody>
          </p:sp>
          <p:sp>
            <p:nvSpPr>
              <p:cNvPr id="27" name="Chave esquerda 26"/>
              <p:cNvSpPr/>
              <p:nvPr/>
            </p:nvSpPr>
            <p:spPr>
              <a:xfrm>
                <a:off x="1541311" y="1844824"/>
                <a:ext cx="150369" cy="461665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cxnSp>
        <p:nvCxnSpPr>
          <p:cNvPr id="33" name="Conector de seta reta 32"/>
          <p:cNvCxnSpPr/>
          <p:nvPr/>
        </p:nvCxnSpPr>
        <p:spPr>
          <a:xfrm flipV="1">
            <a:off x="4716016" y="3647298"/>
            <a:ext cx="908012" cy="143788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de seta reta 33"/>
          <p:cNvCxnSpPr/>
          <p:nvPr/>
        </p:nvCxnSpPr>
        <p:spPr>
          <a:xfrm flipH="1" flipV="1">
            <a:off x="1619672" y="4421794"/>
            <a:ext cx="1814931" cy="1293128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/>
          <p:cNvCxnSpPr/>
          <p:nvPr/>
        </p:nvCxnSpPr>
        <p:spPr>
          <a:xfrm flipH="1" flipV="1">
            <a:off x="1214726" y="3647298"/>
            <a:ext cx="3484605" cy="148551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/>
          <p:cNvCxnSpPr/>
          <p:nvPr/>
        </p:nvCxnSpPr>
        <p:spPr>
          <a:xfrm flipV="1">
            <a:off x="3491880" y="2908560"/>
            <a:ext cx="2408143" cy="2806362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3131840" y="3152001"/>
            <a:ext cx="317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0</a:t>
            </a:r>
            <a:r>
              <a:rPr lang="pt-BR" sz="1200" baseline="30000" dirty="0"/>
              <a:t>o</a:t>
            </a:r>
            <a:endParaRPr lang="en-CA" sz="1200" baseline="30000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3101587" y="2770060"/>
            <a:ext cx="61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rgbClr val="FF0000"/>
                </a:solidFill>
              </a:rPr>
              <a:t>23,5</a:t>
            </a:r>
            <a:r>
              <a:rPr lang="pt-BR" sz="1200" baseline="30000" dirty="0">
                <a:solidFill>
                  <a:srgbClr val="FF0000"/>
                </a:solidFill>
              </a:rPr>
              <a:t>o</a:t>
            </a:r>
            <a:r>
              <a:rPr lang="pt-BR" sz="1200" dirty="0">
                <a:solidFill>
                  <a:srgbClr val="FF0000"/>
                </a:solidFill>
              </a:rPr>
              <a:t>N</a:t>
            </a:r>
            <a:endParaRPr lang="en-CA" sz="1200" dirty="0">
              <a:solidFill>
                <a:srgbClr val="FF0000"/>
              </a:solidFill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3239252" y="3573016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rgbClr val="0070C0"/>
                </a:solidFill>
              </a:rPr>
              <a:t>23,5</a:t>
            </a:r>
            <a:r>
              <a:rPr lang="pt-BR" sz="1200" baseline="30000" dirty="0">
                <a:solidFill>
                  <a:srgbClr val="0070C0"/>
                </a:solidFill>
              </a:rPr>
              <a:t>o</a:t>
            </a:r>
            <a:r>
              <a:rPr lang="pt-BR" sz="1200" dirty="0">
                <a:solidFill>
                  <a:srgbClr val="0070C0"/>
                </a:solidFill>
              </a:rPr>
              <a:t>S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7569131" y="3954955"/>
            <a:ext cx="317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0</a:t>
            </a:r>
            <a:r>
              <a:rPr lang="pt-BR" sz="1200" baseline="30000" dirty="0"/>
              <a:t>o</a:t>
            </a:r>
            <a:endParaRPr lang="en-CA" sz="1200" baseline="30000" dirty="0"/>
          </a:p>
        </p:txBody>
      </p:sp>
      <p:sp>
        <p:nvSpPr>
          <p:cNvPr id="37" name="CaixaDeTexto 36"/>
          <p:cNvSpPr txBox="1"/>
          <p:nvPr/>
        </p:nvSpPr>
        <p:spPr>
          <a:xfrm>
            <a:off x="7666355" y="3573015"/>
            <a:ext cx="61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rgbClr val="0070C0"/>
                </a:solidFill>
              </a:rPr>
              <a:t>23,5</a:t>
            </a:r>
            <a:r>
              <a:rPr lang="pt-BR" sz="1200" baseline="30000" dirty="0">
                <a:solidFill>
                  <a:srgbClr val="0070C0"/>
                </a:solidFill>
              </a:rPr>
              <a:t>o</a:t>
            </a:r>
            <a:r>
              <a:rPr lang="pt-BR" sz="1200" dirty="0">
                <a:solidFill>
                  <a:srgbClr val="0070C0"/>
                </a:solidFill>
              </a:rPr>
              <a:t>N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7303033" y="4283293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rgbClr val="FF0000"/>
                </a:solidFill>
              </a:rPr>
              <a:t>23,5</a:t>
            </a:r>
            <a:r>
              <a:rPr lang="pt-BR" sz="1200" baseline="30000" dirty="0">
                <a:solidFill>
                  <a:srgbClr val="FF0000"/>
                </a:solidFill>
              </a:rPr>
              <a:t>o</a:t>
            </a:r>
            <a:r>
              <a:rPr lang="pt-BR" sz="1200" dirty="0">
                <a:solidFill>
                  <a:srgbClr val="FF0000"/>
                </a:solidFill>
              </a:rPr>
              <a:t>S</a:t>
            </a:r>
            <a:endParaRPr lang="en-CA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3879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Rachel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TemaRachel</Template>
  <TotalTime>3803</TotalTime>
  <Words>4821</Words>
  <Application>Microsoft Office PowerPoint</Application>
  <PresentationFormat>Presentación en pantalla (4:3)</PresentationFormat>
  <Paragraphs>417</Paragraphs>
  <Slides>64</Slides>
  <Notes>8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64</vt:i4>
      </vt:variant>
    </vt:vector>
  </HeadingPairs>
  <TitlesOfParts>
    <vt:vector size="68" baseType="lpstr">
      <vt:lpstr>Arial</vt:lpstr>
      <vt:lpstr>Calibri</vt:lpstr>
      <vt:lpstr>Cambria Math</vt:lpstr>
      <vt:lpstr>TemaRachel</vt:lpstr>
      <vt:lpstr>ACA0220 – Climatologia e Hidrometeorologia</vt:lpstr>
      <vt:lpstr>Ciclo sazonal e diário de temperatura</vt:lpstr>
      <vt:lpstr>1. Por que a Terra tem estações do ano?</vt:lpstr>
      <vt:lpstr>1. Por que a Terra tem estações do ano?</vt:lpstr>
      <vt:lpstr>1. Por que a Terra tem estações do ano?</vt:lpstr>
      <vt:lpstr>1. Por que a Terra tem estações do ano?</vt:lpstr>
      <vt:lpstr>1. Por que a Terra tem estações do ano?</vt:lpstr>
      <vt:lpstr>1. Por que a Terra tem estações do ano?</vt:lpstr>
      <vt:lpstr>1. Por que a Terra tem estações do ano?</vt:lpstr>
      <vt:lpstr>1. Por que a Terra tem estações do ano?</vt:lpstr>
      <vt:lpstr>1. Por que a Terra tem estações do ano?</vt:lpstr>
      <vt:lpstr>1. Por que a Terra tem estações do ano?</vt:lpstr>
      <vt:lpstr>1. Por que a Terra tem estações do ano?</vt:lpstr>
      <vt:lpstr>Ciclo sazonal e diário de temperatura</vt:lpstr>
      <vt:lpstr>2. Variação sazonal local</vt:lpstr>
      <vt:lpstr>2. Variação sazonal local</vt:lpstr>
      <vt:lpstr>2. Variação sazonal local</vt:lpstr>
      <vt:lpstr>2. Variação sazonal local</vt:lpstr>
      <vt:lpstr>2. Variação sazonal local</vt:lpstr>
      <vt:lpstr>2. Variação sazonal local</vt:lpstr>
      <vt:lpstr>2. Variação sazonal local</vt:lpstr>
      <vt:lpstr>Ciclo sazonal e diário de temperatura</vt:lpstr>
      <vt:lpstr>3. Variação diária de temperatura</vt:lpstr>
      <vt:lpstr>3. Variação diária de temperatura</vt:lpstr>
      <vt:lpstr>3. Variação diária de temperatura</vt:lpstr>
      <vt:lpstr>3. Variação diária de temperatura</vt:lpstr>
      <vt:lpstr>3. Variação diária de temperatura</vt:lpstr>
      <vt:lpstr>3. Variação diária de temperatura</vt:lpstr>
      <vt:lpstr>3. Variação diária de temperatura</vt:lpstr>
      <vt:lpstr>3. Variação diária de temperatura</vt:lpstr>
      <vt:lpstr>3. Variação diária de temperatura</vt:lpstr>
      <vt:lpstr>3. Variação diária de temperatura</vt:lpstr>
      <vt:lpstr>3. Variação diária de temperatura</vt:lpstr>
      <vt:lpstr>3. Variação diária de temperatura</vt:lpstr>
      <vt:lpstr>3. Variação diária de temperatura</vt:lpstr>
      <vt:lpstr>Ciclo sazonal e diário de temperatura</vt:lpstr>
      <vt:lpstr>4. Controles de temperatura </vt:lpstr>
      <vt:lpstr>4. Controles de temperatura </vt:lpstr>
      <vt:lpstr>Ciclo sazonal e diário de temperatura</vt:lpstr>
      <vt:lpstr>5. Dados de temperatura do ar </vt:lpstr>
      <vt:lpstr>5. Dados de temperatura do ar </vt:lpstr>
      <vt:lpstr>5. Dados de temperatura do ar </vt:lpstr>
      <vt:lpstr>5. Dados de temperatura do ar </vt:lpstr>
      <vt:lpstr>5. Dados de temperatura do ar </vt:lpstr>
      <vt:lpstr>5. Dados de temperatura do ar </vt:lpstr>
      <vt:lpstr>5. Dados de temperatura do ar </vt:lpstr>
      <vt:lpstr>Ciclo sazonal e diário de temperatura</vt:lpstr>
      <vt:lpstr>6. Temperatura do ar e conforto térmico </vt:lpstr>
      <vt:lpstr>6. Temperatura do ar e conforto térmico </vt:lpstr>
      <vt:lpstr>6. Temperatura do ar e conforto térmico </vt:lpstr>
      <vt:lpstr>6. Temperatura do ar e conforto térmico </vt:lpstr>
      <vt:lpstr>6. Temperatura do ar e conforto térmico </vt:lpstr>
      <vt:lpstr>6. Temperatura do ar e conforto térmico </vt:lpstr>
      <vt:lpstr>6. Temperatura do ar e conforto térmico</vt:lpstr>
      <vt:lpstr>Ciclo sazonal e diário de temperatura</vt:lpstr>
      <vt:lpstr>7. Medindo a temperatura do ar </vt:lpstr>
      <vt:lpstr>7. Medindo a temperatura do ar </vt:lpstr>
      <vt:lpstr>7. Medindo a temperatura do ar </vt:lpstr>
      <vt:lpstr>7. Medindo a temperatura do ar </vt:lpstr>
      <vt:lpstr>7. Medindo a temperatura do ar </vt:lpstr>
      <vt:lpstr>7. Medindo a temperatura do ar </vt:lpstr>
      <vt:lpstr>7. Medindo a temperatura do ar </vt:lpstr>
      <vt:lpstr>RESUMO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ACA0413 - Meteorologia Por Satélite</dc:title>
  <dc:creator>rachel</dc:creator>
  <cp:lastModifiedBy>jose gonzalez</cp:lastModifiedBy>
  <cp:revision>305</cp:revision>
  <dcterms:created xsi:type="dcterms:W3CDTF">2014-08-14T16:35:43Z</dcterms:created>
  <dcterms:modified xsi:type="dcterms:W3CDTF">2020-04-08T03:04:12Z</dcterms:modified>
</cp:coreProperties>
</file>