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Lst>
  <p:notesMasterIdLst>
    <p:notesMasterId r:id="rId51"/>
  </p:notesMasterIdLst>
  <p:handoutMasterIdLst>
    <p:handoutMasterId r:id="rId52"/>
  </p:handoutMasterIdLst>
  <p:sldIdLst>
    <p:sldId id="259" r:id="rId2"/>
    <p:sldId id="288" r:id="rId3"/>
    <p:sldId id="289" r:id="rId4"/>
    <p:sldId id="257" r:id="rId5"/>
    <p:sldId id="396" r:id="rId6"/>
    <p:sldId id="290" r:id="rId7"/>
    <p:sldId id="466" r:id="rId8"/>
    <p:sldId id="412" r:id="rId9"/>
    <p:sldId id="399" r:id="rId10"/>
    <p:sldId id="416" r:id="rId11"/>
    <p:sldId id="417" r:id="rId12"/>
    <p:sldId id="418" r:id="rId13"/>
    <p:sldId id="428" r:id="rId14"/>
    <p:sldId id="419" r:id="rId15"/>
    <p:sldId id="420" r:id="rId16"/>
    <p:sldId id="430" r:id="rId17"/>
    <p:sldId id="421" r:id="rId18"/>
    <p:sldId id="422" r:id="rId19"/>
    <p:sldId id="429" r:id="rId20"/>
    <p:sldId id="423" r:id="rId21"/>
    <p:sldId id="467" r:id="rId22"/>
    <p:sldId id="424" r:id="rId23"/>
    <p:sldId id="468" r:id="rId24"/>
    <p:sldId id="431" r:id="rId25"/>
    <p:sldId id="425" r:id="rId26"/>
    <p:sldId id="432" r:id="rId27"/>
    <p:sldId id="433" r:id="rId28"/>
    <p:sldId id="426" r:id="rId29"/>
    <p:sldId id="461" r:id="rId30"/>
    <p:sldId id="442" r:id="rId31"/>
    <p:sldId id="441" r:id="rId32"/>
    <p:sldId id="464" r:id="rId33"/>
    <p:sldId id="427" r:id="rId34"/>
    <p:sldId id="443" r:id="rId35"/>
    <p:sldId id="450" r:id="rId36"/>
    <p:sldId id="444" r:id="rId37"/>
    <p:sldId id="451" r:id="rId38"/>
    <p:sldId id="453" r:id="rId39"/>
    <p:sldId id="452" r:id="rId40"/>
    <p:sldId id="454" r:id="rId41"/>
    <p:sldId id="457" r:id="rId42"/>
    <p:sldId id="455" r:id="rId43"/>
    <p:sldId id="456" r:id="rId44"/>
    <p:sldId id="458" r:id="rId45"/>
    <p:sldId id="459" r:id="rId46"/>
    <p:sldId id="448" r:id="rId47"/>
    <p:sldId id="460" r:id="rId48"/>
    <p:sldId id="449" r:id="rId49"/>
    <p:sldId id="277"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2C71"/>
    <a:srgbClr val="FF33CC"/>
    <a:srgbClr val="008000"/>
    <a:srgbClr val="0000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58" autoAdjust="0"/>
    <p:restoredTop sz="62670" autoAdjust="0"/>
  </p:normalViewPr>
  <p:slideViewPr>
    <p:cSldViewPr showGuides="1">
      <p:cViewPr varScale="1">
        <p:scale>
          <a:sx n="86" d="100"/>
          <a:sy n="86" d="100"/>
        </p:scale>
        <p:origin x="1358" y="48"/>
      </p:cViewPr>
      <p:guideLst>
        <p:guide orient="horz" pos="2115"/>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43" d="100"/>
          <a:sy n="43" d="100"/>
        </p:scale>
        <p:origin x="-304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1390A28-9A56-4E40-9140-5B5703C5D7E7}" type="datetimeFigureOut">
              <a:rPr lang="en-US" smtClean="0"/>
              <a:pPr/>
              <a:t>3/4/2020</a:t>
            </a:fld>
            <a:endParaRPr lang="en-US"/>
          </a:p>
        </p:txBody>
      </p:sp>
      <p:sp>
        <p:nvSpPr>
          <p:cNvPr id="4" name="Espaço Reservado para Rodapé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ço Reservado para Número de Slid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790712-258D-4B2B-81D2-C94479DD2E2C}" type="slidenum">
              <a:rPr lang="en-US" smtClean="0"/>
              <a:pPr/>
              <a:t>‹nº›</a:t>
            </a:fld>
            <a:endParaRPr lang="en-US"/>
          </a:p>
        </p:txBody>
      </p:sp>
    </p:spTree>
    <p:extLst>
      <p:ext uri="{BB962C8B-B14F-4D97-AF65-F5344CB8AC3E}">
        <p14:creationId xmlns:p14="http://schemas.microsoft.com/office/powerpoint/2010/main" val="362769645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5DFCFD-B8DE-4E0F-AB61-6E1881184DC3}" type="datetimeFigureOut">
              <a:rPr lang="en-US" smtClean="0"/>
              <a:pPr/>
              <a:t>3/4/2020</a:t>
            </a:fld>
            <a:endParaRPr lang="en-US"/>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7AE407-2981-4CBE-A00B-FD9F0DF0D449}" type="slidenum">
              <a:rPr lang="en-US" smtClean="0"/>
              <a:pPr/>
              <a:t>‹nº›</a:t>
            </a:fld>
            <a:endParaRPr lang="en-US"/>
          </a:p>
        </p:txBody>
      </p:sp>
    </p:spTree>
    <p:extLst>
      <p:ext uri="{BB962C8B-B14F-4D97-AF65-F5344CB8AC3E}">
        <p14:creationId xmlns:p14="http://schemas.microsoft.com/office/powerpoint/2010/main" val="230686042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nchor="ctr"/>
          <a:lstStyle>
            <a:lvl1pPr>
              <a:defRPr>
                <a:solidFill>
                  <a:srgbClr val="0070C0"/>
                </a:solidFill>
              </a:defRPr>
            </a:lvl1pPr>
          </a:lstStyle>
          <a:p>
            <a:r>
              <a:rPr lang="pt-BR" dirty="0"/>
              <a:t>Clique para editar o título mestre</a:t>
            </a:r>
            <a:endParaRPr lang="en-US" dirty="0"/>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a:p>
        </p:txBody>
      </p:sp>
    </p:spTree>
    <p:extLst>
      <p:ext uri="{BB962C8B-B14F-4D97-AF65-F5344CB8AC3E}">
        <p14:creationId xmlns:p14="http://schemas.microsoft.com/office/powerpoint/2010/main" val="2213947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a:t>Clique para editar o título mestre</a:t>
            </a:r>
            <a:endParaRPr lang="en-US"/>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10" name="CaixaDeTexto 9"/>
          <p:cNvSpPr txBox="1"/>
          <p:nvPr userDrawn="1"/>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
        <p:nvSpPr>
          <p:cNvPr id="7" name="CaixaDeTexto 6"/>
          <p:cNvSpPr txBox="1"/>
          <p:nvPr userDrawn="1"/>
        </p:nvSpPr>
        <p:spPr>
          <a:xfrm>
            <a:off x="-36512" y="6577607"/>
            <a:ext cx="8208912" cy="307777"/>
          </a:xfrm>
          <a:prstGeom prst="rect">
            <a:avLst/>
          </a:prstGeom>
          <a:noFill/>
        </p:spPr>
        <p:txBody>
          <a:bodyPr wrap="square" rtlCol="0">
            <a:spAutoFit/>
          </a:bodyPr>
          <a:lstStyle/>
          <a:p>
            <a:r>
              <a:rPr lang="en-US" sz="1400" dirty="0" err="1">
                <a:solidFill>
                  <a:schemeClr val="bg1"/>
                </a:solidFill>
              </a:rPr>
              <a:t>Capítulo</a:t>
            </a:r>
            <a:r>
              <a:rPr lang="en-US" sz="1400" dirty="0">
                <a:solidFill>
                  <a:schemeClr val="bg1"/>
                </a:solidFill>
              </a:rPr>
              <a:t> 01</a:t>
            </a:r>
            <a:r>
              <a:rPr lang="en-US" sz="1400" baseline="0" dirty="0">
                <a:solidFill>
                  <a:schemeClr val="bg1"/>
                </a:solidFill>
              </a:rPr>
              <a:t> – A Terra e </a:t>
            </a:r>
            <a:r>
              <a:rPr lang="en-US" sz="1400" baseline="0" dirty="0" err="1">
                <a:solidFill>
                  <a:schemeClr val="bg1"/>
                </a:solidFill>
              </a:rPr>
              <a:t>sua</a:t>
            </a:r>
            <a:r>
              <a:rPr lang="en-US" sz="1400" baseline="0" dirty="0">
                <a:solidFill>
                  <a:schemeClr val="bg1"/>
                </a:solidFill>
              </a:rPr>
              <a:t> </a:t>
            </a:r>
            <a:r>
              <a:rPr lang="en-US" sz="1400" baseline="0" dirty="0" err="1">
                <a:solidFill>
                  <a:schemeClr val="bg1"/>
                </a:solidFill>
              </a:rPr>
              <a:t>atmosfera</a:t>
            </a:r>
            <a:endParaRPr lang="en-US" sz="1400" dirty="0">
              <a:solidFill>
                <a:schemeClr val="bg1"/>
              </a:solidFill>
            </a:endParaRPr>
          </a:p>
        </p:txBody>
      </p:sp>
    </p:spTree>
    <p:extLst>
      <p:ext uri="{BB962C8B-B14F-4D97-AF65-F5344CB8AC3E}">
        <p14:creationId xmlns:p14="http://schemas.microsoft.com/office/powerpoint/2010/main" val="725945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720080"/>
          </a:xfrm>
          <a:prstGeom prst="rect">
            <a:avLst/>
          </a:prstGeom>
        </p:spPr>
        <p:txBody>
          <a:bodyPr/>
          <a:lstStyle/>
          <a:p>
            <a:r>
              <a:rPr lang="pt-BR"/>
              <a:t>Clique para editar o título mestre</a:t>
            </a:r>
            <a:endParaRPr lang="en-US"/>
          </a:p>
        </p:txBody>
      </p:sp>
      <p:sp>
        <p:nvSpPr>
          <p:cNvPr id="3" name="Espaço Reservado para Texto Vertical 2"/>
          <p:cNvSpPr>
            <a:spLocks noGrp="1"/>
          </p:cNvSpPr>
          <p:nvPr>
            <p:ph type="body" orient="vert" idx="1"/>
          </p:nvPr>
        </p:nvSpPr>
        <p:spPr>
          <a:xfrm>
            <a:off x="457200" y="980728"/>
            <a:ext cx="8229600" cy="5145435"/>
          </a:xfrm>
          <a:prstGeom prst="rect">
            <a:avLst/>
          </a:prstGeo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9" name="CaixaDeTexto 8"/>
          <p:cNvSpPr txBox="1"/>
          <p:nvPr userDrawn="1"/>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
        <p:nvSpPr>
          <p:cNvPr id="6" name="CaixaDeTexto 5"/>
          <p:cNvSpPr txBox="1"/>
          <p:nvPr userDrawn="1"/>
        </p:nvSpPr>
        <p:spPr>
          <a:xfrm>
            <a:off x="-36512" y="6577607"/>
            <a:ext cx="8208912" cy="307777"/>
          </a:xfrm>
          <a:prstGeom prst="rect">
            <a:avLst/>
          </a:prstGeom>
          <a:noFill/>
        </p:spPr>
        <p:txBody>
          <a:bodyPr wrap="square" rtlCol="0">
            <a:spAutoFit/>
          </a:bodyPr>
          <a:lstStyle/>
          <a:p>
            <a:r>
              <a:rPr lang="en-US" sz="1400" dirty="0" err="1">
                <a:solidFill>
                  <a:schemeClr val="bg1"/>
                </a:solidFill>
              </a:rPr>
              <a:t>Capítulo</a:t>
            </a:r>
            <a:r>
              <a:rPr lang="en-US" sz="1400" dirty="0">
                <a:solidFill>
                  <a:schemeClr val="bg1"/>
                </a:solidFill>
              </a:rPr>
              <a:t> 01</a:t>
            </a:r>
            <a:r>
              <a:rPr lang="en-US" sz="1400" baseline="0" dirty="0">
                <a:solidFill>
                  <a:schemeClr val="bg1"/>
                </a:solidFill>
              </a:rPr>
              <a:t> – A Terra e </a:t>
            </a:r>
            <a:r>
              <a:rPr lang="en-US" sz="1400" baseline="0" dirty="0" err="1">
                <a:solidFill>
                  <a:schemeClr val="bg1"/>
                </a:solidFill>
              </a:rPr>
              <a:t>sua</a:t>
            </a:r>
            <a:r>
              <a:rPr lang="en-US" sz="1400" baseline="0" dirty="0">
                <a:solidFill>
                  <a:schemeClr val="bg1"/>
                </a:solidFill>
              </a:rPr>
              <a:t> </a:t>
            </a:r>
            <a:r>
              <a:rPr lang="en-US" sz="1400" baseline="0" dirty="0" err="1">
                <a:solidFill>
                  <a:schemeClr val="bg1"/>
                </a:solidFill>
              </a:rPr>
              <a:t>atmosfera</a:t>
            </a:r>
            <a:endParaRPr lang="en-US" sz="1400" dirty="0">
              <a:solidFill>
                <a:schemeClr val="bg1"/>
              </a:solidFill>
            </a:endParaRPr>
          </a:p>
        </p:txBody>
      </p:sp>
    </p:spTree>
    <p:extLst>
      <p:ext uri="{BB962C8B-B14F-4D97-AF65-F5344CB8AC3E}">
        <p14:creationId xmlns:p14="http://schemas.microsoft.com/office/powerpoint/2010/main" val="3754548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a:t>Clique para editar o título mestre</a:t>
            </a:r>
            <a:endParaRPr lang="en-US"/>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9" name="CaixaDeTexto 8"/>
          <p:cNvSpPr txBox="1"/>
          <p:nvPr userDrawn="1"/>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
        <p:nvSpPr>
          <p:cNvPr id="6" name="CaixaDeTexto 5"/>
          <p:cNvSpPr txBox="1"/>
          <p:nvPr userDrawn="1"/>
        </p:nvSpPr>
        <p:spPr>
          <a:xfrm>
            <a:off x="-36512" y="6577607"/>
            <a:ext cx="8208912" cy="307777"/>
          </a:xfrm>
          <a:prstGeom prst="rect">
            <a:avLst/>
          </a:prstGeom>
          <a:noFill/>
        </p:spPr>
        <p:txBody>
          <a:bodyPr wrap="square" rtlCol="0">
            <a:spAutoFit/>
          </a:bodyPr>
          <a:lstStyle/>
          <a:p>
            <a:r>
              <a:rPr lang="en-US" sz="1400" dirty="0" err="1">
                <a:solidFill>
                  <a:schemeClr val="bg1"/>
                </a:solidFill>
              </a:rPr>
              <a:t>Capítulo</a:t>
            </a:r>
            <a:r>
              <a:rPr lang="en-US" sz="1400" dirty="0">
                <a:solidFill>
                  <a:schemeClr val="bg1"/>
                </a:solidFill>
              </a:rPr>
              <a:t> 01</a:t>
            </a:r>
            <a:r>
              <a:rPr lang="en-US" sz="1400" baseline="0" dirty="0">
                <a:solidFill>
                  <a:schemeClr val="bg1"/>
                </a:solidFill>
              </a:rPr>
              <a:t> – A Terra e </a:t>
            </a:r>
            <a:r>
              <a:rPr lang="en-US" sz="1400" baseline="0" dirty="0" err="1">
                <a:solidFill>
                  <a:schemeClr val="bg1"/>
                </a:solidFill>
              </a:rPr>
              <a:t>sua</a:t>
            </a:r>
            <a:r>
              <a:rPr lang="en-US" sz="1400" baseline="0" dirty="0">
                <a:solidFill>
                  <a:schemeClr val="bg1"/>
                </a:solidFill>
              </a:rPr>
              <a:t> </a:t>
            </a:r>
            <a:r>
              <a:rPr lang="en-US" sz="1400" baseline="0" dirty="0" err="1">
                <a:solidFill>
                  <a:schemeClr val="bg1"/>
                </a:solidFill>
              </a:rPr>
              <a:t>atmosfera</a:t>
            </a:r>
            <a:endParaRPr lang="en-US" sz="1400" dirty="0">
              <a:solidFill>
                <a:schemeClr val="bg1"/>
              </a:solidFill>
            </a:endParaRPr>
          </a:p>
        </p:txBody>
      </p:sp>
    </p:spTree>
    <p:extLst>
      <p:ext uri="{BB962C8B-B14F-4D97-AF65-F5344CB8AC3E}">
        <p14:creationId xmlns:p14="http://schemas.microsoft.com/office/powerpoint/2010/main" val="1941736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706090"/>
          </a:xfrm>
          <a:prstGeom prst="rect">
            <a:avLst/>
          </a:prstGeom>
        </p:spPr>
        <p:txBody>
          <a:bodyPr>
            <a:normAutofit/>
          </a:bodyPr>
          <a:lstStyle>
            <a:lvl1pPr algn="l">
              <a:defRPr sz="4000">
                <a:solidFill>
                  <a:srgbClr val="0070C0"/>
                </a:solidFill>
              </a:defRPr>
            </a:lvl1pPr>
          </a:lstStyle>
          <a:p>
            <a:r>
              <a:rPr lang="pt-BR" dirty="0"/>
              <a:t>Clique para editar o título mestre</a:t>
            </a:r>
            <a:endParaRPr lang="en-US" dirty="0"/>
          </a:p>
        </p:txBody>
      </p:sp>
      <p:sp>
        <p:nvSpPr>
          <p:cNvPr id="3" name="Espaço Reservado para Conteúdo 2"/>
          <p:cNvSpPr>
            <a:spLocks noGrp="1"/>
          </p:cNvSpPr>
          <p:nvPr>
            <p:ph idx="1"/>
          </p:nvPr>
        </p:nvSpPr>
        <p:spPr>
          <a:xfrm>
            <a:off x="457200" y="980728"/>
            <a:ext cx="8229600" cy="5544616"/>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endParaRPr lang="en-US" dirty="0"/>
          </a:p>
        </p:txBody>
      </p:sp>
      <p:sp>
        <p:nvSpPr>
          <p:cNvPr id="10" name="CaixaDeTexto 9"/>
          <p:cNvSpPr txBox="1"/>
          <p:nvPr userDrawn="1"/>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
        <p:nvSpPr>
          <p:cNvPr id="5" name="CaixaDeTexto 4"/>
          <p:cNvSpPr txBox="1"/>
          <p:nvPr userDrawn="1"/>
        </p:nvSpPr>
        <p:spPr>
          <a:xfrm>
            <a:off x="-36512" y="6577607"/>
            <a:ext cx="8208912" cy="307777"/>
          </a:xfrm>
          <a:prstGeom prst="rect">
            <a:avLst/>
          </a:prstGeom>
          <a:noFill/>
        </p:spPr>
        <p:txBody>
          <a:bodyPr wrap="square" rtlCol="0">
            <a:spAutoFit/>
          </a:bodyPr>
          <a:lstStyle/>
          <a:p>
            <a:r>
              <a:rPr lang="en-US" sz="1400" dirty="0" err="1">
                <a:solidFill>
                  <a:schemeClr val="bg1"/>
                </a:solidFill>
              </a:rPr>
              <a:t>Capítulo</a:t>
            </a:r>
            <a:r>
              <a:rPr lang="en-US" sz="1400" dirty="0">
                <a:solidFill>
                  <a:schemeClr val="bg1"/>
                </a:solidFill>
              </a:rPr>
              <a:t> 01</a:t>
            </a:r>
            <a:r>
              <a:rPr lang="en-US" sz="1400" baseline="0" dirty="0">
                <a:solidFill>
                  <a:schemeClr val="bg1"/>
                </a:solidFill>
              </a:rPr>
              <a:t> – A Terra e </a:t>
            </a:r>
            <a:r>
              <a:rPr lang="en-US" sz="1400" baseline="0" dirty="0" err="1">
                <a:solidFill>
                  <a:schemeClr val="bg1"/>
                </a:solidFill>
              </a:rPr>
              <a:t>sua</a:t>
            </a:r>
            <a:r>
              <a:rPr lang="en-US" sz="1400" baseline="0" dirty="0">
                <a:solidFill>
                  <a:schemeClr val="bg1"/>
                </a:solidFill>
              </a:rPr>
              <a:t> </a:t>
            </a:r>
            <a:r>
              <a:rPr lang="en-US" sz="1400" baseline="0" dirty="0" err="1">
                <a:solidFill>
                  <a:schemeClr val="bg1"/>
                </a:solidFill>
              </a:rPr>
              <a:t>atmosfera</a:t>
            </a:r>
            <a:endParaRPr lang="en-US" sz="1400" dirty="0">
              <a:solidFill>
                <a:schemeClr val="bg1"/>
              </a:solidFill>
            </a:endParaRPr>
          </a:p>
        </p:txBody>
      </p:sp>
    </p:spTree>
    <p:extLst>
      <p:ext uri="{BB962C8B-B14F-4D97-AF65-F5344CB8AC3E}">
        <p14:creationId xmlns:p14="http://schemas.microsoft.com/office/powerpoint/2010/main" val="2809514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360040"/>
          </a:xfrm>
          <a:prstGeom prst="rect">
            <a:avLst/>
          </a:prstGeom>
        </p:spPr>
        <p:txBody>
          <a:bodyPr>
            <a:normAutofit/>
          </a:bodyPr>
          <a:lstStyle>
            <a:lvl1pPr algn="r">
              <a:defRPr sz="2000">
                <a:solidFill>
                  <a:schemeClr val="accent1">
                    <a:lumMod val="60000"/>
                    <a:lumOff val="40000"/>
                  </a:schemeClr>
                </a:solidFill>
              </a:defRPr>
            </a:lvl1pPr>
          </a:lstStyle>
          <a:p>
            <a:r>
              <a:rPr lang="pt-BR" dirty="0"/>
              <a:t>Clique para editar o título mestre</a:t>
            </a:r>
            <a:endParaRPr lang="en-US" dirty="0"/>
          </a:p>
        </p:txBody>
      </p:sp>
      <p:sp>
        <p:nvSpPr>
          <p:cNvPr id="3" name="Espaço Reservado para Conteúdo 2"/>
          <p:cNvSpPr>
            <a:spLocks noGrp="1"/>
          </p:cNvSpPr>
          <p:nvPr>
            <p:ph idx="1"/>
          </p:nvPr>
        </p:nvSpPr>
        <p:spPr>
          <a:xfrm>
            <a:off x="457200" y="620688"/>
            <a:ext cx="8229600" cy="5904656"/>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endParaRPr lang="en-US" dirty="0"/>
          </a:p>
        </p:txBody>
      </p:sp>
      <p:sp>
        <p:nvSpPr>
          <p:cNvPr id="10" name="CaixaDeTexto 9"/>
          <p:cNvSpPr txBox="1"/>
          <p:nvPr userDrawn="1"/>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
        <p:nvSpPr>
          <p:cNvPr id="6" name="CaixaDeTexto 5"/>
          <p:cNvSpPr txBox="1"/>
          <p:nvPr userDrawn="1"/>
        </p:nvSpPr>
        <p:spPr>
          <a:xfrm>
            <a:off x="-36512" y="6577607"/>
            <a:ext cx="8208912" cy="307777"/>
          </a:xfrm>
          <a:prstGeom prst="rect">
            <a:avLst/>
          </a:prstGeom>
          <a:noFill/>
        </p:spPr>
        <p:txBody>
          <a:bodyPr wrap="square" rtlCol="0">
            <a:spAutoFit/>
          </a:bodyPr>
          <a:lstStyle/>
          <a:p>
            <a:r>
              <a:rPr lang="en-US" sz="1400" dirty="0" err="1">
                <a:solidFill>
                  <a:schemeClr val="bg1"/>
                </a:solidFill>
              </a:rPr>
              <a:t>Capítulo</a:t>
            </a:r>
            <a:r>
              <a:rPr lang="en-US" sz="1400" dirty="0">
                <a:solidFill>
                  <a:schemeClr val="bg1"/>
                </a:solidFill>
              </a:rPr>
              <a:t> 01</a:t>
            </a:r>
            <a:r>
              <a:rPr lang="en-US" sz="1400" baseline="0" dirty="0">
                <a:solidFill>
                  <a:schemeClr val="bg1"/>
                </a:solidFill>
              </a:rPr>
              <a:t> – A Terra e </a:t>
            </a:r>
            <a:r>
              <a:rPr lang="en-US" sz="1400" baseline="0" dirty="0" err="1">
                <a:solidFill>
                  <a:schemeClr val="bg1"/>
                </a:solidFill>
              </a:rPr>
              <a:t>sua</a:t>
            </a:r>
            <a:r>
              <a:rPr lang="en-US" sz="1400" baseline="0" dirty="0">
                <a:solidFill>
                  <a:schemeClr val="bg1"/>
                </a:solidFill>
              </a:rPr>
              <a:t> </a:t>
            </a:r>
            <a:r>
              <a:rPr lang="en-US" sz="1400" baseline="0" dirty="0" err="1">
                <a:solidFill>
                  <a:schemeClr val="bg1"/>
                </a:solidFill>
              </a:rPr>
              <a:t>atmosfera</a:t>
            </a:r>
            <a:endParaRPr lang="en-US" sz="1400" dirty="0">
              <a:solidFill>
                <a:schemeClr val="bg1"/>
              </a:solidFill>
            </a:endParaRPr>
          </a:p>
        </p:txBody>
      </p:sp>
    </p:spTree>
    <p:extLst>
      <p:ext uri="{BB962C8B-B14F-4D97-AF65-F5344CB8AC3E}">
        <p14:creationId xmlns:p14="http://schemas.microsoft.com/office/powerpoint/2010/main" val="3961205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83568" y="3417019"/>
            <a:ext cx="7811145" cy="1362075"/>
          </a:xfrm>
          <a:prstGeom prst="rect">
            <a:avLst/>
          </a:prstGeom>
        </p:spPr>
        <p:txBody>
          <a:bodyPr anchor="t"/>
          <a:lstStyle>
            <a:lvl1pPr algn="l">
              <a:defRPr sz="4000" b="1" cap="all">
                <a:solidFill>
                  <a:srgbClr val="0070C0"/>
                </a:solidFill>
              </a:defRPr>
            </a:lvl1pPr>
          </a:lstStyle>
          <a:p>
            <a:r>
              <a:rPr lang="pt-BR" dirty="0"/>
              <a:t>Clique para editar o título mestre</a:t>
            </a:r>
            <a:endParaRPr lang="en-US" dirty="0"/>
          </a:p>
        </p:txBody>
      </p:sp>
      <p:sp>
        <p:nvSpPr>
          <p:cNvPr id="3" name="Espaço Reservado para Texto 2"/>
          <p:cNvSpPr>
            <a:spLocks noGrp="1"/>
          </p:cNvSpPr>
          <p:nvPr>
            <p:ph type="body" idx="1"/>
          </p:nvPr>
        </p:nvSpPr>
        <p:spPr>
          <a:xfrm>
            <a:off x="683568" y="1916832"/>
            <a:ext cx="7811145"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9" name="CaixaDeTexto 8"/>
          <p:cNvSpPr txBox="1"/>
          <p:nvPr userDrawn="1"/>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
        <p:nvSpPr>
          <p:cNvPr id="6" name="CaixaDeTexto 5"/>
          <p:cNvSpPr txBox="1"/>
          <p:nvPr userDrawn="1"/>
        </p:nvSpPr>
        <p:spPr>
          <a:xfrm>
            <a:off x="-36512" y="6577607"/>
            <a:ext cx="8208912" cy="307777"/>
          </a:xfrm>
          <a:prstGeom prst="rect">
            <a:avLst/>
          </a:prstGeom>
          <a:noFill/>
        </p:spPr>
        <p:txBody>
          <a:bodyPr wrap="square" rtlCol="0">
            <a:spAutoFit/>
          </a:bodyPr>
          <a:lstStyle/>
          <a:p>
            <a:r>
              <a:rPr lang="en-US" sz="1400" dirty="0" err="1">
                <a:solidFill>
                  <a:schemeClr val="bg1"/>
                </a:solidFill>
              </a:rPr>
              <a:t>Capítulo</a:t>
            </a:r>
            <a:r>
              <a:rPr lang="en-US" sz="1400" dirty="0">
                <a:solidFill>
                  <a:schemeClr val="bg1"/>
                </a:solidFill>
              </a:rPr>
              <a:t> 01</a:t>
            </a:r>
            <a:r>
              <a:rPr lang="en-US" sz="1400" baseline="0" dirty="0">
                <a:solidFill>
                  <a:schemeClr val="bg1"/>
                </a:solidFill>
              </a:rPr>
              <a:t> – A Terra e </a:t>
            </a:r>
            <a:r>
              <a:rPr lang="en-US" sz="1400" baseline="0" dirty="0" err="1">
                <a:solidFill>
                  <a:schemeClr val="bg1"/>
                </a:solidFill>
              </a:rPr>
              <a:t>sua</a:t>
            </a:r>
            <a:r>
              <a:rPr lang="en-US" sz="1400" baseline="0" dirty="0">
                <a:solidFill>
                  <a:schemeClr val="bg1"/>
                </a:solidFill>
              </a:rPr>
              <a:t> </a:t>
            </a:r>
            <a:r>
              <a:rPr lang="en-US" sz="1400" baseline="0" dirty="0" err="1">
                <a:solidFill>
                  <a:schemeClr val="bg1"/>
                </a:solidFill>
              </a:rPr>
              <a:t>atmosfera</a:t>
            </a:r>
            <a:endParaRPr lang="en-US" sz="1400" dirty="0">
              <a:solidFill>
                <a:schemeClr val="bg1"/>
              </a:solidFill>
            </a:endParaRPr>
          </a:p>
        </p:txBody>
      </p:sp>
    </p:spTree>
    <p:extLst>
      <p:ext uri="{BB962C8B-B14F-4D97-AF65-F5344CB8AC3E}">
        <p14:creationId xmlns:p14="http://schemas.microsoft.com/office/powerpoint/2010/main" val="1101566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as Partes de Conteúdo">
    <p:spTree>
      <p:nvGrpSpPr>
        <p:cNvPr id="1" name=""/>
        <p:cNvGrpSpPr/>
        <p:nvPr/>
      </p:nvGrpSpPr>
      <p:grpSpPr>
        <a:xfrm>
          <a:off x="0" y="0"/>
          <a:ext cx="0" cy="0"/>
          <a:chOff x="0" y="0"/>
          <a:chExt cx="0" cy="0"/>
        </a:xfrm>
      </p:grpSpPr>
      <p:sp>
        <p:nvSpPr>
          <p:cNvPr id="10" name="CaixaDeTexto 9"/>
          <p:cNvSpPr txBox="1"/>
          <p:nvPr userDrawn="1"/>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
        <p:nvSpPr>
          <p:cNvPr id="6" name="Espaço Reservado para Conteúdo 2"/>
          <p:cNvSpPr>
            <a:spLocks noGrp="1"/>
          </p:cNvSpPr>
          <p:nvPr>
            <p:ph idx="1"/>
          </p:nvPr>
        </p:nvSpPr>
        <p:spPr>
          <a:xfrm>
            <a:off x="457200" y="548680"/>
            <a:ext cx="4042792" cy="5544616"/>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endParaRPr lang="en-US" dirty="0"/>
          </a:p>
        </p:txBody>
      </p:sp>
      <p:sp>
        <p:nvSpPr>
          <p:cNvPr id="7" name="Espaço Reservado para Conteúdo 2"/>
          <p:cNvSpPr>
            <a:spLocks noGrp="1"/>
          </p:cNvSpPr>
          <p:nvPr>
            <p:ph idx="10"/>
          </p:nvPr>
        </p:nvSpPr>
        <p:spPr>
          <a:xfrm>
            <a:off x="4644008" y="548680"/>
            <a:ext cx="4042792" cy="5544616"/>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endParaRPr lang="en-US" dirty="0"/>
          </a:p>
        </p:txBody>
      </p:sp>
      <p:sp>
        <p:nvSpPr>
          <p:cNvPr id="8" name="CaixaDeTexto 7"/>
          <p:cNvSpPr txBox="1"/>
          <p:nvPr userDrawn="1"/>
        </p:nvSpPr>
        <p:spPr>
          <a:xfrm>
            <a:off x="-36512" y="6577607"/>
            <a:ext cx="8208912" cy="307777"/>
          </a:xfrm>
          <a:prstGeom prst="rect">
            <a:avLst/>
          </a:prstGeom>
          <a:noFill/>
        </p:spPr>
        <p:txBody>
          <a:bodyPr wrap="square" rtlCol="0">
            <a:spAutoFit/>
          </a:bodyPr>
          <a:lstStyle/>
          <a:p>
            <a:r>
              <a:rPr lang="en-US" sz="1400" dirty="0" err="1">
                <a:solidFill>
                  <a:schemeClr val="bg1"/>
                </a:solidFill>
              </a:rPr>
              <a:t>Capítulo</a:t>
            </a:r>
            <a:r>
              <a:rPr lang="en-US" sz="1400" dirty="0">
                <a:solidFill>
                  <a:schemeClr val="bg1"/>
                </a:solidFill>
              </a:rPr>
              <a:t> 01</a:t>
            </a:r>
            <a:r>
              <a:rPr lang="en-US" sz="1400" baseline="0" dirty="0">
                <a:solidFill>
                  <a:schemeClr val="bg1"/>
                </a:solidFill>
              </a:rPr>
              <a:t> – A Terra e </a:t>
            </a:r>
            <a:r>
              <a:rPr lang="en-US" sz="1400" baseline="0" dirty="0" err="1">
                <a:solidFill>
                  <a:schemeClr val="bg1"/>
                </a:solidFill>
              </a:rPr>
              <a:t>sua</a:t>
            </a:r>
            <a:r>
              <a:rPr lang="en-US" sz="1400" baseline="0" dirty="0">
                <a:solidFill>
                  <a:schemeClr val="bg1"/>
                </a:solidFill>
              </a:rPr>
              <a:t> </a:t>
            </a:r>
            <a:r>
              <a:rPr lang="en-US" sz="1400" baseline="0" dirty="0" err="1">
                <a:solidFill>
                  <a:schemeClr val="bg1"/>
                </a:solidFill>
              </a:rPr>
              <a:t>atmosfera</a:t>
            </a:r>
            <a:endParaRPr lang="en-US" sz="1400" dirty="0">
              <a:solidFill>
                <a:schemeClr val="bg1"/>
              </a:solidFill>
            </a:endParaRPr>
          </a:p>
        </p:txBody>
      </p:sp>
    </p:spTree>
    <p:extLst>
      <p:ext uri="{BB962C8B-B14F-4D97-AF65-F5344CB8AC3E}">
        <p14:creationId xmlns:p14="http://schemas.microsoft.com/office/powerpoint/2010/main" val="965646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720080"/>
          </a:xfrm>
          <a:prstGeom prst="rect">
            <a:avLst/>
          </a:prstGeom>
        </p:spPr>
        <p:txBody>
          <a:bodyPr/>
          <a:lstStyle>
            <a:lvl1pPr>
              <a:defRPr/>
            </a:lvl1pPr>
          </a:lstStyle>
          <a:p>
            <a:r>
              <a:rPr lang="pt-BR"/>
              <a:t>Clique para editar o título mestre</a:t>
            </a:r>
            <a:endParaRPr lang="en-US"/>
          </a:p>
        </p:txBody>
      </p:sp>
      <p:sp>
        <p:nvSpPr>
          <p:cNvPr id="3" name="Espaço Reservado para Texto 2"/>
          <p:cNvSpPr>
            <a:spLocks noGrp="1"/>
          </p:cNvSpPr>
          <p:nvPr>
            <p:ph type="body" idx="1"/>
          </p:nvPr>
        </p:nvSpPr>
        <p:spPr>
          <a:xfrm>
            <a:off x="457200" y="98072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a:t>Clique para editar o texto mestre</a:t>
            </a:r>
          </a:p>
        </p:txBody>
      </p:sp>
      <p:sp>
        <p:nvSpPr>
          <p:cNvPr id="5" name="Espaço Reservado para Texto 4"/>
          <p:cNvSpPr>
            <a:spLocks noGrp="1"/>
          </p:cNvSpPr>
          <p:nvPr>
            <p:ph type="body" sz="quarter" idx="3"/>
          </p:nvPr>
        </p:nvSpPr>
        <p:spPr>
          <a:xfrm>
            <a:off x="4645025" y="98072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a:t>Clique para editar o texto mestre</a:t>
            </a:r>
          </a:p>
        </p:txBody>
      </p:sp>
      <p:sp>
        <p:nvSpPr>
          <p:cNvPr id="12" name="CaixaDeTexto 11"/>
          <p:cNvSpPr txBox="1"/>
          <p:nvPr userDrawn="1"/>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
        <p:nvSpPr>
          <p:cNvPr id="8" name="Espaço Reservado para Conteúdo 2"/>
          <p:cNvSpPr>
            <a:spLocks noGrp="1"/>
          </p:cNvSpPr>
          <p:nvPr>
            <p:ph idx="10"/>
          </p:nvPr>
        </p:nvSpPr>
        <p:spPr>
          <a:xfrm>
            <a:off x="457200" y="1700808"/>
            <a:ext cx="4042792" cy="4608512"/>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endParaRPr lang="en-US" dirty="0"/>
          </a:p>
        </p:txBody>
      </p:sp>
      <p:sp>
        <p:nvSpPr>
          <p:cNvPr id="9" name="Espaço Reservado para Conteúdo 2"/>
          <p:cNvSpPr>
            <a:spLocks noGrp="1"/>
          </p:cNvSpPr>
          <p:nvPr>
            <p:ph idx="11"/>
          </p:nvPr>
        </p:nvSpPr>
        <p:spPr>
          <a:xfrm>
            <a:off x="4644008" y="1700808"/>
            <a:ext cx="4042792" cy="4608512"/>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endParaRPr lang="en-US" dirty="0"/>
          </a:p>
        </p:txBody>
      </p:sp>
      <p:sp>
        <p:nvSpPr>
          <p:cNvPr id="11" name="CaixaDeTexto 10"/>
          <p:cNvSpPr txBox="1"/>
          <p:nvPr userDrawn="1"/>
        </p:nvSpPr>
        <p:spPr>
          <a:xfrm>
            <a:off x="-36512" y="6577607"/>
            <a:ext cx="8208912" cy="307777"/>
          </a:xfrm>
          <a:prstGeom prst="rect">
            <a:avLst/>
          </a:prstGeom>
          <a:noFill/>
        </p:spPr>
        <p:txBody>
          <a:bodyPr wrap="square" rtlCol="0">
            <a:spAutoFit/>
          </a:bodyPr>
          <a:lstStyle/>
          <a:p>
            <a:r>
              <a:rPr lang="en-US" sz="1400" dirty="0" err="1">
                <a:solidFill>
                  <a:schemeClr val="bg1"/>
                </a:solidFill>
              </a:rPr>
              <a:t>Capítulo</a:t>
            </a:r>
            <a:r>
              <a:rPr lang="en-US" sz="1400" dirty="0">
                <a:solidFill>
                  <a:schemeClr val="bg1"/>
                </a:solidFill>
              </a:rPr>
              <a:t> 01</a:t>
            </a:r>
            <a:r>
              <a:rPr lang="en-US" sz="1400" baseline="0" dirty="0">
                <a:solidFill>
                  <a:schemeClr val="bg1"/>
                </a:solidFill>
              </a:rPr>
              <a:t> – A Terra e </a:t>
            </a:r>
            <a:r>
              <a:rPr lang="en-US" sz="1400" baseline="0" dirty="0" err="1">
                <a:solidFill>
                  <a:schemeClr val="bg1"/>
                </a:solidFill>
              </a:rPr>
              <a:t>sua</a:t>
            </a:r>
            <a:r>
              <a:rPr lang="en-US" sz="1400" baseline="0" dirty="0">
                <a:solidFill>
                  <a:schemeClr val="bg1"/>
                </a:solidFill>
              </a:rPr>
              <a:t> </a:t>
            </a:r>
            <a:r>
              <a:rPr lang="en-US" sz="1400" baseline="0" dirty="0" err="1">
                <a:solidFill>
                  <a:schemeClr val="bg1"/>
                </a:solidFill>
              </a:rPr>
              <a:t>atmosfera</a:t>
            </a:r>
            <a:endParaRPr lang="en-US" sz="1400" dirty="0">
              <a:solidFill>
                <a:schemeClr val="bg1"/>
              </a:solidFill>
            </a:endParaRPr>
          </a:p>
        </p:txBody>
      </p:sp>
    </p:spTree>
    <p:extLst>
      <p:ext uri="{BB962C8B-B14F-4D97-AF65-F5344CB8AC3E}">
        <p14:creationId xmlns:p14="http://schemas.microsoft.com/office/powerpoint/2010/main" val="598130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720080"/>
          </a:xfrm>
          <a:prstGeom prst="rect">
            <a:avLst/>
          </a:prstGeom>
        </p:spPr>
        <p:txBody>
          <a:bodyPr/>
          <a:lstStyle/>
          <a:p>
            <a:r>
              <a:rPr lang="pt-BR"/>
              <a:t>Clique para editar o título mestre</a:t>
            </a:r>
            <a:endParaRPr lang="en-US"/>
          </a:p>
        </p:txBody>
      </p:sp>
      <p:sp>
        <p:nvSpPr>
          <p:cNvPr id="8" name="CaixaDeTexto 7"/>
          <p:cNvSpPr txBox="1"/>
          <p:nvPr userDrawn="1"/>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
        <p:nvSpPr>
          <p:cNvPr id="5" name="CaixaDeTexto 4"/>
          <p:cNvSpPr txBox="1"/>
          <p:nvPr userDrawn="1"/>
        </p:nvSpPr>
        <p:spPr>
          <a:xfrm>
            <a:off x="-36512" y="6577607"/>
            <a:ext cx="8208912" cy="307777"/>
          </a:xfrm>
          <a:prstGeom prst="rect">
            <a:avLst/>
          </a:prstGeom>
          <a:noFill/>
        </p:spPr>
        <p:txBody>
          <a:bodyPr wrap="square" rtlCol="0">
            <a:spAutoFit/>
          </a:bodyPr>
          <a:lstStyle/>
          <a:p>
            <a:r>
              <a:rPr lang="en-US" sz="1400" dirty="0" err="1">
                <a:solidFill>
                  <a:schemeClr val="bg1"/>
                </a:solidFill>
              </a:rPr>
              <a:t>Capítulo</a:t>
            </a:r>
            <a:r>
              <a:rPr lang="en-US" sz="1400" dirty="0">
                <a:solidFill>
                  <a:schemeClr val="bg1"/>
                </a:solidFill>
              </a:rPr>
              <a:t> 01</a:t>
            </a:r>
            <a:r>
              <a:rPr lang="en-US" sz="1400" baseline="0" dirty="0">
                <a:solidFill>
                  <a:schemeClr val="bg1"/>
                </a:solidFill>
              </a:rPr>
              <a:t> – A Terra e </a:t>
            </a:r>
            <a:r>
              <a:rPr lang="en-US" sz="1400" baseline="0" dirty="0" err="1">
                <a:solidFill>
                  <a:schemeClr val="bg1"/>
                </a:solidFill>
              </a:rPr>
              <a:t>sua</a:t>
            </a:r>
            <a:r>
              <a:rPr lang="en-US" sz="1400" baseline="0" dirty="0">
                <a:solidFill>
                  <a:schemeClr val="bg1"/>
                </a:solidFill>
              </a:rPr>
              <a:t> </a:t>
            </a:r>
            <a:r>
              <a:rPr lang="en-US" sz="1400" baseline="0" dirty="0" err="1">
                <a:solidFill>
                  <a:schemeClr val="bg1"/>
                </a:solidFill>
              </a:rPr>
              <a:t>atmosfera</a:t>
            </a:r>
            <a:endParaRPr lang="en-US" sz="1400" dirty="0">
              <a:solidFill>
                <a:schemeClr val="bg1"/>
              </a:solidFill>
            </a:endParaRPr>
          </a:p>
        </p:txBody>
      </p:sp>
    </p:spTree>
    <p:extLst>
      <p:ext uri="{BB962C8B-B14F-4D97-AF65-F5344CB8AC3E}">
        <p14:creationId xmlns:p14="http://schemas.microsoft.com/office/powerpoint/2010/main" val="394130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7" name="CaixaDeTexto 6"/>
          <p:cNvSpPr txBox="1"/>
          <p:nvPr userDrawn="1"/>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
        <p:nvSpPr>
          <p:cNvPr id="4" name="CaixaDeTexto 3"/>
          <p:cNvSpPr txBox="1"/>
          <p:nvPr userDrawn="1"/>
        </p:nvSpPr>
        <p:spPr>
          <a:xfrm>
            <a:off x="-36512" y="6577607"/>
            <a:ext cx="8208912" cy="307777"/>
          </a:xfrm>
          <a:prstGeom prst="rect">
            <a:avLst/>
          </a:prstGeom>
          <a:noFill/>
        </p:spPr>
        <p:txBody>
          <a:bodyPr wrap="square" rtlCol="0">
            <a:spAutoFit/>
          </a:bodyPr>
          <a:lstStyle/>
          <a:p>
            <a:r>
              <a:rPr lang="en-US" sz="1400" dirty="0" err="1">
                <a:solidFill>
                  <a:schemeClr val="bg1"/>
                </a:solidFill>
              </a:rPr>
              <a:t>Capítulo</a:t>
            </a:r>
            <a:r>
              <a:rPr lang="en-US" sz="1400" dirty="0">
                <a:solidFill>
                  <a:schemeClr val="bg1"/>
                </a:solidFill>
              </a:rPr>
              <a:t> 01</a:t>
            </a:r>
            <a:r>
              <a:rPr lang="en-US" sz="1400" baseline="0" dirty="0">
                <a:solidFill>
                  <a:schemeClr val="bg1"/>
                </a:solidFill>
              </a:rPr>
              <a:t> – A Terra e </a:t>
            </a:r>
            <a:r>
              <a:rPr lang="en-US" sz="1400" baseline="0" dirty="0" err="1">
                <a:solidFill>
                  <a:schemeClr val="bg1"/>
                </a:solidFill>
              </a:rPr>
              <a:t>sua</a:t>
            </a:r>
            <a:r>
              <a:rPr lang="en-US" sz="1400" baseline="0" dirty="0">
                <a:solidFill>
                  <a:schemeClr val="bg1"/>
                </a:solidFill>
              </a:rPr>
              <a:t> </a:t>
            </a:r>
            <a:r>
              <a:rPr lang="en-US" sz="1400" baseline="0" dirty="0" err="1">
                <a:solidFill>
                  <a:schemeClr val="bg1"/>
                </a:solidFill>
              </a:rPr>
              <a:t>atmosfera</a:t>
            </a:r>
            <a:endParaRPr lang="en-US" sz="1400" dirty="0">
              <a:solidFill>
                <a:schemeClr val="bg1"/>
              </a:solidFill>
            </a:endParaRPr>
          </a:p>
        </p:txBody>
      </p:sp>
    </p:spTree>
    <p:extLst>
      <p:ext uri="{BB962C8B-B14F-4D97-AF65-F5344CB8AC3E}">
        <p14:creationId xmlns:p14="http://schemas.microsoft.com/office/powerpoint/2010/main" val="354599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a:t>Clique para editar o título mestre</a:t>
            </a:r>
            <a:endParaRPr lang="en-US"/>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10" name="CaixaDeTexto 9"/>
          <p:cNvSpPr txBox="1"/>
          <p:nvPr userDrawn="1"/>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
        <p:nvSpPr>
          <p:cNvPr id="6" name="Espaço Reservado para Conteúdo 2"/>
          <p:cNvSpPr>
            <a:spLocks noGrp="1"/>
          </p:cNvSpPr>
          <p:nvPr>
            <p:ph idx="10"/>
          </p:nvPr>
        </p:nvSpPr>
        <p:spPr>
          <a:xfrm>
            <a:off x="3697560" y="260648"/>
            <a:ext cx="4942892" cy="5904656"/>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endParaRPr lang="en-US" dirty="0"/>
          </a:p>
        </p:txBody>
      </p:sp>
      <p:sp>
        <p:nvSpPr>
          <p:cNvPr id="8" name="CaixaDeTexto 7"/>
          <p:cNvSpPr txBox="1"/>
          <p:nvPr userDrawn="1"/>
        </p:nvSpPr>
        <p:spPr>
          <a:xfrm>
            <a:off x="-36512" y="6577607"/>
            <a:ext cx="8208912" cy="307777"/>
          </a:xfrm>
          <a:prstGeom prst="rect">
            <a:avLst/>
          </a:prstGeom>
          <a:noFill/>
        </p:spPr>
        <p:txBody>
          <a:bodyPr wrap="square" rtlCol="0">
            <a:spAutoFit/>
          </a:bodyPr>
          <a:lstStyle/>
          <a:p>
            <a:r>
              <a:rPr lang="en-US" sz="1400" dirty="0" err="1">
                <a:solidFill>
                  <a:schemeClr val="bg1"/>
                </a:solidFill>
              </a:rPr>
              <a:t>Capítulo</a:t>
            </a:r>
            <a:r>
              <a:rPr lang="en-US" sz="1400" dirty="0">
                <a:solidFill>
                  <a:schemeClr val="bg1"/>
                </a:solidFill>
              </a:rPr>
              <a:t> 01</a:t>
            </a:r>
            <a:r>
              <a:rPr lang="en-US" sz="1400" baseline="0" dirty="0">
                <a:solidFill>
                  <a:schemeClr val="bg1"/>
                </a:solidFill>
              </a:rPr>
              <a:t> – A Terra e </a:t>
            </a:r>
            <a:r>
              <a:rPr lang="en-US" sz="1400" baseline="0" dirty="0" err="1">
                <a:solidFill>
                  <a:schemeClr val="bg1"/>
                </a:solidFill>
              </a:rPr>
              <a:t>sua</a:t>
            </a:r>
            <a:r>
              <a:rPr lang="en-US" sz="1400" baseline="0" dirty="0">
                <a:solidFill>
                  <a:schemeClr val="bg1"/>
                </a:solidFill>
              </a:rPr>
              <a:t> </a:t>
            </a:r>
            <a:r>
              <a:rPr lang="en-US" sz="1400" baseline="0" dirty="0" err="1">
                <a:solidFill>
                  <a:schemeClr val="bg1"/>
                </a:solidFill>
              </a:rPr>
              <a:t>atmosfera</a:t>
            </a:r>
            <a:endParaRPr lang="en-US" sz="1400" dirty="0">
              <a:solidFill>
                <a:schemeClr val="bg1"/>
              </a:solidFill>
            </a:endParaRPr>
          </a:p>
        </p:txBody>
      </p:sp>
    </p:spTree>
    <p:extLst>
      <p:ext uri="{BB962C8B-B14F-4D97-AF65-F5344CB8AC3E}">
        <p14:creationId xmlns:p14="http://schemas.microsoft.com/office/powerpoint/2010/main" val="1331781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tângulo 11"/>
          <p:cNvSpPr/>
          <p:nvPr userDrawn="1"/>
        </p:nvSpPr>
        <p:spPr>
          <a:xfrm>
            <a:off x="0" y="6597352"/>
            <a:ext cx="81724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p>
        </p:txBody>
      </p:sp>
    </p:spTree>
    <p:extLst>
      <p:ext uri="{BB962C8B-B14F-4D97-AF65-F5344CB8AC3E}">
        <p14:creationId xmlns:p14="http://schemas.microsoft.com/office/powerpoint/2010/main" val="39961109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4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hf hdr="0" ftr="0" dt="0"/>
  <p:txStyles>
    <p:titleStyle>
      <a:lvl1pPr algn="ctr" defTabSz="914400" rtl="0" eaLnBrk="1" latinLnBrk="0" hangingPunct="1">
        <a:spcBef>
          <a:spcPct val="0"/>
        </a:spcBef>
        <a:buNone/>
        <a:defRPr sz="4000" kern="1200">
          <a:solidFill>
            <a:srgbClr val="0070C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gi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mailto:jose.gonzalez@iag.usp.br" TargetMode="External"/><Relationship Id="rId2" Type="http://schemas.openxmlformats.org/officeDocument/2006/relationships/hyperlink" Target="mailto:fabio.goncalves@iag.usp.br"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ncdc.noaa.gov/sotc/global/201601" TargetMode="External"/><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ncdc.noaa.gov/temp-and-precip/global-maps/" TargetMode="External"/><Relationship Id="rId2" Type="http://schemas.openxmlformats.org/officeDocument/2006/relationships/image" Target="../media/image20.gi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hyperlink" Target="https://www.youtube.com/watch?v=qtAd4p22NRo" TargetMode="Externa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36.jpeg"/><Relationship Id="rId4" Type="http://schemas.openxmlformats.org/officeDocument/2006/relationships/image" Target="../media/image35.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38.wmf"/><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6.jpeg"/><Relationship Id="rId4" Type="http://schemas.openxmlformats.org/officeDocument/2006/relationships/image" Target="../media/image37.wmf"/></Relationships>
</file>

<file path=ppt/slides/_rels/slide3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43.wmf"/><Relationship Id="rId4" Type="http://schemas.openxmlformats.org/officeDocument/2006/relationships/oleObject" Target="../embeddings/oleObject4.bin"/></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eg"/><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dca.iag.usp.br/www/material/fabio/ACA0220/"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9481" y="6546830"/>
            <a:ext cx="1638397" cy="338554"/>
          </a:xfrm>
          <a:prstGeom prst="rect">
            <a:avLst/>
          </a:prstGeom>
          <a:noFill/>
        </p:spPr>
        <p:txBody>
          <a:bodyPr wrap="none" rtlCol="0">
            <a:spAutoFit/>
          </a:bodyPr>
          <a:lstStyle/>
          <a:p>
            <a:r>
              <a:rPr lang="en-US" sz="1600" dirty="0">
                <a:solidFill>
                  <a:schemeClr val="bg1"/>
                </a:solidFill>
              </a:rPr>
              <a:t>1</a:t>
            </a:r>
            <a:r>
              <a:rPr lang="en-US" sz="1600" baseline="30000" dirty="0">
                <a:solidFill>
                  <a:schemeClr val="bg1"/>
                </a:solidFill>
              </a:rPr>
              <a:t>o</a:t>
            </a:r>
            <a:r>
              <a:rPr lang="en-US" sz="1600" dirty="0">
                <a:solidFill>
                  <a:schemeClr val="bg1"/>
                </a:solidFill>
              </a:rPr>
              <a:t> </a:t>
            </a:r>
            <a:r>
              <a:rPr lang="en-US" sz="1600" dirty="0" err="1">
                <a:solidFill>
                  <a:schemeClr val="bg1"/>
                </a:solidFill>
              </a:rPr>
              <a:t>semestre</a:t>
            </a:r>
            <a:r>
              <a:rPr lang="en-US" sz="1600" dirty="0">
                <a:solidFill>
                  <a:schemeClr val="bg1"/>
                </a:solidFill>
              </a:rPr>
              <a:t> 2020</a:t>
            </a:r>
            <a:endParaRPr lang="pt-BR" sz="1600" dirty="0">
              <a:solidFill>
                <a:schemeClr val="bg1"/>
              </a:solidFill>
            </a:endParaRPr>
          </a:p>
        </p:txBody>
      </p:sp>
      <p:sp>
        <p:nvSpPr>
          <p:cNvPr id="5" name="Título 1"/>
          <p:cNvSpPr txBox="1">
            <a:spLocks/>
          </p:cNvSpPr>
          <p:nvPr/>
        </p:nvSpPr>
        <p:spPr>
          <a:xfrm>
            <a:off x="251520" y="2320358"/>
            <a:ext cx="8640960" cy="1470025"/>
          </a:xfrm>
          <a:prstGeom prst="rect">
            <a:avLst/>
          </a:prstGeom>
        </p:spPr>
        <p:txBody>
          <a:bodyPr anchor="ctr"/>
          <a:lstStyle>
            <a:lvl1pPr algn="ctr" defTabSz="914400" rtl="0" eaLnBrk="1" latinLnBrk="0" hangingPunct="1">
              <a:spcBef>
                <a:spcPct val="0"/>
              </a:spcBef>
              <a:buNone/>
              <a:defRPr sz="4000" kern="1200">
                <a:solidFill>
                  <a:srgbClr val="0070C0"/>
                </a:solidFill>
                <a:latin typeface="+mj-lt"/>
                <a:ea typeface="+mj-ea"/>
                <a:cs typeface="+mj-cs"/>
              </a:defRPr>
            </a:lvl1pPr>
          </a:lstStyle>
          <a:p>
            <a:r>
              <a:rPr lang="en-US" b="1" dirty="0"/>
              <a:t>ACA0220 – </a:t>
            </a:r>
            <a:r>
              <a:rPr lang="en-US" b="1" dirty="0" err="1"/>
              <a:t>Climatologia</a:t>
            </a:r>
            <a:r>
              <a:rPr lang="en-US" b="1" dirty="0"/>
              <a:t> e </a:t>
            </a:r>
            <a:r>
              <a:rPr lang="en-US" b="1" dirty="0" err="1"/>
              <a:t>Hidrometeorologia</a:t>
            </a:r>
            <a:endParaRPr lang="en-US" b="1" dirty="0"/>
          </a:p>
        </p:txBody>
      </p:sp>
    </p:spTree>
    <p:extLst>
      <p:ext uri="{BB962C8B-B14F-4D97-AF65-F5344CB8AC3E}">
        <p14:creationId xmlns:p14="http://schemas.microsoft.com/office/powerpoint/2010/main" val="25474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a:t>1. Visão geral da atmosfera terrestre</a:t>
            </a:r>
          </a:p>
        </p:txBody>
      </p:sp>
      <p:sp>
        <p:nvSpPr>
          <p:cNvPr id="5" name="Espaço Reservado para Conteúdo 4"/>
          <p:cNvSpPr>
            <a:spLocks noGrp="1"/>
          </p:cNvSpPr>
          <p:nvPr>
            <p:ph idx="1"/>
          </p:nvPr>
        </p:nvSpPr>
        <p:spPr/>
        <p:txBody>
          <a:bodyPr/>
          <a:lstStyle/>
          <a:p>
            <a:pPr marL="0" indent="0">
              <a:buNone/>
            </a:pPr>
            <a:r>
              <a:rPr lang="pt-BR" dirty="0">
                <a:solidFill>
                  <a:srgbClr val="0070C0"/>
                </a:solidFill>
              </a:rPr>
              <a:t>A COMPOSIÇÃO DA ATMOSFERA</a:t>
            </a:r>
          </a:p>
          <a:p>
            <a:r>
              <a:rPr lang="pt-BR" sz="2000" dirty="0"/>
              <a:t>A Tabela 1.1 mostra os vários gases presentes em um volume de ar perto da superfície da terra. Observe que o </a:t>
            </a:r>
            <a:r>
              <a:rPr lang="pt-BR" sz="2000" dirty="0">
                <a:solidFill>
                  <a:srgbClr val="FF0000"/>
                </a:solidFill>
              </a:rPr>
              <a:t>nitrogênio (N</a:t>
            </a:r>
            <a:r>
              <a:rPr lang="pt-BR" sz="2000" baseline="-25000" dirty="0">
                <a:solidFill>
                  <a:srgbClr val="FF0000"/>
                </a:solidFill>
              </a:rPr>
              <a:t>2</a:t>
            </a:r>
            <a:r>
              <a:rPr lang="pt-BR" sz="2000" dirty="0">
                <a:solidFill>
                  <a:srgbClr val="FF0000"/>
                </a:solidFill>
              </a:rPr>
              <a:t>) </a:t>
            </a:r>
            <a:r>
              <a:rPr lang="pt-BR" sz="2000" dirty="0"/>
              <a:t>ocupa cerca de </a:t>
            </a:r>
            <a:r>
              <a:rPr lang="pt-BR" sz="2000" dirty="0">
                <a:solidFill>
                  <a:srgbClr val="FF0000"/>
                </a:solidFill>
              </a:rPr>
              <a:t>78% </a:t>
            </a:r>
            <a:r>
              <a:rPr lang="pt-BR" sz="2000" dirty="0"/>
              <a:t>e de </a:t>
            </a:r>
            <a:r>
              <a:rPr lang="pt-BR" sz="2000" dirty="0">
                <a:solidFill>
                  <a:srgbClr val="0070C0"/>
                </a:solidFill>
              </a:rPr>
              <a:t>oxigênio (O</a:t>
            </a:r>
            <a:r>
              <a:rPr lang="pt-BR" sz="2000" baseline="-25000" dirty="0">
                <a:solidFill>
                  <a:srgbClr val="0070C0"/>
                </a:solidFill>
              </a:rPr>
              <a:t>2</a:t>
            </a:r>
            <a:r>
              <a:rPr lang="pt-BR" sz="2000" dirty="0">
                <a:solidFill>
                  <a:srgbClr val="0070C0"/>
                </a:solidFill>
              </a:rPr>
              <a:t>) </a:t>
            </a:r>
            <a:r>
              <a:rPr lang="pt-BR" sz="2000" dirty="0"/>
              <a:t>de cerca de </a:t>
            </a:r>
            <a:r>
              <a:rPr lang="pt-BR" sz="2000" dirty="0">
                <a:solidFill>
                  <a:srgbClr val="0070C0"/>
                </a:solidFill>
              </a:rPr>
              <a:t>21%</a:t>
            </a:r>
            <a:r>
              <a:rPr lang="pt-BR" sz="2000" dirty="0"/>
              <a:t> do volume total de </a:t>
            </a:r>
            <a:r>
              <a:rPr lang="pt-BR" sz="2000" i="1" u="sng" dirty="0"/>
              <a:t>ar seco</a:t>
            </a:r>
            <a:r>
              <a:rPr lang="pt-BR" sz="2000" dirty="0"/>
              <a:t>. Se todos os outros gases são removidos, esses percentuais de nitrogênio e oxigênio se mantêm relativamente constantes até uma altitude de cerca de 80 km.</a:t>
            </a:r>
          </a:p>
        </p:txBody>
      </p:sp>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953" y="2852936"/>
            <a:ext cx="7022343" cy="3487813"/>
          </a:xfrm>
          <a:prstGeom prst="rect">
            <a:avLst/>
          </a:prstGeom>
        </p:spPr>
      </p:pic>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2881461"/>
            <a:ext cx="1714500" cy="3571875"/>
          </a:xfrm>
          <a:prstGeom prst="rect">
            <a:avLst/>
          </a:prstGeom>
        </p:spPr>
      </p:pic>
      <p:sp>
        <p:nvSpPr>
          <p:cNvPr id="6" name="CaixaDeTexto 5"/>
          <p:cNvSpPr txBox="1"/>
          <p:nvPr/>
        </p:nvSpPr>
        <p:spPr>
          <a:xfrm>
            <a:off x="223156" y="6263734"/>
            <a:ext cx="1728192" cy="261610"/>
          </a:xfrm>
          <a:prstGeom prst="rect">
            <a:avLst/>
          </a:prstGeom>
          <a:noFill/>
        </p:spPr>
        <p:txBody>
          <a:bodyPr wrap="square" rtlCol="0">
            <a:spAutoFit/>
          </a:bodyPr>
          <a:lstStyle/>
          <a:p>
            <a:r>
              <a:rPr lang="en-US" sz="1100" dirty="0" err="1"/>
              <a:t>Fonte</a:t>
            </a:r>
            <a:r>
              <a:rPr lang="en-US" sz="1100" dirty="0"/>
              <a:t>: Ahrens, C. D., 1999.</a:t>
            </a:r>
            <a:endParaRPr lang="en-CA" sz="1100" dirty="0"/>
          </a:p>
        </p:txBody>
      </p:sp>
    </p:spTree>
    <p:extLst>
      <p:ext uri="{BB962C8B-B14F-4D97-AF65-F5344CB8AC3E}">
        <p14:creationId xmlns:p14="http://schemas.microsoft.com/office/powerpoint/2010/main" val="207378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a:t>1. Visão geral da atmosfera terrestre</a:t>
            </a:r>
          </a:p>
        </p:txBody>
      </p:sp>
      <p:sp>
        <p:nvSpPr>
          <p:cNvPr id="5" name="Espaço Reservado para Conteúdo 4"/>
          <p:cNvSpPr>
            <a:spLocks noGrp="1"/>
          </p:cNvSpPr>
          <p:nvPr>
            <p:ph idx="1"/>
          </p:nvPr>
        </p:nvSpPr>
        <p:spPr/>
        <p:txBody>
          <a:bodyPr/>
          <a:lstStyle/>
          <a:p>
            <a:r>
              <a:rPr lang="pt-BR" sz="2000" dirty="0"/>
              <a:t>Na superfície, há um equilíbrio entre a destruição (saída) e produção (entrada) destes gases, i.e., há um ciclo (ou reciclagem) dos gases. </a:t>
            </a:r>
          </a:p>
          <a:p>
            <a:pPr lvl="1"/>
            <a:r>
              <a:rPr lang="pt-BR" sz="1600" dirty="0"/>
              <a:t>Por exemplo, </a:t>
            </a:r>
            <a:r>
              <a:rPr lang="pt-BR" sz="1600" b="1" dirty="0">
                <a:solidFill>
                  <a:srgbClr val="FF0000"/>
                </a:solidFill>
              </a:rPr>
              <a:t>N</a:t>
            </a:r>
            <a:r>
              <a:rPr lang="pt-BR" sz="1600" b="1" baseline="-25000" dirty="0">
                <a:solidFill>
                  <a:srgbClr val="FF0000"/>
                </a:solidFill>
              </a:rPr>
              <a:t>2</a:t>
            </a:r>
            <a:r>
              <a:rPr lang="pt-BR" sz="1600" dirty="0"/>
              <a:t> é removido da atmosfera principalmente por processos biológicos que envolvem as bactérias do solo. Além disso, o N</a:t>
            </a:r>
            <a:r>
              <a:rPr lang="pt-BR" sz="1600" baseline="-25000" dirty="0"/>
              <a:t>2</a:t>
            </a:r>
            <a:r>
              <a:rPr lang="pt-BR" sz="1600" dirty="0"/>
              <a:t> é retirado do ar por minúsculos plânctons no oceano que o converte em nutrientes que ajudam a fortalecer a cadeia alimentar do oceano. N</a:t>
            </a:r>
            <a:r>
              <a:rPr lang="pt-BR" sz="1600" baseline="-25000" dirty="0"/>
              <a:t>2</a:t>
            </a:r>
            <a:r>
              <a:rPr lang="pt-BR" sz="1600" dirty="0"/>
              <a:t> é retornado para a atmosfera, principalmente através da decomposição da matéria orgânica vegetal e animal.</a:t>
            </a:r>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9008" y="2852936"/>
            <a:ext cx="3633192" cy="3724022"/>
          </a:xfrm>
          <a:prstGeom prst="rect">
            <a:avLst/>
          </a:prstGeom>
        </p:spPr>
      </p:pic>
      <p:sp>
        <p:nvSpPr>
          <p:cNvPr id="6" name="CaixaDeTexto 5"/>
          <p:cNvSpPr txBox="1"/>
          <p:nvPr/>
        </p:nvSpPr>
        <p:spPr>
          <a:xfrm>
            <a:off x="3998263" y="2555612"/>
            <a:ext cx="1221809" cy="369332"/>
          </a:xfrm>
          <a:prstGeom prst="rect">
            <a:avLst/>
          </a:prstGeom>
          <a:noFill/>
        </p:spPr>
        <p:txBody>
          <a:bodyPr wrap="none" rtlCol="0">
            <a:spAutoFit/>
          </a:bodyPr>
          <a:lstStyle/>
          <a:p>
            <a:r>
              <a:rPr lang="pt-BR" b="1" dirty="0">
                <a:solidFill>
                  <a:srgbClr val="0070C0"/>
                </a:solidFill>
              </a:rPr>
              <a:t>Ciclo do N</a:t>
            </a:r>
            <a:r>
              <a:rPr lang="pt-BR" b="1" baseline="-25000" dirty="0">
                <a:solidFill>
                  <a:srgbClr val="0070C0"/>
                </a:solidFill>
              </a:rPr>
              <a:t>2</a:t>
            </a:r>
          </a:p>
        </p:txBody>
      </p:sp>
    </p:spTree>
    <p:extLst>
      <p:ext uri="{BB962C8B-B14F-4D97-AF65-F5344CB8AC3E}">
        <p14:creationId xmlns:p14="http://schemas.microsoft.com/office/powerpoint/2010/main" val="207378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a:t>1. Visão geral da atmosfera terrestre</a:t>
            </a:r>
          </a:p>
        </p:txBody>
      </p:sp>
      <p:sp>
        <p:nvSpPr>
          <p:cNvPr id="5" name="Espaço Reservado para Conteúdo 4"/>
          <p:cNvSpPr>
            <a:spLocks noGrp="1"/>
          </p:cNvSpPr>
          <p:nvPr>
            <p:ph idx="1"/>
          </p:nvPr>
        </p:nvSpPr>
        <p:spPr/>
        <p:txBody>
          <a:bodyPr/>
          <a:lstStyle/>
          <a:p>
            <a:pPr lvl="1"/>
            <a:r>
              <a:rPr lang="pt-BR" sz="1600" b="1" dirty="0">
                <a:solidFill>
                  <a:srgbClr val="FF0000"/>
                </a:solidFill>
              </a:rPr>
              <a:t>O</a:t>
            </a:r>
            <a:r>
              <a:rPr lang="pt-BR" sz="1600" b="1" baseline="-25000" dirty="0">
                <a:solidFill>
                  <a:srgbClr val="FF0000"/>
                </a:solidFill>
              </a:rPr>
              <a:t>2</a:t>
            </a:r>
            <a:r>
              <a:rPr lang="pt-BR" sz="1600" dirty="0"/>
              <a:t>, por outro lado, for removido da atmosfera quando a matéria orgânica se decompõe e quando o oxigênio combina com outras substâncias, a produção de óxidos. Também é retirado da atmosfera durante a respiração dos seres vivos transformando CO</a:t>
            </a:r>
            <a:r>
              <a:rPr lang="pt-BR" sz="1600" baseline="-25000" dirty="0"/>
              <a:t>2</a:t>
            </a:r>
            <a:r>
              <a:rPr lang="pt-BR" sz="1600" dirty="0"/>
              <a:t> em O</a:t>
            </a:r>
            <a:r>
              <a:rPr lang="pt-BR" sz="1600" baseline="-25000" dirty="0"/>
              <a:t>2</a:t>
            </a:r>
            <a:r>
              <a:rPr lang="pt-BR" sz="1600" dirty="0"/>
              <a:t>. A adição de O</a:t>
            </a:r>
            <a:r>
              <a:rPr lang="pt-BR" sz="1600" baseline="-25000" dirty="0"/>
              <a:t>2</a:t>
            </a:r>
            <a:r>
              <a:rPr lang="pt-BR" sz="1600" dirty="0"/>
              <a:t> na atmosfera ocorre durante a fotossíntese, onde as plantas na presença de luz solar combinam CO</a:t>
            </a:r>
            <a:r>
              <a:rPr lang="pt-BR" sz="1600" baseline="-25000" dirty="0"/>
              <a:t>2</a:t>
            </a:r>
            <a:r>
              <a:rPr lang="pt-BR" sz="1600" dirty="0"/>
              <a:t> e água para produzir açúcar e O</a:t>
            </a:r>
            <a:r>
              <a:rPr lang="pt-BR" sz="1600" baseline="-25000" dirty="0"/>
              <a:t>2</a:t>
            </a:r>
            <a:r>
              <a:rPr lang="pt-BR" sz="1600" dirty="0"/>
              <a:t>.</a:t>
            </a:r>
          </a:p>
        </p:txBody>
      </p:sp>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2220580"/>
            <a:ext cx="6255060" cy="4170040"/>
          </a:xfrm>
          <a:prstGeom prst="rect">
            <a:avLst/>
          </a:prstGeom>
        </p:spPr>
      </p:pic>
      <p:sp>
        <p:nvSpPr>
          <p:cNvPr id="6" name="CaixaDeTexto 5"/>
          <p:cNvSpPr txBox="1"/>
          <p:nvPr/>
        </p:nvSpPr>
        <p:spPr>
          <a:xfrm>
            <a:off x="3998263" y="1916832"/>
            <a:ext cx="1225015" cy="369332"/>
          </a:xfrm>
          <a:prstGeom prst="rect">
            <a:avLst/>
          </a:prstGeom>
          <a:noFill/>
        </p:spPr>
        <p:txBody>
          <a:bodyPr wrap="none" rtlCol="0">
            <a:spAutoFit/>
          </a:bodyPr>
          <a:lstStyle/>
          <a:p>
            <a:r>
              <a:rPr lang="pt-BR" b="1" dirty="0">
                <a:solidFill>
                  <a:srgbClr val="0070C0"/>
                </a:solidFill>
              </a:rPr>
              <a:t>Ciclo do O</a:t>
            </a:r>
            <a:r>
              <a:rPr lang="pt-BR" b="1" baseline="-25000" dirty="0">
                <a:solidFill>
                  <a:srgbClr val="0070C0"/>
                </a:solidFill>
              </a:rPr>
              <a:t>2</a:t>
            </a:r>
          </a:p>
        </p:txBody>
      </p:sp>
    </p:spTree>
    <p:extLst>
      <p:ext uri="{BB962C8B-B14F-4D97-AF65-F5344CB8AC3E}">
        <p14:creationId xmlns:p14="http://schemas.microsoft.com/office/powerpoint/2010/main" val="3946428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Visão geral da atmosfera terrestre</a:t>
            </a:r>
          </a:p>
        </p:txBody>
      </p:sp>
      <p:sp>
        <p:nvSpPr>
          <p:cNvPr id="3" name="Espaço Reservado para Conteúdo 2"/>
          <p:cNvSpPr>
            <a:spLocks noGrp="1"/>
          </p:cNvSpPr>
          <p:nvPr>
            <p:ph idx="1"/>
          </p:nvPr>
        </p:nvSpPr>
        <p:spPr/>
        <p:txBody>
          <a:bodyPr/>
          <a:lstStyle/>
          <a:p>
            <a:pPr lvl="1"/>
            <a:r>
              <a:rPr lang="pt-BR" sz="1600" dirty="0"/>
              <a:t>A concentração de vapor de água (</a:t>
            </a:r>
            <a:r>
              <a:rPr lang="pt-BR" sz="1600" b="1" dirty="0">
                <a:solidFill>
                  <a:srgbClr val="FF0000"/>
                </a:solidFill>
              </a:rPr>
              <a:t>H</a:t>
            </a:r>
            <a:r>
              <a:rPr lang="pt-BR" sz="1600" b="1" baseline="-25000" dirty="0">
                <a:solidFill>
                  <a:srgbClr val="FF0000"/>
                </a:solidFill>
              </a:rPr>
              <a:t>2</a:t>
            </a:r>
            <a:r>
              <a:rPr lang="pt-BR" sz="1600" b="1" dirty="0">
                <a:solidFill>
                  <a:srgbClr val="FF0000"/>
                </a:solidFill>
              </a:rPr>
              <a:t>O</a:t>
            </a:r>
            <a:r>
              <a:rPr lang="pt-BR" sz="1600" dirty="0"/>
              <a:t>), no entanto, </a:t>
            </a:r>
            <a:r>
              <a:rPr lang="pt-BR" sz="1600" u="sng" dirty="0"/>
              <a:t>varia muito de lugar para lugar e ao longo do tempo</a:t>
            </a:r>
            <a:r>
              <a:rPr lang="pt-BR" sz="1600" dirty="0"/>
              <a:t>. Perto da superfície em locais quentes e tropicais, o vapor de água pode ser responsável por até 4% dos gases da atmosfera, enquanto que nas áreas mais frias do Ártico, a sua concentração pode diminuir para valores &gt;1%. </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2537" y="1844824"/>
            <a:ext cx="4653719" cy="4653719"/>
          </a:xfrm>
          <a:prstGeom prst="rect">
            <a:avLst/>
          </a:prstGeom>
        </p:spPr>
      </p:pic>
    </p:spTree>
    <p:extLst>
      <p:ext uri="{BB962C8B-B14F-4D97-AF65-F5344CB8AC3E}">
        <p14:creationId xmlns:p14="http://schemas.microsoft.com/office/powerpoint/2010/main" val="476977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Visão geral da atmosfera terrestre</a:t>
            </a:r>
          </a:p>
        </p:txBody>
      </p:sp>
      <p:sp>
        <p:nvSpPr>
          <p:cNvPr id="3" name="Espaço Reservado para Conteúdo 2"/>
          <p:cNvSpPr>
            <a:spLocks noGrp="1"/>
          </p:cNvSpPr>
          <p:nvPr>
            <p:ph idx="1"/>
          </p:nvPr>
        </p:nvSpPr>
        <p:spPr/>
        <p:txBody>
          <a:bodyPr/>
          <a:lstStyle/>
          <a:p>
            <a:pPr lvl="1"/>
            <a:r>
              <a:rPr lang="pt-BR" sz="1600" dirty="0"/>
              <a:t>Moléculas de H</a:t>
            </a:r>
            <a:r>
              <a:rPr lang="pt-BR" sz="1600" baseline="-25000" dirty="0"/>
              <a:t>2</a:t>
            </a:r>
            <a:r>
              <a:rPr lang="pt-BR" sz="1600" dirty="0"/>
              <a:t>O são, é claro, invisíveis. Eles se tornam visíveis apenas quando se transformam em partículas líquidas ou sólidas maiores, como gotículas de nuvens e cristais de gelo, que podem crescer em tamanho e, eventualmente, cair no chão em forma de chuva ou neve (chamada de precipitação).</a:t>
            </a:r>
          </a:p>
          <a:p>
            <a:pPr lvl="1"/>
            <a:endParaRPr lang="pt-BR" sz="1600" dirty="0"/>
          </a:p>
          <a:p>
            <a:pPr lvl="1"/>
            <a:r>
              <a:rPr lang="pt-BR" sz="1600" dirty="0"/>
              <a:t>H</a:t>
            </a:r>
            <a:r>
              <a:rPr lang="pt-BR" sz="1600" baseline="-25000" dirty="0"/>
              <a:t>2</a:t>
            </a:r>
            <a:r>
              <a:rPr lang="pt-BR" sz="1600" dirty="0"/>
              <a:t>O é a única substância que pode ser encontrada nos três estados (gasoso, líquido e sólido) na baixa troposfera.</a:t>
            </a:r>
          </a:p>
        </p:txBody>
      </p:sp>
      <p:pic>
        <p:nvPicPr>
          <p:cNvPr id="6" name="Image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8597" y="2326466"/>
            <a:ext cx="1750606" cy="1750606"/>
          </a:xfrm>
          <a:prstGeom prst="rect">
            <a:avLst/>
          </a:prstGeom>
        </p:spPr>
      </p:pic>
      <p:pic>
        <p:nvPicPr>
          <p:cNvPr id="9"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3101301"/>
            <a:ext cx="4866225" cy="3136011"/>
          </a:xfrm>
          <a:prstGeom prst="rect">
            <a:avLst/>
          </a:prstGeom>
        </p:spPr>
      </p:pic>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6317" y="3527331"/>
            <a:ext cx="2647577" cy="1773877"/>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8597" y="4865922"/>
            <a:ext cx="2466393" cy="1635325"/>
          </a:xfrm>
          <a:prstGeom prst="rect">
            <a:avLst/>
          </a:prstGeom>
        </p:spPr>
      </p:pic>
      <p:sp>
        <p:nvSpPr>
          <p:cNvPr id="10" name="CaixaDeTexto 9"/>
          <p:cNvSpPr txBox="1"/>
          <p:nvPr/>
        </p:nvSpPr>
        <p:spPr>
          <a:xfrm>
            <a:off x="2193000" y="2931823"/>
            <a:ext cx="1370888" cy="369332"/>
          </a:xfrm>
          <a:prstGeom prst="rect">
            <a:avLst/>
          </a:prstGeom>
          <a:solidFill>
            <a:schemeClr val="bg1"/>
          </a:solidFill>
        </p:spPr>
        <p:txBody>
          <a:bodyPr wrap="none" rtlCol="0">
            <a:spAutoFit/>
          </a:bodyPr>
          <a:lstStyle/>
          <a:p>
            <a:r>
              <a:rPr lang="pt-BR" b="1" dirty="0">
                <a:solidFill>
                  <a:srgbClr val="0070C0"/>
                </a:solidFill>
              </a:rPr>
              <a:t>Ciclo do H</a:t>
            </a:r>
            <a:r>
              <a:rPr lang="pt-BR" b="1" baseline="-25000" dirty="0">
                <a:solidFill>
                  <a:srgbClr val="0070C0"/>
                </a:solidFill>
              </a:rPr>
              <a:t>2</a:t>
            </a:r>
            <a:r>
              <a:rPr lang="pt-BR" b="1" dirty="0">
                <a:solidFill>
                  <a:srgbClr val="0070C0"/>
                </a:solidFill>
              </a:rPr>
              <a:t>O</a:t>
            </a:r>
            <a:endParaRPr lang="pt-BR" b="1" baseline="-25000" dirty="0">
              <a:solidFill>
                <a:srgbClr val="0070C0"/>
              </a:solidFill>
            </a:endParaRPr>
          </a:p>
        </p:txBody>
      </p:sp>
    </p:spTree>
    <p:extLst>
      <p:ext uri="{BB962C8B-B14F-4D97-AF65-F5344CB8AC3E}">
        <p14:creationId xmlns:p14="http://schemas.microsoft.com/office/powerpoint/2010/main" val="1096969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Visão geral da atmosfera terrestre</a:t>
            </a:r>
          </a:p>
        </p:txBody>
      </p:sp>
      <p:sp>
        <p:nvSpPr>
          <p:cNvPr id="3" name="Espaço Reservado para Conteúdo 2"/>
          <p:cNvSpPr>
            <a:spLocks noGrp="1"/>
          </p:cNvSpPr>
          <p:nvPr>
            <p:ph idx="1"/>
          </p:nvPr>
        </p:nvSpPr>
        <p:spPr/>
        <p:txBody>
          <a:bodyPr/>
          <a:lstStyle/>
          <a:p>
            <a:pPr lvl="1"/>
            <a:r>
              <a:rPr lang="pt-BR" sz="1600" dirty="0"/>
              <a:t>H</a:t>
            </a:r>
            <a:r>
              <a:rPr lang="pt-BR" sz="1600" baseline="-25000" dirty="0"/>
              <a:t>2</a:t>
            </a:r>
            <a:r>
              <a:rPr lang="pt-BR" sz="1600" dirty="0"/>
              <a:t>O é um gás extremamente importante em nossa atmosfera. Ele não somente pode  formar ambas as partículas líquidas e sólidas da nuvem (que crescem em tamanho e caem na Terra como precipitação), mas também libera grandes quantidades de calor - chamado </a:t>
            </a:r>
            <a:r>
              <a:rPr lang="pt-BR" sz="1600" i="1" u="sng" dirty="0"/>
              <a:t>calor latente </a:t>
            </a:r>
            <a:r>
              <a:rPr lang="pt-BR" sz="1600" dirty="0"/>
              <a:t>- quando ele muda de vapor para água líquida ou gelo.</a:t>
            </a:r>
          </a:p>
          <a:p>
            <a:pPr lvl="1"/>
            <a:endParaRPr lang="pt-BR" sz="1600" dirty="0"/>
          </a:p>
          <a:p>
            <a:pPr lvl="1"/>
            <a:r>
              <a:rPr lang="pt-BR" sz="1600" dirty="0"/>
              <a:t>O calor latente é uma importante fonte de energia atmosférica, especialmente para as tempestades, como os furacões.</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5755" y="3357563"/>
            <a:ext cx="4276725" cy="1895475"/>
          </a:xfrm>
          <a:prstGeom prst="rect">
            <a:avLst/>
          </a:prstGeom>
        </p:spPr>
      </p:pic>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3021880"/>
            <a:ext cx="4109436" cy="2679352"/>
          </a:xfrm>
          <a:prstGeom prst="rect">
            <a:avLst/>
          </a:prstGeom>
        </p:spPr>
      </p:pic>
    </p:spTree>
    <p:extLst>
      <p:ext uri="{BB962C8B-B14F-4D97-AF65-F5344CB8AC3E}">
        <p14:creationId xmlns:p14="http://schemas.microsoft.com/office/powerpoint/2010/main" val="2884169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Visão geral da atmosfera terrestre</a:t>
            </a:r>
          </a:p>
        </p:txBody>
      </p:sp>
      <p:sp>
        <p:nvSpPr>
          <p:cNvPr id="3" name="Espaço Reservado para Conteúdo 2"/>
          <p:cNvSpPr>
            <a:spLocks noGrp="1"/>
          </p:cNvSpPr>
          <p:nvPr>
            <p:ph idx="1"/>
          </p:nvPr>
        </p:nvSpPr>
        <p:spPr/>
        <p:txBody>
          <a:bodyPr/>
          <a:lstStyle/>
          <a:p>
            <a:pPr lvl="1"/>
            <a:r>
              <a:rPr lang="pt-BR" sz="1600" dirty="0"/>
              <a:t>Além disso, </a:t>
            </a:r>
            <a:r>
              <a:rPr lang="pt-BR" sz="1600" i="1" u="sng" dirty="0">
                <a:solidFill>
                  <a:srgbClr val="FF0000"/>
                </a:solidFill>
              </a:rPr>
              <a:t>o vapor de água é o principal gás de efeito estufa  da atmosfera</a:t>
            </a:r>
            <a:r>
              <a:rPr lang="pt-BR" sz="1600" i="1" u="sng" dirty="0"/>
              <a:t> </a:t>
            </a:r>
            <a:r>
              <a:rPr lang="pt-BR" sz="1600" dirty="0"/>
              <a:t>porque absorve fortemente uma parcela de energia radiante que parte da Terra.</a:t>
            </a:r>
          </a:p>
          <a:p>
            <a:pPr lvl="1"/>
            <a:endParaRPr lang="pt-BR" sz="1600" dirty="0"/>
          </a:p>
          <a:p>
            <a:pPr lvl="1"/>
            <a:r>
              <a:rPr lang="pt-BR" sz="1600" dirty="0"/>
              <a:t>Assim, o vapor de água desempenha um papel significativo no equilíbrio radiativo da Terra.</a:t>
            </a:r>
          </a:p>
        </p:txBody>
      </p:sp>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1862" y="2132856"/>
            <a:ext cx="5648450" cy="4346482"/>
          </a:xfrm>
          <a:prstGeom prst="rect">
            <a:avLst/>
          </a:prstGeom>
        </p:spPr>
      </p:pic>
    </p:spTree>
    <p:extLst>
      <p:ext uri="{BB962C8B-B14F-4D97-AF65-F5344CB8AC3E}">
        <p14:creationId xmlns:p14="http://schemas.microsoft.com/office/powerpoint/2010/main" val="3854247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Visão geral da atmosfera terrestre</a:t>
            </a:r>
          </a:p>
        </p:txBody>
      </p:sp>
      <p:sp>
        <p:nvSpPr>
          <p:cNvPr id="3" name="Espaço Reservado para Conteúdo 2"/>
          <p:cNvSpPr>
            <a:spLocks noGrp="1"/>
          </p:cNvSpPr>
          <p:nvPr>
            <p:ph idx="1"/>
          </p:nvPr>
        </p:nvSpPr>
        <p:spPr/>
        <p:txBody>
          <a:bodyPr/>
          <a:lstStyle/>
          <a:p>
            <a:pPr lvl="1"/>
            <a:r>
              <a:rPr lang="pt-BR" sz="1600" dirty="0"/>
              <a:t>Dióxido de carbono (</a:t>
            </a:r>
            <a:r>
              <a:rPr lang="pt-BR" sz="1600" b="1" dirty="0">
                <a:solidFill>
                  <a:srgbClr val="FF0000"/>
                </a:solidFill>
              </a:rPr>
              <a:t>CO</a:t>
            </a:r>
            <a:r>
              <a:rPr lang="pt-BR" sz="1600" b="1" baseline="-25000" dirty="0">
                <a:solidFill>
                  <a:srgbClr val="FF0000"/>
                </a:solidFill>
              </a:rPr>
              <a:t>2</a:t>
            </a:r>
            <a:r>
              <a:rPr lang="pt-BR" sz="1600" dirty="0"/>
              <a:t>), um componente natural da atmosfera, ocupa um pequeno, mas </a:t>
            </a:r>
            <a:r>
              <a:rPr lang="pt-BR" sz="1600" i="1" dirty="0"/>
              <a:t>muito importante</a:t>
            </a:r>
            <a:r>
              <a:rPr lang="pt-BR" sz="1600" dirty="0"/>
              <a:t>, percentual do volume de ar, aproximadamente 0,038%.</a:t>
            </a:r>
          </a:p>
          <a:p>
            <a:pPr lvl="2"/>
            <a:endParaRPr lang="en-CA" sz="300" dirty="0"/>
          </a:p>
          <a:p>
            <a:pPr lvl="2"/>
            <a:r>
              <a:rPr lang="en-CA" sz="1200" dirty="0"/>
              <a:t>CO</a:t>
            </a:r>
            <a:r>
              <a:rPr lang="en-CA" sz="1200" baseline="-25000" dirty="0"/>
              <a:t>2</a:t>
            </a:r>
            <a:r>
              <a:rPr lang="en-CA" sz="1200" dirty="0"/>
              <a:t> </a:t>
            </a:r>
            <a:r>
              <a:rPr lang="pt-BR" sz="1200" dirty="0"/>
              <a:t>entra na atmosfera, principalmente, pela deterioração da vegetação, mas também vem de erupções vulcânicas, das exalações da vida animal e vegetal, a partir da queima de combustíveis fósseis (como carvão, petróleo e gás natural) e do desmatamento.</a:t>
            </a:r>
          </a:p>
          <a:p>
            <a:pPr lvl="2"/>
            <a:r>
              <a:rPr lang="pt-BR" sz="1200" dirty="0"/>
              <a:t>A remoção de </a:t>
            </a:r>
            <a:r>
              <a:rPr lang="en-CA" sz="1200" dirty="0"/>
              <a:t>CO</a:t>
            </a:r>
            <a:r>
              <a:rPr lang="en-CA" sz="1200" baseline="-25000" dirty="0"/>
              <a:t>2</a:t>
            </a:r>
            <a:r>
              <a:rPr lang="pt-BR" sz="1200" dirty="0"/>
              <a:t> da atmosfera ocorre durante a fotossíntese, com as plantas consumindo </a:t>
            </a:r>
            <a:r>
              <a:rPr lang="en-CA" sz="1200" dirty="0"/>
              <a:t>CO</a:t>
            </a:r>
            <a:r>
              <a:rPr lang="en-CA" sz="1200" baseline="-25000" dirty="0"/>
              <a:t>2</a:t>
            </a:r>
            <a:r>
              <a:rPr lang="pt-BR" sz="1200" dirty="0"/>
              <a:t> para produzir matéria verde (biomassa). O </a:t>
            </a:r>
            <a:r>
              <a:rPr lang="en-CA" sz="1200" dirty="0"/>
              <a:t>CO</a:t>
            </a:r>
            <a:r>
              <a:rPr lang="en-CA" sz="1200" baseline="-25000" dirty="0"/>
              <a:t>2</a:t>
            </a:r>
            <a:r>
              <a:rPr lang="pt-BR" sz="1200" dirty="0"/>
              <a:t> é então armazenada em raízes, galhos e folhas.</a:t>
            </a:r>
          </a:p>
          <a:p>
            <a:pPr lvl="2"/>
            <a:r>
              <a:rPr lang="pt-BR" sz="1200" dirty="0"/>
              <a:t>Os oceanos atuam como um enorme reservatório de </a:t>
            </a:r>
            <a:r>
              <a:rPr lang="en-CA" sz="1200" dirty="0"/>
              <a:t>CO</a:t>
            </a:r>
            <a:r>
              <a:rPr lang="en-CA" sz="1200" baseline="-25000" dirty="0"/>
              <a:t>2</a:t>
            </a:r>
            <a:r>
              <a:rPr lang="pt-BR" sz="1200" dirty="0"/>
              <a:t>, onde </a:t>
            </a:r>
            <a:r>
              <a:rPr lang="pt-BR" sz="1200" dirty="0">
                <a:solidFill>
                  <a:srgbClr val="FF0000"/>
                </a:solidFill>
              </a:rPr>
              <a:t>o </a:t>
            </a:r>
            <a:r>
              <a:rPr lang="pt-BR" sz="1200" dirty="0" err="1">
                <a:solidFill>
                  <a:srgbClr val="FF0000"/>
                </a:solidFill>
              </a:rPr>
              <a:t>fitoplâncton</a:t>
            </a:r>
            <a:r>
              <a:rPr lang="pt-BR" sz="1200" dirty="0">
                <a:solidFill>
                  <a:srgbClr val="FF0000"/>
                </a:solidFill>
              </a:rPr>
              <a:t> </a:t>
            </a:r>
            <a:r>
              <a:rPr lang="pt-BR" sz="1200" dirty="0"/>
              <a:t>(plantas deriva minúsculas) na superfície da água fixa </a:t>
            </a:r>
            <a:r>
              <a:rPr lang="en-CA" sz="1200" dirty="0"/>
              <a:t>CO</a:t>
            </a:r>
            <a:r>
              <a:rPr lang="en-CA" sz="1200" baseline="-25000" dirty="0"/>
              <a:t>2</a:t>
            </a:r>
            <a:r>
              <a:rPr lang="pt-BR" sz="1200" dirty="0"/>
              <a:t> em tecidos orgânicos. O </a:t>
            </a:r>
            <a:r>
              <a:rPr lang="en-CA" sz="1200" dirty="0"/>
              <a:t>CO</a:t>
            </a:r>
            <a:r>
              <a:rPr lang="en-CA" sz="1200" baseline="-25000" dirty="0"/>
              <a:t>2</a:t>
            </a:r>
            <a:r>
              <a:rPr lang="pt-BR" sz="1200" dirty="0"/>
              <a:t> que se dissolve diretamente em águas superficiais é misturado e transportado até grandes profundidades. As estimativas são de que os oceanos têm 50 vezes mais </a:t>
            </a:r>
            <a:r>
              <a:rPr lang="en-CA" sz="1200" dirty="0"/>
              <a:t>CO</a:t>
            </a:r>
            <a:r>
              <a:rPr lang="en-CA" sz="1200" baseline="-25000" dirty="0"/>
              <a:t>2</a:t>
            </a:r>
            <a:r>
              <a:rPr lang="pt-BR" sz="1200" dirty="0"/>
              <a:t> do que o total atmosférico. </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720" y="3150451"/>
            <a:ext cx="5062339" cy="3374893"/>
          </a:xfrm>
          <a:prstGeom prst="rect">
            <a:avLst/>
          </a:prstGeom>
        </p:spPr>
      </p:pic>
      <p:sp>
        <p:nvSpPr>
          <p:cNvPr id="5" name="CaixaDeTexto 4"/>
          <p:cNvSpPr txBox="1"/>
          <p:nvPr/>
        </p:nvSpPr>
        <p:spPr>
          <a:xfrm>
            <a:off x="3681841" y="2965785"/>
            <a:ext cx="1802096" cy="369332"/>
          </a:xfrm>
          <a:prstGeom prst="rect">
            <a:avLst/>
          </a:prstGeom>
          <a:solidFill>
            <a:schemeClr val="bg1"/>
          </a:solidFill>
        </p:spPr>
        <p:txBody>
          <a:bodyPr wrap="none" rtlCol="0">
            <a:spAutoFit/>
          </a:bodyPr>
          <a:lstStyle/>
          <a:p>
            <a:r>
              <a:rPr lang="pt-BR" b="1" dirty="0">
                <a:solidFill>
                  <a:srgbClr val="0070C0"/>
                </a:solidFill>
              </a:rPr>
              <a:t>Ciclo do Carbono</a:t>
            </a:r>
            <a:endParaRPr lang="pt-BR" b="1" baseline="-25000" dirty="0">
              <a:solidFill>
                <a:srgbClr val="0070C0"/>
              </a:solidFill>
            </a:endParaRPr>
          </a:p>
        </p:txBody>
      </p:sp>
    </p:spTree>
    <p:extLst>
      <p:ext uri="{BB962C8B-B14F-4D97-AF65-F5344CB8AC3E}">
        <p14:creationId xmlns:p14="http://schemas.microsoft.com/office/powerpoint/2010/main" val="2884169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lvl="1"/>
            <a:r>
              <a:rPr lang="pt-BR" sz="1600" dirty="0"/>
              <a:t>A figura abaixo nos mostra que a concentração atmosférica de CO</a:t>
            </a:r>
            <a:r>
              <a:rPr lang="pt-BR" sz="1600" baseline="-25000" dirty="0"/>
              <a:t>2</a:t>
            </a:r>
            <a:r>
              <a:rPr lang="pt-BR" sz="1600" dirty="0"/>
              <a:t> já subiu mais de 20% desde 1958, quando foi medida pela primeira vez pelo Observatório </a:t>
            </a:r>
            <a:r>
              <a:rPr lang="pt-BR" sz="1600" dirty="0" err="1"/>
              <a:t>Mauna</a:t>
            </a:r>
            <a:r>
              <a:rPr lang="pt-BR" sz="1600" dirty="0"/>
              <a:t> Loa, no Havaí, EUA, e continua subindo ano a ano:</a:t>
            </a:r>
          </a:p>
          <a:p>
            <a:pPr lvl="1"/>
            <a:endParaRPr lang="pt-BR" sz="1200" dirty="0"/>
          </a:p>
          <a:p>
            <a:pPr lvl="2"/>
            <a:endParaRPr lang="pt-BR" sz="1200" dirty="0"/>
          </a:p>
          <a:p>
            <a:pPr lvl="2"/>
            <a:endParaRPr lang="pt-BR" sz="1200" dirty="0"/>
          </a:p>
          <a:p>
            <a:pPr lvl="2"/>
            <a:endParaRPr lang="pt-BR" sz="1200" dirty="0"/>
          </a:p>
          <a:p>
            <a:pPr lvl="2"/>
            <a:endParaRPr lang="pt-BR" sz="1200" dirty="0"/>
          </a:p>
          <a:p>
            <a:pPr lvl="2"/>
            <a:endParaRPr lang="pt-BR" sz="1200" dirty="0"/>
          </a:p>
          <a:p>
            <a:pPr lvl="2"/>
            <a:endParaRPr lang="pt-BR" sz="1200" dirty="0"/>
          </a:p>
          <a:p>
            <a:pPr lvl="2"/>
            <a:endParaRPr lang="pt-BR" sz="1200" dirty="0"/>
          </a:p>
          <a:p>
            <a:pPr lvl="2"/>
            <a:endParaRPr lang="pt-BR" sz="1200" dirty="0"/>
          </a:p>
          <a:p>
            <a:pPr lvl="2"/>
            <a:endParaRPr lang="pt-BR" sz="1200" dirty="0"/>
          </a:p>
          <a:p>
            <a:pPr lvl="2"/>
            <a:endParaRPr lang="pt-BR" sz="1200" dirty="0"/>
          </a:p>
          <a:p>
            <a:pPr lvl="2"/>
            <a:endParaRPr lang="pt-BR" sz="1200" dirty="0"/>
          </a:p>
          <a:p>
            <a:pPr lvl="2"/>
            <a:endParaRPr lang="pt-BR" sz="1200" dirty="0"/>
          </a:p>
          <a:p>
            <a:pPr lvl="2"/>
            <a:endParaRPr lang="pt-BR" sz="1200" dirty="0"/>
          </a:p>
          <a:p>
            <a:pPr lvl="2"/>
            <a:endParaRPr lang="pt-BR" sz="1200" dirty="0"/>
          </a:p>
          <a:p>
            <a:pPr lvl="2"/>
            <a:endParaRPr lang="pt-BR" sz="1200" dirty="0"/>
          </a:p>
          <a:p>
            <a:pPr lvl="2"/>
            <a:endParaRPr lang="pt-BR" sz="600" dirty="0"/>
          </a:p>
          <a:p>
            <a:pPr lvl="2"/>
            <a:r>
              <a:rPr lang="pt-BR" sz="1400" dirty="0"/>
              <a:t>O ciclo anual representa a atividade biológica: a concentração é maior no final do inverno, quando a atividade biológica está dormente, e decresce a um mínimo no final do verão quando a atividade biológica é máxima através da fotossíntese que remove CO</a:t>
            </a:r>
            <a:r>
              <a:rPr lang="pt-BR" sz="900" dirty="0"/>
              <a:t>2</a:t>
            </a:r>
            <a:r>
              <a:rPr lang="pt-BR" sz="1400" dirty="0"/>
              <a:t> da atmosfera.</a:t>
            </a:r>
            <a:endParaRPr lang="pt-BR" sz="1800" dirty="0"/>
          </a:p>
          <a:p>
            <a:pPr lvl="2"/>
            <a:r>
              <a:rPr lang="pt-BR" sz="1400" dirty="0"/>
              <a:t>Logo, o aumento nas concentrações ano a ano significa que CO</a:t>
            </a:r>
            <a:r>
              <a:rPr lang="pt-BR" sz="1400" baseline="-25000" dirty="0"/>
              <a:t>2</a:t>
            </a:r>
            <a:r>
              <a:rPr lang="pt-BR" sz="1400" dirty="0"/>
              <a:t> está entrando na atmosfera a uma taxa maior do que está sendo removido. Este aumento parece ser devido principalmente à queima de combustíveis fósseis e desmatamento (queimadas ou deixadas para apodrecer). </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443" y="2069962"/>
            <a:ext cx="4165913" cy="3047758"/>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2316488"/>
            <a:ext cx="3121693" cy="2421542"/>
          </a:xfrm>
          <a:prstGeom prst="rect">
            <a:avLst/>
          </a:prstGeom>
          <a:ln w="57150">
            <a:solidFill>
              <a:schemeClr val="accent1"/>
            </a:solidFill>
          </a:ln>
        </p:spPr>
      </p:pic>
      <p:sp>
        <p:nvSpPr>
          <p:cNvPr id="6" name="Retângulo 5"/>
          <p:cNvSpPr/>
          <p:nvPr/>
        </p:nvSpPr>
        <p:spPr>
          <a:xfrm>
            <a:off x="4427984" y="2439215"/>
            <a:ext cx="288900" cy="35670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8" name="Conector reto 7"/>
          <p:cNvCxnSpPr/>
          <p:nvPr/>
        </p:nvCxnSpPr>
        <p:spPr>
          <a:xfrm>
            <a:off x="4427984" y="2795924"/>
            <a:ext cx="864096" cy="1967891"/>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1" name="Conector reto 10"/>
          <p:cNvCxnSpPr/>
          <p:nvPr/>
        </p:nvCxnSpPr>
        <p:spPr>
          <a:xfrm flipV="1">
            <a:off x="4716884" y="2290702"/>
            <a:ext cx="503188" cy="148514"/>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16" name="CaixaDeTexto 15"/>
          <p:cNvSpPr txBox="1"/>
          <p:nvPr/>
        </p:nvSpPr>
        <p:spPr>
          <a:xfrm>
            <a:off x="1547664" y="2867932"/>
            <a:ext cx="2174425" cy="461665"/>
          </a:xfrm>
          <a:prstGeom prst="rect">
            <a:avLst/>
          </a:prstGeom>
          <a:noFill/>
        </p:spPr>
        <p:txBody>
          <a:bodyPr wrap="square" rtlCol="0">
            <a:spAutoFit/>
          </a:bodyPr>
          <a:lstStyle/>
          <a:p>
            <a:pPr algn="ctr"/>
            <a:r>
              <a:rPr lang="en-US" sz="1200" i="1" dirty="0"/>
              <a:t>http://www.esrl.noaa.gov/gmd/ccgg/trends/</a:t>
            </a:r>
            <a:endParaRPr lang="pt-BR" sz="1200" dirty="0"/>
          </a:p>
        </p:txBody>
      </p:sp>
      <p:sp>
        <p:nvSpPr>
          <p:cNvPr id="2" name="Título 1"/>
          <p:cNvSpPr>
            <a:spLocks noGrp="1"/>
          </p:cNvSpPr>
          <p:nvPr>
            <p:ph type="title"/>
          </p:nvPr>
        </p:nvSpPr>
        <p:spPr/>
        <p:txBody>
          <a:bodyPr>
            <a:normAutofit fontScale="90000"/>
          </a:bodyPr>
          <a:lstStyle/>
          <a:p>
            <a:r>
              <a:rPr lang="pt-BR" dirty="0"/>
              <a:t>1. Visão geral da atmosfera terrestre</a:t>
            </a:r>
          </a:p>
        </p:txBody>
      </p:sp>
      <p:graphicFrame>
        <p:nvGraphicFramePr>
          <p:cNvPr id="14" name="Tabela 13"/>
          <p:cNvGraphicFramePr>
            <a:graphicFrameLocks noGrp="1"/>
          </p:cNvGraphicFramePr>
          <p:nvPr>
            <p:extLst>
              <p:ext uri="{D42A27DB-BD31-4B8C-83A1-F6EECF244321}">
                <p14:modId xmlns:p14="http://schemas.microsoft.com/office/powerpoint/2010/main" val="291894408"/>
              </p:ext>
            </p:extLst>
          </p:nvPr>
        </p:nvGraphicFramePr>
        <p:xfrm>
          <a:off x="3090662" y="1352909"/>
          <a:ext cx="3209530" cy="670560"/>
        </p:xfrm>
        <a:graphic>
          <a:graphicData uri="http://schemas.openxmlformats.org/drawingml/2006/table">
            <a:tbl>
              <a:tblPr/>
              <a:tblGrid>
                <a:gridCol w="1604765">
                  <a:extLst>
                    <a:ext uri="{9D8B030D-6E8A-4147-A177-3AD203B41FA5}">
                      <a16:colId xmlns:a16="http://schemas.microsoft.com/office/drawing/2014/main" val="20000"/>
                    </a:ext>
                  </a:extLst>
                </a:gridCol>
                <a:gridCol w="1604765">
                  <a:extLst>
                    <a:ext uri="{9D8B030D-6E8A-4147-A177-3AD203B41FA5}">
                      <a16:colId xmlns:a16="http://schemas.microsoft.com/office/drawing/2014/main" val="20001"/>
                    </a:ext>
                  </a:extLst>
                </a:gridCol>
              </a:tblGrid>
              <a:tr h="234246">
                <a:tc>
                  <a:txBody>
                    <a:bodyPr/>
                    <a:lstStyle/>
                    <a:p>
                      <a:r>
                        <a:rPr lang="en-CA" sz="1600" dirty="0">
                          <a:effectLst/>
                        </a:rPr>
                        <a:t>Janeiro 2016:    </a:t>
                      </a:r>
                    </a:p>
                  </a:txBody>
                  <a:tcPr anchor="ctr">
                    <a:lnL>
                      <a:noFill/>
                    </a:lnL>
                    <a:lnR>
                      <a:noFill/>
                    </a:lnR>
                    <a:lnT>
                      <a:noFill/>
                    </a:lnT>
                    <a:lnB>
                      <a:noFill/>
                    </a:lnB>
                  </a:tcPr>
                </a:tc>
                <a:tc>
                  <a:txBody>
                    <a:bodyPr/>
                    <a:lstStyle/>
                    <a:p>
                      <a:r>
                        <a:rPr lang="en-CA" sz="1600">
                          <a:effectLst/>
                        </a:rPr>
                        <a:t>402.52 ppm</a:t>
                      </a:r>
                    </a:p>
                  </a:txBody>
                  <a:tcPr anchor="ctr">
                    <a:lnL>
                      <a:noFill/>
                    </a:lnL>
                    <a:lnR>
                      <a:noFill/>
                    </a:lnR>
                    <a:lnT>
                      <a:noFill/>
                    </a:lnT>
                    <a:lnB>
                      <a:noFill/>
                    </a:lnB>
                  </a:tcPr>
                </a:tc>
                <a:extLst>
                  <a:ext uri="{0D108BD9-81ED-4DB2-BD59-A6C34878D82A}">
                    <a16:rowId xmlns:a16="http://schemas.microsoft.com/office/drawing/2014/main" val="10000"/>
                  </a:ext>
                </a:extLst>
              </a:tr>
              <a:tr h="234246">
                <a:tc>
                  <a:txBody>
                    <a:bodyPr/>
                    <a:lstStyle/>
                    <a:p>
                      <a:r>
                        <a:rPr lang="en-CA" sz="1600" dirty="0">
                          <a:effectLst/>
                        </a:rPr>
                        <a:t>Janeiro 2015:    </a:t>
                      </a:r>
                    </a:p>
                  </a:txBody>
                  <a:tcPr anchor="ctr">
                    <a:lnL>
                      <a:noFill/>
                    </a:lnL>
                    <a:lnR>
                      <a:noFill/>
                    </a:lnR>
                    <a:lnT>
                      <a:noFill/>
                    </a:lnT>
                    <a:lnB>
                      <a:noFill/>
                    </a:lnB>
                  </a:tcPr>
                </a:tc>
                <a:tc>
                  <a:txBody>
                    <a:bodyPr/>
                    <a:lstStyle/>
                    <a:p>
                      <a:r>
                        <a:rPr lang="en-CA" sz="1600" dirty="0">
                          <a:effectLst/>
                        </a:rPr>
                        <a:t>399.96 ppm</a:t>
                      </a:r>
                    </a:p>
                  </a:txBody>
                  <a:tcPr anchor="ctr">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15" name="Rectangle 1"/>
          <p:cNvSpPr>
            <a:spLocks noChangeArrowheads="1"/>
          </p:cNvSpPr>
          <p:nvPr/>
        </p:nvSpPr>
        <p:spPr bwMode="auto">
          <a:xfrm>
            <a:off x="5738771" y="1788785"/>
            <a:ext cx="149752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700" b="1" i="1" u="none" strike="noStrike" cap="none" normalizeH="0" baseline="0" dirty="0">
                <a:ln>
                  <a:noFill/>
                </a:ln>
                <a:effectLst/>
                <a:latin typeface="Helvetica Neue"/>
                <a:cs typeface="Arial" pitchFamily="34" charset="0"/>
              </a:rPr>
              <a:t>Last updated: </a:t>
            </a:r>
            <a:r>
              <a:rPr kumimoji="0" lang="en-US" sz="700" b="1" i="1" u="none" strike="noStrike" cap="none" normalizeH="0" baseline="0" dirty="0" err="1">
                <a:ln>
                  <a:noFill/>
                </a:ln>
                <a:effectLst/>
                <a:latin typeface="Helvetica Neue"/>
                <a:cs typeface="Arial" pitchFamily="34" charset="0"/>
              </a:rPr>
              <a:t>Februay</a:t>
            </a:r>
            <a:r>
              <a:rPr kumimoji="0" lang="en-US" sz="700" b="1" i="1" u="none" strike="noStrike" cap="none" normalizeH="0" baseline="0" dirty="0">
                <a:ln>
                  <a:noFill/>
                </a:ln>
                <a:effectLst/>
                <a:latin typeface="Helvetica Neue"/>
                <a:cs typeface="Arial" pitchFamily="34" charset="0"/>
              </a:rPr>
              <a:t> 5, 2016</a:t>
            </a:r>
            <a:r>
              <a:rPr kumimoji="0" lang="en-US" sz="700" b="0" i="0" u="none" strike="noStrike" cap="none" normalizeH="0" baseline="0" dirty="0">
                <a:ln>
                  <a:noFill/>
                </a:ln>
                <a:effectLst/>
                <a:latin typeface="Arial" pitchFamily="34" charset="0"/>
                <a:cs typeface="Arial" pitchFamily="34" charset="0"/>
              </a:rPr>
              <a:t> </a:t>
            </a:r>
            <a:endParaRPr kumimoji="0" lang="en-US" sz="1800" b="0" i="0" u="none" strike="noStrike" cap="none" normalizeH="0" baseline="0" dirty="0">
              <a:ln>
                <a:noFill/>
              </a:ln>
              <a:effectLst/>
              <a:latin typeface="Arial" pitchFamily="34" charset="0"/>
              <a:cs typeface="Arial" pitchFamily="34" charset="0"/>
            </a:endParaRPr>
          </a:p>
        </p:txBody>
      </p:sp>
    </p:spTree>
    <p:extLst>
      <p:ext uri="{BB962C8B-B14F-4D97-AF65-F5344CB8AC3E}">
        <p14:creationId xmlns:p14="http://schemas.microsoft.com/office/powerpoint/2010/main" val="2884169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Visão geral da atmosfera terrestre</a:t>
            </a:r>
          </a:p>
        </p:txBody>
      </p:sp>
      <p:sp>
        <p:nvSpPr>
          <p:cNvPr id="3" name="Espaço Reservado para Conteúdo 2"/>
          <p:cNvSpPr>
            <a:spLocks noGrp="1"/>
          </p:cNvSpPr>
          <p:nvPr>
            <p:ph idx="1"/>
          </p:nvPr>
        </p:nvSpPr>
        <p:spPr/>
        <p:txBody>
          <a:bodyPr/>
          <a:lstStyle/>
          <a:p>
            <a:pPr lvl="1"/>
            <a:r>
              <a:rPr lang="pt-BR" sz="1600" dirty="0"/>
              <a:t>As medições de CO</a:t>
            </a:r>
            <a:r>
              <a:rPr lang="pt-BR" sz="1600" baseline="-25000" dirty="0"/>
              <a:t>2</a:t>
            </a:r>
            <a:r>
              <a:rPr lang="pt-BR" sz="1600" dirty="0"/>
              <a:t> também vêm de núcleos de gelo retirados de geleiras ao redor do globo. Na Groenlândia e na Antártida, por exemplo, pequenas bolhas de ar aprisionado dentro dos lençóis de gelo revelam que antes da </a:t>
            </a:r>
            <a:r>
              <a:rPr lang="pt-BR" sz="1600" dirty="0">
                <a:solidFill>
                  <a:srgbClr val="FF0000"/>
                </a:solidFill>
              </a:rPr>
              <a:t>Revolução Industrial</a:t>
            </a:r>
            <a:r>
              <a:rPr lang="pt-BR" sz="1600" dirty="0"/>
              <a:t>, os níveis de CO</a:t>
            </a:r>
            <a:r>
              <a:rPr lang="pt-BR" sz="1600" baseline="-25000" dirty="0"/>
              <a:t>2</a:t>
            </a:r>
            <a:r>
              <a:rPr lang="pt-BR" sz="1600" dirty="0"/>
              <a:t> ficaram estáveis ​​em cerca de </a:t>
            </a:r>
            <a:r>
              <a:rPr lang="pt-BR" sz="1600" dirty="0">
                <a:solidFill>
                  <a:srgbClr val="FF0000"/>
                </a:solidFill>
              </a:rPr>
              <a:t>280 </a:t>
            </a:r>
            <a:r>
              <a:rPr lang="pt-BR" sz="1600" dirty="0" err="1">
                <a:solidFill>
                  <a:srgbClr val="FF0000"/>
                </a:solidFill>
              </a:rPr>
              <a:t>ppm</a:t>
            </a:r>
            <a:r>
              <a:rPr lang="pt-BR" sz="1600" dirty="0"/>
              <a:t>. Desde o início dos anos 1800, no entanto, os níveis de CO</a:t>
            </a:r>
            <a:r>
              <a:rPr lang="pt-BR" sz="1600" baseline="-25000" dirty="0"/>
              <a:t>2</a:t>
            </a:r>
            <a:r>
              <a:rPr lang="pt-BR" sz="1600" dirty="0"/>
              <a:t> </a:t>
            </a:r>
            <a:r>
              <a:rPr lang="pt-BR" sz="1600" dirty="0">
                <a:solidFill>
                  <a:srgbClr val="FF0000"/>
                </a:solidFill>
              </a:rPr>
              <a:t>aumentaram mais de 37%. </a:t>
            </a:r>
            <a:r>
              <a:rPr lang="pt-BR" sz="1600" dirty="0"/>
              <a:t>Com os níveis de CO</a:t>
            </a:r>
            <a:r>
              <a:rPr lang="pt-BR" sz="1600" baseline="-25000" dirty="0"/>
              <a:t>2</a:t>
            </a:r>
            <a:r>
              <a:rPr lang="pt-BR" sz="1600" dirty="0"/>
              <a:t> aumentando cerca de </a:t>
            </a:r>
            <a:r>
              <a:rPr lang="pt-BR" sz="1600" u="sng" dirty="0">
                <a:solidFill>
                  <a:srgbClr val="FF0000"/>
                </a:solidFill>
              </a:rPr>
              <a:t>0,4% ao ano</a:t>
            </a:r>
            <a:r>
              <a:rPr lang="pt-BR" sz="1600" dirty="0"/>
              <a:t> (1,9 </a:t>
            </a:r>
            <a:r>
              <a:rPr lang="pt-BR" sz="1600" dirty="0" err="1"/>
              <a:t>ppm</a:t>
            </a:r>
            <a:r>
              <a:rPr lang="pt-BR" sz="1600" dirty="0"/>
              <a:t>/ano), estima-se que a concentração de CO</a:t>
            </a:r>
            <a:r>
              <a:rPr lang="pt-BR" sz="1600" baseline="-25000" dirty="0"/>
              <a:t>2</a:t>
            </a:r>
            <a:r>
              <a:rPr lang="pt-BR" sz="1600" dirty="0"/>
              <a:t> provavelmente subirá de seu valor atual de cerca de 402,52 </a:t>
            </a:r>
            <a:r>
              <a:rPr lang="pt-BR" sz="1600" dirty="0" err="1"/>
              <a:t>ppm</a:t>
            </a:r>
            <a:r>
              <a:rPr lang="pt-BR" sz="1600" dirty="0"/>
              <a:t> para um valor próximo de </a:t>
            </a:r>
            <a:r>
              <a:rPr lang="pt-BR" sz="1600" dirty="0">
                <a:solidFill>
                  <a:srgbClr val="FF0000"/>
                </a:solidFill>
              </a:rPr>
              <a:t>500 </a:t>
            </a:r>
            <a:r>
              <a:rPr lang="pt-BR" sz="1600" dirty="0" err="1">
                <a:solidFill>
                  <a:srgbClr val="FF0000"/>
                </a:solidFill>
              </a:rPr>
              <a:t>ppm</a:t>
            </a:r>
            <a:r>
              <a:rPr lang="pt-BR" sz="1600" dirty="0">
                <a:solidFill>
                  <a:srgbClr val="FF0000"/>
                </a:solidFill>
              </a:rPr>
              <a:t> no final deste século</a:t>
            </a:r>
            <a:r>
              <a:rPr lang="pt-BR" sz="1600" dirty="0"/>
              <a:t>.</a:t>
            </a:r>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9267" y="2348880"/>
            <a:ext cx="5813053" cy="3979650"/>
          </a:xfrm>
          <a:prstGeom prst="rect">
            <a:avLst/>
          </a:prstGeom>
        </p:spPr>
      </p:pic>
      <p:sp>
        <p:nvSpPr>
          <p:cNvPr id="4" name="Retângulo 3"/>
          <p:cNvSpPr/>
          <p:nvPr/>
        </p:nvSpPr>
        <p:spPr>
          <a:xfrm>
            <a:off x="5757243" y="5312241"/>
            <a:ext cx="2079544" cy="276999"/>
          </a:xfrm>
          <a:prstGeom prst="rect">
            <a:avLst/>
          </a:prstGeom>
        </p:spPr>
        <p:txBody>
          <a:bodyPr wrap="none">
            <a:spAutoFit/>
          </a:bodyPr>
          <a:lstStyle/>
          <a:p>
            <a:r>
              <a:rPr lang="pt-BR" sz="1200" dirty="0">
                <a:solidFill>
                  <a:srgbClr val="FF0000"/>
                </a:solidFill>
              </a:rPr>
              <a:t>Revolução Industrial: 280 </a:t>
            </a:r>
            <a:r>
              <a:rPr lang="pt-BR" sz="1200" dirty="0" err="1">
                <a:solidFill>
                  <a:srgbClr val="FF0000"/>
                </a:solidFill>
              </a:rPr>
              <a:t>ppm</a:t>
            </a:r>
            <a:endParaRPr lang="en-CA" sz="1200" dirty="0">
              <a:solidFill>
                <a:srgbClr val="FF0000"/>
              </a:solidFill>
            </a:endParaRPr>
          </a:p>
        </p:txBody>
      </p:sp>
      <p:cxnSp>
        <p:nvCxnSpPr>
          <p:cNvPr id="8" name="Conector de seta reta 7"/>
          <p:cNvCxnSpPr/>
          <p:nvPr/>
        </p:nvCxnSpPr>
        <p:spPr>
          <a:xfrm flipV="1">
            <a:off x="6012160" y="4941168"/>
            <a:ext cx="0" cy="37107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753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fontScale="90000"/>
          </a:bodyPr>
          <a:lstStyle/>
          <a:p>
            <a:endParaRPr lang="pt-BR" dirty="0"/>
          </a:p>
        </p:txBody>
      </p:sp>
      <p:sp>
        <p:nvSpPr>
          <p:cNvPr id="3" name="Espaço Reservado para Conteúdo 2"/>
          <p:cNvSpPr>
            <a:spLocks noGrp="1"/>
          </p:cNvSpPr>
          <p:nvPr>
            <p:ph idx="1"/>
          </p:nvPr>
        </p:nvSpPr>
        <p:spPr/>
        <p:txBody>
          <a:bodyPr/>
          <a:lstStyle/>
          <a:p>
            <a:r>
              <a:rPr lang="pt-BR" dirty="0"/>
              <a:t>Docente:</a:t>
            </a:r>
            <a:endParaRPr lang="en-US" dirty="0"/>
          </a:p>
          <a:p>
            <a:pPr lvl="1"/>
            <a:r>
              <a:rPr lang="en-US" sz="2400" dirty="0"/>
              <a:t>Prof  Dr</a:t>
            </a:r>
            <a:r>
              <a:rPr lang="en-US" dirty="0"/>
              <a:t>. </a:t>
            </a:r>
            <a:r>
              <a:rPr lang="en-US" dirty="0" err="1"/>
              <a:t>Fábio</a:t>
            </a:r>
            <a:r>
              <a:rPr lang="en-US" dirty="0"/>
              <a:t> Luiz T </a:t>
            </a:r>
            <a:r>
              <a:rPr lang="en-US" dirty="0" err="1"/>
              <a:t>Gonçalves</a:t>
            </a:r>
            <a:endParaRPr lang="en-US" sz="2400" dirty="0"/>
          </a:p>
          <a:p>
            <a:pPr marL="457200" lvl="1" indent="0">
              <a:buNone/>
            </a:pPr>
            <a:r>
              <a:rPr lang="en-US" dirty="0"/>
              <a:t>		Sala 347 – IAG </a:t>
            </a:r>
            <a:r>
              <a:rPr lang="en-US" dirty="0" err="1"/>
              <a:t>Prédio</a:t>
            </a:r>
            <a:r>
              <a:rPr lang="en-US" dirty="0"/>
              <a:t> Principal</a:t>
            </a:r>
          </a:p>
          <a:p>
            <a:pPr marL="457200" lvl="1" indent="0">
              <a:buNone/>
            </a:pPr>
            <a:r>
              <a:rPr lang="en-US" dirty="0"/>
              <a:t>		e-mail: </a:t>
            </a:r>
            <a:r>
              <a:rPr lang="en-US" dirty="0">
                <a:hlinkClick r:id="rId2"/>
              </a:rPr>
              <a:t>fabio.goncalves@iag.usp.br</a:t>
            </a:r>
            <a:endParaRPr lang="en-US" dirty="0"/>
          </a:p>
          <a:p>
            <a:pPr marL="342900" lvl="1" indent="-342900">
              <a:buFont typeface="Arial" pitchFamily="34" charset="0"/>
              <a:buChar char="•"/>
            </a:pPr>
            <a:r>
              <a:rPr lang="en-US" sz="2800" dirty="0"/>
              <a:t>Monitor</a:t>
            </a:r>
            <a:r>
              <a:rPr lang="pt-BR" sz="2800" dirty="0"/>
              <a:t>:</a:t>
            </a:r>
          </a:p>
          <a:p>
            <a:pPr marL="457200" lvl="1" indent="0">
              <a:buFont typeface="Arial" pitchFamily="34" charset="0"/>
              <a:buNone/>
            </a:pPr>
            <a:r>
              <a:rPr lang="pt-BR" dirty="0"/>
              <a:t>                Est. </a:t>
            </a:r>
            <a:r>
              <a:rPr lang="pt-BR"/>
              <a:t>Pos. </a:t>
            </a:r>
            <a:r>
              <a:rPr lang="pt-BR" dirty="0"/>
              <a:t>Jose </a:t>
            </a:r>
            <a:r>
              <a:rPr lang="pt-BR" dirty="0" err="1"/>
              <a:t>Riandes</a:t>
            </a:r>
            <a:r>
              <a:rPr lang="pt-BR" dirty="0"/>
              <a:t> Gonzalez</a:t>
            </a:r>
          </a:p>
          <a:p>
            <a:pPr marL="457200" lvl="1" indent="0">
              <a:buFont typeface="Arial" pitchFamily="34" charset="0"/>
              <a:buNone/>
            </a:pPr>
            <a:r>
              <a:rPr lang="en-US" dirty="0"/>
              <a:t>                Sala 318 – IAG </a:t>
            </a:r>
            <a:r>
              <a:rPr lang="en-US" dirty="0" err="1"/>
              <a:t>Prédio</a:t>
            </a:r>
            <a:r>
              <a:rPr lang="en-US" dirty="0"/>
              <a:t> Principal</a:t>
            </a:r>
          </a:p>
          <a:p>
            <a:pPr marL="457200" lvl="1" indent="0">
              <a:buFont typeface="Arial" pitchFamily="34" charset="0"/>
              <a:buNone/>
            </a:pPr>
            <a:r>
              <a:rPr lang="en-US" dirty="0"/>
              <a:t>	         e-mail: </a:t>
            </a:r>
            <a:r>
              <a:rPr lang="en-US" dirty="0">
                <a:hlinkClick r:id="rId3"/>
              </a:rPr>
              <a:t>jose.gonzalez@iag.usp.br</a:t>
            </a:r>
            <a:endParaRPr lang="en-US" dirty="0"/>
          </a:p>
          <a:p>
            <a:pPr marL="457200" lvl="1" indent="0">
              <a:buNone/>
            </a:pPr>
            <a:endParaRPr lang="pt-BR" dirty="0"/>
          </a:p>
          <a:p>
            <a:r>
              <a:rPr lang="pt-BR" dirty="0"/>
              <a:t>Horários e salas de aula:</a:t>
            </a:r>
          </a:p>
          <a:p>
            <a:pPr lvl="1"/>
            <a:r>
              <a:rPr lang="pt-BR" dirty="0"/>
              <a:t>Sala 04:    Quartas-feiras     13:10-14:50</a:t>
            </a:r>
          </a:p>
          <a:p>
            <a:pPr marL="457200" lvl="1" indent="0">
              <a:buNone/>
            </a:pPr>
            <a:endParaRPr lang="pt-BR" dirty="0"/>
          </a:p>
        </p:txBody>
      </p:sp>
      <p:sp>
        <p:nvSpPr>
          <p:cNvPr id="4" name="Retângulo 3"/>
          <p:cNvSpPr/>
          <p:nvPr/>
        </p:nvSpPr>
        <p:spPr>
          <a:xfrm>
            <a:off x="0" y="6597352"/>
            <a:ext cx="81724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354735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Visão geral da atmosfera terrestre</a:t>
            </a:r>
          </a:p>
        </p:txBody>
      </p:sp>
      <p:sp>
        <p:nvSpPr>
          <p:cNvPr id="3" name="Espaço Reservado para Conteúdo 2"/>
          <p:cNvSpPr>
            <a:spLocks noGrp="1"/>
          </p:cNvSpPr>
          <p:nvPr>
            <p:ph idx="1"/>
          </p:nvPr>
        </p:nvSpPr>
        <p:spPr/>
        <p:txBody>
          <a:bodyPr/>
          <a:lstStyle/>
          <a:p>
            <a:pPr lvl="1"/>
            <a:r>
              <a:rPr lang="pt-BR" sz="1600" dirty="0"/>
              <a:t>O CO</a:t>
            </a:r>
            <a:r>
              <a:rPr lang="pt-BR" sz="1600" baseline="-25000" dirty="0"/>
              <a:t>2</a:t>
            </a:r>
            <a:r>
              <a:rPr lang="pt-BR" sz="1600" dirty="0"/>
              <a:t> é um </a:t>
            </a:r>
            <a:r>
              <a:rPr lang="pt-BR" sz="1600" i="1" dirty="0"/>
              <a:t>outro gás de efeito estufa importante </a:t>
            </a:r>
            <a:r>
              <a:rPr lang="pt-BR" sz="1600" dirty="0"/>
              <a:t>porque, assim como o vapor de água, retém uma parte da energia que sai da terra.  Consequentemente, com todo o resto igual, como a concentração atmosférica de CO</a:t>
            </a:r>
            <a:r>
              <a:rPr lang="pt-BR" sz="1600" baseline="-25000" dirty="0"/>
              <a:t>2</a:t>
            </a:r>
            <a:r>
              <a:rPr lang="pt-BR" sz="1600" dirty="0"/>
              <a:t> aumenta, a temperatura média do ar na superfície global também deve aumentar.</a:t>
            </a:r>
          </a:p>
          <a:p>
            <a:pPr lvl="1"/>
            <a:r>
              <a:rPr lang="pt-BR" sz="1600" dirty="0"/>
              <a:t>Na verdade, ao longo dos últimos 100 anos ou mais, a temperatura média da superfície da Terra aqueceu-se por mais de 0,8 ° C.</a:t>
            </a:r>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r>
              <a:rPr lang="pt-BR" sz="1600" dirty="0"/>
              <a:t>Modelos climáticos matemáticos que predizem as condições atmosféricas futuras estimam que, se os níveis crescentes de CO</a:t>
            </a:r>
            <a:r>
              <a:rPr lang="pt-BR" sz="1600" baseline="-25000" dirty="0"/>
              <a:t>2</a:t>
            </a:r>
            <a:r>
              <a:rPr lang="pt-BR" sz="1600" dirty="0"/>
              <a:t> (e outros gases de efeito estufa) continuar em suas taxas atuais, a superfície da Terra pode aquecer por um adicional de 3°C até o final deste século. </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2276872"/>
            <a:ext cx="5904656" cy="3096344"/>
          </a:xfrm>
          <a:prstGeom prst="rect">
            <a:avLst/>
          </a:prstGeom>
        </p:spPr>
      </p:pic>
      <p:sp>
        <p:nvSpPr>
          <p:cNvPr id="6" name="Retângulo 5"/>
          <p:cNvSpPr/>
          <p:nvPr/>
        </p:nvSpPr>
        <p:spPr>
          <a:xfrm rot="16200000">
            <a:off x="-200289" y="3641959"/>
            <a:ext cx="3196844" cy="261610"/>
          </a:xfrm>
          <a:prstGeom prst="rect">
            <a:avLst/>
          </a:prstGeom>
        </p:spPr>
        <p:txBody>
          <a:bodyPr wrap="square">
            <a:spAutoFit/>
          </a:bodyPr>
          <a:lstStyle/>
          <a:p>
            <a:pPr algn="ctr"/>
            <a:r>
              <a:rPr lang="en-CA" sz="1050" dirty="0">
                <a:hlinkClick r:id="rId3"/>
              </a:rPr>
              <a:t>https://www.ncdc.noaa.gov/sotc/global/201601</a:t>
            </a:r>
            <a:endParaRPr lang="en-CA" sz="1050" dirty="0"/>
          </a:p>
        </p:txBody>
      </p:sp>
    </p:spTree>
    <p:extLst>
      <p:ext uri="{BB962C8B-B14F-4D97-AF65-F5344CB8AC3E}">
        <p14:creationId xmlns:p14="http://schemas.microsoft.com/office/powerpoint/2010/main" val="2884169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1124744"/>
            <a:ext cx="6791273" cy="5103786"/>
          </a:xfrm>
          <a:prstGeom prst="rect">
            <a:avLst/>
          </a:prstGeom>
        </p:spPr>
      </p:pic>
      <p:sp>
        <p:nvSpPr>
          <p:cNvPr id="2" name="Título 1"/>
          <p:cNvSpPr>
            <a:spLocks noGrp="1"/>
          </p:cNvSpPr>
          <p:nvPr>
            <p:ph type="title"/>
          </p:nvPr>
        </p:nvSpPr>
        <p:spPr/>
        <p:txBody>
          <a:bodyPr>
            <a:normAutofit fontScale="90000"/>
          </a:bodyPr>
          <a:lstStyle/>
          <a:p>
            <a:r>
              <a:rPr lang="pt-BR" dirty="0"/>
              <a:t>1. Visão geral da atmosfera terrestre</a:t>
            </a:r>
            <a:endParaRPr lang="en-CA" dirty="0"/>
          </a:p>
        </p:txBody>
      </p:sp>
      <p:sp>
        <p:nvSpPr>
          <p:cNvPr id="3" name="Espaço Reservado para Conteúdo 2"/>
          <p:cNvSpPr>
            <a:spLocks noGrp="1"/>
          </p:cNvSpPr>
          <p:nvPr>
            <p:ph idx="1"/>
          </p:nvPr>
        </p:nvSpPr>
        <p:spPr/>
        <p:txBody>
          <a:bodyPr/>
          <a:lstStyle/>
          <a:p>
            <a:r>
              <a:rPr lang="pt-BR" sz="1800" dirty="0"/>
              <a:t>Todos os anos estamos observando recordes de temperatura (mínima e máxima) ao longo do globo:</a:t>
            </a:r>
            <a:endParaRPr lang="en-CA" sz="1800" dirty="0"/>
          </a:p>
        </p:txBody>
      </p:sp>
      <p:sp>
        <p:nvSpPr>
          <p:cNvPr id="6" name="Retângulo 5"/>
          <p:cNvSpPr/>
          <p:nvPr/>
        </p:nvSpPr>
        <p:spPr>
          <a:xfrm>
            <a:off x="2195736" y="6136777"/>
            <a:ext cx="5022304" cy="307777"/>
          </a:xfrm>
          <a:prstGeom prst="rect">
            <a:avLst/>
          </a:prstGeom>
        </p:spPr>
        <p:txBody>
          <a:bodyPr wrap="square">
            <a:spAutoFit/>
          </a:bodyPr>
          <a:lstStyle/>
          <a:p>
            <a:pPr algn="ctr"/>
            <a:r>
              <a:rPr lang="en-CA" sz="1400" dirty="0">
                <a:hlinkClick r:id="rId3"/>
              </a:rPr>
              <a:t>https://www.ncdc.noaa.gov/temp-and-precip/global-maps/</a:t>
            </a:r>
            <a:endParaRPr lang="en-CA" sz="1400" dirty="0"/>
          </a:p>
        </p:txBody>
      </p:sp>
    </p:spTree>
    <p:extLst>
      <p:ext uri="{BB962C8B-B14F-4D97-AF65-F5344CB8AC3E}">
        <p14:creationId xmlns:p14="http://schemas.microsoft.com/office/powerpoint/2010/main" val="2618559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Visão geral da atmosfera terrestre</a:t>
            </a:r>
          </a:p>
        </p:txBody>
      </p:sp>
      <p:sp>
        <p:nvSpPr>
          <p:cNvPr id="3" name="Espaço Reservado para Conteúdo 2"/>
          <p:cNvSpPr>
            <a:spLocks noGrp="1"/>
          </p:cNvSpPr>
          <p:nvPr>
            <p:ph idx="1"/>
          </p:nvPr>
        </p:nvSpPr>
        <p:spPr/>
        <p:txBody>
          <a:bodyPr/>
          <a:lstStyle/>
          <a:p>
            <a:pPr lvl="1"/>
            <a:r>
              <a:rPr lang="pt-BR" sz="1600" dirty="0"/>
              <a:t>O CO</a:t>
            </a:r>
            <a:r>
              <a:rPr lang="pt-BR" sz="1600" baseline="-25000" dirty="0"/>
              <a:t>2</a:t>
            </a:r>
            <a:r>
              <a:rPr lang="pt-BR" sz="1600" dirty="0"/>
              <a:t> e o vapor de água não são os únicos gases de efeito estufa. Recentemente, outros gases tem ganhado notoriedade, principalmente porque suas concentrações também vêm aumentando. Estes gases incluem o metano (</a:t>
            </a:r>
            <a:r>
              <a:rPr lang="pt-BR" sz="1600" b="1" dirty="0">
                <a:solidFill>
                  <a:srgbClr val="FF0000"/>
                </a:solidFill>
              </a:rPr>
              <a:t>CH</a:t>
            </a:r>
            <a:r>
              <a:rPr lang="pt-BR" sz="1600" b="1" baseline="-25000" dirty="0">
                <a:solidFill>
                  <a:srgbClr val="FF0000"/>
                </a:solidFill>
              </a:rPr>
              <a:t>4</a:t>
            </a:r>
            <a:r>
              <a:rPr lang="pt-BR" sz="1600" dirty="0"/>
              <a:t>), óxido nitroso (</a:t>
            </a:r>
            <a:r>
              <a:rPr lang="pt-BR" sz="1600" b="1" dirty="0">
                <a:solidFill>
                  <a:srgbClr val="FF0000"/>
                </a:solidFill>
              </a:rPr>
              <a:t>N</a:t>
            </a:r>
            <a:r>
              <a:rPr lang="pt-BR" sz="1600" b="1" baseline="-25000" dirty="0">
                <a:solidFill>
                  <a:srgbClr val="FF0000"/>
                </a:solidFill>
              </a:rPr>
              <a:t>2</a:t>
            </a:r>
            <a:r>
              <a:rPr lang="pt-BR" sz="1600" b="1" dirty="0">
                <a:solidFill>
                  <a:srgbClr val="FF0000"/>
                </a:solidFill>
              </a:rPr>
              <a:t>O</a:t>
            </a:r>
            <a:r>
              <a:rPr lang="pt-BR" sz="1600" dirty="0"/>
              <a:t>), e </a:t>
            </a:r>
            <a:r>
              <a:rPr lang="pt-BR" sz="1600" dirty="0" err="1"/>
              <a:t>clorofluorocarbonetos</a:t>
            </a:r>
            <a:r>
              <a:rPr lang="pt-BR" sz="1600" dirty="0"/>
              <a:t> (</a:t>
            </a:r>
            <a:r>
              <a:rPr lang="pt-BR" sz="1600" b="1" dirty="0">
                <a:solidFill>
                  <a:srgbClr val="FF0000"/>
                </a:solidFill>
              </a:rPr>
              <a:t>CFCs</a:t>
            </a:r>
            <a:r>
              <a:rPr lang="pt-BR" sz="1600" dirty="0"/>
              <a:t>). Esses gases (incluindo o </a:t>
            </a:r>
            <a:r>
              <a:rPr lang="pt-BR" sz="1600" b="1" dirty="0">
                <a:solidFill>
                  <a:srgbClr val="FF0000"/>
                </a:solidFill>
              </a:rPr>
              <a:t>CO</a:t>
            </a:r>
            <a:r>
              <a:rPr lang="pt-BR" sz="1600" b="1" baseline="-25000" dirty="0">
                <a:solidFill>
                  <a:srgbClr val="FF0000"/>
                </a:solidFill>
              </a:rPr>
              <a:t>2</a:t>
            </a:r>
            <a:r>
              <a:rPr lang="pt-BR" sz="1600" dirty="0"/>
              <a:t>) são chamados de </a:t>
            </a:r>
            <a:r>
              <a:rPr lang="pt-BR" sz="1600" b="1" i="1" dirty="0">
                <a:solidFill>
                  <a:srgbClr val="FF0000"/>
                </a:solidFill>
              </a:rPr>
              <a:t>gases traços</a:t>
            </a:r>
            <a:r>
              <a:rPr lang="pt-BR" sz="1600" dirty="0"/>
              <a:t>, devido a sua pequena porcentagem do volume total.</a:t>
            </a:r>
          </a:p>
          <a:p>
            <a:pPr lvl="1"/>
            <a:endParaRPr lang="pt-BR" sz="1000" dirty="0"/>
          </a:p>
          <a:p>
            <a:pPr lvl="1"/>
            <a:r>
              <a:rPr lang="pt-BR" sz="1600" dirty="0"/>
              <a:t>Os níveis de </a:t>
            </a:r>
            <a:r>
              <a:rPr lang="pt-BR" sz="1600" b="1" dirty="0">
                <a:solidFill>
                  <a:srgbClr val="FF0000"/>
                </a:solidFill>
              </a:rPr>
              <a:t>CH</a:t>
            </a:r>
            <a:r>
              <a:rPr lang="pt-BR" sz="1600" b="1" baseline="-25000" dirty="0">
                <a:solidFill>
                  <a:srgbClr val="FF0000"/>
                </a:solidFill>
              </a:rPr>
              <a:t>4</a:t>
            </a:r>
            <a:r>
              <a:rPr lang="pt-BR" sz="1600" dirty="0"/>
              <a:t>, por exemplo, têm aumentado ao longo do século passado a uma taxa de 0,5% ao ano. A maior parte deste gás parece se originar a partir da quebra de material vegetal por certas bactérias em arrozais, solo molhado pobre em oxigênio, atividade biológica de cupins, e reações bioquímicas no estômago de vacas. </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5352" y="3140968"/>
            <a:ext cx="5066928" cy="3377952"/>
          </a:xfrm>
          <a:prstGeom prst="rect">
            <a:avLst/>
          </a:prstGeom>
        </p:spPr>
      </p:pic>
    </p:spTree>
    <p:extLst>
      <p:ext uri="{BB962C8B-B14F-4D97-AF65-F5344CB8AC3E}">
        <p14:creationId xmlns:p14="http://schemas.microsoft.com/office/powerpoint/2010/main" val="2884169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p:txBody>
          <a:bodyPr/>
          <a:lstStyle/>
          <a:p>
            <a:r>
              <a:rPr lang="pt-BR" sz="2400" dirty="0"/>
              <a:t>Concentrações de CO</a:t>
            </a:r>
            <a:r>
              <a:rPr lang="pt-BR" sz="2400" baseline="-25000" dirty="0"/>
              <a:t>2</a:t>
            </a:r>
            <a:r>
              <a:rPr lang="pt-BR" sz="2400" dirty="0"/>
              <a:t> e CH</a:t>
            </a:r>
            <a:r>
              <a:rPr lang="pt-BR" sz="2400" baseline="-25000" dirty="0"/>
              <a:t>4</a:t>
            </a:r>
            <a:r>
              <a:rPr lang="pt-BR" sz="2400" dirty="0"/>
              <a:t> (medidas de núcleos de gelo) e insolação de milhares de anos atrás até hoje:</a:t>
            </a:r>
          </a:p>
        </p:txBody>
      </p:sp>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628800"/>
            <a:ext cx="6839181" cy="4926659"/>
          </a:xfrm>
          <a:prstGeom prst="rect">
            <a:avLst/>
          </a:prstGeom>
        </p:spPr>
      </p:pic>
      <p:sp>
        <p:nvSpPr>
          <p:cNvPr id="3" name="Seta para a direita 2"/>
          <p:cNvSpPr/>
          <p:nvPr/>
        </p:nvSpPr>
        <p:spPr>
          <a:xfrm rot="10800000">
            <a:off x="6110509" y="1300107"/>
            <a:ext cx="2027960" cy="1152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CaixaDeTexto 9"/>
          <p:cNvSpPr txBox="1"/>
          <p:nvPr/>
        </p:nvSpPr>
        <p:spPr>
          <a:xfrm>
            <a:off x="6491266" y="1556792"/>
            <a:ext cx="1825150" cy="646331"/>
          </a:xfrm>
          <a:prstGeom prst="rect">
            <a:avLst/>
          </a:prstGeom>
          <a:noFill/>
        </p:spPr>
        <p:txBody>
          <a:bodyPr wrap="square" rtlCol="0">
            <a:spAutoFit/>
          </a:bodyPr>
          <a:lstStyle/>
          <a:p>
            <a:pPr algn="ctr"/>
            <a:r>
              <a:rPr lang="pt-BR" b="1" dirty="0">
                <a:solidFill>
                  <a:schemeClr val="bg1"/>
                </a:solidFill>
              </a:rPr>
              <a:t>Em 2015</a:t>
            </a:r>
          </a:p>
          <a:p>
            <a:pPr algn="ctr"/>
            <a:r>
              <a:rPr lang="pt-BR" b="1" dirty="0">
                <a:solidFill>
                  <a:schemeClr val="bg1"/>
                </a:solidFill>
              </a:rPr>
              <a:t>399.45 </a:t>
            </a:r>
            <a:r>
              <a:rPr lang="pt-BR" b="1" dirty="0" err="1">
                <a:solidFill>
                  <a:schemeClr val="bg1"/>
                </a:solidFill>
              </a:rPr>
              <a:t>ppm</a:t>
            </a:r>
            <a:endParaRPr lang="pt-BR" b="1" dirty="0">
              <a:solidFill>
                <a:schemeClr val="bg1"/>
              </a:solidFill>
            </a:endParaRPr>
          </a:p>
        </p:txBody>
      </p:sp>
      <p:sp>
        <p:nvSpPr>
          <p:cNvPr id="11" name="CaixaDeTexto 10"/>
          <p:cNvSpPr txBox="1"/>
          <p:nvPr/>
        </p:nvSpPr>
        <p:spPr>
          <a:xfrm>
            <a:off x="6156176" y="2591033"/>
            <a:ext cx="2448272" cy="3982629"/>
          </a:xfrm>
          <a:prstGeom prst="rect">
            <a:avLst/>
          </a:prstGeom>
          <a:noFill/>
        </p:spPr>
        <p:txBody>
          <a:bodyPr wrap="square" rtlCol="0">
            <a:spAutoFit/>
          </a:bodyPr>
          <a:lstStyle/>
          <a:p>
            <a:pPr marL="742950" lvl="1" indent="-285750">
              <a:spcBef>
                <a:spcPct val="20000"/>
              </a:spcBef>
              <a:buClr>
                <a:srgbClr val="0070C0"/>
              </a:buClr>
              <a:buFont typeface="Arial" pitchFamily="34" charset="0"/>
              <a:buChar char="–"/>
            </a:pPr>
            <a:r>
              <a:rPr lang="pt-BR" sz="1600" dirty="0"/>
              <a:t>2015 - Record de variação anual</a:t>
            </a:r>
          </a:p>
          <a:p>
            <a:pPr marL="742950" lvl="1" indent="-285750">
              <a:spcBef>
                <a:spcPct val="20000"/>
              </a:spcBef>
              <a:buClr>
                <a:srgbClr val="0070C0"/>
              </a:buClr>
              <a:buFont typeface="Arial" pitchFamily="34" charset="0"/>
              <a:buChar char="–"/>
            </a:pPr>
            <a:endParaRPr lang="pt-BR" sz="1600" dirty="0"/>
          </a:p>
          <a:p>
            <a:pPr marL="742950" lvl="1" indent="-285750">
              <a:spcBef>
                <a:spcPct val="20000"/>
              </a:spcBef>
              <a:buClr>
                <a:srgbClr val="0070C0"/>
              </a:buClr>
              <a:buFont typeface="Arial" pitchFamily="34" charset="0"/>
              <a:buChar char="–"/>
            </a:pPr>
            <a:r>
              <a:rPr lang="pt-BR" sz="1600" dirty="0"/>
              <a:t>↑3,01 </a:t>
            </a:r>
            <a:r>
              <a:rPr lang="pt-BR" sz="1600" dirty="0" err="1"/>
              <a:t>ppm</a:t>
            </a:r>
            <a:r>
              <a:rPr lang="pt-BR" sz="1600" dirty="0"/>
              <a:t> de CO2 de Janeiro à Dezembro de 2015, 50% maior do que antes da revolução industrial (1850).</a:t>
            </a:r>
          </a:p>
          <a:p>
            <a:pPr marL="742950" lvl="1" indent="-285750">
              <a:spcBef>
                <a:spcPct val="20000"/>
              </a:spcBef>
              <a:buClr>
                <a:srgbClr val="0070C0"/>
              </a:buClr>
              <a:buFont typeface="Arial" pitchFamily="34" charset="0"/>
              <a:buChar char="–"/>
            </a:pPr>
            <a:endParaRPr lang="pt-BR" sz="1600" dirty="0"/>
          </a:p>
          <a:p>
            <a:pPr marL="742950" lvl="1" indent="-285750">
              <a:spcBef>
                <a:spcPct val="20000"/>
              </a:spcBef>
              <a:buClr>
                <a:srgbClr val="0070C0"/>
              </a:buClr>
              <a:buFont typeface="Arial" pitchFamily="34" charset="0"/>
              <a:buChar char="–"/>
            </a:pPr>
            <a:r>
              <a:rPr lang="pt-BR" sz="1600" dirty="0"/>
              <a:t>Passaremos a marca de 400 </a:t>
            </a:r>
            <a:r>
              <a:rPr lang="pt-BR" sz="1600" dirty="0" err="1"/>
              <a:t>ppm</a:t>
            </a:r>
            <a:r>
              <a:rPr lang="pt-BR" sz="1600" dirty="0"/>
              <a:t> este ano de 2016!</a:t>
            </a:r>
          </a:p>
        </p:txBody>
      </p:sp>
      <p:sp>
        <p:nvSpPr>
          <p:cNvPr id="13" name="Título 1"/>
          <p:cNvSpPr>
            <a:spLocks noGrp="1"/>
          </p:cNvSpPr>
          <p:nvPr>
            <p:ph type="title"/>
          </p:nvPr>
        </p:nvSpPr>
        <p:spPr>
          <a:xfrm>
            <a:off x="457200" y="116632"/>
            <a:ext cx="8229600" cy="360040"/>
          </a:xfrm>
        </p:spPr>
        <p:txBody>
          <a:bodyPr>
            <a:normAutofit fontScale="90000"/>
          </a:bodyPr>
          <a:lstStyle/>
          <a:p>
            <a:r>
              <a:rPr lang="pt-BR" dirty="0"/>
              <a:t>1. Visão geral da atmosfera terrestre</a:t>
            </a:r>
          </a:p>
        </p:txBody>
      </p:sp>
    </p:spTree>
    <p:extLst>
      <p:ext uri="{BB962C8B-B14F-4D97-AF65-F5344CB8AC3E}">
        <p14:creationId xmlns:p14="http://schemas.microsoft.com/office/powerpoint/2010/main" val="3938446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Visão geral da atmosfera terrestre</a:t>
            </a:r>
          </a:p>
        </p:txBody>
      </p:sp>
      <p:sp>
        <p:nvSpPr>
          <p:cNvPr id="3" name="Espaço Reservado para Conteúdo 2"/>
          <p:cNvSpPr>
            <a:spLocks noGrp="1"/>
          </p:cNvSpPr>
          <p:nvPr>
            <p:ph idx="1"/>
          </p:nvPr>
        </p:nvSpPr>
        <p:spPr/>
        <p:txBody>
          <a:bodyPr/>
          <a:lstStyle/>
          <a:p>
            <a:pPr lvl="1"/>
            <a:r>
              <a:rPr lang="pt-BR" sz="1600" dirty="0"/>
              <a:t>Os níveis de óxido nitroso (</a:t>
            </a:r>
            <a:r>
              <a:rPr lang="pt-BR" sz="1600" b="1" dirty="0">
                <a:solidFill>
                  <a:srgbClr val="FF0000"/>
                </a:solidFill>
              </a:rPr>
              <a:t>N</a:t>
            </a:r>
            <a:r>
              <a:rPr lang="pt-BR" sz="1600" b="1" baseline="-25000" dirty="0">
                <a:solidFill>
                  <a:srgbClr val="FF0000"/>
                </a:solidFill>
              </a:rPr>
              <a:t>2</a:t>
            </a:r>
            <a:r>
              <a:rPr lang="pt-BR" sz="1600" b="1" dirty="0">
                <a:solidFill>
                  <a:srgbClr val="FF0000"/>
                </a:solidFill>
              </a:rPr>
              <a:t>0</a:t>
            </a:r>
            <a:r>
              <a:rPr lang="pt-BR" sz="1600" dirty="0"/>
              <a:t>) - vulgarmente conhecido como gás do riso - têm aumentado anualmente a uma taxa de cerca de 0,25%. N</a:t>
            </a:r>
            <a:r>
              <a:rPr lang="pt-BR" sz="1600" baseline="-25000" dirty="0"/>
              <a:t>2</a:t>
            </a:r>
            <a:r>
              <a:rPr lang="pt-BR" sz="1600" dirty="0"/>
              <a:t>0 é formado no solo por meio de um processo químico que envolve bactérias e certos micróbios. A luz solar ultravioleta do sol o destrói.</a:t>
            </a:r>
          </a:p>
          <a:p>
            <a:pPr lvl="1"/>
            <a:endParaRPr lang="pt-BR" sz="1600" dirty="0"/>
          </a:p>
          <a:p>
            <a:pPr lvl="1"/>
            <a:r>
              <a:rPr lang="pt-BR" sz="1600" dirty="0" err="1">
                <a:solidFill>
                  <a:prstClr val="black"/>
                </a:solidFill>
              </a:rPr>
              <a:t>Clorofluorocarbonetos</a:t>
            </a:r>
            <a:r>
              <a:rPr lang="pt-BR" sz="1600" dirty="0">
                <a:solidFill>
                  <a:prstClr val="black"/>
                </a:solidFill>
              </a:rPr>
              <a:t> (</a:t>
            </a:r>
            <a:r>
              <a:rPr lang="pt-BR" sz="1600" b="1" dirty="0">
                <a:solidFill>
                  <a:srgbClr val="FF0000"/>
                </a:solidFill>
              </a:rPr>
              <a:t>CFCs</a:t>
            </a:r>
            <a:r>
              <a:rPr lang="pt-BR" sz="1600" dirty="0">
                <a:solidFill>
                  <a:prstClr val="black"/>
                </a:solidFill>
              </a:rPr>
              <a:t>) representam um grupo de gases de efeito estufa que, até recentemente, era crescente em concentração. Eles foram os propulsores mais amplamente utilizados em latas de spray. Hoje, no entanto, eles são usados ​​principalmente como gás para refrigeração, como propulsores para o sopro de isolamentos térmicos de borracha, e como solventes para limpeza de microcircuitos eletrônicos. Apesar de sua concentração média em um volume de ar ser muito pequena (0,00003%), eles têm um efeito importante na nossa atmosfera, pois não só têm o potencial para elevar as temperaturas globais, mas também destroem o gás ozônio  (0</a:t>
            </a:r>
            <a:r>
              <a:rPr lang="pt-BR" sz="1600" baseline="-25000" dirty="0">
                <a:solidFill>
                  <a:prstClr val="black"/>
                </a:solidFill>
              </a:rPr>
              <a:t>3</a:t>
            </a:r>
            <a:r>
              <a:rPr lang="pt-BR" sz="1600" dirty="0">
                <a:solidFill>
                  <a:prstClr val="black"/>
                </a:solidFill>
              </a:rPr>
              <a:t>) na estratosfera que nos protege da radiação ultravioleta do Sol.</a:t>
            </a:r>
          </a:p>
          <a:p>
            <a:pPr lvl="1"/>
            <a:endParaRPr lang="pt-BR" sz="1600" dirty="0"/>
          </a:p>
        </p:txBody>
      </p:sp>
    </p:spTree>
    <p:extLst>
      <p:ext uri="{BB962C8B-B14F-4D97-AF65-F5344CB8AC3E}">
        <p14:creationId xmlns:p14="http://schemas.microsoft.com/office/powerpoint/2010/main" val="426537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Visão geral da atmosfera terrestre</a:t>
            </a:r>
          </a:p>
        </p:txBody>
      </p:sp>
      <p:sp>
        <p:nvSpPr>
          <p:cNvPr id="3" name="Espaço Reservado para Conteúdo 2"/>
          <p:cNvSpPr>
            <a:spLocks noGrp="1"/>
          </p:cNvSpPr>
          <p:nvPr>
            <p:ph idx="1"/>
          </p:nvPr>
        </p:nvSpPr>
        <p:spPr/>
        <p:txBody>
          <a:bodyPr/>
          <a:lstStyle/>
          <a:p>
            <a:pPr lvl="1"/>
            <a:r>
              <a:rPr lang="pt-BR" sz="1600" dirty="0"/>
              <a:t>Na superfície, o ozônio (</a:t>
            </a:r>
            <a:r>
              <a:rPr lang="pt-BR" sz="1600" b="1" dirty="0">
                <a:solidFill>
                  <a:srgbClr val="FF0000"/>
                </a:solidFill>
              </a:rPr>
              <a:t>O</a:t>
            </a:r>
            <a:r>
              <a:rPr lang="pt-BR" sz="1600" b="1" baseline="-25000" dirty="0">
                <a:solidFill>
                  <a:srgbClr val="FF0000"/>
                </a:solidFill>
              </a:rPr>
              <a:t>3</a:t>
            </a:r>
            <a:r>
              <a:rPr lang="pt-BR" sz="1600" dirty="0"/>
              <a:t>) é o principal ingrediente do nevoeiro fotoquímico, o qual irrita os olhos e a garganta (além de problemas de saúde graves) e danifica a vegetação. Mas a maior parte do O</a:t>
            </a:r>
            <a:r>
              <a:rPr lang="pt-BR" sz="1600" baseline="-25000" dirty="0"/>
              <a:t>3</a:t>
            </a:r>
            <a:r>
              <a:rPr lang="pt-BR" sz="1600" dirty="0"/>
              <a:t> atmosférico (cerca de 97%) é encontrada na atmosfera superior - </a:t>
            </a:r>
            <a:r>
              <a:rPr lang="pt-BR" sz="1600" i="1" dirty="0"/>
              <a:t>na estratosfera</a:t>
            </a:r>
            <a:r>
              <a:rPr lang="pt-BR" sz="1600" dirty="0"/>
              <a:t> - onde é formado naturalmente, através de reações fotoquímicas entre átomos de oxigênio (O</a:t>
            </a:r>
            <a:r>
              <a:rPr lang="pt-BR" sz="1600" baseline="30000" dirty="0"/>
              <a:t>2-</a:t>
            </a:r>
            <a:r>
              <a:rPr lang="pt-BR" sz="1600" dirty="0"/>
              <a:t>) e moléculas de oxigênio (O</a:t>
            </a:r>
            <a:r>
              <a:rPr lang="pt-BR" sz="1600" baseline="-25000" dirty="0"/>
              <a:t>2</a:t>
            </a:r>
            <a:r>
              <a:rPr lang="pt-BR" sz="1600" dirty="0"/>
              <a:t>).</a:t>
            </a:r>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r>
              <a:rPr lang="pt-BR" sz="1600" dirty="0"/>
              <a:t>Na estratosfera, a concentração de O</a:t>
            </a:r>
            <a:r>
              <a:rPr lang="pt-BR" sz="1600" baseline="-25000" dirty="0"/>
              <a:t>3</a:t>
            </a:r>
            <a:r>
              <a:rPr lang="pt-BR" sz="1600" dirty="0"/>
              <a:t> média é menor do que 0,002% do volume total da atmosfera. Esta pequena quantidade é importante, no entanto, porque ele protege plantas, animais e seres humanos dos raios ultravioletas nocivos do sol. </a:t>
            </a:r>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1988840"/>
            <a:ext cx="5181600" cy="3352800"/>
          </a:xfrm>
          <a:prstGeom prst="rect">
            <a:avLst/>
          </a:prstGeom>
        </p:spPr>
      </p:pic>
    </p:spTree>
    <p:extLst>
      <p:ext uri="{BB962C8B-B14F-4D97-AF65-F5344CB8AC3E}">
        <p14:creationId xmlns:p14="http://schemas.microsoft.com/office/powerpoint/2010/main" val="2884169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Visão geral da atmosfera terrestre</a:t>
            </a:r>
          </a:p>
        </p:txBody>
      </p:sp>
      <p:sp>
        <p:nvSpPr>
          <p:cNvPr id="3" name="Espaço Reservado para Conteúdo 2"/>
          <p:cNvSpPr>
            <a:spLocks noGrp="1"/>
          </p:cNvSpPr>
          <p:nvPr>
            <p:ph idx="1"/>
          </p:nvPr>
        </p:nvSpPr>
        <p:spPr/>
        <p:txBody>
          <a:bodyPr/>
          <a:lstStyle/>
          <a:p>
            <a:pPr lvl="1"/>
            <a:r>
              <a:rPr lang="pt-BR" sz="1600" dirty="0"/>
              <a:t>Quando os CFCs entram na estratosfera, os raios ultravioletas quebram a molécula de CFC librando um átomo de cloro que reagem com a molécula de O</a:t>
            </a:r>
            <a:r>
              <a:rPr lang="pt-BR" sz="1600" baseline="-25000" dirty="0"/>
              <a:t>3.</a:t>
            </a:r>
            <a:r>
              <a:rPr lang="pt-BR" sz="1600" dirty="0"/>
              <a:t> Desta reação resulta monóxido de cloro (</a:t>
            </a:r>
            <a:r>
              <a:rPr lang="pt-BR" sz="1600" dirty="0" err="1"/>
              <a:t>ClO</a:t>
            </a:r>
            <a:r>
              <a:rPr lang="pt-BR" sz="1600" dirty="0"/>
              <a:t>), que então reage com um átomo de oxigênio, gerando uma molécula de oxigênio (O</a:t>
            </a:r>
            <a:r>
              <a:rPr lang="pt-BR" sz="1600" baseline="-25000" dirty="0"/>
              <a:t>2</a:t>
            </a:r>
            <a:r>
              <a:rPr lang="pt-BR" sz="1600" dirty="0"/>
              <a:t>) e um átomo livre de cloro, que irá novamente reagir com uma molécula de O</a:t>
            </a:r>
            <a:r>
              <a:rPr lang="pt-BR" sz="1600" baseline="-25000" dirty="0"/>
              <a:t>3</a:t>
            </a:r>
            <a:r>
              <a:rPr lang="pt-BR" sz="1600" dirty="0"/>
              <a:t> . </a:t>
            </a:r>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2199390"/>
            <a:ext cx="5278165" cy="4237228"/>
          </a:xfrm>
          <a:prstGeom prst="rect">
            <a:avLst/>
          </a:prstGeom>
        </p:spPr>
      </p:pic>
      <p:sp>
        <p:nvSpPr>
          <p:cNvPr id="8" name="CaixaDeTexto 7"/>
          <p:cNvSpPr txBox="1"/>
          <p:nvPr/>
        </p:nvSpPr>
        <p:spPr>
          <a:xfrm>
            <a:off x="2927472" y="1830058"/>
            <a:ext cx="3228704" cy="369332"/>
          </a:xfrm>
          <a:prstGeom prst="rect">
            <a:avLst/>
          </a:prstGeom>
          <a:noFill/>
        </p:spPr>
        <p:txBody>
          <a:bodyPr wrap="none" rtlCol="0">
            <a:spAutoFit/>
          </a:bodyPr>
          <a:lstStyle/>
          <a:p>
            <a:r>
              <a:rPr lang="pt-BR" dirty="0">
                <a:solidFill>
                  <a:srgbClr val="0070C0"/>
                </a:solidFill>
              </a:rPr>
              <a:t>Destruição da camada de ozônio</a:t>
            </a:r>
          </a:p>
        </p:txBody>
      </p:sp>
    </p:spTree>
    <p:extLst>
      <p:ext uri="{BB962C8B-B14F-4D97-AF65-F5344CB8AC3E}">
        <p14:creationId xmlns:p14="http://schemas.microsoft.com/office/powerpoint/2010/main" val="1378205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Visão geral da atmosfera terrestre</a:t>
            </a:r>
          </a:p>
        </p:txBody>
      </p:sp>
      <p:sp>
        <p:nvSpPr>
          <p:cNvPr id="3" name="Espaço Reservado para Conteúdo 2"/>
          <p:cNvSpPr>
            <a:spLocks noGrp="1"/>
          </p:cNvSpPr>
          <p:nvPr>
            <p:ph idx="1"/>
          </p:nvPr>
        </p:nvSpPr>
        <p:spPr/>
        <p:txBody>
          <a:bodyPr/>
          <a:lstStyle/>
          <a:p>
            <a:pPr lvl="1"/>
            <a:r>
              <a:rPr lang="pt-BR" sz="1600" dirty="0"/>
              <a:t>Devido a este efeito, a concentração de ozônio na estratosfera foi diminuindo ao longo partes do Hemisférios Norte e Sul. A redução dos níveis de ozônio estratosférico sobre a primavera Antárctica é tão alarmante que nos meses de setembro e outubro, há um buraco de ozônio sobre a região. A figura abaixo ilustra a extensão do buraco na camada ozônio (linha vermelha) sobre a Antártida nos meses de outubro de 1979 a 2010.</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76" y="2079110"/>
            <a:ext cx="4078669" cy="4374226"/>
          </a:xfrm>
          <a:prstGeom prst="rect">
            <a:avLst/>
          </a:prstGeom>
        </p:spPr>
      </p:pic>
    </p:spTree>
    <p:extLst>
      <p:ext uri="{BB962C8B-B14F-4D97-AF65-F5344CB8AC3E}">
        <p14:creationId xmlns:p14="http://schemas.microsoft.com/office/powerpoint/2010/main" val="1679660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Visão geral da atmosfera terrestre</a:t>
            </a:r>
          </a:p>
        </p:txBody>
      </p:sp>
      <p:sp>
        <p:nvSpPr>
          <p:cNvPr id="3" name="Espaço Reservado para Conteúdo 2"/>
          <p:cNvSpPr>
            <a:spLocks noGrp="1"/>
          </p:cNvSpPr>
          <p:nvPr>
            <p:ph idx="1"/>
          </p:nvPr>
        </p:nvSpPr>
        <p:spPr/>
        <p:txBody>
          <a:bodyPr/>
          <a:lstStyle/>
          <a:p>
            <a:pPr lvl="1"/>
            <a:r>
              <a:rPr lang="pt-BR" sz="1600" dirty="0"/>
              <a:t>Impurezas, de fontes naturais e antropogênicas, também estão presentes na atmosfera:</a:t>
            </a:r>
          </a:p>
          <a:p>
            <a:pPr lvl="2"/>
            <a:r>
              <a:rPr lang="pt-BR" sz="1600" dirty="0"/>
              <a:t>Vento levanta poeira e solo da superfície da Terra e leva-os ao ar;</a:t>
            </a:r>
          </a:p>
          <a:p>
            <a:pPr lvl="2"/>
            <a:r>
              <a:rPr lang="pt-BR" sz="1600" dirty="0"/>
              <a:t>Pequenas gotas de água salgada são injetadas no ar através das ondas (por evaporação, estas gotas deixam partículas de sal microscópicas suspensas na atmosfera);</a:t>
            </a:r>
          </a:p>
          <a:p>
            <a:pPr lvl="2"/>
            <a:r>
              <a:rPr lang="pt-BR" sz="1600" dirty="0"/>
              <a:t>Fumaça de incêndios florestais é muitas vezes levada à níveis bem acima da superfície da terra;</a:t>
            </a:r>
          </a:p>
          <a:p>
            <a:pPr lvl="2"/>
            <a:r>
              <a:rPr lang="pt-BR" sz="1600" dirty="0"/>
              <a:t>Indústrias e meios de locomoção como automóveis, caminhões, navios e aviões injetam na atmosfera inúmeros poluentes gasosos; </a:t>
            </a:r>
          </a:p>
          <a:p>
            <a:pPr lvl="2"/>
            <a:r>
              <a:rPr lang="pt-BR" sz="1600" dirty="0"/>
              <a:t>E vulcões expelem muitas toneladas de partículas de cinzas finas e gases no ar </a:t>
            </a:r>
          </a:p>
          <a:p>
            <a:pPr lvl="2"/>
            <a:r>
              <a:rPr lang="pt-BR" sz="1600" dirty="0"/>
              <a:t>Coletivamente, essas minúsculas partículas sólidas ou líquidas em suspensão são chamadas</a:t>
            </a:r>
            <a:r>
              <a:rPr lang="pt-BR" sz="1600" b="1" dirty="0">
                <a:solidFill>
                  <a:srgbClr val="FF0000"/>
                </a:solidFill>
              </a:rPr>
              <a:t> aerossóis</a:t>
            </a:r>
            <a:r>
              <a:rPr lang="pt-BR" sz="1600" dirty="0"/>
              <a:t>.</a:t>
            </a:r>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2" y="5461614"/>
            <a:ext cx="2345748" cy="1073957"/>
          </a:xfrm>
          <a:prstGeom prst="rect">
            <a:avLst/>
          </a:prstGeom>
        </p:spPr>
      </p:pic>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3777031"/>
            <a:ext cx="2129724" cy="1417235"/>
          </a:xfrm>
          <a:prstGeom prst="rect">
            <a:avLst/>
          </a:prstGeom>
        </p:spPr>
      </p:pic>
      <p:pic>
        <p:nvPicPr>
          <p:cNvPr id="9" name="Image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5816" y="5098791"/>
            <a:ext cx="2232248" cy="1449653"/>
          </a:xfrm>
          <a:prstGeom prst="rect">
            <a:avLst/>
          </a:prstGeom>
        </p:spPr>
      </p:pic>
      <p:pic>
        <p:nvPicPr>
          <p:cNvPr id="11" name="Image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5656" y="4388665"/>
            <a:ext cx="2049932" cy="1434952"/>
          </a:xfrm>
          <a:prstGeom prst="rect">
            <a:avLst/>
          </a:prstGeom>
        </p:spPr>
      </p:pic>
      <p:pic>
        <p:nvPicPr>
          <p:cNvPr id="4" name="Image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1840" y="3879332"/>
            <a:ext cx="2195736" cy="1382628"/>
          </a:xfrm>
          <a:prstGeom prst="rect">
            <a:avLst/>
          </a:prstGeom>
        </p:spPr>
      </p:pic>
      <p:pic>
        <p:nvPicPr>
          <p:cNvPr id="6" name="Imagem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8770" y="4797152"/>
            <a:ext cx="1584176" cy="1095821"/>
          </a:xfrm>
          <a:prstGeom prst="rect">
            <a:avLst/>
          </a:prstGeom>
        </p:spPr>
      </p:pic>
    </p:spTree>
    <p:extLst>
      <p:ext uri="{BB962C8B-B14F-4D97-AF65-F5344CB8AC3E}">
        <p14:creationId xmlns:p14="http://schemas.microsoft.com/office/powerpoint/2010/main" val="2884169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Visão geral da atmosfera terrestre</a:t>
            </a:r>
          </a:p>
        </p:txBody>
      </p:sp>
      <p:pic>
        <p:nvPicPr>
          <p:cNvPr id="5" name="NASA Animation Shows Asian Air Pollution Moving Across the Globe.wmv">
            <a:hlinkClick r:id="" action="ppaction://media"/>
          </p:cNvPr>
          <p:cNvPicPr>
            <a:picLocks noChangeAspect="1"/>
          </p:cNvPicPr>
          <p:nvPr>
            <a:videoFile r:link="rId1"/>
            <p:extLst>
              <p:ext uri="{DAA4B4D4-6D71-4841-9C94-3DE7FCFB9230}">
                <p14:media xmlns:p14="http://schemas.microsoft.com/office/powerpoint/2010/main" r:embed="rId2">
                  <p14:trim st="5565.05"/>
                </p14:media>
              </p:ext>
            </p:extLst>
          </p:nvPr>
        </p:nvPicPr>
        <p:blipFill rotWithShape="1">
          <a:blip r:embed="rId4" cstate="print"/>
          <a:srcRect l="23779" r="24013"/>
          <a:stretch>
            <a:fillRect/>
          </a:stretch>
        </p:blipFill>
        <p:spPr>
          <a:xfrm>
            <a:off x="2174393" y="857250"/>
            <a:ext cx="4773872" cy="5143500"/>
          </a:xfrm>
          <a:prstGeom prst="rect">
            <a:avLst/>
          </a:prstGeom>
        </p:spPr>
      </p:pic>
      <p:sp>
        <p:nvSpPr>
          <p:cNvPr id="6" name="Retângulo 5"/>
          <p:cNvSpPr/>
          <p:nvPr/>
        </p:nvSpPr>
        <p:spPr>
          <a:xfrm>
            <a:off x="2174393" y="6186790"/>
            <a:ext cx="4773872" cy="338554"/>
          </a:xfrm>
          <a:prstGeom prst="rect">
            <a:avLst/>
          </a:prstGeom>
        </p:spPr>
        <p:txBody>
          <a:bodyPr wrap="square">
            <a:spAutoFit/>
          </a:bodyPr>
          <a:lstStyle/>
          <a:p>
            <a:pPr algn="ctr"/>
            <a:r>
              <a:rPr lang="en-CA" sz="1600" dirty="0">
                <a:hlinkClick r:id="rId5"/>
              </a:rPr>
              <a:t>https://www.youtube.com/watch?v=qtAd4p22NRo</a:t>
            </a:r>
            <a:endParaRPr lang="en-CA" sz="1600" dirty="0"/>
          </a:p>
        </p:txBody>
      </p:sp>
    </p:spTree>
    <p:extLst>
      <p:ext uri="{BB962C8B-B14F-4D97-AF65-F5344CB8AC3E}">
        <p14:creationId xmlns:p14="http://schemas.microsoft.com/office/powerpoint/2010/main" val="2871792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Objetivos desta disciplina</a:t>
            </a:r>
          </a:p>
        </p:txBody>
      </p:sp>
      <p:sp>
        <p:nvSpPr>
          <p:cNvPr id="3" name="Espaço Reservado para Conteúdo 2"/>
          <p:cNvSpPr>
            <a:spLocks noGrp="1"/>
          </p:cNvSpPr>
          <p:nvPr>
            <p:ph idx="1"/>
          </p:nvPr>
        </p:nvSpPr>
        <p:spPr/>
        <p:txBody>
          <a:bodyPr/>
          <a:lstStyle/>
          <a:p>
            <a:endParaRPr lang="pt-BR" dirty="0"/>
          </a:p>
          <a:p>
            <a:r>
              <a:rPr lang="pt-BR" dirty="0"/>
              <a:t>Familiarizar o aluno com conceitos básicos de </a:t>
            </a:r>
            <a:r>
              <a:rPr lang="pt-BR" dirty="0" err="1"/>
              <a:t>hidrometeorologia</a:t>
            </a:r>
            <a:r>
              <a:rPr lang="pt-BR" dirty="0"/>
              <a:t> e climatologia.</a:t>
            </a:r>
          </a:p>
          <a:p>
            <a:endParaRPr lang="pt-BR" dirty="0"/>
          </a:p>
          <a:p>
            <a:r>
              <a:rPr lang="pt-BR" dirty="0"/>
              <a:t>Serão apresentados e discutidos aspectos fundamentais do tempo e do clima e suas influências sobre o ambiente.</a:t>
            </a:r>
          </a:p>
          <a:p>
            <a:endParaRPr lang="pt-BR" dirty="0"/>
          </a:p>
          <a:p>
            <a:endParaRPr lang="pt-BR" dirty="0"/>
          </a:p>
        </p:txBody>
      </p:sp>
      <p:sp>
        <p:nvSpPr>
          <p:cNvPr id="4" name="Retângulo 3"/>
          <p:cNvSpPr/>
          <p:nvPr/>
        </p:nvSpPr>
        <p:spPr>
          <a:xfrm>
            <a:off x="0" y="6597352"/>
            <a:ext cx="81724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86206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608707"/>
            <a:ext cx="7811145" cy="1362075"/>
          </a:xfrm>
          <a:prstGeom prst="rect">
            <a:avLst/>
          </a:prstGeom>
        </p:spPr>
        <p:txBody>
          <a:bodyPr/>
          <a:lstStyle/>
          <a:p>
            <a:r>
              <a:rPr lang="en-US" dirty="0"/>
              <a:t>A terra e </a:t>
            </a:r>
            <a:r>
              <a:rPr lang="en-US" dirty="0" err="1"/>
              <a:t>sua</a:t>
            </a:r>
            <a:r>
              <a:rPr lang="en-US" dirty="0"/>
              <a:t> </a:t>
            </a:r>
            <a:r>
              <a:rPr lang="en-US" dirty="0" err="1"/>
              <a:t>atmosfera</a:t>
            </a:r>
            <a:endParaRPr lang="en-US" dirty="0"/>
          </a:p>
        </p:txBody>
      </p:sp>
      <p:sp>
        <p:nvSpPr>
          <p:cNvPr id="3" name="Espaço Reservado para Texto 2"/>
          <p:cNvSpPr>
            <a:spLocks noGrp="1"/>
          </p:cNvSpPr>
          <p:nvPr>
            <p:ph type="body" idx="1"/>
          </p:nvPr>
        </p:nvSpPr>
        <p:spPr>
          <a:xfrm>
            <a:off x="683568" y="44624"/>
            <a:ext cx="7811145" cy="564083"/>
          </a:xfrm>
        </p:spPr>
        <p:txBody>
          <a:bodyPr/>
          <a:lstStyle/>
          <a:p>
            <a:r>
              <a:rPr lang="en-US" dirty="0" err="1"/>
              <a:t>Capítulo</a:t>
            </a:r>
            <a:r>
              <a:rPr lang="en-US" dirty="0"/>
              <a:t> 01</a:t>
            </a:r>
          </a:p>
        </p:txBody>
      </p:sp>
      <p:sp>
        <p:nvSpPr>
          <p:cNvPr id="5" name="CaixaDeTexto 4"/>
          <p:cNvSpPr txBox="1"/>
          <p:nvPr/>
        </p:nvSpPr>
        <p:spPr>
          <a:xfrm>
            <a:off x="683568" y="1628798"/>
            <a:ext cx="7776864" cy="2800767"/>
          </a:xfrm>
          <a:prstGeom prst="rect">
            <a:avLst/>
          </a:prstGeom>
          <a:noFill/>
        </p:spPr>
        <p:txBody>
          <a:bodyPr wrap="square" rtlCol="0">
            <a:spAutoFit/>
          </a:bodyPr>
          <a:lstStyle/>
          <a:p>
            <a:pPr marL="815975" indent="-457200">
              <a:lnSpc>
                <a:spcPct val="200000"/>
              </a:lnSpc>
              <a:buClr>
                <a:srgbClr val="0070C0"/>
              </a:buClr>
              <a:buFont typeface="+mj-lt"/>
              <a:buAutoNum type="arabicPeriod"/>
            </a:pPr>
            <a:r>
              <a:rPr lang="en-US" sz="2200" dirty="0" err="1"/>
              <a:t>Visão</a:t>
            </a:r>
            <a:r>
              <a:rPr lang="en-US" sz="2200" dirty="0"/>
              <a:t> </a:t>
            </a:r>
            <a:r>
              <a:rPr lang="en-US" sz="2200" dirty="0" err="1"/>
              <a:t>geral</a:t>
            </a:r>
            <a:r>
              <a:rPr lang="en-US" sz="2200" dirty="0"/>
              <a:t> da </a:t>
            </a:r>
            <a:r>
              <a:rPr lang="en-US" sz="2200" dirty="0" err="1"/>
              <a:t>atmosfera</a:t>
            </a:r>
            <a:r>
              <a:rPr lang="en-US" sz="2200" dirty="0"/>
              <a:t> </a:t>
            </a:r>
            <a:r>
              <a:rPr lang="en-US" sz="2200" dirty="0" err="1"/>
              <a:t>terrestre</a:t>
            </a:r>
            <a:endParaRPr lang="en-US" sz="2200" dirty="0"/>
          </a:p>
          <a:p>
            <a:pPr marL="815975" indent="-457200">
              <a:lnSpc>
                <a:spcPct val="200000"/>
              </a:lnSpc>
              <a:buClr>
                <a:srgbClr val="0070C0"/>
              </a:buClr>
              <a:buFont typeface="+mj-lt"/>
              <a:buAutoNum type="arabicPeriod"/>
            </a:pPr>
            <a:r>
              <a:rPr lang="en-US" sz="2200" b="1" dirty="0">
                <a:solidFill>
                  <a:schemeClr val="accent6">
                    <a:lumMod val="75000"/>
                  </a:schemeClr>
                </a:solidFill>
              </a:rPr>
              <a:t>A </a:t>
            </a:r>
            <a:r>
              <a:rPr lang="en-US" sz="2200" b="1" dirty="0" err="1">
                <a:solidFill>
                  <a:schemeClr val="accent6">
                    <a:lumMod val="75000"/>
                  </a:schemeClr>
                </a:solidFill>
              </a:rPr>
              <a:t>estrutura</a:t>
            </a:r>
            <a:r>
              <a:rPr lang="en-US" sz="2200" b="1" dirty="0">
                <a:solidFill>
                  <a:schemeClr val="accent6">
                    <a:lumMod val="75000"/>
                  </a:schemeClr>
                </a:solidFill>
              </a:rPr>
              <a:t> vertical da </a:t>
            </a:r>
            <a:r>
              <a:rPr lang="en-US" sz="2200" b="1" dirty="0" err="1">
                <a:solidFill>
                  <a:schemeClr val="accent6">
                    <a:lumMod val="75000"/>
                  </a:schemeClr>
                </a:solidFill>
              </a:rPr>
              <a:t>atmosfera</a:t>
            </a:r>
            <a:endParaRPr lang="en-US" sz="2200" b="1" dirty="0">
              <a:solidFill>
                <a:schemeClr val="accent6">
                  <a:lumMod val="75000"/>
                </a:schemeClr>
              </a:solidFill>
            </a:endParaRPr>
          </a:p>
          <a:p>
            <a:pPr marL="358775">
              <a:lnSpc>
                <a:spcPct val="200000"/>
              </a:lnSpc>
              <a:buClr>
                <a:srgbClr val="0070C0"/>
              </a:buClr>
            </a:pPr>
            <a:endParaRPr lang="en-US" sz="2200" dirty="0"/>
          </a:p>
          <a:p>
            <a:pPr marL="815975" indent="-457200">
              <a:lnSpc>
                <a:spcPct val="200000"/>
              </a:lnSpc>
              <a:buClr>
                <a:srgbClr val="0070C0"/>
              </a:buClr>
              <a:buFont typeface="+mj-lt"/>
              <a:buAutoNum type="arabicPeriod"/>
            </a:pPr>
            <a:endParaRPr lang="en-US" sz="2200" dirty="0"/>
          </a:p>
        </p:txBody>
      </p:sp>
    </p:spTree>
    <p:extLst>
      <p:ext uri="{BB962C8B-B14F-4D97-AF65-F5344CB8AC3E}">
        <p14:creationId xmlns:p14="http://schemas.microsoft.com/office/powerpoint/2010/main" val="2166548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pt-BR" dirty="0"/>
              <a:t>2. A Estrutura vertical da atmosfera</a:t>
            </a:r>
          </a:p>
        </p:txBody>
      </p:sp>
      <p:sp>
        <p:nvSpPr>
          <p:cNvPr id="6" name="Espaço Reservado para Conteúdo 5"/>
          <p:cNvSpPr>
            <a:spLocks noGrp="1"/>
          </p:cNvSpPr>
          <p:nvPr>
            <p:ph idx="1"/>
          </p:nvPr>
        </p:nvSpPr>
        <p:spPr/>
        <p:txBody>
          <a:bodyPr/>
          <a:lstStyle/>
          <a:p>
            <a:r>
              <a:rPr lang="pt-BR" sz="2400" dirty="0"/>
              <a:t>Um perfil vertical da atmosfera revela que ela pode ser dividida em uma série de camadas.</a:t>
            </a:r>
          </a:p>
          <a:p>
            <a:endParaRPr lang="pt-BR" sz="500" dirty="0"/>
          </a:p>
          <a:p>
            <a:r>
              <a:rPr lang="pt-BR" sz="2400" dirty="0"/>
              <a:t>Cada camada pode ser definida de várias maneiras:</a:t>
            </a:r>
          </a:p>
          <a:p>
            <a:pPr lvl="1"/>
            <a:r>
              <a:rPr lang="pt-BR" sz="2000" dirty="0"/>
              <a:t>pela maneira com a qual a temperatura do ar varia, pelos gases que a compõem, ou mesmo por suas propriedades elétricas.</a:t>
            </a:r>
          </a:p>
          <a:p>
            <a:endParaRPr lang="pt-BR" sz="1200" dirty="0"/>
          </a:p>
          <a:p>
            <a:endParaRPr lang="pt-BR" sz="2400" dirty="0"/>
          </a:p>
          <a:p>
            <a:pPr marL="342900" lvl="1" indent="-342900">
              <a:buFont typeface="Arial" pitchFamily="34" charset="0"/>
              <a:buChar char="•"/>
            </a:pPr>
            <a:endParaRPr lang="pt-BR" dirty="0"/>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2996950"/>
            <a:ext cx="2715219" cy="3387459"/>
          </a:xfrm>
          <a:prstGeom prst="rect">
            <a:avLst/>
          </a:prstGeom>
        </p:spPr>
      </p:pic>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3178512"/>
            <a:ext cx="3343029" cy="3024336"/>
          </a:xfrm>
          <a:prstGeom prst="rect">
            <a:avLst/>
          </a:prstGeom>
        </p:spPr>
      </p:pic>
    </p:spTree>
    <p:extLst>
      <p:ext uri="{BB962C8B-B14F-4D97-AF65-F5344CB8AC3E}">
        <p14:creationId xmlns:p14="http://schemas.microsoft.com/office/powerpoint/2010/main" val="23335001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a:t>2. A Estrutura vertical da atmosfera</a:t>
            </a:r>
          </a:p>
        </p:txBody>
      </p:sp>
      <p:sp>
        <p:nvSpPr>
          <p:cNvPr id="6" name="Espaço Reservado para Conteúdo 5"/>
          <p:cNvSpPr>
            <a:spLocks noGrp="1"/>
          </p:cNvSpPr>
          <p:nvPr>
            <p:ph idx="1"/>
          </p:nvPr>
        </p:nvSpPr>
        <p:spPr/>
        <p:txBody>
          <a:bodyPr/>
          <a:lstStyle/>
          <a:p>
            <a:pPr marL="342900" lvl="1" indent="-342900">
              <a:buFont typeface="Arial" pitchFamily="34" charset="0"/>
              <a:buChar char="•"/>
            </a:pPr>
            <a:r>
              <a:rPr lang="pt-BR" dirty="0"/>
              <a:t>Antes de examinarmos essas várias camadas atmosféricas, precisamos olhar para o perfil vertical de duas importantes variáveis: </a:t>
            </a:r>
            <a:r>
              <a:rPr lang="pt-BR" dirty="0">
                <a:solidFill>
                  <a:srgbClr val="FF0000"/>
                </a:solidFill>
              </a:rPr>
              <a:t>pressão do ar </a:t>
            </a:r>
            <a:r>
              <a:rPr lang="pt-BR" dirty="0"/>
              <a:t>e </a:t>
            </a:r>
            <a:r>
              <a:rPr lang="pt-BR" dirty="0">
                <a:solidFill>
                  <a:srgbClr val="FF0000"/>
                </a:solidFill>
              </a:rPr>
              <a:t>densidade do ar</a:t>
            </a:r>
            <a:r>
              <a:rPr lang="pt-BR" dirty="0"/>
              <a:t>.</a:t>
            </a:r>
          </a:p>
          <a:p>
            <a:endParaRPr lang="pt-BR" sz="2400" dirty="0"/>
          </a:p>
          <a:p>
            <a:r>
              <a:rPr lang="pt-BR" sz="2400" dirty="0"/>
              <a:t>A razão pela qual a maior parte da nossa atmosfera está localizada perto da superfície da Terra é porque as moléculas de ar (assim como tudo o mais) são detidos perto da Terra pela </a:t>
            </a:r>
            <a:r>
              <a:rPr lang="pt-BR" sz="2400" i="1" dirty="0">
                <a:solidFill>
                  <a:srgbClr val="FF0000"/>
                </a:solidFill>
              </a:rPr>
              <a:t>gravidade</a:t>
            </a:r>
            <a:r>
              <a:rPr lang="pt-BR" sz="2400" dirty="0"/>
              <a:t>.</a:t>
            </a:r>
          </a:p>
          <a:p>
            <a:pPr lvl="1"/>
            <a:endParaRPr lang="pt-BR" sz="2000" dirty="0"/>
          </a:p>
          <a:p>
            <a:pPr lvl="1"/>
            <a:r>
              <a:rPr lang="pt-BR" sz="2000" dirty="0"/>
              <a:t>A força da gravidade “puxa” as moléculas de ar acima e as comprime nos níveis mais próximos da superfície, o que provoca o aumento do número de moléculas em um determinado volume. Quanto mais ar acima, maior será esse efeito de compressão.</a:t>
            </a:r>
          </a:p>
          <a:p>
            <a:endParaRPr lang="pt-BR" sz="2400" dirty="0"/>
          </a:p>
          <a:p>
            <a:pPr marL="342900" lvl="1" indent="-342900">
              <a:buFont typeface="Arial" pitchFamily="34" charset="0"/>
              <a:buChar char="•"/>
            </a:pPr>
            <a:endParaRPr lang="pt-BR" dirty="0"/>
          </a:p>
        </p:txBody>
      </p:sp>
    </p:spTree>
    <p:extLst>
      <p:ext uri="{BB962C8B-B14F-4D97-AF65-F5344CB8AC3E}">
        <p14:creationId xmlns:p14="http://schemas.microsoft.com/office/powerpoint/2010/main" val="2961554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A Estrutura vertical da atmosfera</a:t>
            </a:r>
          </a:p>
        </p:txBody>
      </p:sp>
      <p:sp>
        <p:nvSpPr>
          <p:cNvPr id="3" name="Espaço Reservado para Conteúdo 2"/>
          <p:cNvSpPr>
            <a:spLocks noGrp="1"/>
          </p:cNvSpPr>
          <p:nvPr>
            <p:ph idx="1"/>
          </p:nvPr>
        </p:nvSpPr>
        <p:spPr/>
        <p:txBody>
          <a:bodyPr/>
          <a:lstStyle/>
          <a:p>
            <a:r>
              <a:rPr lang="pt-BR" sz="2000" dirty="0"/>
              <a:t>A </a:t>
            </a:r>
            <a:r>
              <a:rPr lang="pt-BR" sz="2000" b="1" dirty="0">
                <a:solidFill>
                  <a:srgbClr val="FF0000"/>
                </a:solidFill>
              </a:rPr>
              <a:t>densidade do ar </a:t>
            </a:r>
            <a:r>
              <a:rPr lang="pt-BR" sz="2000" dirty="0"/>
              <a:t>(ou qualquer outra substância) é determinada pela massa de átomos e moléculas e a quantidade espaço entre elas. Em outras palavras, a densidade nos diz o quanto de massa temos em um determinado espaço (ou seja, volume). Mais comumente, a densidade é dada pela massa de ar em um dado volume, ou seja:</a:t>
            </a:r>
          </a:p>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p:txBody>
      </p:sp>
      <p:graphicFrame>
        <p:nvGraphicFramePr>
          <p:cNvPr id="5" name="Objeto 4"/>
          <p:cNvGraphicFramePr>
            <a:graphicFrameLocks noChangeAspect="1"/>
          </p:cNvGraphicFramePr>
          <p:nvPr>
            <p:extLst>
              <p:ext uri="{D42A27DB-BD31-4B8C-83A1-F6EECF244321}">
                <p14:modId xmlns:p14="http://schemas.microsoft.com/office/powerpoint/2010/main" val="333824301"/>
              </p:ext>
            </p:extLst>
          </p:nvPr>
        </p:nvGraphicFramePr>
        <p:xfrm>
          <a:off x="5256164" y="2455152"/>
          <a:ext cx="2606225" cy="792088"/>
        </p:xfrm>
        <a:graphic>
          <a:graphicData uri="http://schemas.openxmlformats.org/presentationml/2006/ole">
            <mc:AlternateContent xmlns:mc="http://schemas.openxmlformats.org/markup-compatibility/2006">
              <mc:Choice xmlns:v="urn:schemas-microsoft-com:vml" Requires="v">
                <p:oleObj spid="_x0000_s18493" name="Equação" r:id="rId3" imgW="1295280" imgH="393480" progId="">
                  <p:embed/>
                </p:oleObj>
              </mc:Choice>
              <mc:Fallback>
                <p:oleObj name="Equação" r:id="rId3" imgW="1295280" imgH="393480" progId="">
                  <p:embed/>
                  <p:pic>
                    <p:nvPicPr>
                      <p:cNvPr id="0" name="Picture 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6164" y="2455152"/>
                        <a:ext cx="2606225" cy="792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tângulo 8"/>
          <p:cNvSpPr/>
          <p:nvPr/>
        </p:nvSpPr>
        <p:spPr>
          <a:xfrm>
            <a:off x="4273277" y="3573016"/>
            <a:ext cx="4572000" cy="2769989"/>
          </a:xfrm>
          <a:prstGeom prst="rect">
            <a:avLst/>
          </a:prstGeom>
        </p:spPr>
        <p:txBody>
          <a:bodyPr>
            <a:spAutoFit/>
          </a:bodyPr>
          <a:lstStyle/>
          <a:p>
            <a:pPr marL="742950" lvl="1" indent="-285750">
              <a:spcBef>
                <a:spcPct val="20000"/>
              </a:spcBef>
              <a:buClr>
                <a:srgbClr val="0070C0"/>
              </a:buClr>
              <a:buFont typeface="Arial" pitchFamily="34" charset="0"/>
              <a:buChar char="–"/>
            </a:pPr>
            <a:r>
              <a:rPr lang="pt-BR" sz="1600" dirty="0"/>
              <a:t>Como perto da superfície existem mais moléculas dentro de um volume de ar de mesmo do que em níveis mais elevados, a densidade do ar é maior na superfície e diminui à medida que se sobe na atmosfera.</a:t>
            </a:r>
          </a:p>
          <a:p>
            <a:pPr marL="742950" lvl="1" indent="-285750">
              <a:spcBef>
                <a:spcPct val="20000"/>
              </a:spcBef>
              <a:buClr>
                <a:srgbClr val="0070C0"/>
              </a:buClr>
              <a:buFont typeface="Arial" pitchFamily="34" charset="0"/>
              <a:buChar char="–"/>
            </a:pPr>
            <a:endParaRPr lang="pt-BR" sz="700" dirty="0"/>
          </a:p>
          <a:p>
            <a:pPr marL="742950" lvl="1" indent="-285750">
              <a:spcBef>
                <a:spcPct val="20000"/>
              </a:spcBef>
              <a:buClr>
                <a:srgbClr val="0070C0"/>
              </a:buClr>
              <a:buFont typeface="Arial" pitchFamily="34" charset="0"/>
              <a:buChar char="–"/>
            </a:pPr>
            <a:r>
              <a:rPr lang="pt-BR" sz="1600" dirty="0"/>
              <a:t>Na realidade, a densidade do ar normalmente diminui rapidamente com a altura em níveis próximos à superfície e depois mais lentamente à medida que estamos mais longe dela.</a:t>
            </a:r>
          </a:p>
        </p:txBody>
      </p:sp>
      <p:grpSp>
        <p:nvGrpSpPr>
          <p:cNvPr id="7" name="Grupo 6"/>
          <p:cNvGrpSpPr/>
          <p:nvPr/>
        </p:nvGrpSpPr>
        <p:grpSpPr>
          <a:xfrm>
            <a:off x="395534" y="2427775"/>
            <a:ext cx="4244637" cy="3699786"/>
            <a:chOff x="395534" y="2427775"/>
            <a:chExt cx="4244637" cy="3699786"/>
          </a:xfrm>
        </p:grpSpPr>
        <p:grpSp>
          <p:nvGrpSpPr>
            <p:cNvPr id="11" name="Grupo 10"/>
            <p:cNvGrpSpPr/>
            <p:nvPr/>
          </p:nvGrpSpPr>
          <p:grpSpPr>
            <a:xfrm>
              <a:off x="395534" y="2455152"/>
              <a:ext cx="4244637" cy="3672409"/>
              <a:chOff x="395534" y="2455152"/>
              <a:chExt cx="4244637" cy="3672409"/>
            </a:xfrm>
          </p:grpSpPr>
          <p:pic>
            <p:nvPicPr>
              <p:cNvPr id="6" name="Image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4" y="2455152"/>
                <a:ext cx="4244637" cy="3672409"/>
              </a:xfrm>
              <a:prstGeom prst="rect">
                <a:avLst/>
              </a:prstGeom>
            </p:spPr>
          </p:pic>
          <p:sp>
            <p:nvSpPr>
              <p:cNvPr id="10" name="CaixaDeTexto 9"/>
              <p:cNvSpPr txBox="1"/>
              <p:nvPr/>
            </p:nvSpPr>
            <p:spPr>
              <a:xfrm>
                <a:off x="3468295" y="5767372"/>
                <a:ext cx="671657" cy="253916"/>
              </a:xfrm>
              <a:prstGeom prst="rect">
                <a:avLst/>
              </a:prstGeom>
              <a:solidFill>
                <a:schemeClr val="bg2"/>
              </a:solidFill>
            </p:spPr>
            <p:txBody>
              <a:bodyPr wrap="square" rtlCol="0">
                <a:spAutoFit/>
              </a:bodyPr>
              <a:lstStyle/>
              <a:p>
                <a:r>
                  <a:rPr lang="pt-BR" sz="1050" dirty="0">
                    <a:solidFill>
                      <a:srgbClr val="FF0000"/>
                    </a:solidFill>
                  </a:rPr>
                  <a:t>1 kg/cm</a:t>
                </a:r>
                <a:r>
                  <a:rPr lang="pt-BR" sz="1050" baseline="30000" dirty="0">
                    <a:solidFill>
                      <a:srgbClr val="FF0000"/>
                    </a:solidFill>
                  </a:rPr>
                  <a:t>2</a:t>
                </a:r>
              </a:p>
            </p:txBody>
          </p:sp>
        </p:grpSp>
        <p:sp>
          <p:nvSpPr>
            <p:cNvPr id="4" name="CaixaDeTexto 3"/>
            <p:cNvSpPr txBox="1"/>
            <p:nvPr/>
          </p:nvSpPr>
          <p:spPr>
            <a:xfrm>
              <a:off x="3635896" y="2636912"/>
              <a:ext cx="543739" cy="276999"/>
            </a:xfrm>
            <a:prstGeom prst="rect">
              <a:avLst/>
            </a:prstGeom>
            <a:noFill/>
          </p:spPr>
          <p:txBody>
            <a:bodyPr wrap="none" rtlCol="0">
              <a:spAutoFit/>
            </a:bodyPr>
            <a:lstStyle/>
            <a:p>
              <a:r>
                <a:rPr lang="pt-BR" sz="1200" b="1" dirty="0">
                  <a:solidFill>
                    <a:schemeClr val="bg1"/>
                  </a:solidFill>
                  <a:latin typeface="Arial Black" pitchFamily="34" charset="0"/>
                </a:rPr>
                <a:t>1cm</a:t>
              </a:r>
            </a:p>
          </p:txBody>
        </p:sp>
        <p:sp>
          <p:nvSpPr>
            <p:cNvPr id="12" name="CaixaDeTexto 11"/>
            <p:cNvSpPr txBox="1"/>
            <p:nvPr/>
          </p:nvSpPr>
          <p:spPr>
            <a:xfrm rot="18663549">
              <a:off x="4036521" y="2561145"/>
              <a:ext cx="543739" cy="276999"/>
            </a:xfrm>
            <a:prstGeom prst="rect">
              <a:avLst/>
            </a:prstGeom>
            <a:noFill/>
          </p:spPr>
          <p:txBody>
            <a:bodyPr wrap="none" rtlCol="0">
              <a:spAutoFit/>
            </a:bodyPr>
            <a:lstStyle/>
            <a:p>
              <a:r>
                <a:rPr lang="pt-BR" sz="1200" b="1" dirty="0">
                  <a:solidFill>
                    <a:schemeClr val="bg1"/>
                  </a:solidFill>
                  <a:latin typeface="Arial Black" pitchFamily="34" charset="0"/>
                </a:rPr>
                <a:t>1cm</a:t>
              </a:r>
            </a:p>
          </p:txBody>
        </p:sp>
      </p:grpSp>
    </p:spTree>
    <p:extLst>
      <p:ext uri="{BB962C8B-B14F-4D97-AF65-F5344CB8AC3E}">
        <p14:creationId xmlns:p14="http://schemas.microsoft.com/office/powerpoint/2010/main" val="2884169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A Estrutura vertical da atmosfera</a:t>
            </a:r>
          </a:p>
        </p:txBody>
      </p:sp>
      <p:sp>
        <p:nvSpPr>
          <p:cNvPr id="3" name="Espaço Reservado para Conteúdo 2"/>
          <p:cNvSpPr>
            <a:spLocks noGrp="1"/>
          </p:cNvSpPr>
          <p:nvPr>
            <p:ph idx="1"/>
          </p:nvPr>
        </p:nvSpPr>
        <p:spPr/>
        <p:txBody>
          <a:bodyPr/>
          <a:lstStyle/>
          <a:p>
            <a:r>
              <a:rPr lang="pt-BR" sz="1800" dirty="0"/>
              <a:t>Moléculas de ar estão em constante movimento. Cada vez que uma molécula de ar se choca contra um objeto, dá um “empurrãozinho” minúsculo. Esta pequena força (“empurrão”) dividida pela área sobre a qual ela empurra é chamada de </a:t>
            </a:r>
            <a:r>
              <a:rPr lang="pt-BR" sz="1800" b="1" dirty="0">
                <a:solidFill>
                  <a:srgbClr val="FF0000"/>
                </a:solidFill>
              </a:rPr>
              <a:t>pressão</a:t>
            </a:r>
            <a:r>
              <a:rPr lang="pt-BR" sz="1800" dirty="0"/>
              <a:t>, ou seja: </a:t>
            </a:r>
          </a:p>
        </p:txBody>
      </p:sp>
      <p:graphicFrame>
        <p:nvGraphicFramePr>
          <p:cNvPr id="4" name="Objeto 3"/>
          <p:cNvGraphicFramePr>
            <a:graphicFrameLocks noChangeAspect="1"/>
          </p:cNvGraphicFramePr>
          <p:nvPr>
            <p:extLst>
              <p:ext uri="{D42A27DB-BD31-4B8C-83A1-F6EECF244321}">
                <p14:modId xmlns:p14="http://schemas.microsoft.com/office/powerpoint/2010/main" val="830088212"/>
              </p:ext>
            </p:extLst>
          </p:nvPr>
        </p:nvGraphicFramePr>
        <p:xfrm>
          <a:off x="5796136" y="1596342"/>
          <a:ext cx="1800200" cy="680530"/>
        </p:xfrm>
        <a:graphic>
          <a:graphicData uri="http://schemas.openxmlformats.org/presentationml/2006/ole">
            <mc:AlternateContent xmlns:mc="http://schemas.openxmlformats.org/markup-compatibility/2006">
              <mc:Choice xmlns:v="urn:schemas-microsoft-com:vml" Requires="v">
                <p:oleObj spid="_x0000_s19541" name="Equação" r:id="rId3" imgW="1041120" imgH="393480" progId="">
                  <p:embed/>
                </p:oleObj>
              </mc:Choice>
              <mc:Fallback>
                <p:oleObj name="Equação" r:id="rId3" imgW="1041120" imgH="393480" progId="">
                  <p:embed/>
                  <p:pic>
                    <p:nvPicPr>
                      <p:cNvPr id="0" name="Picture 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1596342"/>
                        <a:ext cx="1800200" cy="6805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tângulo 10"/>
          <p:cNvSpPr/>
          <p:nvPr/>
        </p:nvSpPr>
        <p:spPr>
          <a:xfrm>
            <a:off x="4211960" y="2276872"/>
            <a:ext cx="4572000" cy="4327338"/>
          </a:xfrm>
          <a:prstGeom prst="rect">
            <a:avLst/>
          </a:prstGeom>
        </p:spPr>
        <p:txBody>
          <a:bodyPr>
            <a:spAutoFit/>
          </a:bodyPr>
          <a:lstStyle/>
          <a:p>
            <a:pPr marL="742950" lvl="1" indent="-285750">
              <a:spcBef>
                <a:spcPct val="20000"/>
              </a:spcBef>
              <a:buClr>
                <a:srgbClr val="0070C0"/>
              </a:buClr>
              <a:buFont typeface="Arial" pitchFamily="34" charset="0"/>
              <a:buChar char="–"/>
            </a:pPr>
            <a:r>
              <a:rPr lang="pt-BR" sz="1600" dirty="0"/>
              <a:t>Se pesarmos uma coluna de ar com 1 cm</a:t>
            </a:r>
            <a:r>
              <a:rPr lang="pt-BR" sz="1600" baseline="30000" dirty="0"/>
              <a:t>2</a:t>
            </a:r>
            <a:r>
              <a:rPr lang="pt-BR" sz="1600" dirty="0"/>
              <a:t> de área que se estende desde a altura média do nível do mar da superfície do oceano até o "topo" da atmosfera, ela teria um peso de ~1 kgf/cm</a:t>
            </a:r>
            <a:r>
              <a:rPr lang="pt-BR" sz="1600" baseline="30000" dirty="0"/>
              <a:t>2</a:t>
            </a:r>
            <a:r>
              <a:rPr lang="pt-BR" sz="1600" dirty="0"/>
              <a:t>.</a:t>
            </a:r>
          </a:p>
          <a:p>
            <a:pPr marL="742950" lvl="1" indent="-285750">
              <a:spcBef>
                <a:spcPct val="20000"/>
              </a:spcBef>
              <a:buClr>
                <a:srgbClr val="0070C0"/>
              </a:buClr>
              <a:buFont typeface="Arial" pitchFamily="34" charset="0"/>
              <a:buChar char="–"/>
            </a:pPr>
            <a:endParaRPr lang="pt-BR" sz="1600" dirty="0"/>
          </a:p>
          <a:p>
            <a:pPr marL="742950" lvl="1" indent="-285750">
              <a:spcBef>
                <a:spcPct val="20000"/>
              </a:spcBef>
              <a:buClr>
                <a:srgbClr val="0070C0"/>
              </a:buClr>
              <a:buFont typeface="Arial" pitchFamily="34" charset="0"/>
              <a:buChar char="–"/>
            </a:pPr>
            <a:endParaRPr lang="pt-BR" sz="1600" dirty="0"/>
          </a:p>
          <a:p>
            <a:pPr marL="742950" lvl="1" indent="-285750">
              <a:spcBef>
                <a:spcPct val="20000"/>
              </a:spcBef>
              <a:buClr>
                <a:srgbClr val="0070C0"/>
              </a:buClr>
              <a:buFont typeface="Arial" pitchFamily="34" charset="0"/>
              <a:buChar char="–"/>
            </a:pPr>
            <a:endParaRPr lang="pt-BR" sz="1600" dirty="0"/>
          </a:p>
          <a:p>
            <a:pPr marL="806450" lvl="1">
              <a:spcBef>
                <a:spcPct val="20000"/>
              </a:spcBef>
              <a:buClr>
                <a:srgbClr val="0070C0"/>
              </a:buClr>
            </a:pPr>
            <a:r>
              <a:rPr lang="pt-BR" sz="1600" dirty="0"/>
              <a:t>onde </a:t>
            </a:r>
            <a:r>
              <a:rPr lang="pt-BR" sz="1600" i="1" dirty="0"/>
              <a:t>g</a:t>
            </a:r>
            <a:r>
              <a:rPr lang="pt-BR" sz="1600" dirty="0"/>
              <a:t> é a aceleração da gravidade (~9,91 m/s</a:t>
            </a:r>
            <a:r>
              <a:rPr lang="pt-BR" sz="1600" baseline="30000" dirty="0"/>
              <a:t>2</a:t>
            </a:r>
            <a:r>
              <a:rPr lang="pt-BR" sz="1600" dirty="0"/>
              <a:t> ao nível do mar).</a:t>
            </a:r>
          </a:p>
          <a:p>
            <a:pPr marL="742950" lvl="1" indent="-285750">
              <a:spcBef>
                <a:spcPct val="20000"/>
              </a:spcBef>
              <a:buClr>
                <a:srgbClr val="0070C0"/>
              </a:buClr>
              <a:buFont typeface="Arial" pitchFamily="34" charset="0"/>
              <a:buChar char="–"/>
            </a:pPr>
            <a:r>
              <a:rPr lang="pt-BR" sz="1600" dirty="0"/>
              <a:t>A massa de todo o ar da Terra é de aproximadamente 5,136 x 10</a:t>
            </a:r>
            <a:r>
              <a:rPr lang="pt-BR" sz="1600" baseline="30000" dirty="0"/>
              <a:t>18 </a:t>
            </a:r>
            <a:r>
              <a:rPr lang="pt-BR" sz="1600" dirty="0"/>
              <a:t>kg (5600 trilhões de toneladas)!</a:t>
            </a:r>
          </a:p>
          <a:p>
            <a:pPr marL="742950" lvl="1" indent="-285750">
              <a:spcBef>
                <a:spcPct val="20000"/>
              </a:spcBef>
              <a:buClr>
                <a:srgbClr val="0070C0"/>
              </a:buClr>
              <a:buFont typeface="Arial" pitchFamily="34" charset="0"/>
              <a:buChar char="–"/>
            </a:pPr>
            <a:r>
              <a:rPr lang="pt-BR" sz="1600" i="1" dirty="0"/>
              <a:t>Considerando a área do nosso corpo, temos mais de uma tonelada de ar sobre nós! </a:t>
            </a:r>
            <a:r>
              <a:rPr lang="pt-BR" sz="1600" i="1" dirty="0">
                <a:solidFill>
                  <a:srgbClr val="FF0000"/>
                </a:solidFill>
              </a:rPr>
              <a:t>Por que não morremos esmagados?</a:t>
            </a:r>
          </a:p>
        </p:txBody>
      </p:sp>
      <p:grpSp>
        <p:nvGrpSpPr>
          <p:cNvPr id="5" name="Grupo 4"/>
          <p:cNvGrpSpPr/>
          <p:nvPr/>
        </p:nvGrpSpPr>
        <p:grpSpPr>
          <a:xfrm>
            <a:off x="395534" y="1844824"/>
            <a:ext cx="4244637" cy="4282737"/>
            <a:chOff x="395534" y="2427775"/>
            <a:chExt cx="4244637" cy="3699786"/>
          </a:xfrm>
        </p:grpSpPr>
        <p:grpSp>
          <p:nvGrpSpPr>
            <p:cNvPr id="8" name="Grupo 7"/>
            <p:cNvGrpSpPr/>
            <p:nvPr/>
          </p:nvGrpSpPr>
          <p:grpSpPr>
            <a:xfrm>
              <a:off x="395534" y="2455152"/>
              <a:ext cx="4244637" cy="3672409"/>
              <a:chOff x="395534" y="2455152"/>
              <a:chExt cx="4244637" cy="3672409"/>
            </a:xfrm>
          </p:grpSpPr>
          <p:pic>
            <p:nvPicPr>
              <p:cNvPr id="9" name="Image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4" y="2455152"/>
                <a:ext cx="4244637" cy="3672409"/>
              </a:xfrm>
              <a:prstGeom prst="rect">
                <a:avLst/>
              </a:prstGeom>
            </p:spPr>
          </p:pic>
          <p:sp>
            <p:nvSpPr>
              <p:cNvPr id="10" name="CaixaDeTexto 9"/>
              <p:cNvSpPr txBox="1"/>
              <p:nvPr/>
            </p:nvSpPr>
            <p:spPr>
              <a:xfrm>
                <a:off x="3468295" y="5767372"/>
                <a:ext cx="671657" cy="253916"/>
              </a:xfrm>
              <a:prstGeom prst="rect">
                <a:avLst/>
              </a:prstGeom>
              <a:solidFill>
                <a:schemeClr val="bg2"/>
              </a:solidFill>
            </p:spPr>
            <p:txBody>
              <a:bodyPr wrap="square" rtlCol="0">
                <a:spAutoFit/>
              </a:bodyPr>
              <a:lstStyle/>
              <a:p>
                <a:r>
                  <a:rPr lang="pt-BR" sz="1050" dirty="0">
                    <a:solidFill>
                      <a:srgbClr val="FF0000"/>
                    </a:solidFill>
                  </a:rPr>
                  <a:t>1 kg/cm</a:t>
                </a:r>
                <a:r>
                  <a:rPr lang="pt-BR" sz="1050" baseline="30000" dirty="0">
                    <a:solidFill>
                      <a:srgbClr val="FF0000"/>
                    </a:solidFill>
                  </a:rPr>
                  <a:t>2</a:t>
                </a:r>
              </a:p>
            </p:txBody>
          </p:sp>
        </p:grpSp>
        <p:sp>
          <p:nvSpPr>
            <p:cNvPr id="12" name="CaixaDeTexto 11"/>
            <p:cNvSpPr txBox="1"/>
            <p:nvPr/>
          </p:nvSpPr>
          <p:spPr>
            <a:xfrm>
              <a:off x="3635896" y="2636912"/>
              <a:ext cx="543739" cy="276999"/>
            </a:xfrm>
            <a:prstGeom prst="rect">
              <a:avLst/>
            </a:prstGeom>
            <a:noFill/>
          </p:spPr>
          <p:txBody>
            <a:bodyPr wrap="none" rtlCol="0">
              <a:spAutoFit/>
            </a:bodyPr>
            <a:lstStyle/>
            <a:p>
              <a:r>
                <a:rPr lang="pt-BR" sz="1200" b="1" dirty="0">
                  <a:solidFill>
                    <a:schemeClr val="bg1"/>
                  </a:solidFill>
                  <a:latin typeface="Arial Black" pitchFamily="34" charset="0"/>
                </a:rPr>
                <a:t>1cm</a:t>
              </a:r>
            </a:p>
          </p:txBody>
        </p:sp>
        <p:sp>
          <p:nvSpPr>
            <p:cNvPr id="13" name="CaixaDeTexto 12"/>
            <p:cNvSpPr txBox="1"/>
            <p:nvPr/>
          </p:nvSpPr>
          <p:spPr>
            <a:xfrm rot="18663549">
              <a:off x="4036521" y="2561145"/>
              <a:ext cx="543739" cy="276999"/>
            </a:xfrm>
            <a:prstGeom prst="rect">
              <a:avLst/>
            </a:prstGeom>
            <a:noFill/>
          </p:spPr>
          <p:txBody>
            <a:bodyPr wrap="none" rtlCol="0">
              <a:spAutoFit/>
            </a:bodyPr>
            <a:lstStyle/>
            <a:p>
              <a:r>
                <a:rPr lang="pt-BR" sz="1200" b="1" dirty="0">
                  <a:solidFill>
                    <a:schemeClr val="bg1"/>
                  </a:solidFill>
                  <a:latin typeface="Arial Black" pitchFamily="34" charset="0"/>
                </a:rPr>
                <a:t>1cm</a:t>
              </a:r>
            </a:p>
          </p:txBody>
        </p:sp>
      </p:grpSp>
      <p:graphicFrame>
        <p:nvGraphicFramePr>
          <p:cNvPr id="6" name="Objeto 5"/>
          <p:cNvGraphicFramePr>
            <a:graphicFrameLocks noChangeAspect="1"/>
          </p:cNvGraphicFramePr>
          <p:nvPr>
            <p:extLst>
              <p:ext uri="{D42A27DB-BD31-4B8C-83A1-F6EECF244321}">
                <p14:modId xmlns:p14="http://schemas.microsoft.com/office/powerpoint/2010/main" val="1965060383"/>
              </p:ext>
            </p:extLst>
          </p:nvPr>
        </p:nvGraphicFramePr>
        <p:xfrm>
          <a:off x="5076056" y="3645024"/>
          <a:ext cx="3457575" cy="603250"/>
        </p:xfrm>
        <a:graphic>
          <a:graphicData uri="http://schemas.openxmlformats.org/presentationml/2006/ole">
            <mc:AlternateContent xmlns:mc="http://schemas.openxmlformats.org/markup-compatibility/2006">
              <mc:Choice xmlns:v="urn:schemas-microsoft-com:vml" Requires="v">
                <p:oleObj spid="_x0000_s19542" name="Equação" r:id="rId6" imgW="2247900" imgH="393700" progId="">
                  <p:embed/>
                </p:oleObj>
              </mc:Choice>
              <mc:Fallback>
                <p:oleObj name="Equação" r:id="rId6" imgW="2247900" imgH="393700" progId="">
                  <p:embed/>
                  <p:pic>
                    <p:nvPicPr>
                      <p:cNvPr id="0" name="Picture 7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056" y="3645024"/>
                        <a:ext cx="3457575" cy="603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257183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A Estrutura vertical da atmosfera</a:t>
            </a:r>
          </a:p>
        </p:txBody>
      </p:sp>
      <p:sp>
        <p:nvSpPr>
          <p:cNvPr id="3" name="Espaço Reservado para Conteúdo 2"/>
          <p:cNvSpPr>
            <a:spLocks noGrp="1"/>
          </p:cNvSpPr>
          <p:nvPr>
            <p:ph idx="1"/>
          </p:nvPr>
        </p:nvSpPr>
        <p:spPr/>
        <p:txBody>
          <a:bodyPr/>
          <a:lstStyle/>
          <a:p>
            <a:pPr lvl="1"/>
            <a:r>
              <a:rPr lang="pt-BR" sz="1600" dirty="0"/>
              <a:t>Logo, a pressão atmosférica normal perto do nível do mar está perto de 1 kg/cm</a:t>
            </a:r>
            <a:r>
              <a:rPr lang="pt-BR" sz="1600" baseline="30000" dirty="0"/>
              <a:t>2</a:t>
            </a:r>
            <a:r>
              <a:rPr lang="pt-BR" sz="1600" dirty="0"/>
              <a:t>.</a:t>
            </a:r>
          </a:p>
          <a:p>
            <a:pPr lvl="1"/>
            <a:endParaRPr lang="pt-BR" sz="1600" i="1" dirty="0">
              <a:solidFill>
                <a:srgbClr val="0070C0"/>
              </a:solidFill>
            </a:endParaRPr>
          </a:p>
          <a:p>
            <a:pPr lvl="1"/>
            <a:r>
              <a:rPr lang="pt-BR" sz="1600" i="1" dirty="0">
                <a:solidFill>
                  <a:srgbClr val="0070C0"/>
                </a:solidFill>
              </a:rPr>
              <a:t>Se mais moléculas são empilhadas nesta coluna, ela se torna mais densa, o ar pesa mais, e a pressão de superfície e aumenta</a:t>
            </a:r>
            <a:r>
              <a:rPr lang="pt-BR" sz="1600" dirty="0"/>
              <a:t>.</a:t>
            </a:r>
          </a:p>
          <a:p>
            <a:pPr lvl="1"/>
            <a:endParaRPr lang="pt-BR" sz="1600" i="1" dirty="0">
              <a:solidFill>
                <a:srgbClr val="00B050"/>
              </a:solidFill>
            </a:endParaRPr>
          </a:p>
          <a:p>
            <a:pPr lvl="1"/>
            <a:r>
              <a:rPr lang="pt-BR" sz="1600" i="1" dirty="0">
                <a:solidFill>
                  <a:srgbClr val="00B050"/>
                </a:solidFill>
              </a:rPr>
              <a:t>Por outro lado, quando menos moléculas estão na coluna, o ar pesa menos, e a pressão de superfície diminui</a:t>
            </a:r>
            <a:r>
              <a:rPr lang="pt-BR" sz="1600" dirty="0"/>
              <a:t>.</a:t>
            </a:r>
          </a:p>
          <a:p>
            <a:pPr lvl="1"/>
            <a:endParaRPr lang="pt-BR" sz="1600" dirty="0"/>
          </a:p>
          <a:p>
            <a:pPr lvl="1"/>
            <a:r>
              <a:rPr lang="pt-BR" sz="1600" dirty="0"/>
              <a:t>Então, a pressão de ar na superfície pode ser alterada mudando a massa de ar acima da superfície. </a:t>
            </a:r>
          </a:p>
          <a:p>
            <a:endParaRPr lang="pt-BR" sz="2000" dirty="0"/>
          </a:p>
        </p:txBody>
      </p:sp>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2080" y="4194208"/>
            <a:ext cx="3528392" cy="2187120"/>
          </a:xfrm>
          <a:prstGeom prst="rect">
            <a:avLst/>
          </a:prstGeom>
        </p:spPr>
      </p:pic>
      <p:grpSp>
        <p:nvGrpSpPr>
          <p:cNvPr id="5" name="Grupo 4"/>
          <p:cNvGrpSpPr/>
          <p:nvPr/>
        </p:nvGrpSpPr>
        <p:grpSpPr>
          <a:xfrm>
            <a:off x="691730" y="4086255"/>
            <a:ext cx="4456334" cy="2272283"/>
            <a:chOff x="403698" y="4149080"/>
            <a:chExt cx="4456334" cy="2272283"/>
          </a:xfrm>
        </p:grpSpPr>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857" y="4149080"/>
              <a:ext cx="4448175" cy="2200275"/>
            </a:xfrm>
            <a:prstGeom prst="rect">
              <a:avLst/>
            </a:prstGeom>
          </p:spPr>
        </p:pic>
        <p:sp>
          <p:nvSpPr>
            <p:cNvPr id="4" name="Retângulo 3"/>
            <p:cNvSpPr/>
            <p:nvPr/>
          </p:nvSpPr>
          <p:spPr>
            <a:xfrm>
              <a:off x="403698" y="4221088"/>
              <a:ext cx="2152081" cy="2200275"/>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tângulo 7"/>
            <p:cNvSpPr/>
            <p:nvPr/>
          </p:nvSpPr>
          <p:spPr>
            <a:xfrm>
              <a:off x="2563938" y="4221088"/>
              <a:ext cx="2152081" cy="2200275"/>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6" name="CaixaDeTexto 5"/>
          <p:cNvSpPr txBox="1"/>
          <p:nvPr/>
        </p:nvSpPr>
        <p:spPr>
          <a:xfrm>
            <a:off x="838343" y="3573016"/>
            <a:ext cx="7478073" cy="523220"/>
          </a:xfrm>
          <a:prstGeom prst="rect">
            <a:avLst/>
          </a:prstGeom>
          <a:noFill/>
        </p:spPr>
        <p:txBody>
          <a:bodyPr wrap="none" rtlCol="0">
            <a:spAutoFit/>
          </a:bodyPr>
          <a:lstStyle/>
          <a:p>
            <a:pPr algn="ctr"/>
            <a:r>
              <a:rPr lang="pt-BR" sz="1400" i="1" dirty="0"/>
              <a:t>Exemplos clássico:</a:t>
            </a:r>
          </a:p>
          <a:p>
            <a:r>
              <a:rPr lang="pt-BR" sz="1400" i="1" dirty="0"/>
              <a:t>Centros de Baixa (L – </a:t>
            </a:r>
            <a:r>
              <a:rPr lang="pt-BR" sz="1400" i="1" dirty="0" err="1"/>
              <a:t>Low</a:t>
            </a:r>
            <a:r>
              <a:rPr lang="pt-BR" sz="1400" i="1" dirty="0"/>
              <a:t>) e Alta (H – High) Pressão                                     Brisa marítima e terrestre</a:t>
            </a:r>
            <a:endParaRPr lang="en-CA" sz="1400" i="1" dirty="0"/>
          </a:p>
        </p:txBody>
      </p:sp>
    </p:spTree>
    <p:extLst>
      <p:ext uri="{BB962C8B-B14F-4D97-AF65-F5344CB8AC3E}">
        <p14:creationId xmlns:p14="http://schemas.microsoft.com/office/powerpoint/2010/main" val="975919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A Estrutura vertical da atmosfera</a:t>
            </a:r>
          </a:p>
        </p:txBody>
      </p:sp>
      <p:sp>
        <p:nvSpPr>
          <p:cNvPr id="3" name="Espaço Reservado para Conteúdo 2"/>
          <p:cNvSpPr>
            <a:spLocks noGrp="1"/>
          </p:cNvSpPr>
          <p:nvPr>
            <p:ph idx="1"/>
          </p:nvPr>
        </p:nvSpPr>
        <p:spPr/>
        <p:txBody>
          <a:bodyPr/>
          <a:lstStyle/>
          <a:p>
            <a:pPr lvl="1"/>
            <a:r>
              <a:rPr lang="pt-BR" sz="1600" dirty="0"/>
              <a:t>Quilograma por centímetro quadrado (kg/cm</a:t>
            </a:r>
            <a:r>
              <a:rPr lang="pt-BR" sz="1600" baseline="30000" dirty="0"/>
              <a:t>2</a:t>
            </a:r>
            <a:r>
              <a:rPr lang="pt-BR" sz="1600" dirty="0"/>
              <a:t>) é, naturalmente, apenas uma forma de expressar a pressão do ar. Atualmente, as unidades mais comum encontradas em mapas de previsão de tempo são o </a:t>
            </a:r>
            <a:r>
              <a:rPr lang="pt-BR" sz="1600" dirty="0">
                <a:solidFill>
                  <a:srgbClr val="FF0000"/>
                </a:solidFill>
              </a:rPr>
              <a:t>milibar (</a:t>
            </a:r>
            <a:r>
              <a:rPr lang="pt-BR" sz="1600" dirty="0" err="1">
                <a:solidFill>
                  <a:srgbClr val="FF0000"/>
                </a:solidFill>
              </a:rPr>
              <a:t>mb</a:t>
            </a:r>
            <a:r>
              <a:rPr lang="pt-BR" sz="1600" dirty="0">
                <a:solidFill>
                  <a:srgbClr val="FF0000"/>
                </a:solidFill>
              </a:rPr>
              <a:t>) </a:t>
            </a:r>
            <a:r>
              <a:rPr lang="pt-BR" sz="1600" dirty="0"/>
              <a:t>e o </a:t>
            </a:r>
            <a:r>
              <a:rPr lang="pt-BR" sz="1600" dirty="0" err="1">
                <a:solidFill>
                  <a:srgbClr val="FF0000"/>
                </a:solidFill>
              </a:rPr>
              <a:t>hectopascal</a:t>
            </a:r>
            <a:r>
              <a:rPr lang="pt-BR" sz="1600" dirty="0">
                <a:solidFill>
                  <a:srgbClr val="FF0000"/>
                </a:solidFill>
              </a:rPr>
              <a:t> (</a:t>
            </a:r>
            <a:r>
              <a:rPr lang="pt-BR" sz="1600" dirty="0" err="1">
                <a:solidFill>
                  <a:srgbClr val="FF0000"/>
                </a:solidFill>
              </a:rPr>
              <a:t>hPa</a:t>
            </a:r>
            <a:r>
              <a:rPr lang="pt-BR" sz="1600" dirty="0">
                <a:solidFill>
                  <a:srgbClr val="FF0000"/>
                </a:solidFill>
              </a:rPr>
              <a:t>)</a:t>
            </a:r>
            <a:r>
              <a:rPr lang="pt-BR" sz="1600" dirty="0"/>
              <a:t>.</a:t>
            </a:r>
          </a:p>
          <a:p>
            <a:pPr lvl="2"/>
            <a:endParaRPr lang="pt-BR" sz="500" dirty="0"/>
          </a:p>
          <a:p>
            <a:pPr lvl="2"/>
            <a:r>
              <a:rPr lang="pt-BR" sz="1600" dirty="0"/>
              <a:t>1 bar é força de 100.000 newtons (N) agindo em uma área de 1 m</a:t>
            </a:r>
            <a:r>
              <a:rPr lang="pt-BR" sz="1600" baseline="30000" dirty="0"/>
              <a:t>2</a:t>
            </a:r>
            <a:r>
              <a:rPr lang="pt-BR" sz="1600" dirty="0"/>
              <a:t>, onde 1 N é a força necessária para mover um objeto de 1 kg.</a:t>
            </a:r>
          </a:p>
          <a:p>
            <a:pPr lvl="2"/>
            <a:r>
              <a:rPr lang="pt-BR" sz="1600" dirty="0"/>
              <a:t>1 bar = 1000 </a:t>
            </a:r>
            <a:r>
              <a:rPr lang="pt-BR" sz="1600" dirty="0" err="1"/>
              <a:t>mb</a:t>
            </a:r>
            <a:endParaRPr lang="pt-BR" sz="1600" dirty="0"/>
          </a:p>
          <a:p>
            <a:pPr lvl="2"/>
            <a:r>
              <a:rPr lang="pt-BR" sz="1600" dirty="0"/>
              <a:t>No sistema internacional (SI) de unidades a unidade de pressão é  pascal (</a:t>
            </a:r>
            <a:r>
              <a:rPr lang="pt-BR" sz="1600" dirty="0" err="1"/>
              <a:t>Pa</a:t>
            </a:r>
            <a:r>
              <a:rPr lang="pt-BR" sz="1600" dirty="0"/>
              <a:t>), onde 1 </a:t>
            </a:r>
            <a:r>
              <a:rPr lang="pt-BR" sz="1600" dirty="0" err="1"/>
              <a:t>Pa</a:t>
            </a:r>
            <a:r>
              <a:rPr lang="pt-BR" sz="1600" dirty="0"/>
              <a:t> é a força de 1 N agindo em uma área de 1 m</a:t>
            </a:r>
            <a:r>
              <a:rPr lang="pt-BR" sz="1600" baseline="30000" dirty="0"/>
              <a:t>2</a:t>
            </a:r>
            <a:r>
              <a:rPr lang="pt-BR" sz="1600" dirty="0"/>
              <a:t>.</a:t>
            </a:r>
          </a:p>
          <a:p>
            <a:pPr lvl="2"/>
            <a:r>
              <a:rPr lang="pt-BR" sz="1600" dirty="0"/>
              <a:t>1 </a:t>
            </a:r>
            <a:r>
              <a:rPr lang="pt-BR" sz="1600" dirty="0" err="1"/>
              <a:t>hPa</a:t>
            </a:r>
            <a:r>
              <a:rPr lang="pt-BR" sz="1600" dirty="0"/>
              <a:t> = 1 </a:t>
            </a:r>
            <a:r>
              <a:rPr lang="pt-BR" sz="1600" dirty="0" err="1"/>
              <a:t>mb</a:t>
            </a:r>
            <a:r>
              <a:rPr lang="pt-BR" sz="1600" dirty="0"/>
              <a:t>  (</a:t>
            </a:r>
            <a:r>
              <a:rPr lang="pt-BR" sz="1600" dirty="0" err="1"/>
              <a:t>hecto</a:t>
            </a:r>
            <a:r>
              <a:rPr lang="pt-BR" sz="1600" dirty="0"/>
              <a:t> = 10</a:t>
            </a:r>
            <a:r>
              <a:rPr lang="pt-BR" sz="1600" baseline="30000" dirty="0"/>
              <a:t>2</a:t>
            </a:r>
            <a:r>
              <a:rPr lang="pt-BR" sz="1600" dirty="0"/>
              <a:t>)</a:t>
            </a:r>
            <a:endParaRPr lang="pt-BR" sz="1800" dirty="0"/>
          </a:p>
          <a:p>
            <a:pPr lvl="1"/>
            <a:endParaRPr lang="pt-BR" sz="1600" dirty="0"/>
          </a:p>
          <a:p>
            <a:pPr marL="457200" lvl="1" indent="0">
              <a:buNone/>
            </a:pPr>
            <a:endParaRPr lang="pt-BR" sz="1600" dirty="0"/>
          </a:p>
          <a:p>
            <a:pPr lvl="1"/>
            <a:r>
              <a:rPr lang="pt-BR" sz="1600" dirty="0"/>
              <a:t>Outra unidade de pressão é milímetros de</a:t>
            </a:r>
          </a:p>
          <a:p>
            <a:pPr marL="712788" lvl="1" indent="0">
              <a:buNone/>
            </a:pPr>
            <a:r>
              <a:rPr lang="pt-BR" sz="1600" dirty="0"/>
              <a:t>mercúrio (mmHg), que era comumente usado </a:t>
            </a:r>
          </a:p>
          <a:p>
            <a:pPr marL="712788" lvl="1" indent="0">
              <a:buNone/>
            </a:pPr>
            <a:r>
              <a:rPr lang="pt-BR" sz="1600" dirty="0"/>
              <a:t>na aviação e previsão de tempo em televisão e rádio.</a:t>
            </a:r>
          </a:p>
          <a:p>
            <a:pPr lvl="1"/>
            <a:endParaRPr lang="pt-BR" sz="1600" dirty="0"/>
          </a:p>
          <a:p>
            <a:pPr lvl="1"/>
            <a:endParaRPr lang="pt-BR" sz="1600" dirty="0"/>
          </a:p>
          <a:p>
            <a:pPr lvl="1"/>
            <a:r>
              <a:rPr lang="pt-BR" sz="1600" u="sng" dirty="0"/>
              <a:t>Ao nível do mar</a:t>
            </a:r>
            <a:r>
              <a:rPr lang="pt-BR" sz="1600" dirty="0"/>
              <a:t>, o valor da </a:t>
            </a:r>
            <a:r>
              <a:rPr lang="pt-BR" sz="1600" i="1" dirty="0">
                <a:solidFill>
                  <a:srgbClr val="FF0000"/>
                </a:solidFill>
              </a:rPr>
              <a:t>pressão atmosférica padrão </a:t>
            </a:r>
            <a:r>
              <a:rPr lang="pt-BR" sz="1600" dirty="0"/>
              <a:t>(ou seja, peso do ar por área)</a:t>
            </a:r>
            <a:r>
              <a:rPr lang="pt-BR" sz="1600" i="1" dirty="0"/>
              <a:t> </a:t>
            </a:r>
            <a:r>
              <a:rPr lang="pt-BR" sz="1600" dirty="0"/>
              <a:t>é</a:t>
            </a:r>
          </a:p>
          <a:p>
            <a:pPr marL="457200" lvl="1" indent="0" algn="ctr">
              <a:buNone/>
            </a:pPr>
            <a:endParaRPr lang="pt-BR" sz="200" dirty="0"/>
          </a:p>
          <a:p>
            <a:pPr marL="457200" lvl="1" indent="0" algn="ctr">
              <a:buNone/>
            </a:pPr>
            <a:r>
              <a:rPr lang="pt-BR" sz="1600" dirty="0">
                <a:solidFill>
                  <a:srgbClr val="FF0000"/>
                </a:solidFill>
              </a:rPr>
              <a:t>1013,25 </a:t>
            </a:r>
            <a:r>
              <a:rPr lang="pt-BR" sz="1600" dirty="0" err="1">
                <a:solidFill>
                  <a:srgbClr val="FF0000"/>
                </a:solidFill>
              </a:rPr>
              <a:t>mb</a:t>
            </a:r>
            <a:r>
              <a:rPr lang="pt-BR" sz="1600" dirty="0">
                <a:solidFill>
                  <a:srgbClr val="FF0000"/>
                </a:solidFill>
              </a:rPr>
              <a:t> </a:t>
            </a:r>
            <a:r>
              <a:rPr lang="pt-BR" sz="1600" dirty="0"/>
              <a:t>= </a:t>
            </a:r>
            <a:r>
              <a:rPr lang="pt-BR" sz="1600" dirty="0">
                <a:solidFill>
                  <a:srgbClr val="FF0000"/>
                </a:solidFill>
              </a:rPr>
              <a:t>1013,25 </a:t>
            </a:r>
            <a:r>
              <a:rPr lang="pt-BR" sz="1600" dirty="0" err="1">
                <a:solidFill>
                  <a:srgbClr val="FF0000"/>
                </a:solidFill>
              </a:rPr>
              <a:t>hPa</a:t>
            </a:r>
            <a:r>
              <a:rPr lang="pt-BR" sz="1600" dirty="0">
                <a:solidFill>
                  <a:srgbClr val="FF0000"/>
                </a:solidFill>
              </a:rPr>
              <a:t> </a:t>
            </a:r>
            <a:r>
              <a:rPr lang="pt-BR" sz="1600" dirty="0"/>
              <a:t>= </a:t>
            </a:r>
            <a:r>
              <a:rPr lang="pt-BR" sz="1600" dirty="0">
                <a:solidFill>
                  <a:srgbClr val="FF0000"/>
                </a:solidFill>
              </a:rPr>
              <a:t>760 mmHg </a:t>
            </a:r>
          </a:p>
          <a:p>
            <a:pPr lvl="1"/>
            <a:endParaRPr lang="pt-BR" sz="1600" dirty="0"/>
          </a:p>
          <a:p>
            <a:pPr lvl="1"/>
            <a:endParaRPr lang="pt-BR" sz="1600" dirty="0"/>
          </a:p>
          <a:p>
            <a:pPr lvl="1"/>
            <a:endParaRPr lang="pt-BR" sz="1600" dirty="0"/>
          </a:p>
          <a:p>
            <a:pPr lvl="1"/>
            <a:endParaRPr lang="pt-BR" sz="1600" dirty="0"/>
          </a:p>
          <a:p>
            <a:pPr lvl="1"/>
            <a:endParaRPr lang="pt-BR" sz="1600" dirty="0"/>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144" y="3212976"/>
            <a:ext cx="1872208" cy="1689668"/>
          </a:xfrm>
          <a:prstGeom prst="rect">
            <a:avLst/>
          </a:prstGeom>
        </p:spPr>
      </p:pic>
    </p:spTree>
    <p:extLst>
      <p:ext uri="{BB962C8B-B14F-4D97-AF65-F5344CB8AC3E}">
        <p14:creationId xmlns:p14="http://schemas.microsoft.com/office/powerpoint/2010/main" val="690824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A Estrutura vertical da atmosfera</a:t>
            </a:r>
          </a:p>
        </p:txBody>
      </p:sp>
      <p:sp>
        <p:nvSpPr>
          <p:cNvPr id="3" name="Espaço Reservado para Conteúdo 2"/>
          <p:cNvSpPr>
            <a:spLocks noGrp="1"/>
          </p:cNvSpPr>
          <p:nvPr>
            <p:ph idx="1"/>
          </p:nvPr>
        </p:nvSpPr>
        <p:spPr/>
        <p:txBody>
          <a:bodyPr/>
          <a:lstStyle/>
          <a:p>
            <a:pPr lvl="1"/>
            <a:r>
              <a:rPr lang="pt-BR" sz="1600" dirty="0"/>
              <a:t>A figura abaixo ilustra o quão rapidamente a pressão do ar diminui com a altura:</a:t>
            </a:r>
          </a:p>
          <a:p>
            <a:pPr marL="4124325" lvl="2">
              <a:tabLst>
                <a:tab pos="4124325" algn="l"/>
              </a:tabLst>
            </a:pPr>
            <a:endParaRPr lang="pt-BR" sz="1200" dirty="0"/>
          </a:p>
          <a:p>
            <a:pPr marL="4124325" lvl="2">
              <a:tabLst>
                <a:tab pos="4124325" algn="l"/>
              </a:tabLst>
            </a:pPr>
            <a:r>
              <a:rPr lang="pt-BR" sz="1400" dirty="0"/>
              <a:t>Perto do nível do mar, a pressão atmosférica é geralmente aproximadamente 1000 </a:t>
            </a:r>
            <a:r>
              <a:rPr lang="pt-BR" sz="1400" dirty="0" err="1"/>
              <a:t>mb</a:t>
            </a:r>
            <a:r>
              <a:rPr lang="pt-BR" sz="1400" dirty="0"/>
              <a:t>.</a:t>
            </a:r>
          </a:p>
          <a:p>
            <a:pPr marL="4124325" lvl="2">
              <a:tabLst>
                <a:tab pos="4124325" algn="l"/>
              </a:tabLst>
            </a:pPr>
            <a:endParaRPr lang="pt-BR" sz="900" dirty="0"/>
          </a:p>
          <a:p>
            <a:pPr marL="4124325" lvl="2">
              <a:tabLst>
                <a:tab pos="4124325" algn="l"/>
              </a:tabLst>
            </a:pPr>
            <a:r>
              <a:rPr lang="pt-BR" sz="1400" dirty="0"/>
              <a:t>Normalmente, um pouco acima do nível do mar, a pressão atmosférica diminui em cerca de 10 </a:t>
            </a:r>
            <a:r>
              <a:rPr lang="pt-BR" sz="1400" dirty="0" err="1"/>
              <a:t>mb</a:t>
            </a:r>
            <a:r>
              <a:rPr lang="pt-BR" sz="1400" dirty="0"/>
              <a:t> para cada aumento de 100 metros (m) de altitude. Em níveis mais elevados, a pressão de ar diminui muito mais lentamente com a altura.</a:t>
            </a:r>
          </a:p>
          <a:p>
            <a:pPr marL="4581525" lvl="3">
              <a:tabLst>
                <a:tab pos="4124325" algn="l"/>
              </a:tabLst>
            </a:pPr>
            <a:endParaRPr lang="pt-BR" sz="1200" dirty="0"/>
          </a:p>
          <a:p>
            <a:pPr marL="4124325" lvl="2">
              <a:tabLst>
                <a:tab pos="4124325" algn="l"/>
                <a:tab pos="4127500" algn="l"/>
              </a:tabLst>
            </a:pPr>
            <a:r>
              <a:rPr lang="pt-BR" sz="1400" dirty="0"/>
              <a:t>Considerando a pressão atmosférica ao nível do mar</a:t>
            </a:r>
            <a:r>
              <a:rPr lang="pt-BR" sz="1100" dirty="0"/>
              <a:t> </a:t>
            </a:r>
            <a:r>
              <a:rPr lang="pt-BR" sz="1400" dirty="0"/>
              <a:t>de 1000 </a:t>
            </a:r>
            <a:r>
              <a:rPr lang="pt-BR" sz="1400" dirty="0" err="1"/>
              <a:t>mb</a:t>
            </a:r>
            <a:r>
              <a:rPr lang="pt-BR" sz="1400" dirty="0"/>
              <a:t>:</a:t>
            </a:r>
          </a:p>
          <a:p>
            <a:pPr marL="4481513" lvl="3">
              <a:tabLst>
                <a:tab pos="4484688" algn="l"/>
              </a:tabLst>
            </a:pPr>
            <a:r>
              <a:rPr lang="pt-BR" sz="1400" b="1" dirty="0">
                <a:solidFill>
                  <a:srgbClr val="FF0000"/>
                </a:solidFill>
              </a:rPr>
              <a:t>Em 500 </a:t>
            </a:r>
            <a:r>
              <a:rPr lang="pt-BR" sz="1400" b="1" dirty="0" err="1">
                <a:solidFill>
                  <a:srgbClr val="FF0000"/>
                </a:solidFill>
              </a:rPr>
              <a:t>mb</a:t>
            </a:r>
            <a:r>
              <a:rPr lang="pt-BR" sz="1400" b="1" dirty="0">
                <a:solidFill>
                  <a:srgbClr val="FF0000"/>
                </a:solidFill>
              </a:rPr>
              <a:t> (5,5 km de altura) </a:t>
            </a:r>
            <a:r>
              <a:rPr lang="pt-BR" sz="1400" b="1" dirty="0">
                <a:solidFill>
                  <a:srgbClr val="FF0000"/>
                </a:solidFill>
                <a:sym typeface="Wingdings" pitchFamily="2" charset="2"/>
              </a:rPr>
              <a:t> 50% da massa atmosférica acima e 50% abaixo</a:t>
            </a:r>
            <a:r>
              <a:rPr lang="pt-BR" sz="1400" b="1" dirty="0">
                <a:solidFill>
                  <a:srgbClr val="FF0000"/>
                </a:solidFill>
              </a:rPr>
              <a:t>.</a:t>
            </a:r>
          </a:p>
          <a:p>
            <a:pPr marL="4481513" lvl="3">
              <a:tabLst>
                <a:tab pos="4484688" algn="l"/>
              </a:tabLst>
            </a:pPr>
            <a:r>
              <a:rPr lang="pt-BR" sz="1400" b="1" dirty="0">
                <a:solidFill>
                  <a:srgbClr val="008000"/>
                </a:solidFill>
              </a:rPr>
              <a:t>Em 200 </a:t>
            </a:r>
            <a:r>
              <a:rPr lang="pt-BR" sz="1400" b="1" dirty="0" err="1">
                <a:solidFill>
                  <a:srgbClr val="008000"/>
                </a:solidFill>
              </a:rPr>
              <a:t>mb</a:t>
            </a:r>
            <a:r>
              <a:rPr lang="pt-BR" sz="1400" b="1" dirty="0">
                <a:solidFill>
                  <a:srgbClr val="008000"/>
                </a:solidFill>
              </a:rPr>
              <a:t> (12 km de altura) </a:t>
            </a:r>
            <a:r>
              <a:rPr lang="pt-BR" sz="1400" b="1" dirty="0">
                <a:solidFill>
                  <a:srgbClr val="008000"/>
                </a:solidFill>
                <a:sym typeface="Wingdings" pitchFamily="2" charset="2"/>
              </a:rPr>
              <a:t> 20% da massa atmosférica acima e 80% abaixo.</a:t>
            </a:r>
          </a:p>
          <a:p>
            <a:pPr marL="4481513" lvl="3">
              <a:tabLst>
                <a:tab pos="4484688" algn="l"/>
              </a:tabLst>
            </a:pPr>
            <a:r>
              <a:rPr lang="pt-BR" sz="1400" b="1" dirty="0">
                <a:solidFill>
                  <a:srgbClr val="0000FF"/>
                </a:solidFill>
                <a:sym typeface="Wingdings" pitchFamily="2" charset="2"/>
              </a:rPr>
              <a:t>Em 1 </a:t>
            </a:r>
            <a:r>
              <a:rPr lang="pt-BR" sz="1400" b="1" dirty="0" err="1">
                <a:solidFill>
                  <a:srgbClr val="0000FF"/>
                </a:solidFill>
                <a:sym typeface="Wingdings" pitchFamily="2" charset="2"/>
              </a:rPr>
              <a:t>mb</a:t>
            </a:r>
            <a:r>
              <a:rPr lang="pt-BR" sz="1400" b="1" dirty="0">
                <a:solidFill>
                  <a:srgbClr val="0000FF"/>
                </a:solidFill>
                <a:sym typeface="Wingdings" pitchFamily="2" charset="2"/>
              </a:rPr>
              <a:t> (48 km de altura)  0.1% da massa atmosférica acima e 99.9% abaixo.</a:t>
            </a:r>
          </a:p>
          <a:p>
            <a:pPr marL="4481513" lvl="3">
              <a:tabLst>
                <a:tab pos="4484688" algn="l"/>
              </a:tabLst>
            </a:pPr>
            <a:r>
              <a:rPr lang="pt-BR" sz="1400" dirty="0">
                <a:sym typeface="Wingdings" pitchFamily="2" charset="2"/>
              </a:rPr>
              <a:t>A atmosfera ainda se estende por centenas de quilômetros acima de 1 </a:t>
            </a:r>
            <a:r>
              <a:rPr lang="pt-BR" sz="1400" dirty="0" err="1">
                <a:sym typeface="Wingdings" pitchFamily="2" charset="2"/>
              </a:rPr>
              <a:t>mb</a:t>
            </a:r>
            <a:r>
              <a:rPr lang="pt-BR" sz="1400" dirty="0">
                <a:sym typeface="Wingdings" pitchFamily="2" charset="2"/>
              </a:rPr>
              <a:t>.</a:t>
            </a:r>
            <a:endParaRPr lang="pt-BR" sz="1500" dirty="0">
              <a:sym typeface="Wingdings" pitchFamily="2" charset="2"/>
            </a:endParaRPr>
          </a:p>
          <a:p>
            <a:pPr marL="442913" lvl="3" indent="0">
              <a:buNone/>
              <a:tabLst>
                <a:tab pos="4124325" algn="l"/>
              </a:tabLst>
            </a:pPr>
            <a:endParaRPr lang="pt-BR" sz="800" b="1" dirty="0">
              <a:sym typeface="Wingdings" pitchFamily="2" charset="2"/>
            </a:endParaRPr>
          </a:p>
          <a:p>
            <a:pPr marL="442913" lvl="3" indent="0">
              <a:buNone/>
              <a:tabLst>
                <a:tab pos="4124325" algn="l"/>
              </a:tabLst>
            </a:pPr>
            <a:r>
              <a:rPr lang="pt-BR" sz="1500" b="1" i="1" u="sng" dirty="0">
                <a:sym typeface="Wingdings" pitchFamily="2" charset="2"/>
              </a:rPr>
              <a:t>Pergunta:   </a:t>
            </a:r>
            <a:r>
              <a:rPr lang="pt-BR" sz="1500" i="1" u="sng" dirty="0">
                <a:sym typeface="Wingdings" pitchFamily="2" charset="2"/>
              </a:rPr>
              <a:t>No pico do Monte Everest (9 km de altura):</a:t>
            </a:r>
          </a:p>
          <a:p>
            <a:pPr marL="1341438" lvl="3" indent="0">
              <a:buNone/>
              <a:tabLst>
                <a:tab pos="4124325" algn="l"/>
              </a:tabLst>
            </a:pPr>
            <a:r>
              <a:rPr lang="pt-BR" sz="1400" dirty="0">
                <a:sym typeface="Wingdings" pitchFamily="2" charset="2"/>
              </a:rPr>
              <a:t>1) Qual a pressão atmosférica?</a:t>
            </a:r>
          </a:p>
          <a:p>
            <a:pPr marL="1341438" lvl="3" indent="0">
              <a:buNone/>
              <a:tabLst>
                <a:tab pos="4124325" algn="l"/>
              </a:tabLst>
            </a:pPr>
            <a:r>
              <a:rPr lang="pt-BR" sz="1400" dirty="0">
                <a:sym typeface="Wingdings" pitchFamily="2" charset="2"/>
              </a:rPr>
              <a:t>2) Quantos por cento da massa atmosférica está acima e abaixo do pico do Monte Everest?</a:t>
            </a:r>
          </a:p>
          <a:p>
            <a:pPr marL="1339850" lvl="3">
              <a:tabLst>
                <a:tab pos="4124325" algn="l"/>
              </a:tabLst>
            </a:pPr>
            <a:endParaRPr lang="pt-BR" sz="1500" dirty="0"/>
          </a:p>
          <a:p>
            <a:pPr lvl="2"/>
            <a:endParaRPr lang="pt-BR" sz="1500"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049246"/>
            <a:ext cx="3779912" cy="4464496"/>
          </a:xfrm>
          <a:prstGeom prst="rect">
            <a:avLst/>
          </a:prstGeom>
        </p:spPr>
      </p:pic>
      <p:cxnSp>
        <p:nvCxnSpPr>
          <p:cNvPr id="11" name="Conector de seta reta 10"/>
          <p:cNvCxnSpPr/>
          <p:nvPr/>
        </p:nvCxnSpPr>
        <p:spPr>
          <a:xfrm flipV="1">
            <a:off x="2411760" y="5039644"/>
            <a:ext cx="0" cy="50405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ector de seta reta 11"/>
          <p:cNvCxnSpPr/>
          <p:nvPr/>
        </p:nvCxnSpPr>
        <p:spPr>
          <a:xfrm flipH="1">
            <a:off x="3816692" y="4505630"/>
            <a:ext cx="504056"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ector de seta reta 16"/>
          <p:cNvCxnSpPr/>
          <p:nvPr/>
        </p:nvCxnSpPr>
        <p:spPr>
          <a:xfrm flipV="1">
            <a:off x="1691680" y="5039644"/>
            <a:ext cx="0" cy="504056"/>
          </a:xfrm>
          <a:prstGeom prst="straightConnector1">
            <a:avLst/>
          </a:prstGeom>
          <a:ln w="762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ector de seta reta 17"/>
          <p:cNvCxnSpPr/>
          <p:nvPr/>
        </p:nvCxnSpPr>
        <p:spPr>
          <a:xfrm flipH="1">
            <a:off x="3816692" y="4149080"/>
            <a:ext cx="504056" cy="0"/>
          </a:xfrm>
          <a:prstGeom prst="straightConnector1">
            <a:avLst/>
          </a:prstGeom>
          <a:ln w="762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ector de seta reta 18"/>
          <p:cNvCxnSpPr/>
          <p:nvPr/>
        </p:nvCxnSpPr>
        <p:spPr>
          <a:xfrm flipV="1">
            <a:off x="1278861" y="5079584"/>
            <a:ext cx="0" cy="504056"/>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0" name="Conector de seta reta 19"/>
          <p:cNvCxnSpPr/>
          <p:nvPr/>
        </p:nvCxnSpPr>
        <p:spPr>
          <a:xfrm flipH="1">
            <a:off x="3779912" y="1556792"/>
            <a:ext cx="504056" cy="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89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A Estrutura vertical da atmosfera</a:t>
            </a:r>
          </a:p>
        </p:txBody>
      </p:sp>
      <p:sp>
        <p:nvSpPr>
          <p:cNvPr id="3" name="Espaço Reservado para Conteúdo 2"/>
          <p:cNvSpPr>
            <a:spLocks noGrp="1"/>
          </p:cNvSpPr>
          <p:nvPr>
            <p:ph idx="1"/>
          </p:nvPr>
        </p:nvSpPr>
        <p:spPr/>
        <p:txBody>
          <a:bodyPr/>
          <a:lstStyle/>
          <a:p>
            <a:pPr marL="0" indent="0">
              <a:buNone/>
            </a:pPr>
            <a:r>
              <a:rPr lang="pt-BR" sz="2000" b="1" dirty="0">
                <a:solidFill>
                  <a:srgbClr val="0070C0"/>
                </a:solidFill>
              </a:rPr>
              <a:t>CAMADAS DA ATMOSFERA (baseado no perfil de temperatura)</a:t>
            </a:r>
          </a:p>
          <a:p>
            <a:endParaRPr lang="pt-BR" sz="1050" dirty="0"/>
          </a:p>
          <a:p>
            <a:r>
              <a:rPr lang="pt-BR" sz="2000" dirty="0"/>
              <a:t>Vimos que a pressão e a densidade do ar decrescem com a altura acima da superfície da Terra: rapidamente no início e depois mais lentamente. </a:t>
            </a:r>
            <a:endParaRPr lang="pt-BR" sz="1050" dirty="0"/>
          </a:p>
          <a:p>
            <a:pPr marL="4391025"/>
            <a:r>
              <a:rPr lang="pt-BR" sz="2000" dirty="0"/>
              <a:t>A temperatura do ar (</a:t>
            </a:r>
            <a:r>
              <a:rPr lang="pt-BR" sz="2000" i="1" dirty="0"/>
              <a:t>T</a:t>
            </a:r>
            <a:r>
              <a:rPr lang="pt-BR" sz="2000" dirty="0"/>
              <a:t>), no entanto, tem um perfil vertical bem mais complicado.</a:t>
            </a:r>
          </a:p>
          <a:p>
            <a:pPr marL="4391025"/>
            <a:endParaRPr lang="pt-BR" sz="400" dirty="0"/>
          </a:p>
          <a:p>
            <a:pPr marL="4391025"/>
            <a:r>
              <a:rPr lang="pt-BR" sz="2000" dirty="0"/>
              <a:t>A figura ao lado mostra o perfil vertical de temperatura da atmosfera média. </a:t>
            </a:r>
            <a:r>
              <a:rPr lang="pt-BR" sz="2000" i="1" dirty="0"/>
              <a:t>Essa média é feita ao longo do tempo (ciclo anual) e espaço (todo globo)</a:t>
            </a:r>
            <a:r>
              <a:rPr lang="pt-BR" sz="2000" dirty="0"/>
              <a:t>.</a:t>
            </a:r>
          </a:p>
          <a:p>
            <a:pPr marL="4391025"/>
            <a:endParaRPr lang="pt-BR" sz="800" dirty="0"/>
          </a:p>
          <a:p>
            <a:pPr marL="4391025"/>
            <a:r>
              <a:rPr lang="pt-BR" sz="2000" dirty="0"/>
              <a:t>A taxa na qual a temperatura diminui com a altura é chamada de “</a:t>
            </a:r>
            <a:r>
              <a:rPr lang="pt-BR" sz="2000" i="1" dirty="0" err="1"/>
              <a:t>lapse</a:t>
            </a:r>
            <a:r>
              <a:rPr lang="pt-BR" sz="2000" i="1" dirty="0"/>
              <a:t> rate</a:t>
            </a:r>
            <a:r>
              <a:rPr lang="pt-BR" sz="2000" dirty="0"/>
              <a:t>”:  </a:t>
            </a:r>
          </a:p>
          <a:p>
            <a:pPr marL="4391025"/>
            <a:endParaRPr lang="pt-BR" sz="2000" i="1" dirty="0"/>
          </a:p>
        </p:txBody>
      </p:sp>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908" y="1953184"/>
            <a:ext cx="3664818" cy="4572160"/>
          </a:xfrm>
          <a:prstGeom prst="rect">
            <a:avLst/>
          </a:prstGeom>
        </p:spPr>
      </p:pic>
      <p:graphicFrame>
        <p:nvGraphicFramePr>
          <p:cNvPr id="5" name="Objeto 4"/>
          <p:cNvGraphicFramePr>
            <a:graphicFrameLocks noChangeAspect="1"/>
          </p:cNvGraphicFramePr>
          <p:nvPr>
            <p:extLst>
              <p:ext uri="{D42A27DB-BD31-4B8C-83A1-F6EECF244321}">
                <p14:modId xmlns:p14="http://schemas.microsoft.com/office/powerpoint/2010/main" val="1121879455"/>
              </p:ext>
            </p:extLst>
          </p:nvPr>
        </p:nvGraphicFramePr>
        <p:xfrm>
          <a:off x="6300192" y="5589240"/>
          <a:ext cx="1051396" cy="725934"/>
        </p:xfrm>
        <a:graphic>
          <a:graphicData uri="http://schemas.openxmlformats.org/presentationml/2006/ole">
            <mc:AlternateContent xmlns:mc="http://schemas.openxmlformats.org/markup-compatibility/2006">
              <mc:Choice xmlns:v="urn:schemas-microsoft-com:vml" Requires="v">
                <p:oleObj spid="_x0000_s23608" name="Equação" r:id="rId4" imgW="571320" imgH="393480" progId="">
                  <p:embed/>
                </p:oleObj>
              </mc:Choice>
              <mc:Fallback>
                <p:oleObj name="Equação" r:id="rId4" imgW="571320" imgH="393480" progId="">
                  <p:embed/>
                  <p:pic>
                    <p:nvPicPr>
                      <p:cNvPr id="0" name="Picture 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5589240"/>
                        <a:ext cx="1051396" cy="7259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19111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A Estrutura vertical da atmosfera</a:t>
            </a:r>
          </a:p>
        </p:txBody>
      </p:sp>
      <p:sp>
        <p:nvSpPr>
          <p:cNvPr id="3" name="Espaço Reservado para Conteúdo 2"/>
          <p:cNvSpPr>
            <a:spLocks noGrp="1"/>
          </p:cNvSpPr>
          <p:nvPr>
            <p:ph idx="1"/>
          </p:nvPr>
        </p:nvSpPr>
        <p:spPr/>
        <p:txBody>
          <a:bodyPr/>
          <a:lstStyle/>
          <a:p>
            <a:pPr marL="4219575"/>
            <a:endParaRPr lang="pt-BR" sz="2000" dirty="0"/>
          </a:p>
          <a:p>
            <a:pPr marL="4391025"/>
            <a:r>
              <a:rPr lang="pt-BR" sz="2000" dirty="0"/>
              <a:t>De acordo com essa variação da temperatura com a altura, a atmosfera pode ser dividida em 4 camadas:</a:t>
            </a:r>
          </a:p>
          <a:p>
            <a:pPr marL="4791075" lvl="1"/>
            <a:endParaRPr lang="pt-BR" sz="2000" i="1" dirty="0"/>
          </a:p>
          <a:p>
            <a:pPr marL="4791075" lvl="1"/>
            <a:r>
              <a:rPr lang="pt-BR" sz="2000" b="1" i="1" dirty="0">
                <a:solidFill>
                  <a:srgbClr val="FF0000"/>
                </a:solidFill>
              </a:rPr>
              <a:t>Troposfera</a:t>
            </a:r>
          </a:p>
          <a:p>
            <a:pPr marL="4791075" lvl="1"/>
            <a:endParaRPr lang="pt-BR" sz="2000" b="1" i="1" dirty="0">
              <a:solidFill>
                <a:srgbClr val="FF0000"/>
              </a:solidFill>
            </a:endParaRPr>
          </a:p>
          <a:p>
            <a:pPr marL="4791075" lvl="1"/>
            <a:r>
              <a:rPr lang="pt-BR" sz="2000" b="1" i="1" dirty="0">
                <a:solidFill>
                  <a:srgbClr val="FF0000"/>
                </a:solidFill>
              </a:rPr>
              <a:t>Estratosfera</a:t>
            </a:r>
          </a:p>
          <a:p>
            <a:pPr marL="4791075" lvl="1"/>
            <a:endParaRPr lang="pt-BR" sz="2000" b="1" i="1" dirty="0">
              <a:solidFill>
                <a:srgbClr val="FF0000"/>
              </a:solidFill>
            </a:endParaRPr>
          </a:p>
          <a:p>
            <a:pPr marL="4791075" lvl="1"/>
            <a:r>
              <a:rPr lang="pt-BR" sz="2000" b="1" i="1" dirty="0">
                <a:solidFill>
                  <a:srgbClr val="FF0000"/>
                </a:solidFill>
              </a:rPr>
              <a:t>Mesosfera</a:t>
            </a:r>
          </a:p>
          <a:p>
            <a:pPr marL="4791075" lvl="1"/>
            <a:endParaRPr lang="pt-BR" sz="2000" b="1" i="1" dirty="0">
              <a:solidFill>
                <a:srgbClr val="FF0000"/>
              </a:solidFill>
            </a:endParaRPr>
          </a:p>
          <a:p>
            <a:pPr marL="4791075" lvl="1"/>
            <a:r>
              <a:rPr lang="pt-BR" sz="2000" b="1" i="1" dirty="0">
                <a:solidFill>
                  <a:srgbClr val="FF0000"/>
                </a:solidFill>
              </a:rPr>
              <a:t>Termosfera</a:t>
            </a:r>
            <a:r>
              <a:rPr lang="pt-BR" sz="2000" i="1" dirty="0"/>
              <a:t>.</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765274"/>
            <a:ext cx="4320480" cy="5390153"/>
          </a:xfrm>
          <a:prstGeom prst="rect">
            <a:avLst/>
          </a:prstGeom>
        </p:spPr>
      </p:pic>
    </p:spTree>
    <p:extLst>
      <p:ext uri="{BB962C8B-B14F-4D97-AF65-F5344CB8AC3E}">
        <p14:creationId xmlns:p14="http://schemas.microsoft.com/office/powerpoint/2010/main" val="1998938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noAutofit/>
          </a:bodyPr>
          <a:lstStyle/>
          <a:p>
            <a:r>
              <a:rPr lang="en-US" dirty="0" err="1"/>
              <a:t>Conteúdo</a:t>
            </a:r>
            <a:endParaRPr lang="en-US" dirty="0"/>
          </a:p>
        </p:txBody>
      </p:sp>
      <p:sp>
        <p:nvSpPr>
          <p:cNvPr id="7" name="Retângulo 6"/>
          <p:cNvSpPr/>
          <p:nvPr/>
        </p:nvSpPr>
        <p:spPr>
          <a:xfrm>
            <a:off x="0" y="6597352"/>
            <a:ext cx="81724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Espaço Reservado para Conteúdo 2"/>
          <p:cNvSpPr>
            <a:spLocks noGrp="1"/>
          </p:cNvSpPr>
          <p:nvPr>
            <p:ph idx="1"/>
          </p:nvPr>
        </p:nvSpPr>
        <p:spPr>
          <a:xfrm>
            <a:off x="1290464" y="1124744"/>
            <a:ext cx="6563072" cy="5040560"/>
          </a:xfrm>
        </p:spPr>
        <p:txBody>
          <a:bodyPr/>
          <a:lstStyle/>
          <a:p>
            <a:r>
              <a:rPr lang="pt-BR" sz="1800" dirty="0"/>
              <a:t>A atmosfera terrestre</a:t>
            </a:r>
            <a:endParaRPr lang="en-CA" sz="1800" dirty="0"/>
          </a:p>
          <a:p>
            <a:r>
              <a:rPr lang="en-US" sz="1800" dirty="0" err="1"/>
              <a:t>Radiação</a:t>
            </a:r>
            <a:r>
              <a:rPr lang="en-US" sz="1800" dirty="0"/>
              <a:t> </a:t>
            </a:r>
            <a:r>
              <a:rPr lang="en-US" sz="1800" dirty="0" err="1"/>
              <a:t>atmosférica</a:t>
            </a:r>
            <a:endParaRPr lang="en-CA" sz="1800" dirty="0"/>
          </a:p>
          <a:p>
            <a:r>
              <a:rPr lang="pt-BR" sz="1800" dirty="0"/>
              <a:t>Ciclo sazonal e diário da temperatura atmosférica</a:t>
            </a:r>
            <a:endParaRPr lang="en-CA" sz="1800" dirty="0"/>
          </a:p>
          <a:p>
            <a:r>
              <a:rPr lang="pt-BR" sz="1800" dirty="0"/>
              <a:t>Umidade atmosférica</a:t>
            </a:r>
            <a:endParaRPr lang="en-CA" sz="1800" dirty="0"/>
          </a:p>
          <a:p>
            <a:r>
              <a:rPr lang="pt-BR" sz="1800" dirty="0"/>
              <a:t>Condensação: Ponto de orvalho, nevoeiro e nuvens</a:t>
            </a:r>
            <a:endParaRPr lang="en-CA" sz="1800" dirty="0"/>
          </a:p>
          <a:p>
            <a:r>
              <a:rPr lang="pt-BR" sz="1800" dirty="0"/>
              <a:t>Estabilidade e formação de nuvens</a:t>
            </a:r>
            <a:endParaRPr lang="en-CA" sz="1800" dirty="0"/>
          </a:p>
          <a:p>
            <a:r>
              <a:rPr lang="pt-BR" sz="1800" dirty="0"/>
              <a:t>Precipitação</a:t>
            </a:r>
            <a:endParaRPr lang="en-CA" sz="1800" dirty="0"/>
          </a:p>
          <a:p>
            <a:r>
              <a:rPr lang="pt-BR" sz="1800" dirty="0"/>
              <a:t>Pressão do ar e ventos</a:t>
            </a:r>
            <a:endParaRPr lang="en-CA" sz="1800" dirty="0"/>
          </a:p>
          <a:p>
            <a:r>
              <a:rPr lang="pt-BR" sz="1800" dirty="0"/>
              <a:t>Ventos: pequena escala e sistemas locais</a:t>
            </a:r>
            <a:endParaRPr lang="en-CA" sz="1800" dirty="0"/>
          </a:p>
          <a:p>
            <a:r>
              <a:rPr lang="pt-BR" sz="1800" dirty="0"/>
              <a:t>Ventos: escala global (circulação geral da atmosfera)</a:t>
            </a:r>
            <a:endParaRPr lang="en-CA" sz="1800" dirty="0"/>
          </a:p>
          <a:p>
            <a:r>
              <a:rPr lang="pt-BR" sz="1800" dirty="0"/>
              <a:t>Massas de ar e frentes</a:t>
            </a:r>
            <a:endParaRPr lang="en-CA" sz="1800" dirty="0"/>
          </a:p>
          <a:p>
            <a:r>
              <a:rPr lang="pt-BR" sz="1800" dirty="0"/>
              <a:t>Ciclones tropicais e extratropicais</a:t>
            </a:r>
            <a:endParaRPr lang="en-CA" sz="1800" dirty="0"/>
          </a:p>
          <a:p>
            <a:r>
              <a:rPr lang="pt-BR" sz="1800" dirty="0"/>
              <a:t>Clima Global e da América do Sul</a:t>
            </a:r>
            <a:endParaRPr lang="en-CA" sz="1800" dirty="0"/>
          </a:p>
          <a:p>
            <a:r>
              <a:rPr lang="pt-BR" sz="1800" dirty="0"/>
              <a:t>Mudanças Climáticas</a:t>
            </a:r>
            <a:endParaRPr lang="en-CA" sz="1800" dirty="0"/>
          </a:p>
          <a:p>
            <a:endParaRPr lang="pt-BR" sz="1800" dirty="0"/>
          </a:p>
          <a:p>
            <a:endParaRPr lang="pt-BR" dirty="0"/>
          </a:p>
        </p:txBody>
      </p:sp>
    </p:spTree>
    <p:extLst>
      <p:ext uri="{BB962C8B-B14F-4D97-AF65-F5344CB8AC3E}">
        <p14:creationId xmlns:p14="http://schemas.microsoft.com/office/powerpoint/2010/main" val="1289559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A Estrutura vertical da atmosfera</a:t>
            </a:r>
          </a:p>
        </p:txBody>
      </p:sp>
      <p:sp>
        <p:nvSpPr>
          <p:cNvPr id="3" name="Espaço Reservado para Conteúdo 2"/>
          <p:cNvSpPr>
            <a:spLocks noGrp="1"/>
          </p:cNvSpPr>
          <p:nvPr>
            <p:ph idx="1"/>
          </p:nvPr>
        </p:nvSpPr>
        <p:spPr/>
        <p:txBody>
          <a:bodyPr/>
          <a:lstStyle/>
          <a:p>
            <a:pPr marL="4219575"/>
            <a:endParaRPr lang="pt-BR" sz="2000" dirty="0"/>
          </a:p>
          <a:p>
            <a:pPr marL="4305300" indent="-266700"/>
            <a:r>
              <a:rPr lang="pt-BR" sz="2000" b="1" dirty="0">
                <a:solidFill>
                  <a:srgbClr val="FF0000"/>
                </a:solidFill>
              </a:rPr>
              <a:t>Troposfera</a:t>
            </a:r>
            <a:endParaRPr lang="pt-BR" sz="2000" dirty="0"/>
          </a:p>
          <a:p>
            <a:pPr marL="4619625" lvl="1"/>
            <a:endParaRPr lang="pt-BR" sz="500" dirty="0"/>
          </a:p>
          <a:p>
            <a:pPr marL="4619625" lvl="1"/>
            <a:r>
              <a:rPr lang="pt-BR" sz="1600" dirty="0"/>
              <a:t>Vem da palavra grega </a:t>
            </a:r>
            <a:r>
              <a:rPr lang="pt-BR" sz="1600" i="1" dirty="0" err="1"/>
              <a:t>tropein</a:t>
            </a:r>
            <a:r>
              <a:rPr lang="pt-BR" sz="1600" dirty="0"/>
              <a:t>, que significa </a:t>
            </a:r>
            <a:r>
              <a:rPr lang="pt-BR" sz="1600" i="1" dirty="0"/>
              <a:t>transformar</a:t>
            </a:r>
            <a:r>
              <a:rPr lang="pt-BR" sz="1600" dirty="0"/>
              <a:t> ou </a:t>
            </a:r>
            <a:r>
              <a:rPr lang="pt-BR" sz="1600" i="1" dirty="0"/>
              <a:t>mudar</a:t>
            </a:r>
            <a:r>
              <a:rPr lang="pt-BR" sz="1600" dirty="0"/>
              <a:t>. Logo, </a:t>
            </a:r>
            <a:r>
              <a:rPr lang="pt-BR" sz="1600" b="1" dirty="0"/>
              <a:t>troposfera = “esfera que se transforma”</a:t>
            </a:r>
            <a:r>
              <a:rPr lang="pt-BR" sz="1600" dirty="0"/>
              <a:t>.</a:t>
            </a:r>
          </a:p>
          <a:p>
            <a:pPr marL="4619625" lvl="1"/>
            <a:endParaRPr lang="pt-BR" sz="800" dirty="0"/>
          </a:p>
          <a:p>
            <a:pPr marL="4619625" lvl="1"/>
            <a:r>
              <a:rPr lang="pt-BR" sz="1600" dirty="0"/>
              <a:t>Se estende da superfície até aproximadamente 12 km de altura.</a:t>
            </a:r>
          </a:p>
          <a:p>
            <a:pPr marL="4619625" lvl="1"/>
            <a:endParaRPr lang="pt-BR" sz="800" dirty="0"/>
          </a:p>
          <a:p>
            <a:pPr marL="4619625" lvl="1"/>
            <a:r>
              <a:rPr lang="pt-BR" sz="1600" dirty="0"/>
              <a:t>O topo da troposfera é chamado de </a:t>
            </a:r>
            <a:r>
              <a:rPr lang="pt-BR" sz="1600" i="1" dirty="0"/>
              <a:t>tropopausa</a:t>
            </a:r>
            <a:r>
              <a:rPr lang="pt-BR" sz="1600" dirty="0"/>
              <a:t>.</a:t>
            </a:r>
          </a:p>
          <a:p>
            <a:pPr marL="4619625" lvl="1"/>
            <a:endParaRPr lang="pt-BR" sz="800" dirty="0"/>
          </a:p>
          <a:p>
            <a:pPr marL="4619625" lvl="1"/>
            <a:r>
              <a:rPr lang="pt-BR" sz="1600" dirty="0"/>
              <a:t>A </a:t>
            </a:r>
            <a:r>
              <a:rPr lang="pt-BR" sz="1600" i="1" dirty="0"/>
              <a:t>T</a:t>
            </a:r>
            <a:r>
              <a:rPr lang="pt-BR" sz="1600" dirty="0"/>
              <a:t> varia de 15</a:t>
            </a:r>
            <a:r>
              <a:rPr lang="pt-BR" sz="1600" baseline="30000" dirty="0"/>
              <a:t>o</a:t>
            </a:r>
            <a:r>
              <a:rPr lang="pt-BR" sz="1600" dirty="0"/>
              <a:t>C na superfície até -60</a:t>
            </a:r>
            <a:r>
              <a:rPr lang="pt-BR" sz="1600" baseline="30000" dirty="0"/>
              <a:t>o</a:t>
            </a:r>
            <a:r>
              <a:rPr lang="pt-BR" sz="1600" dirty="0"/>
              <a:t>C na tropopausa. Esta redução na temperatura do ar com o aumento da altura é devido principalmente ao fato de que a luz solar aquece a superfície da terra, e a superfície, por sua vez, aquece o ar acima dela (Capítulo 2). </a:t>
            </a:r>
          </a:p>
          <a:p>
            <a:pPr marL="4619625" lvl="1"/>
            <a:endParaRPr lang="pt-BR" sz="1600" dirty="0"/>
          </a:p>
          <a:p>
            <a:pPr marL="4619625" lvl="1"/>
            <a:r>
              <a:rPr lang="pt-BR" sz="1600" dirty="0" err="1"/>
              <a:t>Lapse</a:t>
            </a:r>
            <a:r>
              <a:rPr lang="pt-BR" sz="1600" dirty="0"/>
              <a:t> rate (–</a:t>
            </a:r>
            <a:r>
              <a:rPr lang="pt-BR" sz="1600" dirty="0" err="1"/>
              <a:t>d</a:t>
            </a:r>
            <a:r>
              <a:rPr lang="pt-BR" sz="1600" i="1" dirty="0" err="1"/>
              <a:t>T</a:t>
            </a:r>
            <a:r>
              <a:rPr lang="pt-BR" sz="1600" dirty="0"/>
              <a:t>/</a:t>
            </a:r>
            <a:r>
              <a:rPr lang="pt-BR" sz="1600" dirty="0" err="1"/>
              <a:t>dz</a:t>
            </a:r>
            <a:r>
              <a:rPr lang="pt-BR" sz="1600" dirty="0"/>
              <a:t>) de 6,5</a:t>
            </a:r>
            <a:r>
              <a:rPr lang="pt-BR" sz="1600" baseline="30000" dirty="0"/>
              <a:t>o</a:t>
            </a:r>
            <a:r>
              <a:rPr lang="pt-BR" sz="1600" dirty="0"/>
              <a:t>C/km.</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765274"/>
            <a:ext cx="4320480" cy="5390153"/>
          </a:xfrm>
          <a:prstGeom prst="rect">
            <a:avLst/>
          </a:prstGeom>
        </p:spPr>
      </p:pic>
      <p:sp>
        <p:nvSpPr>
          <p:cNvPr id="6" name="Retângulo 5"/>
          <p:cNvSpPr/>
          <p:nvPr/>
        </p:nvSpPr>
        <p:spPr>
          <a:xfrm>
            <a:off x="107504" y="5013176"/>
            <a:ext cx="4320480" cy="576064"/>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08163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A Estrutura vertical da atmosfera</a:t>
            </a:r>
          </a:p>
        </p:txBody>
      </p:sp>
      <p:sp>
        <p:nvSpPr>
          <p:cNvPr id="3" name="Espaço Reservado para Conteúdo 2"/>
          <p:cNvSpPr>
            <a:spLocks noGrp="1"/>
          </p:cNvSpPr>
          <p:nvPr>
            <p:ph idx="1"/>
          </p:nvPr>
        </p:nvSpPr>
        <p:spPr/>
        <p:txBody>
          <a:bodyPr/>
          <a:lstStyle/>
          <a:p>
            <a:pPr marL="4219575"/>
            <a:endParaRPr lang="pt-BR" sz="2000" dirty="0"/>
          </a:p>
          <a:p>
            <a:pPr marL="4305300" indent="-266700"/>
            <a:r>
              <a:rPr lang="pt-BR" sz="2000" b="1" dirty="0">
                <a:solidFill>
                  <a:srgbClr val="FF0000"/>
                </a:solidFill>
              </a:rPr>
              <a:t>Troposfera</a:t>
            </a:r>
            <a:endParaRPr lang="pt-BR" sz="2000" dirty="0"/>
          </a:p>
          <a:p>
            <a:pPr marL="4619625" lvl="1"/>
            <a:endParaRPr lang="pt-BR" sz="500" dirty="0"/>
          </a:p>
          <a:p>
            <a:pPr marL="4619625" lvl="1"/>
            <a:r>
              <a:rPr lang="pt-BR" sz="1600" dirty="0"/>
              <a:t>Altura da tropopausa varia com a latitude e época do ano.</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772" y="765274"/>
            <a:ext cx="3725943" cy="5390153"/>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1894" y="4290362"/>
            <a:ext cx="3086627" cy="2246177"/>
          </a:xfrm>
          <a:prstGeom prst="rect">
            <a:avLst/>
          </a:prstGeom>
        </p:spPr>
      </p:pic>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2118569"/>
            <a:ext cx="3690353" cy="2171794"/>
          </a:xfrm>
          <a:prstGeom prst="rect">
            <a:avLst/>
          </a:prstGeom>
        </p:spPr>
      </p:pic>
      <p:cxnSp>
        <p:nvCxnSpPr>
          <p:cNvPr id="9" name="Conector de seta reta 8"/>
          <p:cNvCxnSpPr/>
          <p:nvPr/>
        </p:nvCxnSpPr>
        <p:spPr>
          <a:xfrm flipV="1">
            <a:off x="3426787" y="3357563"/>
            <a:ext cx="1865293" cy="503485"/>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ector de seta reta 9"/>
          <p:cNvCxnSpPr/>
          <p:nvPr/>
        </p:nvCxnSpPr>
        <p:spPr>
          <a:xfrm flipV="1">
            <a:off x="3059832" y="3038475"/>
            <a:ext cx="3198093" cy="16599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ector de seta reta 11"/>
          <p:cNvCxnSpPr/>
          <p:nvPr/>
        </p:nvCxnSpPr>
        <p:spPr>
          <a:xfrm>
            <a:off x="3203848" y="2636912"/>
            <a:ext cx="4968552" cy="0"/>
          </a:xfrm>
          <a:prstGeom prst="straightConnector1">
            <a:avLst/>
          </a:prstGeom>
          <a:ln w="38100">
            <a:solidFill>
              <a:srgbClr val="C42C71"/>
            </a:solidFill>
            <a:tailEnd type="arrow"/>
          </a:ln>
        </p:spPr>
        <p:style>
          <a:lnRef idx="1">
            <a:schemeClr val="accent1"/>
          </a:lnRef>
          <a:fillRef idx="0">
            <a:schemeClr val="accent1"/>
          </a:fillRef>
          <a:effectRef idx="0">
            <a:schemeClr val="accent1"/>
          </a:effectRef>
          <a:fontRef idx="minor">
            <a:schemeClr val="tx1"/>
          </a:fontRef>
        </p:style>
      </p:cxnSp>
      <p:sp>
        <p:nvSpPr>
          <p:cNvPr id="19" name="Seta para baixo 18"/>
          <p:cNvSpPr/>
          <p:nvPr/>
        </p:nvSpPr>
        <p:spPr>
          <a:xfrm rot="17062863">
            <a:off x="4510467" y="882680"/>
            <a:ext cx="264082" cy="2148790"/>
          </a:xfrm>
          <a:prstGeom prst="downArrow">
            <a:avLst/>
          </a:prstGeom>
          <a:solidFill>
            <a:schemeClr val="accent1">
              <a:lumMod val="20000"/>
              <a:lumOff val="80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p:cNvSpPr txBox="1"/>
          <p:nvPr/>
        </p:nvSpPr>
        <p:spPr>
          <a:xfrm>
            <a:off x="2627784" y="3861048"/>
            <a:ext cx="548548" cy="307777"/>
          </a:xfrm>
          <a:prstGeom prst="rect">
            <a:avLst/>
          </a:prstGeom>
          <a:noFill/>
        </p:spPr>
        <p:txBody>
          <a:bodyPr wrap="none" rtlCol="0">
            <a:spAutoFit/>
          </a:bodyPr>
          <a:lstStyle/>
          <a:p>
            <a:r>
              <a:rPr lang="pt-BR" sz="1400" b="1" dirty="0">
                <a:solidFill>
                  <a:srgbClr val="00B0F0"/>
                </a:solidFill>
                <a:effectLst>
                  <a:outerShdw blurRad="38100" dist="38100" dir="2700000" algn="tl">
                    <a:srgbClr val="000000">
                      <a:alpha val="43137"/>
                    </a:srgbClr>
                  </a:outerShdw>
                </a:effectLst>
              </a:rPr>
              <a:t>9 km</a:t>
            </a:r>
            <a:endParaRPr lang="en-CA" sz="1400" b="1" dirty="0">
              <a:solidFill>
                <a:srgbClr val="00B0F0"/>
              </a:solidFill>
              <a:effectLst>
                <a:outerShdw blurRad="38100" dist="38100" dir="2700000" algn="tl">
                  <a:srgbClr val="000000">
                    <a:alpha val="43137"/>
                  </a:srgbClr>
                </a:outerShdw>
              </a:effectLst>
            </a:endParaRPr>
          </a:p>
        </p:txBody>
      </p:sp>
      <p:sp>
        <p:nvSpPr>
          <p:cNvPr id="13" name="CaixaDeTexto 12"/>
          <p:cNvSpPr txBox="1"/>
          <p:nvPr/>
        </p:nvSpPr>
        <p:spPr>
          <a:xfrm>
            <a:off x="2267744" y="3284984"/>
            <a:ext cx="639919" cy="307777"/>
          </a:xfrm>
          <a:prstGeom prst="rect">
            <a:avLst/>
          </a:prstGeom>
          <a:noFill/>
        </p:spPr>
        <p:txBody>
          <a:bodyPr wrap="none" rtlCol="0">
            <a:spAutoFit/>
          </a:bodyPr>
          <a:lstStyle/>
          <a:p>
            <a:r>
              <a:rPr lang="pt-BR" sz="1400" b="1" dirty="0">
                <a:solidFill>
                  <a:srgbClr val="00B050"/>
                </a:solidFill>
                <a:effectLst>
                  <a:outerShdw blurRad="38100" dist="38100" dir="2700000" algn="tl">
                    <a:srgbClr val="000000">
                      <a:alpha val="43137"/>
                    </a:srgbClr>
                  </a:outerShdw>
                </a:effectLst>
              </a:rPr>
              <a:t>11 km</a:t>
            </a:r>
            <a:endParaRPr lang="en-CA" sz="1400" b="1" dirty="0">
              <a:solidFill>
                <a:srgbClr val="00B050"/>
              </a:solidFill>
              <a:effectLst>
                <a:outerShdw blurRad="38100" dist="38100" dir="2700000" algn="tl">
                  <a:srgbClr val="000000">
                    <a:alpha val="43137"/>
                  </a:srgbClr>
                </a:outerShdw>
              </a:effectLst>
            </a:endParaRPr>
          </a:p>
        </p:txBody>
      </p:sp>
      <p:sp>
        <p:nvSpPr>
          <p:cNvPr id="14" name="CaixaDeTexto 13"/>
          <p:cNvSpPr txBox="1"/>
          <p:nvPr/>
        </p:nvSpPr>
        <p:spPr>
          <a:xfrm>
            <a:off x="2195736" y="2636912"/>
            <a:ext cx="777777" cy="307777"/>
          </a:xfrm>
          <a:prstGeom prst="rect">
            <a:avLst/>
          </a:prstGeom>
          <a:noFill/>
        </p:spPr>
        <p:txBody>
          <a:bodyPr wrap="none" rtlCol="0">
            <a:spAutoFit/>
          </a:bodyPr>
          <a:lstStyle/>
          <a:p>
            <a:r>
              <a:rPr lang="pt-BR" sz="1400" b="1" dirty="0">
                <a:solidFill>
                  <a:srgbClr val="C42C71"/>
                </a:solidFill>
                <a:effectLst>
                  <a:outerShdw blurRad="38100" dist="38100" dir="2700000" algn="tl">
                    <a:srgbClr val="000000">
                      <a:alpha val="43137"/>
                    </a:srgbClr>
                  </a:outerShdw>
                </a:effectLst>
              </a:rPr>
              <a:t>16,5 km</a:t>
            </a:r>
            <a:endParaRPr lang="en-CA" sz="1400" b="1" dirty="0">
              <a:solidFill>
                <a:srgbClr val="C42C7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925106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A Estrutura vertical da atmosfera</a:t>
            </a:r>
          </a:p>
        </p:txBody>
      </p:sp>
      <p:sp>
        <p:nvSpPr>
          <p:cNvPr id="3" name="Espaço Reservado para Conteúdo 2"/>
          <p:cNvSpPr>
            <a:spLocks noGrp="1"/>
          </p:cNvSpPr>
          <p:nvPr>
            <p:ph idx="1"/>
          </p:nvPr>
        </p:nvSpPr>
        <p:spPr/>
        <p:txBody>
          <a:bodyPr/>
          <a:lstStyle/>
          <a:p>
            <a:pPr marL="4219575"/>
            <a:endParaRPr lang="pt-BR" sz="2000" dirty="0"/>
          </a:p>
          <a:p>
            <a:pPr marL="4305300" indent="-266700"/>
            <a:r>
              <a:rPr lang="pt-BR" sz="2000" b="1" dirty="0">
                <a:solidFill>
                  <a:srgbClr val="FF0000"/>
                </a:solidFill>
              </a:rPr>
              <a:t>Troposfera</a:t>
            </a:r>
            <a:endParaRPr lang="pt-BR" sz="2000" dirty="0"/>
          </a:p>
          <a:p>
            <a:pPr marL="4619625" lvl="1"/>
            <a:endParaRPr lang="pt-BR" sz="500" dirty="0"/>
          </a:p>
          <a:p>
            <a:pPr marL="4619625" lvl="1"/>
            <a:r>
              <a:rPr lang="pt-BR" sz="1600" dirty="0"/>
              <a:t>Pense na espessura da troposfera comparada com a escala horizontal da Terra: 12km ao norte do IAG chegamos em Pirituba, ou ao Pico do Jaraguá (   )!</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765274"/>
            <a:ext cx="4320480" cy="5390153"/>
          </a:xfrm>
          <a:prstGeom prst="rect">
            <a:avLst/>
          </a:prstGeom>
        </p:spPr>
      </p:pic>
      <p:sp>
        <p:nvSpPr>
          <p:cNvPr id="6" name="Retângulo 5"/>
          <p:cNvSpPr/>
          <p:nvPr/>
        </p:nvSpPr>
        <p:spPr>
          <a:xfrm>
            <a:off x="107504" y="5013176"/>
            <a:ext cx="4320480" cy="576064"/>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9" name="Grupo 8"/>
          <p:cNvGrpSpPr/>
          <p:nvPr/>
        </p:nvGrpSpPr>
        <p:grpSpPr>
          <a:xfrm>
            <a:off x="4932040" y="2492896"/>
            <a:ext cx="3815920" cy="3821265"/>
            <a:chOff x="4932040" y="2492896"/>
            <a:chExt cx="3815920" cy="3821265"/>
          </a:xfrm>
        </p:grpSpPr>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2492896"/>
              <a:ext cx="3815920" cy="3821265"/>
            </a:xfrm>
            <a:prstGeom prst="rect">
              <a:avLst/>
            </a:prstGeom>
          </p:spPr>
        </p:pic>
        <p:sp>
          <p:nvSpPr>
            <p:cNvPr id="7" name="Estrela de 5 pontas 6"/>
            <p:cNvSpPr/>
            <p:nvPr/>
          </p:nvSpPr>
          <p:spPr>
            <a:xfrm>
              <a:off x="5868144" y="3573016"/>
              <a:ext cx="144016" cy="144016"/>
            </a:xfrm>
            <a:prstGeom prst="star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8" name="Estrela de 5 pontas 7"/>
          <p:cNvSpPr/>
          <p:nvPr/>
        </p:nvSpPr>
        <p:spPr>
          <a:xfrm>
            <a:off x="8100392" y="2276872"/>
            <a:ext cx="144016" cy="144016"/>
          </a:xfrm>
          <a:prstGeom prst="star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844723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A Estrutura vertical da atmosfera</a:t>
            </a:r>
          </a:p>
        </p:txBody>
      </p:sp>
      <p:sp>
        <p:nvSpPr>
          <p:cNvPr id="3" name="Espaço Reservado para Conteúdo 2"/>
          <p:cNvSpPr>
            <a:spLocks noGrp="1"/>
          </p:cNvSpPr>
          <p:nvPr>
            <p:ph idx="1"/>
          </p:nvPr>
        </p:nvSpPr>
        <p:spPr/>
        <p:txBody>
          <a:bodyPr/>
          <a:lstStyle/>
          <a:p>
            <a:pPr marL="4305300" indent="-266700"/>
            <a:r>
              <a:rPr lang="pt-BR" sz="2000" b="1" dirty="0">
                <a:solidFill>
                  <a:srgbClr val="FF0000"/>
                </a:solidFill>
              </a:rPr>
              <a:t>Estratosfera</a:t>
            </a:r>
            <a:endParaRPr lang="pt-BR" sz="2000" dirty="0"/>
          </a:p>
          <a:p>
            <a:pPr marL="4619625" lvl="1"/>
            <a:endParaRPr lang="pt-BR" sz="500" dirty="0"/>
          </a:p>
          <a:p>
            <a:pPr marL="4619625" lvl="1"/>
            <a:r>
              <a:rPr lang="pt-BR" sz="1600" dirty="0"/>
              <a:t> Vem de </a:t>
            </a:r>
            <a:r>
              <a:rPr lang="pt-BR" sz="1600" i="1" dirty="0" err="1"/>
              <a:t>stratus</a:t>
            </a:r>
            <a:r>
              <a:rPr lang="pt-BR" sz="1600" dirty="0"/>
              <a:t>, ou seja, estratificada. Logo,  </a:t>
            </a:r>
            <a:r>
              <a:rPr lang="pt-BR" sz="1600" b="1" dirty="0"/>
              <a:t>estratosfera = “esfera estratificada”</a:t>
            </a:r>
            <a:endParaRPr lang="pt-BR" sz="400" dirty="0"/>
          </a:p>
          <a:p>
            <a:pPr marL="4619625" lvl="1"/>
            <a:r>
              <a:rPr lang="pt-BR" sz="1600" dirty="0"/>
              <a:t>Estende-se até 50 km de altura (</a:t>
            </a:r>
            <a:r>
              <a:rPr lang="pt-BR" sz="1600" i="1" dirty="0" err="1"/>
              <a:t>estratopausa</a:t>
            </a:r>
            <a:r>
              <a:rPr lang="pt-BR" sz="1600" dirty="0"/>
              <a:t>).</a:t>
            </a:r>
          </a:p>
          <a:p>
            <a:pPr marL="4619625" lvl="1"/>
            <a:endParaRPr lang="pt-BR" sz="600" dirty="0"/>
          </a:p>
          <a:p>
            <a:pPr marL="4619625" lvl="1"/>
            <a:r>
              <a:rPr lang="pt-BR" sz="1600" dirty="0"/>
              <a:t>A </a:t>
            </a:r>
            <a:r>
              <a:rPr lang="pt-BR" sz="1600" i="1" dirty="0"/>
              <a:t>T</a:t>
            </a:r>
            <a:r>
              <a:rPr lang="pt-BR" sz="1600" dirty="0"/>
              <a:t> aumenta com a altura devido à absorção de radiação UV pela camada de ozônio  e oxigênio (que localiza-se na estratosfera).</a:t>
            </a:r>
          </a:p>
          <a:p>
            <a:pPr marL="4619625" lvl="1"/>
            <a:endParaRPr lang="pt-BR" sz="600" dirty="0"/>
          </a:p>
          <a:p>
            <a:pPr marL="4619625" lvl="1"/>
            <a:r>
              <a:rPr lang="pt-BR" sz="1600" dirty="0"/>
              <a:t>A máxima concentração de 0</a:t>
            </a:r>
            <a:r>
              <a:rPr lang="pt-BR" sz="1600" baseline="-25000" dirty="0"/>
              <a:t>3</a:t>
            </a:r>
            <a:r>
              <a:rPr lang="pt-BR" sz="1600" dirty="0"/>
              <a:t> é no meio da estratosfera (~25 km),  mas o máximo de T é em 50 km. Isso se deve ao fato de que a densidade do ar é muito menor em 50 km de altura (1mb, 1% da atmosfera) do que em 25 km (26 </a:t>
            </a:r>
            <a:r>
              <a:rPr lang="pt-BR" sz="1600" dirty="0" err="1"/>
              <a:t>mb</a:t>
            </a:r>
            <a:r>
              <a:rPr lang="pt-BR" sz="1600" dirty="0"/>
              <a:t>), logo uma grande quantidade de energia solar aquece um menor número de moléculas em 50 km.</a:t>
            </a:r>
          </a:p>
          <a:p>
            <a:pPr marL="4619625" lvl="1"/>
            <a:endParaRPr lang="pt-BR" sz="600" dirty="0">
              <a:solidFill>
                <a:prstClr val="black"/>
              </a:solidFill>
            </a:endParaRPr>
          </a:p>
          <a:p>
            <a:pPr marL="4619625" lvl="1"/>
            <a:r>
              <a:rPr lang="pt-BR" sz="1600" b="1" i="1" u="sng" dirty="0"/>
              <a:t>Pergunta:</a:t>
            </a:r>
            <a:r>
              <a:rPr lang="pt-BR" sz="1600" i="1" dirty="0"/>
              <a:t> A estratosfera é a “tampa” da troposfera. Por quê?</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765274"/>
            <a:ext cx="4320480" cy="5390153"/>
          </a:xfrm>
          <a:prstGeom prst="rect">
            <a:avLst/>
          </a:prstGeom>
        </p:spPr>
      </p:pic>
      <p:sp>
        <p:nvSpPr>
          <p:cNvPr id="6" name="Retângulo 5"/>
          <p:cNvSpPr/>
          <p:nvPr/>
        </p:nvSpPr>
        <p:spPr>
          <a:xfrm>
            <a:off x="107504" y="3573016"/>
            <a:ext cx="4292302" cy="1512168"/>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935645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A Estrutura vertical da atmosfera</a:t>
            </a:r>
          </a:p>
        </p:txBody>
      </p:sp>
      <p:sp>
        <p:nvSpPr>
          <p:cNvPr id="3" name="Espaço Reservado para Conteúdo 2"/>
          <p:cNvSpPr>
            <a:spLocks noGrp="1"/>
          </p:cNvSpPr>
          <p:nvPr>
            <p:ph idx="1"/>
          </p:nvPr>
        </p:nvSpPr>
        <p:spPr/>
        <p:txBody>
          <a:bodyPr/>
          <a:lstStyle/>
          <a:p>
            <a:pPr marL="4219575"/>
            <a:endParaRPr lang="pt-BR" sz="2000" dirty="0"/>
          </a:p>
          <a:p>
            <a:pPr marL="4305300" indent="-266700"/>
            <a:r>
              <a:rPr lang="pt-BR" sz="2000" b="1" dirty="0">
                <a:solidFill>
                  <a:srgbClr val="FF0000"/>
                </a:solidFill>
              </a:rPr>
              <a:t>Mesosfera</a:t>
            </a:r>
            <a:endParaRPr lang="pt-BR" sz="2000" dirty="0"/>
          </a:p>
          <a:p>
            <a:pPr marL="4619625" lvl="1"/>
            <a:endParaRPr lang="pt-BR" sz="500" dirty="0"/>
          </a:p>
          <a:p>
            <a:pPr marL="4619625" lvl="1"/>
            <a:r>
              <a:rPr lang="pt-BR" sz="1600" dirty="0"/>
              <a:t> Significa “meio da esfera”.</a:t>
            </a:r>
          </a:p>
          <a:p>
            <a:pPr marL="4619625" lvl="1"/>
            <a:endParaRPr lang="pt-BR" sz="600" dirty="0"/>
          </a:p>
          <a:p>
            <a:pPr marL="4619625" lvl="1"/>
            <a:r>
              <a:rPr lang="pt-BR" sz="1600" dirty="0"/>
              <a:t>Estende-se até 85 km de altura (</a:t>
            </a:r>
            <a:r>
              <a:rPr lang="pt-BR" sz="1600" i="1" dirty="0" err="1"/>
              <a:t>mesopausa</a:t>
            </a:r>
            <a:r>
              <a:rPr lang="pt-BR" sz="1600" dirty="0"/>
              <a:t>).</a:t>
            </a:r>
          </a:p>
          <a:p>
            <a:pPr marL="4619625" lvl="1"/>
            <a:endParaRPr lang="pt-BR" sz="800" dirty="0"/>
          </a:p>
          <a:p>
            <a:pPr marL="4619625" lvl="1"/>
            <a:r>
              <a:rPr lang="pt-BR" sz="1600" dirty="0"/>
              <a:t>A </a:t>
            </a:r>
            <a:r>
              <a:rPr lang="pt-BR" sz="1600" i="1" dirty="0"/>
              <a:t>T</a:t>
            </a:r>
            <a:r>
              <a:rPr lang="pt-BR" sz="1600" dirty="0"/>
              <a:t> diminui com a altura novamente pois há pouco O</a:t>
            </a:r>
            <a:r>
              <a:rPr lang="pt-BR" sz="1600" baseline="-25000" dirty="0"/>
              <a:t>3</a:t>
            </a:r>
            <a:r>
              <a:rPr lang="pt-BR" sz="1600" dirty="0"/>
              <a:t>.</a:t>
            </a:r>
          </a:p>
          <a:p>
            <a:pPr marL="4619625" lvl="1"/>
            <a:endParaRPr lang="pt-BR" sz="1600" dirty="0"/>
          </a:p>
          <a:p>
            <a:pPr marL="4619625" lvl="1"/>
            <a:endParaRPr lang="pt-BR" sz="1600"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765274"/>
            <a:ext cx="4320480" cy="5390153"/>
          </a:xfrm>
          <a:prstGeom prst="rect">
            <a:avLst/>
          </a:prstGeom>
        </p:spPr>
      </p:pic>
      <p:sp>
        <p:nvSpPr>
          <p:cNvPr id="6" name="Retângulo 5"/>
          <p:cNvSpPr/>
          <p:nvPr/>
        </p:nvSpPr>
        <p:spPr>
          <a:xfrm>
            <a:off x="107504" y="2276872"/>
            <a:ext cx="4292302" cy="1440160"/>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312497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A Estrutura vertical da atmosfera</a:t>
            </a:r>
          </a:p>
        </p:txBody>
      </p:sp>
      <p:sp>
        <p:nvSpPr>
          <p:cNvPr id="3" name="Espaço Reservado para Conteúdo 2"/>
          <p:cNvSpPr>
            <a:spLocks noGrp="1"/>
          </p:cNvSpPr>
          <p:nvPr>
            <p:ph idx="1"/>
          </p:nvPr>
        </p:nvSpPr>
        <p:spPr/>
        <p:txBody>
          <a:bodyPr/>
          <a:lstStyle/>
          <a:p>
            <a:pPr marL="4219575"/>
            <a:endParaRPr lang="pt-BR" sz="2000" dirty="0"/>
          </a:p>
          <a:p>
            <a:pPr marL="4305300" indent="-266700"/>
            <a:r>
              <a:rPr lang="pt-BR" sz="2000" b="1" dirty="0">
                <a:solidFill>
                  <a:srgbClr val="FF0000"/>
                </a:solidFill>
              </a:rPr>
              <a:t>Termosfera</a:t>
            </a:r>
            <a:endParaRPr lang="pt-BR" sz="2000" dirty="0"/>
          </a:p>
          <a:p>
            <a:pPr marL="4619625" lvl="1"/>
            <a:endParaRPr lang="pt-BR" sz="500" dirty="0"/>
          </a:p>
          <a:p>
            <a:pPr marL="4619625" lvl="1"/>
            <a:r>
              <a:rPr lang="pt-BR" sz="1600" dirty="0"/>
              <a:t> Estende-se até 500 km de altura (</a:t>
            </a:r>
            <a:r>
              <a:rPr lang="pt-BR" sz="1600" i="1" dirty="0" err="1"/>
              <a:t>termopausa</a:t>
            </a:r>
            <a:r>
              <a:rPr lang="pt-BR" sz="1600" dirty="0"/>
              <a:t>), a partir de onde começa a </a:t>
            </a:r>
            <a:r>
              <a:rPr lang="pt-BR" sz="1600" i="1" dirty="0"/>
              <a:t>exosfera</a:t>
            </a:r>
            <a:r>
              <a:rPr lang="pt-BR" sz="1600" dirty="0"/>
              <a:t> (“esfera de fora”).</a:t>
            </a:r>
          </a:p>
          <a:p>
            <a:pPr marL="4619625" lvl="1"/>
            <a:endParaRPr lang="pt-BR" sz="800" dirty="0"/>
          </a:p>
          <a:p>
            <a:pPr marL="4619625" lvl="1"/>
            <a:r>
              <a:rPr lang="pt-BR" sz="1600" dirty="0"/>
              <a:t>Muito quente... mas nenhum “calor” (muita pouca massa):</a:t>
            </a:r>
          </a:p>
          <a:p>
            <a:pPr marL="5019675" lvl="2"/>
            <a:r>
              <a:rPr lang="pt-BR" sz="1400" dirty="0"/>
              <a:t>Congela e frita ao mesmo tempo!</a:t>
            </a:r>
          </a:p>
          <a:p>
            <a:pPr marL="5019675" lvl="2"/>
            <a:r>
              <a:rPr lang="pt-BR" sz="1400" dirty="0"/>
              <a:t>Uma molécula viaja cerca de 100 km até colidir com outra molécula.</a:t>
            </a:r>
          </a:p>
          <a:p>
            <a:pPr marL="4619625" lvl="1"/>
            <a:endParaRPr lang="pt-BR" sz="600" dirty="0"/>
          </a:p>
          <a:p>
            <a:pPr marL="4619625" lvl="1"/>
            <a:r>
              <a:rPr lang="pt-BR" sz="1600" dirty="0"/>
              <a:t>Moléculas de O</a:t>
            </a:r>
            <a:r>
              <a:rPr lang="pt-BR" sz="1600" baseline="-25000" dirty="0"/>
              <a:t>2</a:t>
            </a:r>
            <a:r>
              <a:rPr lang="pt-BR" sz="1600" dirty="0"/>
              <a:t> absorvem energia solar e </a:t>
            </a:r>
            <a:r>
              <a:rPr lang="pt-BR" sz="1600" i="1" dirty="0"/>
              <a:t>T</a:t>
            </a:r>
            <a:r>
              <a:rPr lang="pt-BR" sz="1600" dirty="0"/>
              <a:t> é dependente da atividade solar.</a:t>
            </a:r>
            <a:endParaRPr lang="pt-BR" sz="800" dirty="0"/>
          </a:p>
          <a:p>
            <a:pPr marL="4619625" lvl="1"/>
            <a:endParaRPr lang="pt-BR" sz="1600"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765274"/>
            <a:ext cx="4320480" cy="5390153"/>
          </a:xfrm>
          <a:prstGeom prst="rect">
            <a:avLst/>
          </a:prstGeom>
        </p:spPr>
      </p:pic>
      <p:sp>
        <p:nvSpPr>
          <p:cNvPr id="6" name="Retângulo 5"/>
          <p:cNvSpPr/>
          <p:nvPr/>
        </p:nvSpPr>
        <p:spPr>
          <a:xfrm>
            <a:off x="107504" y="980728"/>
            <a:ext cx="4292302" cy="1368152"/>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4271520"/>
            <a:ext cx="2448272" cy="2214877"/>
          </a:xfrm>
          <a:prstGeom prst="rect">
            <a:avLst/>
          </a:prstGeom>
        </p:spPr>
      </p:pic>
    </p:spTree>
    <p:extLst>
      <p:ext uri="{BB962C8B-B14F-4D97-AF65-F5344CB8AC3E}">
        <p14:creationId xmlns:p14="http://schemas.microsoft.com/office/powerpoint/2010/main" val="15329005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A Estrutura vertical da atmosfera</a:t>
            </a:r>
          </a:p>
        </p:txBody>
      </p:sp>
      <p:sp>
        <p:nvSpPr>
          <p:cNvPr id="3" name="Espaço Reservado para Conteúdo 2"/>
          <p:cNvSpPr>
            <a:spLocks noGrp="1"/>
          </p:cNvSpPr>
          <p:nvPr>
            <p:ph idx="1"/>
          </p:nvPr>
        </p:nvSpPr>
        <p:spPr/>
        <p:txBody>
          <a:bodyPr/>
          <a:lstStyle/>
          <a:p>
            <a:pPr marL="0" indent="0">
              <a:buNone/>
            </a:pPr>
            <a:r>
              <a:rPr lang="pt-BR" sz="2000" b="1" dirty="0">
                <a:solidFill>
                  <a:srgbClr val="0070C0"/>
                </a:solidFill>
              </a:rPr>
              <a:t>CAMADAS DA ATMOSFERA (baseado na composição química)</a:t>
            </a:r>
          </a:p>
          <a:p>
            <a:endParaRPr lang="pt-BR" sz="1000" dirty="0"/>
          </a:p>
          <a:p>
            <a:r>
              <a:rPr lang="pt-BR" sz="2000" dirty="0"/>
              <a:t>A atmosfera também pode ser dividida em camadas de acordo com sua </a:t>
            </a:r>
            <a:r>
              <a:rPr lang="pt-BR" sz="2000" dirty="0">
                <a:solidFill>
                  <a:srgbClr val="FF0000"/>
                </a:solidFill>
              </a:rPr>
              <a:t>composição química</a:t>
            </a:r>
            <a:r>
              <a:rPr lang="pt-BR" sz="2000" dirty="0"/>
              <a:t>.</a:t>
            </a:r>
          </a:p>
          <a:p>
            <a:pPr marL="4219575" lvl="1"/>
            <a:endParaRPr lang="pt-BR" sz="1600" dirty="0"/>
          </a:p>
          <a:p>
            <a:pPr marL="4219575" lvl="1"/>
            <a:r>
              <a:rPr lang="pt-BR" sz="1600" dirty="0"/>
              <a:t>Por exemplo, a composição da atmosfera começa a variar lentamente na parte inferior da termosfera. </a:t>
            </a:r>
          </a:p>
          <a:p>
            <a:pPr marL="4219575" lvl="1"/>
            <a:endParaRPr lang="pt-BR" sz="1600" i="1" dirty="0"/>
          </a:p>
          <a:p>
            <a:pPr marL="4219575" lvl="1"/>
            <a:r>
              <a:rPr lang="pt-BR" sz="1600" i="1" dirty="0" err="1">
                <a:solidFill>
                  <a:srgbClr val="FF0000"/>
                </a:solidFill>
              </a:rPr>
              <a:t>Homosfera</a:t>
            </a:r>
            <a:r>
              <a:rPr lang="pt-BR" sz="1600" dirty="0"/>
              <a:t>: Abaixo da termosfera a composição do ar se mantém razoavelmente constante (78% N</a:t>
            </a:r>
            <a:r>
              <a:rPr lang="pt-BR" sz="1600" baseline="-25000" dirty="0"/>
              <a:t>2</a:t>
            </a:r>
            <a:r>
              <a:rPr lang="pt-BR" sz="1600" dirty="0"/>
              <a:t>, 21% O</a:t>
            </a:r>
            <a:r>
              <a:rPr lang="pt-BR" sz="1600" baseline="-25000" dirty="0"/>
              <a:t>2</a:t>
            </a:r>
            <a:r>
              <a:rPr lang="pt-BR" sz="1600" dirty="0"/>
              <a:t>, 1% outros gases) através de mistura turbulenta provocada pelo aquecimento da superfície terrestre.</a:t>
            </a:r>
          </a:p>
          <a:p>
            <a:pPr marL="4219575" lvl="1"/>
            <a:endParaRPr lang="pt-BR" sz="1600" dirty="0"/>
          </a:p>
          <a:p>
            <a:pPr marL="4219575" lvl="1"/>
            <a:r>
              <a:rPr lang="pt-BR" sz="1600" i="1" dirty="0" err="1">
                <a:solidFill>
                  <a:srgbClr val="FF0000"/>
                </a:solidFill>
              </a:rPr>
              <a:t>Heterosfer</a:t>
            </a:r>
            <a:r>
              <a:rPr lang="pt-BR" sz="1600" dirty="0" err="1">
                <a:solidFill>
                  <a:srgbClr val="FF0000"/>
                </a:solidFill>
              </a:rPr>
              <a:t>a</a:t>
            </a:r>
            <a:r>
              <a:rPr lang="pt-BR" sz="1600" dirty="0"/>
              <a:t>: Da base da termosfera até o “topo” da atmosfera. Gases mais pesados (O</a:t>
            </a:r>
            <a:r>
              <a:rPr lang="pt-BR" sz="1600" baseline="-25000" dirty="0"/>
              <a:t>2</a:t>
            </a:r>
            <a:r>
              <a:rPr lang="pt-BR" sz="1600" dirty="0"/>
              <a:t> e N</a:t>
            </a:r>
            <a:r>
              <a:rPr lang="pt-BR" sz="1600" baseline="-25000" dirty="0"/>
              <a:t>2</a:t>
            </a:r>
            <a:r>
              <a:rPr lang="pt-BR" sz="1600" dirty="0"/>
              <a:t>) se concentram na base e gases mais leves (H e He) flutuam até o topo.</a:t>
            </a:r>
          </a:p>
          <a:p>
            <a:pPr marL="3590925" lvl="1"/>
            <a:endParaRPr lang="pt-BR" sz="1600"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2132856"/>
            <a:ext cx="3900200" cy="3528392"/>
          </a:xfrm>
          <a:prstGeom prst="rect">
            <a:avLst/>
          </a:prstGeom>
        </p:spPr>
      </p:pic>
    </p:spTree>
    <p:extLst>
      <p:ext uri="{BB962C8B-B14F-4D97-AF65-F5344CB8AC3E}">
        <p14:creationId xmlns:p14="http://schemas.microsoft.com/office/powerpoint/2010/main" val="6908249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A Estrutura vertical da atmosfera</a:t>
            </a:r>
          </a:p>
        </p:txBody>
      </p:sp>
      <p:sp>
        <p:nvSpPr>
          <p:cNvPr id="3" name="Espaço Reservado para Conteúdo 2"/>
          <p:cNvSpPr>
            <a:spLocks noGrp="1"/>
          </p:cNvSpPr>
          <p:nvPr>
            <p:ph idx="1"/>
          </p:nvPr>
        </p:nvSpPr>
        <p:spPr/>
        <p:txBody>
          <a:bodyPr/>
          <a:lstStyle/>
          <a:p>
            <a:pPr marL="0" indent="0">
              <a:buNone/>
            </a:pPr>
            <a:r>
              <a:rPr lang="pt-BR" sz="2000" b="1" dirty="0">
                <a:solidFill>
                  <a:srgbClr val="0070C0"/>
                </a:solidFill>
              </a:rPr>
              <a:t>CAMADAS DA ATMOSFERA (baseado no perfil de concentração de íons)</a:t>
            </a:r>
          </a:p>
          <a:p>
            <a:pPr marL="0" indent="0">
              <a:buNone/>
            </a:pPr>
            <a:endParaRPr lang="pt-BR" sz="1050" dirty="0"/>
          </a:p>
          <a:p>
            <a:r>
              <a:rPr lang="pt-BR" sz="2000" dirty="0"/>
              <a:t>A </a:t>
            </a:r>
            <a:r>
              <a:rPr lang="pt-BR" sz="2000" b="1" dirty="0">
                <a:solidFill>
                  <a:srgbClr val="FF0000"/>
                </a:solidFill>
              </a:rPr>
              <a:t>ionosfera</a:t>
            </a:r>
            <a:r>
              <a:rPr lang="pt-BR" sz="2000" dirty="0"/>
              <a:t> não é realmente uma camada, mas sim uma região eletrificada dentro da atmosfera superior, onde existe grande concentração de íons e elétrons livres.</a:t>
            </a:r>
          </a:p>
          <a:p>
            <a:pPr marL="4219575" lvl="1"/>
            <a:endParaRPr lang="pt-BR" sz="1600" dirty="0"/>
          </a:p>
          <a:p>
            <a:pPr marL="4219575" lvl="1"/>
            <a:r>
              <a:rPr lang="pt-BR" sz="1600" dirty="0"/>
              <a:t>Os íons são átomos e moléculas que perderam (ou ganharam) um ou mais elétrons.</a:t>
            </a:r>
          </a:p>
          <a:p>
            <a:pPr marL="4219575" lvl="1"/>
            <a:endParaRPr lang="pt-BR" sz="900" dirty="0"/>
          </a:p>
          <a:p>
            <a:pPr marL="4219575" lvl="1"/>
            <a:r>
              <a:rPr lang="pt-BR" sz="1600" dirty="0"/>
              <a:t>Átomos perdem elétrons e se tornam positivamente carregados quando não conseguem absorver toda a energia transferida para eles durante a colisão com uma partícula energética ou com a radiação do solar.</a:t>
            </a:r>
          </a:p>
          <a:p>
            <a:pPr marL="4219575" lvl="1"/>
            <a:endParaRPr lang="pt-BR" sz="700" dirty="0"/>
          </a:p>
          <a:p>
            <a:pPr marL="4219575" lvl="1"/>
            <a:r>
              <a:rPr lang="pt-BR" sz="1600" dirty="0"/>
              <a:t>A ionosfera começa em 60 km e se estende até o topo da atmosfera.</a:t>
            </a:r>
          </a:p>
          <a:p>
            <a:pPr marL="4219575" lvl="1"/>
            <a:endParaRPr lang="pt-BR" sz="800" dirty="0"/>
          </a:p>
          <a:p>
            <a:pPr marL="4219575" lvl="1"/>
            <a:r>
              <a:rPr lang="pt-BR" sz="1600" dirty="0"/>
              <a:t>Assim, o grosso da ionosfera é a termosfera, como ilustrado na figura ao lado.</a:t>
            </a:r>
          </a:p>
          <a:p>
            <a:pPr marL="3590925" lvl="1"/>
            <a:endParaRPr lang="pt-BR" sz="1600"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2348880"/>
            <a:ext cx="3900200" cy="3528392"/>
          </a:xfrm>
          <a:prstGeom prst="rect">
            <a:avLst/>
          </a:prstGeom>
        </p:spPr>
      </p:pic>
    </p:spTree>
    <p:extLst>
      <p:ext uri="{BB962C8B-B14F-4D97-AF65-F5344CB8AC3E}">
        <p14:creationId xmlns:p14="http://schemas.microsoft.com/office/powerpoint/2010/main" val="19056663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A Estrutura vertical da atmosfera</a:t>
            </a:r>
          </a:p>
        </p:txBody>
      </p:sp>
      <p:sp>
        <p:nvSpPr>
          <p:cNvPr id="3" name="Espaço Reservado para Conteúdo 2"/>
          <p:cNvSpPr>
            <a:spLocks noGrp="1"/>
          </p:cNvSpPr>
          <p:nvPr>
            <p:ph idx="1"/>
          </p:nvPr>
        </p:nvSpPr>
        <p:spPr/>
        <p:txBody>
          <a:bodyPr/>
          <a:lstStyle/>
          <a:p>
            <a:pPr lvl="1"/>
            <a:r>
              <a:rPr lang="pt-BR" sz="1600" dirty="0"/>
              <a:t>A ionosfera é dividida em regiões e desempenha um papel importante nas comunicações de rádio AM:</a:t>
            </a:r>
          </a:p>
          <a:p>
            <a:pPr lvl="2"/>
            <a:r>
              <a:rPr lang="pt-BR" sz="1400" dirty="0"/>
              <a:t>A Região D reflete ondas  padrão de rádio AM de volta à Terra, mas as enfraquecem através da absorção. À noite, porém, a região D desaparece gradualmente e as ondas de rádio AM são capazes de penetrar mais alto na ionosfera (nas regiões E </a:t>
            </a:r>
            <a:r>
              <a:rPr lang="pt-BR" sz="1400" dirty="0" err="1"/>
              <a:t>e</a:t>
            </a:r>
            <a:r>
              <a:rPr lang="pt-BR" sz="1400" dirty="0"/>
              <a:t> F), onde são pouco absorvidas e são refletidas de volta à Terra. </a:t>
            </a:r>
          </a:p>
          <a:p>
            <a:pPr lvl="2"/>
            <a:endParaRPr lang="pt-BR" sz="600" dirty="0"/>
          </a:p>
          <a:p>
            <a:pPr lvl="2"/>
            <a:r>
              <a:rPr lang="pt-BR" sz="1400" dirty="0"/>
              <a:t>Desta forma, as ondas de rádio AM padrão são capazes de viajar por muitas centenas de quilômetros à noite.</a:t>
            </a:r>
          </a:p>
          <a:p>
            <a:pPr lvl="2"/>
            <a:endParaRPr lang="pt-BR" sz="800" dirty="0"/>
          </a:p>
          <a:p>
            <a:pPr lvl="2"/>
            <a:r>
              <a:rPr lang="pt-BR" sz="1400" dirty="0"/>
              <a:t>O pico da emissão de radiação eletromagnéticas dos raios nuvem-solo é na mesma faixa de frequência AM (VLF – </a:t>
            </a:r>
            <a:r>
              <a:rPr lang="pt-BR" sz="1400" i="1" dirty="0" err="1"/>
              <a:t>very</a:t>
            </a:r>
            <a:r>
              <a:rPr lang="pt-BR" sz="1400" i="1" dirty="0"/>
              <a:t> </a:t>
            </a:r>
            <a:r>
              <a:rPr lang="pt-BR" sz="1400" i="1" dirty="0" err="1"/>
              <a:t>low</a:t>
            </a:r>
            <a:r>
              <a:rPr lang="pt-BR" sz="1400" i="1" dirty="0"/>
              <a:t> </a:t>
            </a:r>
            <a:r>
              <a:rPr lang="pt-BR" sz="1400" i="1" dirty="0" err="1"/>
              <a:t>frequency</a:t>
            </a:r>
            <a:r>
              <a:rPr lang="pt-BR" sz="1400" dirty="0"/>
              <a:t>) e também fica aprisionada entre o guia de onda formado pela superfície da terra e a ionosfera, permitindo detecção de raios a milhares de quilômetros.</a:t>
            </a:r>
          </a:p>
          <a:p>
            <a:pPr marL="4219575" lvl="2"/>
            <a:endParaRPr lang="pt-BR" sz="1600"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9188" y="3717032"/>
            <a:ext cx="4687068" cy="2837533"/>
          </a:xfrm>
          <a:prstGeom prst="rect">
            <a:avLst/>
          </a:prstGeom>
        </p:spPr>
      </p:pic>
    </p:spTree>
    <p:extLst>
      <p:ext uri="{BB962C8B-B14F-4D97-AF65-F5344CB8AC3E}">
        <p14:creationId xmlns:p14="http://schemas.microsoft.com/office/powerpoint/2010/main" val="690824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r>
              <a:rPr lang="en-US" dirty="0" err="1"/>
              <a:t>Referências</a:t>
            </a:r>
            <a:endParaRPr lang="en-US" dirty="0"/>
          </a:p>
        </p:txBody>
      </p:sp>
      <p:sp>
        <p:nvSpPr>
          <p:cNvPr id="5" name="Espaço Reservado para Conteúdo 4"/>
          <p:cNvSpPr>
            <a:spLocks noGrp="1"/>
          </p:cNvSpPr>
          <p:nvPr>
            <p:ph idx="1"/>
          </p:nvPr>
        </p:nvSpPr>
        <p:spPr>
          <a:xfrm>
            <a:off x="457200" y="908720"/>
            <a:ext cx="8229600" cy="5544616"/>
          </a:xfrm>
        </p:spPr>
        <p:txBody>
          <a:bodyPr/>
          <a:lstStyle/>
          <a:p>
            <a:pPr>
              <a:spcBef>
                <a:spcPts val="1000"/>
              </a:spcBef>
            </a:pPr>
            <a:r>
              <a:rPr lang="en-US" sz="2400" dirty="0"/>
              <a:t>Ahrens, C. D., 1999: Meteorology today: an introduction to weather, climate, and the environment. West Publishing Co.. </a:t>
            </a:r>
            <a:r>
              <a:rPr lang="en-CA" sz="2400" dirty="0"/>
              <a:t>9a </a:t>
            </a:r>
            <a:r>
              <a:rPr lang="en-CA" sz="2400" dirty="0" err="1"/>
              <a:t>edição</a:t>
            </a:r>
            <a:r>
              <a:rPr lang="en-CA" sz="2400" dirty="0"/>
              <a:t> (</a:t>
            </a:r>
            <a:r>
              <a:rPr lang="en-CA" sz="2400" dirty="0" err="1"/>
              <a:t>ou</a:t>
            </a:r>
            <a:r>
              <a:rPr lang="en-CA" sz="2400" dirty="0"/>
              <a:t> </a:t>
            </a:r>
            <a:r>
              <a:rPr lang="en-CA" sz="2400" dirty="0" err="1"/>
              <a:t>edição</a:t>
            </a:r>
            <a:r>
              <a:rPr lang="en-CA" sz="2400" dirty="0"/>
              <a:t> </a:t>
            </a:r>
            <a:r>
              <a:rPr lang="en-CA" sz="2400" dirty="0" err="1"/>
              <a:t>mais</a:t>
            </a:r>
            <a:r>
              <a:rPr lang="en-CA" sz="2400" dirty="0"/>
              <a:t> </a:t>
            </a:r>
            <a:r>
              <a:rPr lang="en-CA" sz="2400" dirty="0" err="1"/>
              <a:t>recente</a:t>
            </a:r>
            <a:r>
              <a:rPr lang="en-CA" sz="2400" dirty="0"/>
              <a:t>)</a:t>
            </a:r>
            <a:r>
              <a:rPr lang="en-US" sz="2400" dirty="0"/>
              <a:t>.</a:t>
            </a:r>
            <a:endParaRPr lang="en-CA" sz="2400" dirty="0"/>
          </a:p>
          <a:p>
            <a:pPr>
              <a:spcBef>
                <a:spcPts val="1000"/>
              </a:spcBef>
            </a:pPr>
            <a:endParaRPr lang="en-US" sz="2000" dirty="0"/>
          </a:p>
        </p:txBody>
      </p:sp>
    </p:spTree>
    <p:extLst>
      <p:ext uri="{BB962C8B-B14F-4D97-AF65-F5344CB8AC3E}">
        <p14:creationId xmlns:p14="http://schemas.microsoft.com/office/powerpoint/2010/main" val="3179048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Bibliografia</a:t>
            </a:r>
          </a:p>
        </p:txBody>
      </p:sp>
      <p:sp>
        <p:nvSpPr>
          <p:cNvPr id="3" name="Espaço Reservado para Conteúdo 2"/>
          <p:cNvSpPr>
            <a:spLocks noGrp="1"/>
          </p:cNvSpPr>
          <p:nvPr>
            <p:ph idx="1"/>
          </p:nvPr>
        </p:nvSpPr>
        <p:spPr/>
        <p:txBody>
          <a:bodyPr/>
          <a:lstStyle/>
          <a:p>
            <a:endParaRPr lang="en-US" sz="2400" b="1" dirty="0"/>
          </a:p>
          <a:p>
            <a:r>
              <a:rPr lang="en-US" sz="2400" b="1" dirty="0"/>
              <a:t>Ahrens, C. D.</a:t>
            </a:r>
            <a:r>
              <a:rPr lang="en-US" sz="2400" dirty="0"/>
              <a:t>, 1999: </a:t>
            </a:r>
            <a:r>
              <a:rPr lang="en-US" sz="2400" i="1" dirty="0"/>
              <a:t>Meteorology today: An introduction to weather, climate, and the environment</a:t>
            </a:r>
            <a:r>
              <a:rPr lang="en-US" sz="2400" dirty="0"/>
              <a:t>. West Publishing Co.. </a:t>
            </a:r>
            <a:r>
              <a:rPr lang="en-CA" sz="2400" dirty="0"/>
              <a:t>9a </a:t>
            </a:r>
            <a:r>
              <a:rPr lang="en-CA" sz="2400" dirty="0" err="1"/>
              <a:t>edição</a:t>
            </a:r>
            <a:r>
              <a:rPr lang="en-CA" sz="2400" dirty="0"/>
              <a:t> (</a:t>
            </a:r>
            <a:r>
              <a:rPr lang="en-CA" sz="2400" dirty="0" err="1"/>
              <a:t>ou</a:t>
            </a:r>
            <a:r>
              <a:rPr lang="en-CA" sz="2400" dirty="0"/>
              <a:t> </a:t>
            </a:r>
            <a:r>
              <a:rPr lang="en-CA" sz="2400" dirty="0" err="1"/>
              <a:t>edição</a:t>
            </a:r>
            <a:r>
              <a:rPr lang="en-CA" sz="2400" dirty="0"/>
              <a:t> </a:t>
            </a:r>
            <a:r>
              <a:rPr lang="en-CA" sz="2400" dirty="0" err="1"/>
              <a:t>mais</a:t>
            </a:r>
            <a:r>
              <a:rPr lang="en-CA" sz="2400" dirty="0"/>
              <a:t> </a:t>
            </a:r>
            <a:r>
              <a:rPr lang="en-CA" sz="2400" dirty="0" err="1"/>
              <a:t>recente</a:t>
            </a:r>
            <a:r>
              <a:rPr lang="en-CA" sz="2400" dirty="0"/>
              <a:t>)</a:t>
            </a:r>
            <a:r>
              <a:rPr lang="en-US" sz="2400" dirty="0"/>
              <a:t>.</a:t>
            </a:r>
            <a:endParaRPr lang="en-CA" sz="2400" dirty="0"/>
          </a:p>
          <a:p>
            <a:endParaRPr lang="en-CA" sz="2400" dirty="0"/>
          </a:p>
          <a:p>
            <a:pPr marL="457200" lvl="1" indent="0">
              <a:buNone/>
            </a:pPr>
            <a:endParaRPr lang="pt-BR" dirty="0"/>
          </a:p>
          <a:p>
            <a:r>
              <a:rPr lang="pt-BR" b="1" dirty="0"/>
              <a:t>Notas de aula, resumos e listas de exercícios:</a:t>
            </a:r>
            <a:endParaRPr lang="en-CA" dirty="0"/>
          </a:p>
          <a:p>
            <a:pPr marL="0" indent="0">
              <a:buNone/>
            </a:pPr>
            <a:r>
              <a:rPr lang="pt-BR" sz="800" dirty="0"/>
              <a:t> </a:t>
            </a:r>
            <a:endParaRPr lang="en-CA" sz="4800" dirty="0"/>
          </a:p>
          <a:p>
            <a:pPr marL="0" indent="0" algn="ctr">
              <a:buNone/>
            </a:pPr>
            <a:r>
              <a:rPr lang="pt-BR" sz="2400" b="1" u="sng" dirty="0">
                <a:hlinkClick r:id="rId2"/>
              </a:rPr>
              <a:t>http://wwwdca.iag.usp.br/www/material/fabio/ACA0220/</a:t>
            </a:r>
            <a:endParaRPr lang="en-CA" sz="2400" dirty="0"/>
          </a:p>
          <a:p>
            <a:pPr marL="457200" lvl="1" indent="0">
              <a:buNone/>
            </a:pPr>
            <a:endParaRPr lang="pt-BR" dirty="0"/>
          </a:p>
          <a:p>
            <a:endParaRPr lang="pt-BR" sz="2400" dirty="0"/>
          </a:p>
        </p:txBody>
      </p:sp>
      <p:sp>
        <p:nvSpPr>
          <p:cNvPr id="4" name="Retângulo 3"/>
          <p:cNvSpPr/>
          <p:nvPr/>
        </p:nvSpPr>
        <p:spPr>
          <a:xfrm>
            <a:off x="0" y="6597352"/>
            <a:ext cx="81724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157089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Formas de avaliação</a:t>
            </a:r>
          </a:p>
        </p:txBody>
      </p:sp>
      <p:sp>
        <p:nvSpPr>
          <p:cNvPr id="3" name="Espaço Reservado para Conteúdo 2"/>
          <p:cNvSpPr>
            <a:spLocks noGrp="1"/>
          </p:cNvSpPr>
          <p:nvPr>
            <p:ph idx="1"/>
          </p:nvPr>
        </p:nvSpPr>
        <p:spPr>
          <a:xfrm>
            <a:off x="457200" y="836712"/>
            <a:ext cx="8229600" cy="5544616"/>
          </a:xfrm>
        </p:spPr>
        <p:txBody>
          <a:bodyPr/>
          <a:lstStyle/>
          <a:p>
            <a:pPr lvl="1"/>
            <a:r>
              <a:rPr lang="pt-BR" sz="2000" dirty="0"/>
              <a:t>Nota:</a:t>
            </a:r>
          </a:p>
          <a:p>
            <a:pPr lvl="2"/>
            <a:r>
              <a:rPr lang="pt-BR" sz="1600" dirty="0"/>
              <a:t>Média das Listas de Exercícios	20 % (E)</a:t>
            </a:r>
          </a:p>
          <a:p>
            <a:pPr lvl="2"/>
            <a:r>
              <a:rPr lang="pt-BR" sz="1600" dirty="0"/>
              <a:t>Prova I			40 % (P1)</a:t>
            </a:r>
          </a:p>
          <a:p>
            <a:pPr lvl="2"/>
            <a:r>
              <a:rPr lang="pt-BR" sz="1600" dirty="0"/>
              <a:t>Prova II			40 % (P2)</a:t>
            </a:r>
          </a:p>
          <a:p>
            <a:pPr marL="914400" lvl="2" indent="0">
              <a:buNone/>
            </a:pPr>
            <a:r>
              <a:rPr lang="pt-BR" sz="1600" dirty="0"/>
              <a:t>Nota Final = 0,2*E + 0,4*P1 + 0,4*P2</a:t>
            </a:r>
          </a:p>
          <a:p>
            <a:pPr marL="0" indent="0">
              <a:buNone/>
            </a:pPr>
            <a:endParaRPr lang="pt-BR" sz="1000" dirty="0"/>
          </a:p>
          <a:p>
            <a:pPr lvl="1"/>
            <a:r>
              <a:rPr lang="pt-BR" sz="2000" dirty="0"/>
              <a:t>Listas de exercícios:</a:t>
            </a:r>
          </a:p>
          <a:p>
            <a:pPr lvl="2"/>
            <a:r>
              <a:rPr lang="pt-BR" sz="1600" i="1" u="sng" dirty="0"/>
              <a:t>Devem ser feitas à mão, exceto quando especificado o contrário.</a:t>
            </a:r>
          </a:p>
          <a:p>
            <a:pPr lvl="2"/>
            <a:r>
              <a:rPr lang="pt-BR" sz="1600" dirty="0"/>
              <a:t>Prazo de entrega: 01 semana a partir da distribuição da mesma (Atraso: -10%/dia)</a:t>
            </a:r>
          </a:p>
          <a:p>
            <a:pPr lvl="2"/>
            <a:r>
              <a:rPr lang="pt-BR" sz="1600" dirty="0"/>
              <a:t>Exercícios em sala  de aula deverão ser entregues no final da aula.</a:t>
            </a:r>
          </a:p>
          <a:p>
            <a:endParaRPr lang="pt-BR" sz="1000" dirty="0"/>
          </a:p>
          <a:p>
            <a:pPr lvl="1"/>
            <a:r>
              <a:rPr lang="pt-BR" sz="2000" dirty="0"/>
              <a:t>Provas:</a:t>
            </a:r>
          </a:p>
          <a:p>
            <a:pPr lvl="2"/>
            <a:r>
              <a:rPr lang="pt-BR" sz="1600" dirty="0"/>
              <a:t>perguntas descritivas e/ou questões de múltipla escolha, cálculos e derivações de problemas simples.</a:t>
            </a:r>
          </a:p>
          <a:p>
            <a:endParaRPr lang="pt-BR" sz="1000" dirty="0"/>
          </a:p>
          <a:p>
            <a:pPr lvl="1"/>
            <a:r>
              <a:rPr lang="pt-BR" sz="2000" dirty="0"/>
              <a:t>Prova substitutiva:</a:t>
            </a:r>
          </a:p>
          <a:p>
            <a:pPr lvl="2"/>
            <a:r>
              <a:rPr lang="pt-BR" sz="1600" dirty="0"/>
              <a:t>Somente aos alunos que não obtiverem média igual ou superior a 5 (cinco), ou aqueles que desejam aumentar a nota (neste caso, a prova substitutiva obrigatoriamente será substituída pela menor nota das provas P1 ou P2).</a:t>
            </a:r>
          </a:p>
          <a:p>
            <a:pPr lvl="2"/>
            <a:r>
              <a:rPr lang="pt-BR" sz="1600" dirty="0"/>
              <a:t>A prova substitutiva abrangerá todo o material descrito durante o curso.</a:t>
            </a:r>
          </a:p>
          <a:p>
            <a:endParaRPr lang="pt-BR" sz="2000" dirty="0"/>
          </a:p>
        </p:txBody>
      </p:sp>
      <p:sp>
        <p:nvSpPr>
          <p:cNvPr id="4" name="Retângulo 3"/>
          <p:cNvSpPr/>
          <p:nvPr/>
        </p:nvSpPr>
        <p:spPr>
          <a:xfrm>
            <a:off x="0" y="6597352"/>
            <a:ext cx="81724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84252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Datas das provas</a:t>
            </a:r>
          </a:p>
        </p:txBody>
      </p:sp>
      <p:sp>
        <p:nvSpPr>
          <p:cNvPr id="3" name="Espaço Reservado para Conteúdo 2"/>
          <p:cNvSpPr>
            <a:spLocks noGrp="1"/>
          </p:cNvSpPr>
          <p:nvPr>
            <p:ph idx="1"/>
          </p:nvPr>
        </p:nvSpPr>
        <p:spPr>
          <a:xfrm>
            <a:off x="457200" y="836712"/>
            <a:ext cx="8229600" cy="5544616"/>
          </a:xfrm>
        </p:spPr>
        <p:txBody>
          <a:bodyPr/>
          <a:lstStyle/>
          <a:p>
            <a:endParaRPr lang="en-CA" dirty="0"/>
          </a:p>
          <a:p>
            <a:pPr lvl="1"/>
            <a:r>
              <a:rPr lang="pt-BR" dirty="0"/>
              <a:t>P1:   06/maio </a:t>
            </a:r>
            <a:endParaRPr lang="en-CA" dirty="0"/>
          </a:p>
          <a:p>
            <a:pPr lvl="1"/>
            <a:r>
              <a:rPr lang="pt-BR" dirty="0"/>
              <a:t>P2:   24/Junho</a:t>
            </a:r>
            <a:endParaRPr lang="en-CA" dirty="0"/>
          </a:p>
          <a:p>
            <a:pPr lvl="1"/>
            <a:r>
              <a:rPr lang="pt-BR" dirty="0"/>
              <a:t>Prova Substitutiva:   01/Julho</a:t>
            </a:r>
            <a:endParaRPr lang="en-CA" dirty="0"/>
          </a:p>
        </p:txBody>
      </p:sp>
      <p:sp>
        <p:nvSpPr>
          <p:cNvPr id="4" name="Retângulo 3"/>
          <p:cNvSpPr/>
          <p:nvPr/>
        </p:nvSpPr>
        <p:spPr>
          <a:xfrm>
            <a:off x="0" y="6597352"/>
            <a:ext cx="81724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73969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608707"/>
            <a:ext cx="7811145" cy="1362075"/>
          </a:xfrm>
          <a:prstGeom prst="rect">
            <a:avLst/>
          </a:prstGeom>
        </p:spPr>
        <p:txBody>
          <a:bodyPr/>
          <a:lstStyle/>
          <a:p>
            <a:r>
              <a:rPr lang="en-US" dirty="0"/>
              <a:t>A terra e </a:t>
            </a:r>
            <a:r>
              <a:rPr lang="en-US" dirty="0" err="1"/>
              <a:t>sua</a:t>
            </a:r>
            <a:r>
              <a:rPr lang="en-US" dirty="0"/>
              <a:t> </a:t>
            </a:r>
            <a:r>
              <a:rPr lang="en-US" dirty="0" err="1"/>
              <a:t>atmosfera</a:t>
            </a:r>
            <a:endParaRPr lang="en-US" dirty="0"/>
          </a:p>
        </p:txBody>
      </p:sp>
      <p:sp>
        <p:nvSpPr>
          <p:cNvPr id="3" name="Espaço Reservado para Texto 2"/>
          <p:cNvSpPr>
            <a:spLocks noGrp="1"/>
          </p:cNvSpPr>
          <p:nvPr>
            <p:ph type="body" idx="1"/>
          </p:nvPr>
        </p:nvSpPr>
        <p:spPr>
          <a:xfrm>
            <a:off x="683568" y="44624"/>
            <a:ext cx="7811145" cy="564083"/>
          </a:xfrm>
        </p:spPr>
        <p:txBody>
          <a:bodyPr/>
          <a:lstStyle/>
          <a:p>
            <a:r>
              <a:rPr lang="en-US" dirty="0" err="1"/>
              <a:t>Capítulo</a:t>
            </a:r>
            <a:r>
              <a:rPr lang="en-US" dirty="0"/>
              <a:t> 01</a:t>
            </a:r>
          </a:p>
        </p:txBody>
      </p:sp>
      <p:sp>
        <p:nvSpPr>
          <p:cNvPr id="5" name="CaixaDeTexto 4"/>
          <p:cNvSpPr txBox="1"/>
          <p:nvPr/>
        </p:nvSpPr>
        <p:spPr>
          <a:xfrm>
            <a:off x="683568" y="1628798"/>
            <a:ext cx="7776864" cy="2800767"/>
          </a:xfrm>
          <a:prstGeom prst="rect">
            <a:avLst/>
          </a:prstGeom>
          <a:noFill/>
        </p:spPr>
        <p:txBody>
          <a:bodyPr wrap="square" rtlCol="0">
            <a:spAutoFit/>
          </a:bodyPr>
          <a:lstStyle/>
          <a:p>
            <a:pPr marL="815975" indent="-457200">
              <a:lnSpc>
                <a:spcPct val="200000"/>
              </a:lnSpc>
              <a:buClr>
                <a:srgbClr val="0070C0"/>
              </a:buClr>
              <a:buFont typeface="+mj-lt"/>
              <a:buAutoNum type="arabicPeriod"/>
            </a:pPr>
            <a:r>
              <a:rPr lang="en-US" sz="2200" b="1" dirty="0" err="1">
                <a:solidFill>
                  <a:schemeClr val="accent6">
                    <a:lumMod val="75000"/>
                  </a:schemeClr>
                </a:solidFill>
              </a:rPr>
              <a:t>Visão</a:t>
            </a:r>
            <a:r>
              <a:rPr lang="en-US" sz="2200" b="1" dirty="0">
                <a:solidFill>
                  <a:schemeClr val="accent6">
                    <a:lumMod val="75000"/>
                  </a:schemeClr>
                </a:solidFill>
              </a:rPr>
              <a:t> </a:t>
            </a:r>
            <a:r>
              <a:rPr lang="en-US" sz="2200" b="1" dirty="0" err="1">
                <a:solidFill>
                  <a:schemeClr val="accent6">
                    <a:lumMod val="75000"/>
                  </a:schemeClr>
                </a:solidFill>
              </a:rPr>
              <a:t>geral</a:t>
            </a:r>
            <a:r>
              <a:rPr lang="en-US" sz="2200" b="1" dirty="0">
                <a:solidFill>
                  <a:schemeClr val="accent6">
                    <a:lumMod val="75000"/>
                  </a:schemeClr>
                </a:solidFill>
              </a:rPr>
              <a:t> da </a:t>
            </a:r>
            <a:r>
              <a:rPr lang="en-US" sz="2200" b="1" dirty="0" err="1">
                <a:solidFill>
                  <a:schemeClr val="accent6">
                    <a:lumMod val="75000"/>
                  </a:schemeClr>
                </a:solidFill>
              </a:rPr>
              <a:t>atmosfera</a:t>
            </a:r>
            <a:r>
              <a:rPr lang="en-US" sz="2200" b="1" dirty="0">
                <a:solidFill>
                  <a:schemeClr val="accent6">
                    <a:lumMod val="75000"/>
                  </a:schemeClr>
                </a:solidFill>
              </a:rPr>
              <a:t> </a:t>
            </a:r>
            <a:r>
              <a:rPr lang="en-US" sz="2200" b="1" dirty="0" err="1">
                <a:solidFill>
                  <a:schemeClr val="accent6">
                    <a:lumMod val="75000"/>
                  </a:schemeClr>
                </a:solidFill>
              </a:rPr>
              <a:t>terrestre</a:t>
            </a:r>
            <a:endParaRPr lang="en-US" sz="2200" b="1" dirty="0">
              <a:solidFill>
                <a:schemeClr val="accent6">
                  <a:lumMod val="75000"/>
                </a:schemeClr>
              </a:solidFill>
            </a:endParaRPr>
          </a:p>
          <a:p>
            <a:pPr marL="815975" indent="-457200">
              <a:lnSpc>
                <a:spcPct val="200000"/>
              </a:lnSpc>
              <a:buClr>
                <a:srgbClr val="0070C0"/>
              </a:buClr>
              <a:buFont typeface="+mj-lt"/>
              <a:buAutoNum type="arabicPeriod"/>
            </a:pPr>
            <a:r>
              <a:rPr lang="en-US" sz="2200" dirty="0"/>
              <a:t>A </a:t>
            </a:r>
            <a:r>
              <a:rPr lang="en-US" sz="2200" dirty="0" err="1"/>
              <a:t>Estrutura</a:t>
            </a:r>
            <a:r>
              <a:rPr lang="en-US" sz="2200" dirty="0"/>
              <a:t> vertical da </a:t>
            </a:r>
            <a:r>
              <a:rPr lang="en-US" sz="2200" dirty="0" err="1"/>
              <a:t>atmosfera</a:t>
            </a:r>
            <a:endParaRPr lang="en-US" sz="2200" dirty="0"/>
          </a:p>
          <a:p>
            <a:pPr marL="358775">
              <a:lnSpc>
                <a:spcPct val="200000"/>
              </a:lnSpc>
              <a:buClr>
                <a:srgbClr val="0070C0"/>
              </a:buClr>
            </a:pPr>
            <a:endParaRPr lang="en-US" sz="2200" dirty="0"/>
          </a:p>
          <a:p>
            <a:pPr marL="815975" indent="-457200">
              <a:lnSpc>
                <a:spcPct val="200000"/>
              </a:lnSpc>
              <a:buClr>
                <a:srgbClr val="0070C0"/>
              </a:buClr>
              <a:buFont typeface="+mj-lt"/>
              <a:buAutoNum type="arabicPeriod"/>
            </a:pPr>
            <a:endParaRPr lang="en-US" sz="2200" dirty="0"/>
          </a:p>
        </p:txBody>
      </p:sp>
    </p:spTree>
    <p:extLst>
      <p:ext uri="{BB962C8B-B14F-4D97-AF65-F5344CB8AC3E}">
        <p14:creationId xmlns:p14="http://schemas.microsoft.com/office/powerpoint/2010/main" val="3751580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pt-BR" dirty="0"/>
              <a:t>1. Visão geral da atmosfera terrestre</a:t>
            </a:r>
          </a:p>
        </p:txBody>
      </p:sp>
      <p:sp>
        <p:nvSpPr>
          <p:cNvPr id="6" name="Espaço Reservado para Conteúdo 5"/>
          <p:cNvSpPr>
            <a:spLocks noGrp="1"/>
          </p:cNvSpPr>
          <p:nvPr>
            <p:ph idx="1"/>
          </p:nvPr>
        </p:nvSpPr>
        <p:spPr/>
        <p:txBody>
          <a:bodyPr/>
          <a:lstStyle/>
          <a:p>
            <a:r>
              <a:rPr lang="pt-BR" sz="2000" dirty="0"/>
              <a:t>A atmosfera da Terra é um envelope gasoso muito fino, composta principalmente de </a:t>
            </a:r>
            <a:r>
              <a:rPr lang="pt-BR" sz="2000" dirty="0">
                <a:solidFill>
                  <a:srgbClr val="FF0000"/>
                </a:solidFill>
              </a:rPr>
              <a:t>nitrogênio</a:t>
            </a:r>
            <a:r>
              <a:rPr lang="pt-BR" sz="2000" dirty="0"/>
              <a:t> e </a:t>
            </a:r>
            <a:r>
              <a:rPr lang="pt-BR" sz="2000" dirty="0">
                <a:solidFill>
                  <a:srgbClr val="FF0000"/>
                </a:solidFill>
              </a:rPr>
              <a:t>oxigênio</a:t>
            </a:r>
            <a:r>
              <a:rPr lang="pt-BR" sz="2000" dirty="0"/>
              <a:t>, com </a:t>
            </a:r>
            <a:r>
              <a:rPr lang="pt-BR" sz="2000" i="1" dirty="0"/>
              <a:t>pequenas quantidades </a:t>
            </a:r>
            <a:r>
              <a:rPr lang="pt-BR" sz="2000" dirty="0"/>
              <a:t>de outros gases, como o vapor de água e dióxido de carbono. As nuvens com água líquida e/ou cristais de gelo estão embebidas na atmosfera.</a:t>
            </a:r>
          </a:p>
          <a:p>
            <a:endParaRPr lang="pt-BR" sz="1050" dirty="0"/>
          </a:p>
          <a:p>
            <a:r>
              <a:rPr lang="pt-BR" sz="2000" dirty="0"/>
              <a:t>Embora nossa atmosfera se estenda a muitas centenas de quilômetros da superfície terrestre, </a:t>
            </a:r>
            <a:r>
              <a:rPr lang="pt-BR" sz="2000" dirty="0">
                <a:solidFill>
                  <a:srgbClr val="FF0000"/>
                </a:solidFill>
              </a:rPr>
              <a:t>quase 99% da atmosfera fica dentro de meros 30 km da superfície da Terra</a:t>
            </a:r>
            <a:r>
              <a:rPr lang="pt-BR" sz="2000" dirty="0"/>
              <a:t>.</a:t>
            </a:r>
          </a:p>
          <a:p>
            <a:pPr marL="4848225" lvl="1"/>
            <a:r>
              <a:rPr lang="pt-BR" sz="1400" dirty="0"/>
              <a:t>Se a Terra fosse a encolhida para o tamanho de uma bola de praia, o seu ambiente habitável seria mais fino do que um pedaço de papel.</a:t>
            </a:r>
          </a:p>
          <a:p>
            <a:pPr marL="4848225" lvl="1"/>
            <a:endParaRPr lang="pt-BR" sz="100" dirty="0"/>
          </a:p>
          <a:p>
            <a:pPr marL="4848225" lvl="1"/>
            <a:r>
              <a:rPr lang="pt-BR" sz="1400" dirty="0"/>
              <a:t>Ou ainda, se espremermos a atmosfera para a densidade da água (1000 kg/m</a:t>
            </a:r>
            <a:r>
              <a:rPr lang="pt-BR" sz="1400" baseline="30000" dirty="0"/>
              <a:t>3</a:t>
            </a:r>
            <a:r>
              <a:rPr lang="pt-BR" sz="1400" dirty="0"/>
              <a:t>), ela teria apenas 10 metros de espessura! (Densidade da atmosfera a pressão do nível do mar e 15</a:t>
            </a:r>
            <a:r>
              <a:rPr lang="pt-BR" sz="1400" baseline="30000" dirty="0"/>
              <a:t>o</a:t>
            </a:r>
            <a:r>
              <a:rPr lang="pt-BR" sz="1400" dirty="0"/>
              <a:t>C é ~1,225 kg/m</a:t>
            </a:r>
            <a:r>
              <a:rPr lang="pt-BR" sz="1400" baseline="30000" dirty="0"/>
              <a:t>3</a:t>
            </a:r>
            <a:r>
              <a:rPr lang="pt-BR" sz="1400" dirty="0"/>
              <a:t>)</a:t>
            </a:r>
          </a:p>
          <a:p>
            <a:pPr marL="4848225" lvl="1"/>
            <a:endParaRPr lang="pt-BR" sz="100" dirty="0"/>
          </a:p>
          <a:p>
            <a:pPr marL="4848225" lvl="1"/>
            <a:r>
              <a:rPr lang="pt-BR" sz="1400" dirty="0"/>
              <a:t>Não há limite superior definido para a atmosfera; em vez disso, torna-se mais fina e mais fina, e eventualmente ela se une com um espaço vazio que envolve todos os planetas.</a:t>
            </a:r>
          </a:p>
          <a:p>
            <a:endParaRPr lang="pt-BR" sz="2000" dirty="0"/>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169" y="3577039"/>
            <a:ext cx="3727963" cy="2300233"/>
          </a:xfrm>
          <a:prstGeom prst="rect">
            <a:avLst/>
          </a:prstGeom>
        </p:spPr>
      </p:pic>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720" y="4723814"/>
            <a:ext cx="2736304" cy="1674569"/>
          </a:xfrm>
          <a:prstGeom prst="rect">
            <a:avLst/>
          </a:prstGeom>
        </p:spPr>
      </p:pic>
    </p:spTree>
    <p:extLst>
      <p:ext uri="{BB962C8B-B14F-4D97-AF65-F5344CB8AC3E}">
        <p14:creationId xmlns:p14="http://schemas.microsoft.com/office/powerpoint/2010/main" val="1027971975"/>
      </p:ext>
    </p:extLst>
  </p:cSld>
  <p:clrMapOvr>
    <a:masterClrMapping/>
  </p:clrMapOvr>
</p:sld>
</file>

<file path=ppt/theme/theme1.xml><?xml version="1.0" encoding="utf-8"?>
<a:theme xmlns:a="http://schemas.openxmlformats.org/drawingml/2006/main" name="Tema 1">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10551</TotalTime>
  <Words>4870</Words>
  <Application>Microsoft Office PowerPoint</Application>
  <PresentationFormat>Apresentação na tela (4:3)</PresentationFormat>
  <Paragraphs>403</Paragraphs>
  <Slides>49</Slides>
  <Notes>0</Notes>
  <HiddenSlides>0</HiddenSlides>
  <MMClips>1</MMClips>
  <ScaleCrop>false</ScaleCrop>
  <HeadingPairs>
    <vt:vector size="8" baseType="variant">
      <vt:variant>
        <vt:lpstr>Fontes usadas</vt:lpstr>
      </vt:variant>
      <vt:variant>
        <vt:i4>4</vt:i4>
      </vt:variant>
      <vt:variant>
        <vt:lpstr>Tema</vt:lpstr>
      </vt:variant>
      <vt:variant>
        <vt:i4>1</vt:i4>
      </vt:variant>
      <vt:variant>
        <vt:lpstr>Servidores OLE inseridos</vt:lpstr>
      </vt:variant>
      <vt:variant>
        <vt:i4>1</vt:i4>
      </vt:variant>
      <vt:variant>
        <vt:lpstr>Títulos de slides</vt:lpstr>
      </vt:variant>
      <vt:variant>
        <vt:i4>49</vt:i4>
      </vt:variant>
    </vt:vector>
  </HeadingPairs>
  <TitlesOfParts>
    <vt:vector size="55" baseType="lpstr">
      <vt:lpstr>Arial</vt:lpstr>
      <vt:lpstr>Arial Black</vt:lpstr>
      <vt:lpstr>Calibri</vt:lpstr>
      <vt:lpstr>Helvetica Neue</vt:lpstr>
      <vt:lpstr>Tema 1</vt:lpstr>
      <vt:lpstr>Equação</vt:lpstr>
      <vt:lpstr>Apresentação do PowerPoint</vt:lpstr>
      <vt:lpstr>Apresentação do PowerPoint</vt:lpstr>
      <vt:lpstr>Objetivos desta disciplina</vt:lpstr>
      <vt:lpstr>Conteúdo</vt:lpstr>
      <vt:lpstr>Bibliografia</vt:lpstr>
      <vt:lpstr>Formas de avaliação</vt:lpstr>
      <vt:lpstr>Datas das provas</vt:lpstr>
      <vt:lpstr>A terra e sua atmosfera</vt:lpstr>
      <vt:lpstr>1. Visão geral da atmosfera terrestre</vt:lpstr>
      <vt:lpstr>1. Visão geral da atmosfera terrestre</vt:lpstr>
      <vt:lpstr>1. Visão geral da atmosfera terrestre</vt:lpstr>
      <vt:lpstr>1. Visão geral da atmosfera terrestre</vt:lpstr>
      <vt:lpstr>1. Visão geral da atmosfera terrestre</vt:lpstr>
      <vt:lpstr>1. Visão geral da atmosfera terrestre</vt:lpstr>
      <vt:lpstr>1. Visão geral da atmosfera terrestre</vt:lpstr>
      <vt:lpstr>1. Visão geral da atmosfera terrestre</vt:lpstr>
      <vt:lpstr>1. Visão geral da atmosfera terrestre</vt:lpstr>
      <vt:lpstr>1. Visão geral da atmosfera terrestre</vt:lpstr>
      <vt:lpstr>1. Visão geral da atmosfera terrestre</vt:lpstr>
      <vt:lpstr>1. Visão geral da atmosfera terrestre</vt:lpstr>
      <vt:lpstr>1. Visão geral da atmosfera terrestre</vt:lpstr>
      <vt:lpstr>1. Visão geral da atmosfera terrestre</vt:lpstr>
      <vt:lpstr>1. Visão geral da atmosfera terrestre</vt:lpstr>
      <vt:lpstr>1. Visão geral da atmosfera terrestre</vt:lpstr>
      <vt:lpstr>1. Visão geral da atmosfera terrestre</vt:lpstr>
      <vt:lpstr>1. Visão geral da atmosfera terrestre</vt:lpstr>
      <vt:lpstr>1. Visão geral da atmosfera terrestre</vt:lpstr>
      <vt:lpstr>1. Visão geral da atmosfera terrestre</vt:lpstr>
      <vt:lpstr>1. Visão geral da atmosfera terrestre</vt:lpstr>
      <vt:lpstr>A terra e sua atmosfera</vt:lpstr>
      <vt:lpstr>2. A Estrutura vertical da atmosfera</vt:lpstr>
      <vt:lpstr>2. A Estrutura vertical da atmosfera</vt:lpstr>
      <vt:lpstr>2. A Estrutura vertical da atmosfera</vt:lpstr>
      <vt:lpstr>2. A Estrutura vertical da atmosfera</vt:lpstr>
      <vt:lpstr>2. A Estrutura vertical da atmosfera</vt:lpstr>
      <vt:lpstr>2. A Estrutura vertical da atmosfera</vt:lpstr>
      <vt:lpstr>2. A Estrutura vertical da atmosfera</vt:lpstr>
      <vt:lpstr>2. A Estrutura vertical da atmosfera</vt:lpstr>
      <vt:lpstr>2. A Estrutura vertical da atmosfera</vt:lpstr>
      <vt:lpstr>2. A Estrutura vertical da atmosfera</vt:lpstr>
      <vt:lpstr>2. A Estrutura vertical da atmosfera</vt:lpstr>
      <vt:lpstr>2. A Estrutura vertical da atmosfera</vt:lpstr>
      <vt:lpstr>2. A Estrutura vertical da atmosfera</vt:lpstr>
      <vt:lpstr>2. A Estrutura vertical da atmosfera</vt:lpstr>
      <vt:lpstr>2. A Estrutura vertical da atmosfera</vt:lpstr>
      <vt:lpstr>2. A Estrutura vertical da atmosfera</vt:lpstr>
      <vt:lpstr>2. A Estrutura vertical da atmosfera</vt:lpstr>
      <vt:lpstr>2. A Estrutura vertical da atmosfera</vt:lpstr>
      <vt:lpstr>Referências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rachel</dc:creator>
  <cp:lastModifiedBy>jose gonzalez</cp:lastModifiedBy>
  <cp:revision>308</cp:revision>
  <dcterms:created xsi:type="dcterms:W3CDTF">2013-11-09T20:07:22Z</dcterms:created>
  <dcterms:modified xsi:type="dcterms:W3CDTF">2020-03-04T18:07:03Z</dcterms:modified>
</cp:coreProperties>
</file>