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85" r:id="rId3"/>
    <p:sldId id="258" r:id="rId4"/>
    <p:sldId id="268" r:id="rId5"/>
    <p:sldId id="573" r:id="rId6"/>
    <p:sldId id="396" r:id="rId7"/>
    <p:sldId id="407" r:id="rId8"/>
    <p:sldId id="408" r:id="rId9"/>
    <p:sldId id="409" r:id="rId10"/>
    <p:sldId id="417" r:id="rId11"/>
    <p:sldId id="587" r:id="rId12"/>
    <p:sldId id="588" r:id="rId13"/>
    <p:sldId id="419" r:id="rId14"/>
    <p:sldId id="420" r:id="rId15"/>
    <p:sldId id="421" r:id="rId16"/>
    <p:sldId id="422" r:id="rId17"/>
    <p:sldId id="576" r:id="rId18"/>
    <p:sldId id="555" r:id="rId19"/>
    <p:sldId id="556" r:id="rId20"/>
    <p:sldId id="557" r:id="rId21"/>
    <p:sldId id="577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78" r:id="rId30"/>
    <p:sldId id="558" r:id="rId31"/>
    <p:sldId id="559" r:id="rId32"/>
    <p:sldId id="560" r:id="rId33"/>
    <p:sldId id="455" r:id="rId34"/>
    <p:sldId id="458" r:id="rId35"/>
    <p:sldId id="459" r:id="rId36"/>
    <p:sldId id="460" r:id="rId37"/>
    <p:sldId id="561" r:id="rId38"/>
    <p:sldId id="440" r:id="rId39"/>
    <p:sldId id="549" r:id="rId40"/>
    <p:sldId id="551" r:id="rId41"/>
    <p:sldId id="552" r:id="rId42"/>
    <p:sldId id="442" r:id="rId43"/>
    <p:sldId id="463" r:id="rId44"/>
    <p:sldId id="476" r:id="rId45"/>
    <p:sldId id="478" r:id="rId46"/>
    <p:sldId id="477" r:id="rId47"/>
    <p:sldId id="553" r:id="rId48"/>
    <p:sldId id="42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1"/>
    <p:restoredTop sz="94835"/>
  </p:normalViewPr>
  <p:slideViewPr>
    <p:cSldViewPr>
      <p:cViewPr varScale="1">
        <p:scale>
          <a:sx n="81" d="100"/>
          <a:sy n="81" d="100"/>
        </p:scale>
        <p:origin x="181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06CE-8A80-4600-A80C-9A9F7361D5C0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9AC7-7826-4F29-B1D6-71039A2E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25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4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417019"/>
            <a:ext cx="781114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81114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4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0"/>
          </p:nvPr>
        </p:nvSpPr>
        <p:spPr>
          <a:xfrm>
            <a:off x="457200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1"/>
          </p:nvPr>
        </p:nvSpPr>
        <p:spPr>
          <a:xfrm>
            <a:off x="4644008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0"/>
          </p:nvPr>
        </p:nvSpPr>
        <p:spPr>
          <a:xfrm>
            <a:off x="3697560" y="260648"/>
            <a:ext cx="4942892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6597352"/>
            <a:ext cx="8172400" cy="260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-36512" y="6577607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Cap. </a:t>
            </a:r>
            <a:r>
              <a:rPr lang="pt-BR" sz="1400" baseline="0" dirty="0">
                <a:solidFill>
                  <a:schemeClr val="bg1"/>
                </a:solidFill>
              </a:rPr>
              <a:t>1 - Formação das gotas de nuvem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6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6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PPJ0Khs7uW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J0Khs7uW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michu\OneDrive\Disciplinas\ACA0324%20-%20Meteorologia%20F&#237;sica%20I\VIDEOS\CLOUD%20FORMATION%20EXPERIMENT.wmv" TargetMode="External"/><Relationship Id="rId1" Type="http://schemas.microsoft.com/office/2007/relationships/media" Target="file:///C:\Users\michu\OneDrive\Disciplinas\ACA0324%20-%20Meteorologia%20F&#237;sica%20I\VIDEOS\CLOUD%20FORMATION%20EXPERIMENT.wmv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youtu.be/vMOC_O6x6qs" TargetMode="Externa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ACA0324 - </a:t>
            </a:r>
            <a:r>
              <a:rPr lang="en-US" b="1" dirty="0" err="1"/>
              <a:t>Meteorologia</a:t>
            </a:r>
            <a:r>
              <a:rPr lang="en-US" b="1" dirty="0"/>
              <a:t> </a:t>
            </a:r>
            <a:r>
              <a:rPr lang="en-US" b="1" dirty="0" err="1"/>
              <a:t>Física</a:t>
            </a:r>
            <a:r>
              <a:rPr lang="en-US" b="1" dirty="0"/>
              <a:t> I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Microfísica</a:t>
            </a:r>
            <a:r>
              <a:rPr lang="en-US" b="1" dirty="0"/>
              <a:t> de </a:t>
            </a:r>
            <a:r>
              <a:rPr lang="en-US" b="1" dirty="0" err="1"/>
              <a:t>Nuvens</a:t>
            </a:r>
            <a:r>
              <a:rPr lang="en-US" b="1" dirty="0"/>
              <a:t>)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Micael Amore Cecchini</a:t>
            </a:r>
          </a:p>
          <a:p>
            <a:r>
              <a:rPr lang="pt-BR" dirty="0"/>
              <a:t>(sala 315, micael.cecchini@usp.br)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9481" y="6546830"/>
            <a:ext cx="163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baseline="30000" dirty="0">
                <a:solidFill>
                  <a:schemeClr val="bg1"/>
                </a:solidFill>
              </a:rPr>
              <a:t>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semestre</a:t>
            </a:r>
            <a:r>
              <a:rPr lang="en-US" sz="1600" dirty="0">
                <a:solidFill>
                  <a:schemeClr val="bg1"/>
                </a:solidFill>
              </a:rPr>
              <a:t> 2019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2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Logo, a equação de Kelvin </a:t>
            </a:r>
            <a:r>
              <a:rPr lang="en-GB" sz="2400" dirty="0" err="1"/>
              <a:t>descreve</a:t>
            </a:r>
            <a:r>
              <a:rPr lang="en-GB" sz="2400" dirty="0"/>
              <a:t> a </a:t>
            </a:r>
            <a:r>
              <a:rPr lang="en-GB" sz="2400" dirty="0" err="1"/>
              <a:t>pressão</a:t>
            </a:r>
            <a:r>
              <a:rPr lang="en-GB" sz="2400" dirty="0"/>
              <a:t> de </a:t>
            </a:r>
            <a:r>
              <a:rPr lang="en-GB" sz="2400" dirty="0" err="1"/>
              <a:t>vapor</a:t>
            </a:r>
            <a:r>
              <a:rPr lang="en-GB" sz="2400" dirty="0"/>
              <a:t> de </a:t>
            </a:r>
            <a:r>
              <a:rPr lang="en-GB" sz="2400" dirty="0" err="1"/>
              <a:t>equilíbrio</a:t>
            </a:r>
            <a:r>
              <a:rPr lang="en-GB" sz="2400" dirty="0"/>
              <a:t> (</a:t>
            </a:r>
            <a:r>
              <a:rPr lang="en-GB" sz="2400" b="1" i="1" dirty="0" err="1"/>
              <a:t>e</a:t>
            </a:r>
            <a:r>
              <a:rPr lang="en-GB" sz="2400" b="1" i="1" baseline="-25000" dirty="0" err="1"/>
              <a:t>s</a:t>
            </a:r>
            <a:r>
              <a:rPr lang="en-GB" sz="2400" dirty="0"/>
              <a:t>) </a:t>
            </a:r>
            <a:r>
              <a:rPr lang="en-GB" sz="2400" dirty="0" err="1"/>
              <a:t>sobre</a:t>
            </a:r>
            <a:r>
              <a:rPr lang="en-GB" sz="2400" dirty="0"/>
              <a:t> a </a:t>
            </a:r>
            <a:r>
              <a:rPr lang="en-GB" sz="2400" dirty="0" err="1"/>
              <a:t>superfície</a:t>
            </a:r>
            <a:r>
              <a:rPr lang="en-GB" sz="2400" dirty="0"/>
              <a:t> de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dirty="0" err="1"/>
              <a:t>gota</a:t>
            </a:r>
            <a:r>
              <a:rPr lang="en-GB" sz="2400" dirty="0"/>
              <a:t> de </a:t>
            </a:r>
            <a:r>
              <a:rPr lang="en-GB" sz="2400" dirty="0" err="1"/>
              <a:t>raio</a:t>
            </a:r>
            <a:r>
              <a:rPr lang="en-GB" sz="2400" dirty="0"/>
              <a:t> </a:t>
            </a:r>
            <a:r>
              <a:rPr lang="en-GB" sz="2400" b="1" i="1" dirty="0"/>
              <a:t>r</a:t>
            </a:r>
            <a:r>
              <a:rPr lang="en-GB" sz="2400" dirty="0"/>
              <a:t>: </a:t>
            </a:r>
            <a:r>
              <a:rPr lang="en-GB" sz="2400" b="1" i="1" dirty="0" err="1"/>
              <a:t>e</a:t>
            </a:r>
            <a:r>
              <a:rPr lang="en-GB" sz="2400" b="1" i="1" baseline="-25000" dirty="0" err="1"/>
              <a:t>s</a:t>
            </a:r>
            <a:r>
              <a:rPr lang="en-GB" sz="2400" dirty="0"/>
              <a:t>(</a:t>
            </a:r>
            <a:r>
              <a:rPr lang="en-GB" sz="2400" b="1" i="1" dirty="0"/>
              <a:t>r</a:t>
            </a:r>
            <a:r>
              <a:rPr lang="en-GB" sz="2400" dirty="0"/>
              <a:t>) </a:t>
            </a:r>
            <a:endParaRPr lang="pt-BR" sz="2400" dirty="0"/>
          </a:p>
          <a:p>
            <a:r>
              <a:rPr lang="pt-BR" sz="2400" dirty="0"/>
              <a:t>Note que a medida que o raio da gota diminui, a pressão de vapor necessária para o equilíbrio aumenta. </a:t>
            </a:r>
          </a:p>
          <a:p>
            <a:endParaRPr lang="en-GB" sz="2400" dirty="0"/>
          </a:p>
          <a:p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 rot="2874452">
            <a:off x="2587816" y="4588225"/>
            <a:ext cx="1209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 &lt; </a:t>
            </a:r>
            <a:r>
              <a:rPr lang="en-GB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en-GB" sz="1400" i="1" baseline="-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GB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(r)</a:t>
            </a:r>
          </a:p>
          <a:p>
            <a:pPr algn="ctr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</a:t>
            </a:r>
            <a:r>
              <a:rPr lang="en-GB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gota</a:t>
            </a: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diminui</a:t>
            </a: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9" name="Retângulo 8"/>
          <p:cNvSpPr/>
          <p:nvPr/>
        </p:nvSpPr>
        <p:spPr>
          <a:xfrm rot="3165970">
            <a:off x="3076693" y="3598640"/>
            <a:ext cx="1387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7988" hangingPunct="0"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 &gt; </a:t>
            </a:r>
            <a:r>
              <a:rPr lang="en-GB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en-GB" i="1" baseline="-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GB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(r)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 defTabSz="407988" hangingPunct="0"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gota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cresce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264669" y="4205047"/>
            <a:ext cx="216024" cy="98351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3035351" y="4305673"/>
            <a:ext cx="216024" cy="135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805264"/>
            <a:ext cx="1015955" cy="5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147" y="5753033"/>
            <a:ext cx="616349" cy="6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/>
          <p:cNvSpPr txBox="1"/>
          <p:nvPr/>
        </p:nvSpPr>
        <p:spPr>
          <a:xfrm>
            <a:off x="3851920" y="6165304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moléculas</a:t>
            </a:r>
            <a:r>
              <a:rPr lang="en-US" sz="1400" dirty="0"/>
              <a:t> de H</a:t>
            </a:r>
            <a:r>
              <a:rPr lang="en-US" sz="1400" baseline="-25000" dirty="0"/>
              <a:t>2</a:t>
            </a:r>
            <a:r>
              <a:rPr lang="en-US" sz="1400" dirty="0"/>
              <a:t>0</a:t>
            </a:r>
            <a:endParaRPr lang="pt-BR" sz="1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851920" y="5805264"/>
            <a:ext cx="154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forças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moleculares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26" name="Conector de seta reta 25"/>
          <p:cNvCxnSpPr>
            <a:stCxn id="24" idx="1"/>
          </p:cNvCxnSpPr>
          <p:nvPr/>
        </p:nvCxnSpPr>
        <p:spPr>
          <a:xfrm flipH="1" flipV="1">
            <a:off x="3131840" y="6165304"/>
            <a:ext cx="720080" cy="1538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5220072" y="6165304"/>
            <a:ext cx="1008112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5" idx="1"/>
          </p:cNvCxnSpPr>
          <p:nvPr/>
        </p:nvCxnSpPr>
        <p:spPr>
          <a:xfrm flipH="1" flipV="1">
            <a:off x="3059832" y="5949280"/>
            <a:ext cx="792088" cy="98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25" idx="3"/>
          </p:cNvCxnSpPr>
          <p:nvPr/>
        </p:nvCxnSpPr>
        <p:spPr>
          <a:xfrm flipV="1">
            <a:off x="5400101" y="5877272"/>
            <a:ext cx="972099" cy="818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9277163-7DBC-4AD6-ACF0-474D5450E8F5}"/>
              </a:ext>
            </a:extLst>
          </p:cNvPr>
          <p:cNvGrpSpPr/>
          <p:nvPr/>
        </p:nvGrpSpPr>
        <p:grpSpPr>
          <a:xfrm>
            <a:off x="2051720" y="2132856"/>
            <a:ext cx="5245397" cy="3577899"/>
            <a:chOff x="2051720" y="2132856"/>
            <a:chExt cx="5245397" cy="3577899"/>
          </a:xfrm>
        </p:grpSpPr>
        <p:grpSp>
          <p:nvGrpSpPr>
            <p:cNvPr id="7" name="Grupo 6"/>
            <p:cNvGrpSpPr/>
            <p:nvPr/>
          </p:nvGrpSpPr>
          <p:grpSpPr>
            <a:xfrm>
              <a:off x="2051720" y="2132856"/>
              <a:ext cx="5245397" cy="3577899"/>
              <a:chOff x="1990899" y="2780928"/>
              <a:chExt cx="5245397" cy="357789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0899" y="2780928"/>
                <a:ext cx="5245397" cy="3577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tângulo 4"/>
              <p:cNvSpPr/>
              <p:nvPr/>
            </p:nvSpPr>
            <p:spPr>
              <a:xfrm>
                <a:off x="2699792" y="5445224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3419872" y="4725144"/>
                <a:ext cx="158417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BA9A7D3-AFF2-49A6-80C7-FFBF7CE80400}"/>
                </a:ext>
              </a:extLst>
            </p:cNvPr>
            <p:cNvSpPr/>
            <p:nvPr/>
          </p:nvSpPr>
          <p:spPr>
            <a:xfrm>
              <a:off x="3035351" y="2185119"/>
              <a:ext cx="312082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5724446" y="5405995"/>
            <a:ext cx="2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8000"/>
                </a:solidFill>
              </a:rPr>
              <a:t>Superfície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plana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>
                <a:solidFill>
                  <a:srgbClr val="008000"/>
                </a:solidFill>
              </a:rPr>
              <a:t>água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pura</a:t>
            </a:r>
            <a:endParaRPr lang="pt-BR" sz="1400" b="1" dirty="0">
              <a:solidFill>
                <a:srgbClr val="00800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491843" y="5406695"/>
            <a:ext cx="28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8000"/>
                </a:solidFill>
              </a:rPr>
              <a:t>Superfície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curva</a:t>
            </a:r>
            <a:r>
              <a:rPr lang="en-US" sz="1400" b="1" dirty="0">
                <a:solidFill>
                  <a:srgbClr val="008000"/>
                </a:solidFill>
              </a:rPr>
              <a:t>, </a:t>
            </a:r>
            <a:r>
              <a:rPr lang="en-US" sz="1400" b="1" dirty="0" err="1">
                <a:solidFill>
                  <a:srgbClr val="008000"/>
                </a:solidFill>
              </a:rPr>
              <a:t>água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pura</a:t>
            </a:r>
            <a:endParaRPr lang="pt-BR" sz="1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0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91BF9-FFA9-4F3C-A68A-43FD673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80CEC67-AD2A-448B-AED8-C489A2468D3A}"/>
              </a:ext>
            </a:extLst>
          </p:cNvPr>
          <p:cNvGrpSpPr/>
          <p:nvPr/>
        </p:nvGrpSpPr>
        <p:grpSpPr>
          <a:xfrm>
            <a:off x="1403648" y="1548638"/>
            <a:ext cx="6336704" cy="4322282"/>
            <a:chOff x="1403648" y="1548638"/>
            <a:chExt cx="6336704" cy="4322282"/>
          </a:xfrm>
        </p:grpSpPr>
        <p:grpSp>
          <p:nvGrpSpPr>
            <p:cNvPr id="4" name="Grupo 6">
              <a:extLst>
                <a:ext uri="{FF2B5EF4-FFF2-40B4-BE49-F238E27FC236}">
                  <a16:creationId xmlns:a16="http://schemas.microsoft.com/office/drawing/2014/main" id="{F16FB380-C56A-4B61-86D7-F5854A2140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03648" y="1548638"/>
              <a:ext cx="6336704" cy="4322282"/>
              <a:chOff x="1990899" y="2780928"/>
              <a:chExt cx="5245397" cy="3577899"/>
            </a:xfrm>
          </p:grpSpPr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CB364EDC-9E06-4BEB-900A-FB53ECFD34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90899" y="2780928"/>
                <a:ext cx="5245397" cy="3577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E899FDD-5FE8-4BA2-9F3A-DE92596B8E90}"/>
                  </a:ext>
                </a:extLst>
              </p:cNvPr>
              <p:cNvSpPr/>
              <p:nvPr/>
            </p:nvSpPr>
            <p:spPr>
              <a:xfrm>
                <a:off x="2699792" y="5445224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B1F41C21-0FCE-40AC-8253-31D0432E3A36}"/>
                  </a:ext>
                </a:extLst>
              </p:cNvPr>
              <p:cNvSpPr/>
              <p:nvPr/>
            </p:nvSpPr>
            <p:spPr>
              <a:xfrm>
                <a:off x="3419872" y="4725144"/>
                <a:ext cx="158417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EBC7DED-EA39-4FAD-879B-4B3AE77A41DC}"/>
                </a:ext>
              </a:extLst>
            </p:cNvPr>
            <p:cNvSpPr/>
            <p:nvPr/>
          </p:nvSpPr>
          <p:spPr>
            <a:xfrm>
              <a:off x="2555776" y="1700808"/>
              <a:ext cx="362978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C7450A4-6E6F-4395-882E-FD3FC17383C7}"/>
              </a:ext>
            </a:extLst>
          </p:cNvPr>
          <p:cNvCxnSpPr/>
          <p:nvPr/>
        </p:nvCxnSpPr>
        <p:spPr>
          <a:xfrm>
            <a:off x="2260026" y="4653136"/>
            <a:ext cx="31040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8E0A0C-E329-485A-A96F-2D1D5FE087A5}"/>
              </a:ext>
            </a:extLst>
          </p:cNvPr>
          <p:cNvSpPr txBox="1"/>
          <p:nvPr/>
        </p:nvSpPr>
        <p:spPr>
          <a:xfrm>
            <a:off x="5394401" y="446847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394027D-AC96-4C55-B078-92FD406F03F5}"/>
                  </a:ext>
                </a:extLst>
              </p:cNvPr>
              <p:cNvSpPr txBox="1"/>
              <p:nvPr/>
            </p:nvSpPr>
            <p:spPr>
              <a:xfrm>
                <a:off x="3275145" y="3764617"/>
                <a:ext cx="1486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394027D-AC96-4C55-B078-92FD406F0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45" y="3764617"/>
                <a:ext cx="14864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38A10D1-DD6E-4D16-ABBB-FE900D7724B4}"/>
              </a:ext>
            </a:extLst>
          </p:cNvPr>
          <p:cNvCxnSpPr/>
          <p:nvPr/>
        </p:nvCxnSpPr>
        <p:spPr>
          <a:xfrm flipV="1">
            <a:off x="3203848" y="4221088"/>
            <a:ext cx="234964" cy="43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0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008AFE7C-AABE-41A8-A04A-BB5D2E6AC0A1}"/>
              </a:ext>
            </a:extLst>
          </p:cNvPr>
          <p:cNvGrpSpPr/>
          <p:nvPr/>
        </p:nvGrpSpPr>
        <p:grpSpPr>
          <a:xfrm>
            <a:off x="2051720" y="2132856"/>
            <a:ext cx="5245397" cy="3577899"/>
            <a:chOff x="1990899" y="2780928"/>
            <a:chExt cx="5245397" cy="3577899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9A65F40-B9CF-49D4-A907-437F696C6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0899" y="2780928"/>
              <a:ext cx="5245397" cy="3577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7F5FD4C-8E10-492B-96FF-ACD8840081DA}"/>
                </a:ext>
              </a:extLst>
            </p:cNvPr>
            <p:cNvSpPr/>
            <p:nvPr/>
          </p:nvSpPr>
          <p:spPr>
            <a:xfrm>
              <a:off x="2699792" y="5445224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7792565-D1D0-422F-94D1-BF5ED1EDC769}"/>
                </a:ext>
              </a:extLst>
            </p:cNvPr>
            <p:cNvSpPr/>
            <p:nvPr/>
          </p:nvSpPr>
          <p:spPr>
            <a:xfrm>
              <a:off x="3419872" y="4725144"/>
              <a:ext cx="158417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FE65388B-F773-40A5-AEDC-C46E4381BE90}"/>
              </a:ext>
            </a:extLst>
          </p:cNvPr>
          <p:cNvSpPr/>
          <p:nvPr/>
        </p:nvSpPr>
        <p:spPr>
          <a:xfrm rot="2874452">
            <a:off x="2563771" y="4588225"/>
            <a:ext cx="1257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 &lt; </a:t>
            </a:r>
            <a:r>
              <a:rPr lang="en-GB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en-GB" sz="1400" i="1" baseline="-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GB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(r)</a:t>
            </a:r>
          </a:p>
          <a:p>
            <a:pPr algn="ctr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</a:t>
            </a:r>
            <a:r>
              <a:rPr lang="en-GB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gota</a:t>
            </a: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diminue</a:t>
            </a: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D61BF1-FEBC-4D22-8624-CFEDB819BF9B}"/>
              </a:ext>
            </a:extLst>
          </p:cNvPr>
          <p:cNvSpPr/>
          <p:nvPr/>
        </p:nvSpPr>
        <p:spPr>
          <a:xfrm rot="3165970">
            <a:off x="3229491" y="3318491"/>
            <a:ext cx="1387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7988" hangingPunct="0"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 &gt; </a:t>
            </a:r>
            <a:r>
              <a:rPr lang="en-GB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en-GB" i="1" baseline="-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GB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(r)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 defTabSz="407988" hangingPunct="0"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gota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cresce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</p:txBody>
      </p:sp>
      <p:cxnSp>
        <p:nvCxnSpPr>
          <p:cNvPr id="10" name="Conector de seta reta 10">
            <a:extLst>
              <a:ext uri="{FF2B5EF4-FFF2-40B4-BE49-F238E27FC236}">
                <a16:creationId xmlns:a16="http://schemas.microsoft.com/office/drawing/2014/main" id="{B36F1AC7-BD9E-4E14-BB82-B77653CB8917}"/>
              </a:ext>
            </a:extLst>
          </p:cNvPr>
          <p:cNvCxnSpPr>
            <a:cxnSpLocks/>
          </p:cNvCxnSpPr>
          <p:nvPr/>
        </p:nvCxnSpPr>
        <p:spPr>
          <a:xfrm flipV="1">
            <a:off x="3264669" y="4077072"/>
            <a:ext cx="330558" cy="226327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1">
            <a:extLst>
              <a:ext uri="{FF2B5EF4-FFF2-40B4-BE49-F238E27FC236}">
                <a16:creationId xmlns:a16="http://schemas.microsoft.com/office/drawing/2014/main" id="{46CE6096-FA94-4486-B5F6-6CD951CB7840}"/>
              </a:ext>
            </a:extLst>
          </p:cNvPr>
          <p:cNvCxnSpPr>
            <a:cxnSpLocks/>
          </p:cNvCxnSpPr>
          <p:nvPr/>
        </p:nvCxnSpPr>
        <p:spPr>
          <a:xfrm flipH="1">
            <a:off x="2920818" y="4305673"/>
            <a:ext cx="330557" cy="2166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4653CB3-956C-41D8-A32E-BCBDB2AF29C3}"/>
              </a:ext>
            </a:extLst>
          </p:cNvPr>
          <p:cNvCxnSpPr/>
          <p:nvPr/>
        </p:nvCxnSpPr>
        <p:spPr>
          <a:xfrm>
            <a:off x="2740914" y="4303398"/>
            <a:ext cx="31040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27CE68-A9D8-451F-AA0B-523B40CD72EB}"/>
              </a:ext>
            </a:extLst>
          </p:cNvPr>
          <p:cNvSpPr txBox="1"/>
          <p:nvPr/>
        </p:nvSpPr>
        <p:spPr>
          <a:xfrm>
            <a:off x="5875289" y="41187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8856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My Documents\USP\Curso_MeteoFisica_I\tabela_6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35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Para que uma gotícula de água formada a partir das colisões entre as moléculas de água fique estável, ela deve crescer a uma raio maior que </a:t>
            </a:r>
            <a:r>
              <a:rPr lang="pt-BR" sz="2400" b="1" i="1" dirty="0" err="1"/>
              <a:t>r</a:t>
            </a:r>
            <a:r>
              <a:rPr lang="pt-BR" sz="2400" b="1" i="1" baseline="-25000" dirty="0" err="1"/>
              <a:t>c</a:t>
            </a:r>
            <a:r>
              <a:rPr lang="pt-BR" sz="2400" dirty="0"/>
              <a:t>: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1050" dirty="0"/>
          </a:p>
          <a:p>
            <a:pPr lvl="1"/>
            <a:r>
              <a:rPr lang="pt-BR" sz="2000" dirty="0"/>
              <a:t>A tabela acima mostra que são necessárias altas </a:t>
            </a:r>
            <a:r>
              <a:rPr lang="pt-BR" sz="2000" b="1" i="1" dirty="0"/>
              <a:t>S</a:t>
            </a:r>
            <a:r>
              <a:rPr lang="pt-BR" sz="2000" dirty="0"/>
              <a:t> para que pequenas gotículas se tornem estáveis. Por exemplo, quando  </a:t>
            </a:r>
            <a:r>
              <a:rPr lang="pt-BR" sz="2000" b="1" i="1" dirty="0"/>
              <a:t>S</a:t>
            </a:r>
            <a:r>
              <a:rPr lang="pt-BR" sz="2000" dirty="0"/>
              <a:t> = 1.01 (UR=101%, SS=1%), as gotas com raio menor que 0.121 </a:t>
            </a:r>
            <a:r>
              <a:rPr lang="pt-BR" sz="2000" dirty="0">
                <a:latin typeface="Symbol" pitchFamily="18" charset="2"/>
              </a:rPr>
              <a:t>m</a:t>
            </a:r>
            <a:r>
              <a:rPr lang="pt-BR" sz="2000" dirty="0"/>
              <a:t>m são instáveis e tenderão a evaporar. </a:t>
            </a:r>
          </a:p>
          <a:p>
            <a:pPr lvl="1"/>
            <a:endParaRPr lang="pt-BR" sz="2000" dirty="0"/>
          </a:p>
          <a:p>
            <a:endParaRPr lang="pt-BR" sz="2400" dirty="0"/>
          </a:p>
        </p:txBody>
      </p:sp>
      <p:cxnSp>
        <p:nvCxnSpPr>
          <p:cNvPr id="5" name="Straight Arrow Connector 7"/>
          <p:cNvCxnSpPr/>
          <p:nvPr/>
        </p:nvCxnSpPr>
        <p:spPr>
          <a:xfrm>
            <a:off x="5796136" y="3284984"/>
            <a:ext cx="0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/>
          <p:cNvCxnSpPr/>
          <p:nvPr/>
        </p:nvCxnSpPr>
        <p:spPr>
          <a:xfrm flipV="1">
            <a:off x="3707904" y="3284984"/>
            <a:ext cx="0" cy="14359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6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Em nucleação homogênea, gotas de tamanho crítico são formadas por colisões aleatórias das moléculas de água. </a:t>
            </a:r>
          </a:p>
          <a:p>
            <a:endParaRPr lang="pt-BR" sz="2400" dirty="0"/>
          </a:p>
          <a:p>
            <a:r>
              <a:rPr lang="pt-BR" sz="2400" dirty="0"/>
              <a:t>Se estas gotas capturam outra molécula, elas se tornam supercríticas, ou seja:</a:t>
            </a:r>
          </a:p>
          <a:p>
            <a:pPr lvl="1"/>
            <a:r>
              <a:rPr lang="pt-BR" sz="2000" dirty="0"/>
              <a:t>com o aumento do tamanho, </a:t>
            </a:r>
            <a:r>
              <a:rPr lang="pt-BR" sz="2000" b="1" i="1" dirty="0"/>
              <a:t>e</a:t>
            </a:r>
            <a:r>
              <a:rPr lang="pt-BR" sz="2000" b="1" i="1" baseline="-25000" dirty="0"/>
              <a:t>s</a:t>
            </a:r>
            <a:r>
              <a:rPr lang="pt-BR" sz="2000" b="1" i="1" dirty="0"/>
              <a:t>(r)</a:t>
            </a:r>
            <a:r>
              <a:rPr lang="pt-BR" sz="2000" dirty="0"/>
              <a:t> diminui e a taxa de crescimento, a qual é proporcional à </a:t>
            </a:r>
            <a:r>
              <a:rPr lang="pt-BR" sz="2000" b="1" i="1" dirty="0"/>
              <a:t>e – e</a:t>
            </a:r>
            <a:r>
              <a:rPr lang="pt-BR" sz="2000" b="1" i="1" baseline="-25000" dirty="0"/>
              <a:t>s</a:t>
            </a:r>
            <a:r>
              <a:rPr lang="pt-BR" sz="2000" b="1" i="1" dirty="0"/>
              <a:t>(r)</a:t>
            </a:r>
            <a:r>
              <a:rPr lang="pt-BR" sz="2000" dirty="0"/>
              <a:t>, aumenta. </a:t>
            </a:r>
          </a:p>
          <a:p>
            <a:pPr lvl="1"/>
            <a:r>
              <a:rPr lang="pt-BR" sz="2000" dirty="0"/>
              <a:t>gotas supercríticas crescem espontaneamente. </a:t>
            </a:r>
          </a:p>
          <a:p>
            <a:endParaRPr lang="pt-BR" sz="2400" dirty="0"/>
          </a:p>
          <a:p>
            <a:r>
              <a:rPr lang="pt-BR" sz="2400" dirty="0"/>
              <a:t>A taxa de nucleação é simplesmente a taxa na qual as gotas supercríticas são formadas e é dado pelo produto da concentração de gotas críticas e taxa com a qual a gota crítica ganha outra molécula e se torna supercrítica.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 taxa de nucleação é simplesmente a taxa a qual as gotas </a:t>
            </a:r>
            <a:r>
              <a:rPr lang="pt-BR" sz="2400" dirty="0" err="1"/>
              <a:t>super-críticas</a:t>
            </a:r>
            <a:r>
              <a:rPr lang="pt-BR" sz="2400" dirty="0"/>
              <a:t> são formadas e é dado pelo produto da concentração de gotas críticas e taxa a qual a gota crítica ganha outra molécula e torna-se </a:t>
            </a:r>
            <a:r>
              <a:rPr lang="pt-BR" sz="2400" dirty="0" err="1"/>
              <a:t>super-critica</a:t>
            </a:r>
            <a:r>
              <a:rPr lang="pt-BR" sz="2400" dirty="0"/>
              <a:t>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1316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partir da termodinâmica estatística, a taxa de nucleação por unidade de volume pode ser expressa aproximadamente por: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58775" indent="0">
              <a:buNone/>
            </a:pPr>
            <a:r>
              <a:rPr lang="pt-BR" sz="2400" dirty="0"/>
              <a:t>onde </a:t>
            </a:r>
            <a:r>
              <a:rPr lang="pt-BR" sz="2400" b="1" i="1" dirty="0"/>
              <a:t>m</a:t>
            </a:r>
            <a:r>
              <a:rPr lang="pt-BR" sz="2400" dirty="0"/>
              <a:t> é a massa da molécula de água, </a:t>
            </a:r>
            <a:r>
              <a:rPr lang="pt-BR" sz="2400" b="1" i="1" dirty="0"/>
              <a:t>k</a:t>
            </a:r>
            <a:r>
              <a:rPr lang="pt-BR" sz="2400" dirty="0"/>
              <a:t> é constante de Boltzmann, </a:t>
            </a:r>
            <a:r>
              <a:rPr lang="pt-BR" sz="2400" b="1" i="1" dirty="0"/>
              <a:t>n</a:t>
            </a:r>
            <a:r>
              <a:rPr lang="pt-BR" sz="2400" dirty="0"/>
              <a:t> é o número de densidade de moléculas de vapor, </a:t>
            </a:r>
            <a:r>
              <a:rPr lang="pt-BR" sz="2400" b="1" i="1" dirty="0"/>
              <a:t>Z</a:t>
            </a:r>
            <a:r>
              <a:rPr lang="pt-BR" sz="2400" b="1" i="1" baseline="-25000" dirty="0"/>
              <a:t>n</a:t>
            </a:r>
            <a:r>
              <a:rPr lang="pt-BR" sz="2400" dirty="0"/>
              <a:t> é o fator de </a:t>
            </a:r>
            <a:r>
              <a:rPr lang="pt-BR" sz="2400" dirty="0" err="1"/>
              <a:t>Zeldovich</a:t>
            </a:r>
            <a:r>
              <a:rPr lang="pt-BR" sz="2400" dirty="0"/>
              <a:t> ou de não equilíbrio (~10</a:t>
            </a:r>
            <a:r>
              <a:rPr lang="pt-BR" sz="2400" baseline="30000" dirty="0"/>
              <a:t>-2</a:t>
            </a:r>
            <a:r>
              <a:rPr lang="pt-BR" sz="2400" dirty="0"/>
              <a:t> em unidade de CGS). </a:t>
            </a:r>
          </a:p>
          <a:p>
            <a:pPr marL="358775" indent="0">
              <a:buNone/>
            </a:pPr>
            <a:endParaRPr lang="pt-BR" sz="1050" dirty="0"/>
          </a:p>
          <a:p>
            <a:r>
              <a:rPr lang="pt-BR" sz="2400" dirty="0"/>
              <a:t>Substituindo </a:t>
            </a:r>
            <a:r>
              <a:rPr lang="pt-BR" sz="2400" b="1" i="1" dirty="0" err="1"/>
              <a:t>r</a:t>
            </a:r>
            <a:r>
              <a:rPr lang="pt-BR" sz="2400" b="1" i="1" baseline="-25000" dirty="0" err="1"/>
              <a:t>c</a:t>
            </a:r>
            <a:r>
              <a:rPr lang="pt-BR" sz="2400" b="1" i="1" dirty="0"/>
              <a:t>=2</a:t>
            </a:r>
            <a:r>
              <a:rPr lang="pt-BR" sz="2400" b="1" i="1" dirty="0">
                <a:latin typeface="Symbol" pitchFamily="18" charset="2"/>
              </a:rPr>
              <a:t>s</a:t>
            </a:r>
            <a:r>
              <a:rPr lang="pt-BR" sz="2400" b="1" i="1" dirty="0"/>
              <a:t>/(</a:t>
            </a:r>
            <a:r>
              <a:rPr lang="pt-BR" sz="2400" b="1" i="1" dirty="0" err="1"/>
              <a:t>R</a:t>
            </a:r>
            <a:r>
              <a:rPr lang="pt-BR" sz="2400" b="1" i="1" baseline="-25000" dirty="0" err="1"/>
              <a:t>v</a:t>
            </a:r>
            <a:r>
              <a:rPr lang="pt-BR" sz="2400" b="1" i="1" dirty="0"/>
              <a:t> </a:t>
            </a:r>
            <a:r>
              <a:rPr lang="pt-BR" sz="2400" b="1" i="1" dirty="0" err="1">
                <a:latin typeface="Symbol" pitchFamily="18" charset="2"/>
              </a:rPr>
              <a:t>r</a:t>
            </a:r>
            <a:r>
              <a:rPr lang="pt-BR" sz="2400" b="1" i="1" baseline="-25000" dirty="0" err="1"/>
              <a:t>L</a:t>
            </a:r>
            <a:r>
              <a:rPr lang="pt-BR" sz="2400" b="1" i="1" dirty="0"/>
              <a:t> T </a:t>
            </a:r>
            <a:r>
              <a:rPr lang="pt-BR" sz="2400" b="1" dirty="0" err="1"/>
              <a:t>ln</a:t>
            </a:r>
            <a:r>
              <a:rPr lang="pt-BR" sz="2400" b="1" i="1" dirty="0" err="1"/>
              <a:t>S</a:t>
            </a:r>
            <a:r>
              <a:rPr lang="pt-BR" sz="2400" b="1" i="1" dirty="0"/>
              <a:t>)</a:t>
            </a:r>
            <a:r>
              <a:rPr lang="pt-BR" sz="2400" dirty="0"/>
              <a:t>, temos </a:t>
            </a:r>
            <a:r>
              <a:rPr lang="pt-BR" sz="2400" b="1" i="1" dirty="0"/>
              <a:t>J</a:t>
            </a:r>
            <a:r>
              <a:rPr lang="pt-BR" sz="2400" dirty="0"/>
              <a:t> em função de </a:t>
            </a:r>
            <a:r>
              <a:rPr lang="pt-BR" sz="2400" b="1" i="1" dirty="0"/>
              <a:t>S</a:t>
            </a:r>
            <a:r>
              <a:rPr lang="pt-BR" sz="2400" dirty="0"/>
              <a:t>. Para uma dada</a:t>
            </a:r>
            <a:r>
              <a:rPr lang="pt-BR" b="1" i="1" dirty="0"/>
              <a:t> T </a:t>
            </a:r>
            <a:r>
              <a:rPr lang="pt-BR" sz="2400" dirty="0"/>
              <a:t>constante, a taxa de nucleação </a:t>
            </a:r>
            <a:r>
              <a:rPr lang="pt-BR" sz="2400" b="1" i="1" dirty="0"/>
              <a:t>J</a:t>
            </a:r>
            <a:r>
              <a:rPr lang="pt-BR" sz="2400" dirty="0"/>
              <a:t> cresce rapidamente de valores desprezíveis para valores extremamente grandes ao longo de variações pequenas de </a:t>
            </a:r>
            <a:r>
              <a:rPr lang="pt-BR" sz="2400" b="1" i="1" dirty="0"/>
              <a:t>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36613"/>
              </p:ext>
            </p:extLst>
          </p:nvPr>
        </p:nvGraphicFramePr>
        <p:xfrm>
          <a:off x="1800225" y="1600200"/>
          <a:ext cx="54784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3" name="Equação" r:id="rId3" imgW="2171080" imgH="482278" progId="">
                  <p:embed/>
                </p:oleObj>
              </mc:Choice>
              <mc:Fallback>
                <p:oleObj name="Equação" r:id="rId3" imgW="2171080" imgH="482278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600200"/>
                        <a:ext cx="54784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16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Por convenção, uma taxa de nucleação homogênea significativa é da ordem 1 cm</a:t>
            </a:r>
            <a:r>
              <a:rPr lang="pt-BR" sz="2400" baseline="30000" dirty="0"/>
              <a:t>-3</a:t>
            </a:r>
            <a:r>
              <a:rPr lang="pt-BR" sz="2400" dirty="0"/>
              <a:t> s</a:t>
            </a:r>
            <a:r>
              <a:rPr lang="pt-BR" sz="2400" baseline="30000" dirty="0"/>
              <a:t>-1</a:t>
            </a:r>
            <a:r>
              <a:rPr lang="pt-BR" sz="2400" dirty="0"/>
              <a:t> e é denominado de razão de saturação crítica </a:t>
            </a:r>
            <a:r>
              <a:rPr lang="pt-BR" sz="2400" b="1" i="1" dirty="0"/>
              <a:t>S</a:t>
            </a:r>
            <a:r>
              <a:rPr lang="pt-BR" sz="2400" b="1" i="1" baseline="-25000" dirty="0"/>
              <a:t>c</a:t>
            </a:r>
            <a:r>
              <a:rPr lang="pt-BR" sz="2400" dirty="0"/>
              <a:t>. </a:t>
            </a:r>
          </a:p>
          <a:p>
            <a:endParaRPr lang="pt-BR" sz="1600" dirty="0"/>
          </a:p>
          <a:p>
            <a:r>
              <a:rPr lang="pt-BR" sz="2400" dirty="0"/>
              <a:t>Teoria e dados experimentais mostram que </a:t>
            </a:r>
            <a:r>
              <a:rPr lang="pt-BR" sz="2400" b="1" i="1" dirty="0" err="1"/>
              <a:t>S</a:t>
            </a:r>
            <a:r>
              <a:rPr lang="pt-BR" sz="2400" b="1" i="1" baseline="-25000" dirty="0" err="1"/>
              <a:t>c</a:t>
            </a:r>
            <a:r>
              <a:rPr lang="pt-BR" sz="2400" dirty="0"/>
              <a:t> diminui com o aumento da </a:t>
            </a:r>
            <a:r>
              <a:rPr lang="pt-BR" sz="2400" b="1" i="1" dirty="0"/>
              <a:t>T</a:t>
            </a:r>
            <a:r>
              <a:rPr lang="pt-BR" sz="2400" dirty="0"/>
              <a:t>, e tem um valor de</a:t>
            </a:r>
          </a:p>
          <a:p>
            <a:pPr lvl="1"/>
            <a:r>
              <a:rPr lang="pt-BR" sz="2000" dirty="0"/>
              <a:t>4,3 (SS = 330%)   a   273 K, </a:t>
            </a:r>
          </a:p>
          <a:p>
            <a:pPr lvl="1"/>
            <a:r>
              <a:rPr lang="pt-BR" sz="2000" dirty="0"/>
              <a:t>6,3 (SS = 530%)  a   250 K, </a:t>
            </a:r>
          </a:p>
          <a:p>
            <a:pPr lvl="1"/>
            <a:r>
              <a:rPr lang="pt-BR" sz="2000" dirty="0"/>
              <a:t>3,5 (SS = 250%)  a   290 K. </a:t>
            </a:r>
          </a:p>
          <a:p>
            <a:pPr lvl="0"/>
            <a:endParaRPr lang="pt-BR" sz="1600" dirty="0">
              <a:solidFill>
                <a:prstClr val="black"/>
              </a:solidFill>
            </a:endParaRPr>
          </a:p>
          <a:p>
            <a:r>
              <a:rPr lang="pt-BR" sz="2400" dirty="0"/>
              <a:t>Tais valores de </a:t>
            </a:r>
            <a:r>
              <a:rPr lang="pt-BR" sz="2400" b="1" i="1" dirty="0"/>
              <a:t>S</a:t>
            </a:r>
            <a:r>
              <a:rPr lang="pt-BR" sz="2400" dirty="0"/>
              <a:t> não são nunca observados na atmosfera, aonde a supersaturação raramente excede 1 ou 2%.</a:t>
            </a:r>
          </a:p>
          <a:p>
            <a:pPr lvl="0"/>
            <a:endParaRPr lang="pt-BR" sz="1600" dirty="0">
              <a:solidFill>
                <a:prstClr val="black"/>
              </a:solidFill>
            </a:endParaRPr>
          </a:p>
          <a:p>
            <a:r>
              <a:rPr lang="pt-BR" sz="2400" dirty="0"/>
              <a:t>Logo, </a:t>
            </a:r>
            <a:r>
              <a:rPr lang="pt-BR" sz="2400" i="1" dirty="0">
                <a:solidFill>
                  <a:srgbClr val="FF0000"/>
                </a:solidFill>
              </a:rPr>
              <a:t>a </a:t>
            </a:r>
            <a:r>
              <a:rPr lang="pt-BR" sz="2400" b="1" i="1" dirty="0">
                <a:solidFill>
                  <a:srgbClr val="FF0000"/>
                </a:solidFill>
              </a:rPr>
              <a:t>nucleação homogênea </a:t>
            </a:r>
            <a:r>
              <a:rPr lang="pt-BR" sz="2400" i="1" dirty="0">
                <a:solidFill>
                  <a:srgbClr val="FF0000"/>
                </a:solidFill>
              </a:rPr>
              <a:t>de água liquida a partir do vapor </a:t>
            </a:r>
            <a:r>
              <a:rPr lang="pt-BR" sz="2400" i="1" u="sng" dirty="0">
                <a:solidFill>
                  <a:srgbClr val="FF0000"/>
                </a:solidFill>
              </a:rPr>
              <a:t>não</a:t>
            </a:r>
            <a:r>
              <a:rPr lang="pt-BR" sz="2400" i="1" dirty="0">
                <a:solidFill>
                  <a:srgbClr val="FF0000"/>
                </a:solidFill>
              </a:rPr>
              <a:t> é possível nas condições da atmosfera terrestre</a:t>
            </a:r>
            <a:r>
              <a:rPr lang="pt-BR" sz="2400" dirty="0"/>
              <a:t>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116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de valores de </a:t>
            </a:r>
            <a:r>
              <a:rPr lang="pt-BR" sz="2400" b="1" i="1" dirty="0"/>
              <a:t>S</a:t>
            </a:r>
            <a:r>
              <a:rPr lang="pt-BR" sz="2400" dirty="0"/>
              <a:t> na natureza:</a:t>
            </a:r>
            <a:endParaRPr lang="pt-BR" sz="18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62514" cy="525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0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PARA ENTENDER MELHOR A TENSÃO SUPERFICIAL:</a:t>
            </a:r>
          </a:p>
          <a:p>
            <a:pPr lvl="1"/>
            <a:r>
              <a:rPr lang="pt-BR" sz="2000" dirty="0"/>
              <a:t>A tensão superficial (ou energia superficial) é </a:t>
            </a:r>
            <a:r>
              <a:rPr lang="pt-BR" sz="2000" b="1" u="sng" dirty="0"/>
              <a:t>uma força de tensão </a:t>
            </a:r>
            <a:r>
              <a:rPr lang="pt-BR" sz="2000" dirty="0"/>
              <a:t>ou contração dada em N/m ou J/m</a:t>
            </a:r>
            <a:r>
              <a:rPr lang="pt-BR" sz="2000" baseline="30000" dirty="0"/>
              <a:t>2</a:t>
            </a:r>
            <a:r>
              <a:rPr lang="pt-BR" sz="2000" dirty="0"/>
              <a:t> (energia por unidade área).</a:t>
            </a:r>
          </a:p>
          <a:p>
            <a:pPr marL="3135313" lvl="2"/>
            <a:endParaRPr lang="pt-BR" sz="1600" dirty="0"/>
          </a:p>
          <a:p>
            <a:pPr marL="3375025" lvl="2"/>
            <a:r>
              <a:rPr lang="pt-BR" sz="1600" dirty="0"/>
              <a:t>Por exemplo, a tensão superficial age como uma membrana elástica (como de um balão). Como a tensão superficial é uma força de contração, cada seção do balão está “puxando” umas às outras resistindo à mudanças na sua forma.</a:t>
            </a:r>
          </a:p>
          <a:p>
            <a:pPr lvl="1"/>
            <a:endParaRPr lang="pt-BR" sz="1200" dirty="0"/>
          </a:p>
          <a:p>
            <a:pPr lvl="1"/>
            <a:r>
              <a:rPr lang="pt-BR" sz="2000" dirty="0"/>
              <a:t>O que causa essas forças de tensão em uma gota de nuvem é a atração ou </a:t>
            </a:r>
            <a:r>
              <a:rPr lang="pt-BR" sz="2000" b="1" u="sng" dirty="0"/>
              <a:t>forças coesivas </a:t>
            </a:r>
            <a:r>
              <a:rPr lang="pt-BR" sz="2000" dirty="0"/>
              <a:t>(aderentes) entre as moléculas de água.</a:t>
            </a:r>
          </a:p>
          <a:p>
            <a:pPr marL="3429000" lvl="2"/>
            <a:r>
              <a:rPr lang="pt-BR" sz="1600" dirty="0"/>
              <a:t>Por exemplo, um copo cheio de água:</a:t>
            </a:r>
          </a:p>
          <a:p>
            <a:pPr marL="3592513" lvl="3"/>
            <a:r>
              <a:rPr lang="pt-BR" sz="1400" dirty="0"/>
              <a:t>As moléculas no interior do copo estão sob ação de forças coesivas das moléculas vizinhas, distribuídas igualmente para todos os lados. Essas interações diminuem o estado de energia  dessas moléculas (“são moléculas felizes”).</a:t>
            </a:r>
          </a:p>
          <a:p>
            <a:pPr marL="3592513" lvl="3"/>
            <a:r>
              <a:rPr lang="pt-BR" sz="1400" dirty="0"/>
              <a:t>As moléculas da superfície do copo estão rodeadas por moléculas de água somente em metade da sua superfície, experimentando apenas metade das forças coesivas, deixando-as em um estado de energia maior do que as moléculas do interior do copo (“são moléculas infelizes”).</a:t>
            </a:r>
          </a:p>
          <a:p>
            <a:pPr marL="3135313" lvl="2"/>
            <a:endParaRPr lang="pt-BR" sz="1600" dirty="0"/>
          </a:p>
          <a:p>
            <a:endParaRPr lang="pt-BR" sz="2400" dirty="0"/>
          </a:p>
        </p:txBody>
      </p:sp>
      <p:grpSp>
        <p:nvGrpSpPr>
          <p:cNvPr id="36" name="Grupo 35"/>
          <p:cNvGrpSpPr/>
          <p:nvPr/>
        </p:nvGrpSpPr>
        <p:grpSpPr>
          <a:xfrm>
            <a:off x="1051406" y="1556793"/>
            <a:ext cx="1864410" cy="2088232"/>
            <a:chOff x="471142" y="1837004"/>
            <a:chExt cx="2370375" cy="237594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3" y="2185367"/>
              <a:ext cx="1429096" cy="1891704"/>
            </a:xfrm>
            <a:prstGeom prst="rect">
              <a:avLst/>
            </a:prstGeom>
          </p:spPr>
        </p:pic>
        <p:sp>
          <p:nvSpPr>
            <p:cNvPr id="6" name="Arco 5"/>
            <p:cNvSpPr/>
            <p:nvPr/>
          </p:nvSpPr>
          <p:spPr>
            <a:xfrm rot="2306780">
              <a:off x="471142" y="1837004"/>
              <a:ext cx="2091095" cy="2357843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Arco 6"/>
            <p:cNvSpPr/>
            <p:nvPr/>
          </p:nvSpPr>
          <p:spPr>
            <a:xfrm rot="2306780">
              <a:off x="750422" y="1855108"/>
              <a:ext cx="2091095" cy="2357843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cxnSp>
          <p:nvCxnSpPr>
            <p:cNvPr id="9" name="Conector de seta reta 8"/>
            <p:cNvCxnSpPr/>
            <p:nvPr/>
          </p:nvCxnSpPr>
          <p:spPr>
            <a:xfrm>
              <a:off x="2533943" y="2132856"/>
              <a:ext cx="216024" cy="36004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>
              <a:off x="2771800" y="2708920"/>
              <a:ext cx="0" cy="34505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2475319" y="3284984"/>
              <a:ext cx="182120" cy="38104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1903328" y="2132856"/>
              <a:ext cx="425361" cy="43205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>
              <a:endCxn id="6" idx="2"/>
            </p:cNvCxnSpPr>
            <p:nvPr/>
          </p:nvCxnSpPr>
          <p:spPr>
            <a:xfrm>
              <a:off x="1795969" y="3284984"/>
              <a:ext cx="539583" cy="31272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ector reto 44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92075" cmpd="dbl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61833"/>
            <a:ext cx="3240360" cy="2156907"/>
          </a:xfrm>
          <a:prstGeom prst="rect">
            <a:avLst/>
          </a:prstGeom>
        </p:spPr>
      </p:pic>
      <p:grpSp>
        <p:nvGrpSpPr>
          <p:cNvPr id="75" name="Grupo 74"/>
          <p:cNvGrpSpPr/>
          <p:nvPr/>
        </p:nvGrpSpPr>
        <p:grpSpPr>
          <a:xfrm>
            <a:off x="1187624" y="5373216"/>
            <a:ext cx="466833" cy="452201"/>
            <a:chOff x="1249332" y="5866793"/>
            <a:chExt cx="466833" cy="452201"/>
          </a:xfrm>
        </p:grpSpPr>
        <p:sp>
          <p:nvSpPr>
            <p:cNvPr id="55" name="Elipse 54"/>
            <p:cNvSpPr/>
            <p:nvPr/>
          </p:nvSpPr>
          <p:spPr>
            <a:xfrm>
              <a:off x="1331640" y="594928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58" name="Conector de seta reta 57"/>
            <p:cNvCxnSpPr>
              <a:stCxn id="55" idx="1"/>
            </p:cNvCxnSpPr>
            <p:nvPr/>
          </p:nvCxnSpPr>
          <p:spPr>
            <a:xfrm flipH="1" flipV="1">
              <a:off x="1259632" y="5866793"/>
              <a:ext cx="114189" cy="12466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>
              <a:stCxn id="55" idx="3"/>
            </p:cNvCxnSpPr>
            <p:nvPr/>
          </p:nvCxnSpPr>
          <p:spPr>
            <a:xfrm flipH="1">
              <a:off x="1249332" y="6195131"/>
              <a:ext cx="124489" cy="11418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/>
            <p:cNvCxnSpPr>
              <a:stCxn id="55" idx="7"/>
            </p:cNvCxnSpPr>
            <p:nvPr/>
          </p:nvCxnSpPr>
          <p:spPr>
            <a:xfrm flipV="1">
              <a:off x="1577491" y="5866793"/>
              <a:ext cx="138674" cy="12466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de seta reta 67"/>
            <p:cNvCxnSpPr>
              <a:stCxn id="55" idx="5"/>
            </p:cNvCxnSpPr>
            <p:nvPr/>
          </p:nvCxnSpPr>
          <p:spPr>
            <a:xfrm>
              <a:off x="1577491" y="6195131"/>
              <a:ext cx="138674" cy="12386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6019733"/>
              <a:ext cx="175397" cy="175397"/>
            </a:xfrm>
            <a:prstGeom prst="rect">
              <a:avLst/>
            </a:prstGeom>
          </p:spPr>
        </p:pic>
      </p:grpSp>
      <p:grpSp>
        <p:nvGrpSpPr>
          <p:cNvPr id="76" name="Grupo 75"/>
          <p:cNvGrpSpPr/>
          <p:nvPr/>
        </p:nvGrpSpPr>
        <p:grpSpPr>
          <a:xfrm>
            <a:off x="2315267" y="5383695"/>
            <a:ext cx="466833" cy="452201"/>
            <a:chOff x="1249332" y="5866793"/>
            <a:chExt cx="466833" cy="452201"/>
          </a:xfrm>
        </p:grpSpPr>
        <p:sp>
          <p:nvSpPr>
            <p:cNvPr id="77" name="Elipse 76"/>
            <p:cNvSpPr/>
            <p:nvPr/>
          </p:nvSpPr>
          <p:spPr>
            <a:xfrm>
              <a:off x="1331640" y="594928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78" name="Conector de seta reta 77"/>
            <p:cNvCxnSpPr>
              <a:stCxn id="77" idx="1"/>
            </p:cNvCxnSpPr>
            <p:nvPr/>
          </p:nvCxnSpPr>
          <p:spPr>
            <a:xfrm flipH="1" flipV="1">
              <a:off x="1259632" y="5866793"/>
              <a:ext cx="114189" cy="12466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/>
            <p:cNvCxnSpPr>
              <a:stCxn id="77" idx="3"/>
            </p:cNvCxnSpPr>
            <p:nvPr/>
          </p:nvCxnSpPr>
          <p:spPr>
            <a:xfrm flipH="1">
              <a:off x="1249332" y="6195131"/>
              <a:ext cx="124489" cy="11418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/>
            <p:cNvCxnSpPr>
              <a:stCxn id="77" idx="7"/>
            </p:cNvCxnSpPr>
            <p:nvPr/>
          </p:nvCxnSpPr>
          <p:spPr>
            <a:xfrm flipV="1">
              <a:off x="1577491" y="5866793"/>
              <a:ext cx="138674" cy="12466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/>
            <p:cNvCxnSpPr>
              <a:stCxn id="77" idx="5"/>
            </p:cNvCxnSpPr>
            <p:nvPr/>
          </p:nvCxnSpPr>
          <p:spPr>
            <a:xfrm>
              <a:off x="1577491" y="6195131"/>
              <a:ext cx="138674" cy="12386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6019733"/>
              <a:ext cx="175397" cy="175397"/>
            </a:xfrm>
            <a:prstGeom prst="rect">
              <a:avLst/>
            </a:prstGeom>
          </p:spPr>
        </p:pic>
      </p:grpSp>
      <p:grpSp>
        <p:nvGrpSpPr>
          <p:cNvPr id="98" name="Grupo 97"/>
          <p:cNvGrpSpPr/>
          <p:nvPr/>
        </p:nvGrpSpPr>
        <p:grpSpPr>
          <a:xfrm>
            <a:off x="859915" y="4797152"/>
            <a:ext cx="759757" cy="288032"/>
            <a:chOff x="1114020" y="5311687"/>
            <a:chExt cx="759757" cy="288032"/>
          </a:xfrm>
        </p:grpSpPr>
        <p:grpSp>
          <p:nvGrpSpPr>
            <p:cNvPr id="83" name="Grupo 82"/>
            <p:cNvGrpSpPr/>
            <p:nvPr/>
          </p:nvGrpSpPr>
          <p:grpSpPr>
            <a:xfrm>
              <a:off x="1404939" y="5311687"/>
              <a:ext cx="468838" cy="288032"/>
              <a:chOff x="1331640" y="5949280"/>
              <a:chExt cx="468838" cy="288032"/>
            </a:xfrm>
          </p:grpSpPr>
          <p:sp>
            <p:nvSpPr>
              <p:cNvPr id="84" name="Elipse 83"/>
              <p:cNvSpPr/>
              <p:nvPr/>
            </p:nvSpPr>
            <p:spPr>
              <a:xfrm>
                <a:off x="1331640" y="594928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8" name="Conector de seta reta 87"/>
              <p:cNvCxnSpPr>
                <a:stCxn id="84" idx="6"/>
              </p:cNvCxnSpPr>
              <p:nvPr/>
            </p:nvCxnSpPr>
            <p:spPr>
              <a:xfrm>
                <a:off x="1619672" y="6093296"/>
                <a:ext cx="180806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Conector de seta reta 95"/>
            <p:cNvCxnSpPr/>
            <p:nvPr/>
          </p:nvCxnSpPr>
          <p:spPr>
            <a:xfrm flipH="1">
              <a:off x="1114020" y="5446777"/>
              <a:ext cx="289627" cy="11487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Imagem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3864" y="5358691"/>
              <a:ext cx="202963" cy="202963"/>
            </a:xfrm>
            <a:prstGeom prst="rect">
              <a:avLst/>
            </a:prstGeom>
          </p:spPr>
        </p:pic>
      </p:grpSp>
      <p:grpSp>
        <p:nvGrpSpPr>
          <p:cNvPr id="99" name="Grupo 98"/>
          <p:cNvGrpSpPr/>
          <p:nvPr/>
        </p:nvGrpSpPr>
        <p:grpSpPr>
          <a:xfrm>
            <a:off x="2335076" y="4797152"/>
            <a:ext cx="740116" cy="288032"/>
            <a:chOff x="1222841" y="5311687"/>
            <a:chExt cx="740116" cy="288032"/>
          </a:xfrm>
        </p:grpSpPr>
        <p:grpSp>
          <p:nvGrpSpPr>
            <p:cNvPr id="100" name="Grupo 99"/>
            <p:cNvGrpSpPr/>
            <p:nvPr/>
          </p:nvGrpSpPr>
          <p:grpSpPr>
            <a:xfrm>
              <a:off x="1404939" y="5311687"/>
              <a:ext cx="558018" cy="288032"/>
              <a:chOff x="1331640" y="5949280"/>
              <a:chExt cx="558018" cy="288032"/>
            </a:xfrm>
          </p:grpSpPr>
          <p:sp>
            <p:nvSpPr>
              <p:cNvPr id="103" name="Elipse 102"/>
              <p:cNvSpPr/>
              <p:nvPr/>
            </p:nvSpPr>
            <p:spPr>
              <a:xfrm>
                <a:off x="1331640" y="594928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4" name="Conector de seta reta 103"/>
              <p:cNvCxnSpPr>
                <a:stCxn id="103" idx="6"/>
              </p:cNvCxnSpPr>
              <p:nvPr/>
            </p:nvCxnSpPr>
            <p:spPr>
              <a:xfrm>
                <a:off x="1619672" y="6093296"/>
                <a:ext cx="269986" cy="105951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Conector de seta reta 100"/>
            <p:cNvCxnSpPr/>
            <p:nvPr/>
          </p:nvCxnSpPr>
          <p:spPr>
            <a:xfrm rot="10800000">
              <a:off x="1222841" y="5446777"/>
              <a:ext cx="18080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3864" y="5358691"/>
              <a:ext cx="202963" cy="202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5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Afim de minimizar o número de moléculas em um estado maior de energia, os líquidos ajustam suas formas para expor o mínimo possível de área superficial, ou seja, se ajustam em esferas, como as gotículas de água.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" y="2128588"/>
            <a:ext cx="3701920" cy="18654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79" y="1927104"/>
            <a:ext cx="2685927" cy="2066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18179"/>
            <a:ext cx="3024336" cy="22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4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92683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sumário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089605"/>
            <a:ext cx="7776864" cy="406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200000"/>
              </a:lnSpc>
              <a:buClr>
                <a:srgbClr val="0070C0"/>
              </a:buClr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Cap. 1 –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Formação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das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gotas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nuvem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58775">
              <a:lnSpc>
                <a:spcPct val="200000"/>
              </a:lnSpc>
              <a:buClr>
                <a:srgbClr val="0070C0"/>
              </a:buClr>
            </a:pPr>
            <a:r>
              <a:rPr lang="en-US" sz="2200" dirty="0"/>
              <a:t>Cap. 2 – </a:t>
            </a:r>
            <a:r>
              <a:rPr lang="en-US" sz="2200" dirty="0" err="1"/>
              <a:t>Crescimento</a:t>
            </a:r>
            <a:r>
              <a:rPr lang="en-US" sz="2200" dirty="0"/>
              <a:t> de </a:t>
            </a:r>
            <a:r>
              <a:rPr lang="en-US" sz="2200" dirty="0" err="1"/>
              <a:t>gotas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difusão</a:t>
            </a:r>
            <a:r>
              <a:rPr lang="en-US" sz="2200" dirty="0"/>
              <a:t> de vapor</a:t>
            </a:r>
          </a:p>
          <a:p>
            <a:pPr marL="358775">
              <a:lnSpc>
                <a:spcPct val="200000"/>
              </a:lnSpc>
              <a:buClr>
                <a:srgbClr val="0070C0"/>
              </a:buClr>
            </a:pPr>
            <a:r>
              <a:rPr lang="en-US" sz="2200" dirty="0"/>
              <a:t>Cap. 3 – </a:t>
            </a:r>
            <a:r>
              <a:rPr lang="en-US" sz="2200" dirty="0" err="1"/>
              <a:t>Crescimento</a:t>
            </a:r>
            <a:r>
              <a:rPr lang="en-US" sz="2200" dirty="0"/>
              <a:t> de </a:t>
            </a:r>
            <a:r>
              <a:rPr lang="en-US" sz="2200" dirty="0" err="1"/>
              <a:t>gotas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colisão-coalescência</a:t>
            </a:r>
            <a:endParaRPr lang="en-US" sz="2200" dirty="0"/>
          </a:p>
          <a:p>
            <a:pPr marL="358775">
              <a:lnSpc>
                <a:spcPct val="200000"/>
              </a:lnSpc>
              <a:buClr>
                <a:srgbClr val="0070C0"/>
              </a:buClr>
            </a:pPr>
            <a:r>
              <a:rPr lang="en-US" sz="2200" dirty="0"/>
              <a:t>Cap. 4 – </a:t>
            </a:r>
            <a:r>
              <a:rPr lang="en-US" sz="2200" dirty="0" err="1"/>
              <a:t>Formação</a:t>
            </a:r>
            <a:r>
              <a:rPr lang="en-US" sz="2200" dirty="0"/>
              <a:t> e </a:t>
            </a:r>
            <a:r>
              <a:rPr lang="en-US" sz="2200" dirty="0" err="1"/>
              <a:t>crescimento</a:t>
            </a:r>
            <a:r>
              <a:rPr lang="en-US" sz="2200" dirty="0"/>
              <a:t> de </a:t>
            </a:r>
            <a:r>
              <a:rPr lang="en-US" sz="2200" dirty="0" err="1"/>
              <a:t>cristais</a:t>
            </a:r>
            <a:r>
              <a:rPr lang="en-US" sz="2200" dirty="0"/>
              <a:t> de </a:t>
            </a:r>
            <a:r>
              <a:rPr lang="en-US" sz="2200" dirty="0" err="1"/>
              <a:t>gelo</a:t>
            </a:r>
            <a:endParaRPr lang="en-US" sz="2200" dirty="0"/>
          </a:p>
          <a:p>
            <a:pPr marL="358775">
              <a:lnSpc>
                <a:spcPct val="200000"/>
              </a:lnSpc>
              <a:buClr>
                <a:srgbClr val="0070C0"/>
              </a:buClr>
            </a:pPr>
            <a:r>
              <a:rPr lang="en-US" sz="2200" dirty="0"/>
              <a:t>Cap. 5 – </a:t>
            </a:r>
            <a:r>
              <a:rPr lang="en-US" sz="2200" dirty="0" err="1"/>
              <a:t>Distribuição</a:t>
            </a:r>
            <a:r>
              <a:rPr lang="en-US" sz="2200" dirty="0"/>
              <a:t> de </a:t>
            </a:r>
            <a:r>
              <a:rPr lang="en-US" sz="2200" dirty="0" err="1"/>
              <a:t>tamanho</a:t>
            </a:r>
            <a:r>
              <a:rPr lang="en-US" sz="2200" dirty="0"/>
              <a:t> de hidrometeoros</a:t>
            </a:r>
          </a:p>
          <a:p>
            <a:pPr marL="358775">
              <a:lnSpc>
                <a:spcPct val="200000"/>
              </a:lnSpc>
              <a:buClr>
                <a:srgbClr val="0070C0"/>
              </a:buClr>
            </a:pPr>
            <a:r>
              <a:rPr lang="en-US" sz="2200" dirty="0"/>
              <a:t>Cap. </a:t>
            </a:r>
            <a:r>
              <a:rPr lang="en-US" sz="2200"/>
              <a:t>6 </a:t>
            </a:r>
            <a:r>
              <a:rPr lang="en-US" sz="2200" dirty="0"/>
              <a:t>– </a:t>
            </a:r>
            <a:r>
              <a:rPr lang="en-US" sz="2200" dirty="0" err="1"/>
              <a:t>Modelo</a:t>
            </a:r>
            <a:r>
              <a:rPr lang="en-US" sz="2200" dirty="0"/>
              <a:t> de </a:t>
            </a:r>
            <a:r>
              <a:rPr lang="en-US" sz="2200" dirty="0" err="1"/>
              <a:t>Nuvens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174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Quando em contato com uma superfície (ou um CCN) as gotas (ou moléculas de água) podem não interagir com superfície e rolarem ou permanecerem intactas (hidrofóbicas), podem interagir parcialmente e manterem uma parte arredondada, ou podem se esparramar completamente sobre a superfície (higroscópica).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176464" cy="31023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176464" cy="31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188640"/>
            <a:ext cx="9144001" cy="6192688"/>
            <a:chOff x="-1" y="332656"/>
            <a:chExt cx="9144001" cy="61926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32656"/>
              <a:ext cx="9144001" cy="61926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55776" y="2708920"/>
              <a:ext cx="4104456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43808" y="2564904"/>
            <a:ext cx="5782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REVISÃO DA AULA ANTERIOR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DA AULA ANTERIOR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832648"/>
          </a:xfrm>
        </p:spPr>
        <p:txBody>
          <a:bodyPr/>
          <a:lstStyle/>
          <a:p>
            <a:r>
              <a:rPr lang="pt-BR" sz="2400" dirty="0"/>
              <a:t>Ao resfriarmos uma parcela por levantamento adiabático seco na atmosfera ela pode ficar saturada: </a:t>
            </a:r>
            <a:r>
              <a:rPr lang="pt-BR" sz="2400" b="1" dirty="0" err="1">
                <a:solidFill>
                  <a:srgbClr val="0070C0"/>
                </a:solidFill>
              </a:rPr>
              <a:t>S</a:t>
            </a:r>
            <a:r>
              <a:rPr lang="pt-BR" sz="2400" b="1" dirty="0">
                <a:solidFill>
                  <a:srgbClr val="0070C0"/>
                </a:solidFill>
              </a:rPr>
              <a:t> = </a:t>
            </a:r>
            <a:r>
              <a:rPr lang="pt-BR" sz="2400" b="1" i="1" dirty="0">
                <a:solidFill>
                  <a:srgbClr val="0070C0"/>
                </a:solidFill>
              </a:rPr>
              <a:t>e</a:t>
            </a:r>
            <a:r>
              <a:rPr lang="pt-BR" sz="2400" b="1" dirty="0">
                <a:solidFill>
                  <a:srgbClr val="0070C0"/>
                </a:solidFill>
              </a:rPr>
              <a:t>(</a:t>
            </a:r>
            <a:r>
              <a:rPr lang="pt-BR" sz="2400" b="1" i="1" dirty="0" err="1">
                <a:solidFill>
                  <a:srgbClr val="0070C0"/>
                </a:solidFill>
              </a:rPr>
              <a:t>T</a:t>
            </a:r>
            <a:r>
              <a:rPr lang="pt-BR" sz="2400" b="1" i="1" baseline="-25000" dirty="0" err="1">
                <a:solidFill>
                  <a:srgbClr val="0070C0"/>
                </a:solidFill>
              </a:rPr>
              <a:t>d</a:t>
            </a:r>
            <a:r>
              <a:rPr lang="pt-BR" sz="2400" b="1" dirty="0">
                <a:solidFill>
                  <a:srgbClr val="0070C0"/>
                </a:solidFill>
              </a:rPr>
              <a:t>)/</a:t>
            </a:r>
            <a:r>
              <a:rPr lang="pt-BR" sz="2400" b="1" i="1" dirty="0">
                <a:solidFill>
                  <a:srgbClr val="0070C0"/>
                </a:solidFill>
              </a:rPr>
              <a:t>e</a:t>
            </a:r>
            <a:r>
              <a:rPr lang="pt-BR" sz="2400" b="1" i="1" baseline="-25000" dirty="0">
                <a:solidFill>
                  <a:srgbClr val="0070C0"/>
                </a:solidFill>
              </a:rPr>
              <a:t>s</a:t>
            </a:r>
            <a:r>
              <a:rPr lang="pt-BR" sz="2400" b="1" dirty="0">
                <a:solidFill>
                  <a:srgbClr val="0070C0"/>
                </a:solidFill>
              </a:rPr>
              <a:t>(</a:t>
            </a:r>
            <a:r>
              <a:rPr lang="pt-BR" sz="2400" b="1" i="1" dirty="0">
                <a:solidFill>
                  <a:srgbClr val="0070C0"/>
                </a:solidFill>
              </a:rPr>
              <a:t>T</a:t>
            </a:r>
            <a:r>
              <a:rPr lang="pt-BR" sz="2400" b="1" dirty="0">
                <a:solidFill>
                  <a:srgbClr val="0070C0"/>
                </a:solidFill>
              </a:rPr>
              <a:t>)&gt;=100%</a:t>
            </a:r>
          </a:p>
          <a:p>
            <a:pPr marL="4230688"/>
            <a:endParaRPr lang="pt-BR" sz="1000" dirty="0"/>
          </a:p>
          <a:p>
            <a:pPr marL="4230688"/>
            <a:r>
              <a:rPr lang="pt-BR" sz="2400" dirty="0"/>
              <a:t>A </a:t>
            </a:r>
            <a:r>
              <a:rPr lang="pt-BR" sz="2400" b="1" dirty="0">
                <a:solidFill>
                  <a:srgbClr val="0070C0"/>
                </a:solidFill>
              </a:rPr>
              <a:t>saturação</a:t>
            </a:r>
            <a:r>
              <a:rPr lang="pt-BR" sz="2400" dirty="0"/>
              <a:t> é definida como a situação de equilíbrio na qual as </a:t>
            </a:r>
            <a:r>
              <a:rPr lang="pt-BR" sz="2400" b="1" dirty="0">
                <a:solidFill>
                  <a:srgbClr val="0070C0"/>
                </a:solidFill>
              </a:rPr>
              <a:t>taxas de evaporação e condensação são iguais</a:t>
            </a:r>
            <a:r>
              <a:rPr lang="pt-BR" sz="2400" dirty="0"/>
              <a:t>.</a:t>
            </a:r>
          </a:p>
          <a:p>
            <a:pPr marL="4230688"/>
            <a:endParaRPr lang="pt-BR" sz="1000" dirty="0"/>
          </a:p>
          <a:p>
            <a:pPr marL="4230688"/>
            <a:r>
              <a:rPr lang="pt-BR" sz="2400" dirty="0"/>
              <a:t>Quando a parcela estiver saturada (</a:t>
            </a:r>
            <a:r>
              <a:rPr lang="pt-BR" sz="2400" dirty="0" err="1"/>
              <a:t>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pt-BR" sz="2400" dirty="0"/>
              <a:t>100%), podemos ter condensação de vapor d’água em gotículas de nuvem. </a:t>
            </a:r>
            <a:r>
              <a:rPr lang="pt-BR" sz="2400" dirty="0">
                <a:solidFill>
                  <a:srgbClr val="FF0000"/>
                </a:solidFill>
              </a:rPr>
              <a:t>Porém, </a:t>
            </a:r>
            <a:r>
              <a:rPr lang="pt-BR" sz="2400" b="1" i="1" dirty="0">
                <a:solidFill>
                  <a:srgbClr val="FF0000"/>
                </a:solidFill>
              </a:rPr>
              <a:t>a condensação não ocorre na saturação </a:t>
            </a:r>
            <a:r>
              <a:rPr lang="pt-BR" sz="2400" dirty="0">
                <a:solidFill>
                  <a:srgbClr val="FF0000"/>
                </a:solidFill>
              </a:rPr>
              <a:t>(i.e., </a:t>
            </a:r>
            <a:r>
              <a:rPr lang="pt-BR" sz="2400" dirty="0" err="1">
                <a:solidFill>
                  <a:srgbClr val="FF0000"/>
                </a:solidFill>
              </a:rPr>
              <a:t>S</a:t>
            </a:r>
            <a:r>
              <a:rPr lang="pt-BR" sz="2400" dirty="0">
                <a:solidFill>
                  <a:srgbClr val="FF0000"/>
                </a:solidFill>
              </a:rPr>
              <a:t>=100%) </a:t>
            </a:r>
            <a:r>
              <a:rPr lang="pt-BR" sz="2400" dirty="0"/>
              <a:t>.</a:t>
            </a:r>
          </a:p>
          <a:p>
            <a:pPr marL="4752975"/>
            <a:endParaRPr lang="pt-BR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772816"/>
            <a:ext cx="4434208" cy="4397223"/>
            <a:chOff x="353816" y="2060848"/>
            <a:chExt cx="4434208" cy="4397223"/>
          </a:xfrm>
        </p:grpSpPr>
        <p:cxnSp>
          <p:nvCxnSpPr>
            <p:cNvPr id="7" name="Conector de seta reta 6"/>
            <p:cNvCxnSpPr/>
            <p:nvPr/>
          </p:nvCxnSpPr>
          <p:spPr>
            <a:xfrm flipV="1">
              <a:off x="2586064" y="5041559"/>
              <a:ext cx="0" cy="50793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16" y="5832303"/>
              <a:ext cx="4434208" cy="625768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2157260" y="5530458"/>
              <a:ext cx="827319" cy="663813"/>
              <a:chOff x="4143196" y="5525723"/>
              <a:chExt cx="827319" cy="663813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4143196" y="5525723"/>
                <a:ext cx="827319" cy="663813"/>
              </a:xfrm>
              <a:prstGeom prst="ellipse">
                <a:avLst/>
              </a:prstGeom>
              <a:solidFill>
                <a:srgbClr val="FF3300">
                  <a:alpha val="67843"/>
                </a:srgbClr>
              </a:solidFill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4163881" y="5608029"/>
                <a:ext cx="76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30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</a:t>
                </a: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1966047" y="4005421"/>
              <a:ext cx="1209746" cy="1036138"/>
              <a:chOff x="3951983" y="4000686"/>
              <a:chExt cx="1209746" cy="1036138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3951983" y="4000686"/>
                <a:ext cx="1209746" cy="1036138"/>
              </a:xfrm>
              <a:prstGeom prst="ellipse">
                <a:avLst/>
              </a:prstGeom>
              <a:solidFill>
                <a:srgbClr val="AA9354">
                  <a:alpha val="53000"/>
                </a:srgbClr>
              </a:solidFill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4211960" y="4319125"/>
                <a:ext cx="76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20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1385009" y="2060848"/>
              <a:ext cx="2371821" cy="1560733"/>
              <a:chOff x="3370945" y="2056113"/>
              <a:chExt cx="2371821" cy="1560733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0945" y="2056113"/>
                <a:ext cx="2371821" cy="1560733"/>
              </a:xfrm>
              <a:prstGeom prst="rect">
                <a:avLst/>
              </a:prstGeom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3779912" y="2420888"/>
                <a:ext cx="15263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10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UR ≥ 100%</a:t>
                </a:r>
              </a:p>
            </p:txBody>
          </p:sp>
        </p:grpSp>
        <p:sp>
          <p:nvSpPr>
            <p:cNvPr id="19" name="Seta para baixo 18"/>
            <p:cNvSpPr/>
            <p:nvPr/>
          </p:nvSpPr>
          <p:spPr>
            <a:xfrm rot="10800000">
              <a:off x="665596" y="2302584"/>
              <a:ext cx="684673" cy="3786120"/>
            </a:xfrm>
            <a:prstGeom prst="downArrow">
              <a:avLst/>
            </a:prstGeom>
            <a:gradFill>
              <a:gsLst>
                <a:gs pos="1667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  <a:gs pos="5700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CaixaDeTexto 19"/>
            <p:cNvSpPr txBox="1"/>
            <p:nvPr/>
          </p:nvSpPr>
          <p:spPr>
            <a:xfrm rot="16200000">
              <a:off x="-185561" y="4097193"/>
              <a:ext cx="2341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Expande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e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resfria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1" name="Conector de seta reta 20"/>
            <p:cNvCxnSpPr/>
            <p:nvPr/>
          </p:nvCxnSpPr>
          <p:spPr>
            <a:xfrm flipV="1">
              <a:off x="2586064" y="3477726"/>
              <a:ext cx="0" cy="50793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16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DA AULA ANTERIOR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r>
              <a:rPr lang="pt-BR" sz="2400" dirty="0"/>
              <a:t>Para o vapor d’água condensar em gotículas pequenas de água pura (</a:t>
            </a:r>
            <a:r>
              <a:rPr lang="pt-BR" sz="2400" dirty="0">
                <a:solidFill>
                  <a:srgbClr val="FF0000"/>
                </a:solidFill>
              </a:rPr>
              <a:t>nucleação homogênea</a:t>
            </a:r>
            <a:r>
              <a:rPr lang="pt-BR" sz="2400" dirty="0"/>
              <a:t>), </a:t>
            </a:r>
            <a:r>
              <a:rPr lang="pt-BR" sz="2400" dirty="0">
                <a:solidFill>
                  <a:srgbClr val="FF0000"/>
                </a:solidFill>
              </a:rPr>
              <a:t>uma barreira de energia livre muito alta deve ser quebrada</a:t>
            </a:r>
            <a:r>
              <a:rPr lang="pt-BR" sz="2400" dirty="0"/>
              <a:t> (</a:t>
            </a:r>
            <a:r>
              <a:rPr lang="pt-BR" sz="2400" b="1" i="1" dirty="0"/>
              <a:t>energia livre de </a:t>
            </a:r>
            <a:r>
              <a:rPr lang="pt-BR" sz="2400" b="1" i="1" dirty="0" err="1"/>
              <a:t>Gibbs</a:t>
            </a:r>
            <a:r>
              <a:rPr lang="pt-BR" sz="2400" b="1" i="1" dirty="0"/>
              <a:t> </a:t>
            </a:r>
            <a:r>
              <a:rPr lang="pt-BR" sz="2400" b="1" dirty="0"/>
              <a:t>– proporcional à tensão superficial </a:t>
            </a:r>
            <a:r>
              <a:rPr lang="pt-BR" sz="2400" b="1" i="1" dirty="0">
                <a:latin typeface="Symbol" pitchFamily="18" charset="2"/>
              </a:rPr>
              <a:t>s </a:t>
            </a:r>
            <a:r>
              <a:rPr lang="pt-BR" sz="2400" b="1" dirty="0"/>
              <a:t>da gota</a:t>
            </a:r>
            <a:r>
              <a:rPr lang="pt-BR" sz="2400" dirty="0"/>
              <a:t>).</a:t>
            </a:r>
          </a:p>
          <a:p>
            <a:endParaRPr lang="pt-BR" sz="1050" dirty="0"/>
          </a:p>
          <a:p>
            <a:r>
              <a:rPr lang="pt-BR" sz="2400" dirty="0"/>
              <a:t>A pressão de vapor de saturação na superfície da gota </a:t>
            </a:r>
            <a:r>
              <a:rPr lang="pt-BR" sz="2400" b="1" i="1" dirty="0"/>
              <a:t>e</a:t>
            </a:r>
            <a:r>
              <a:rPr lang="pt-BR" sz="2400" b="1" i="1" baseline="-25000" dirty="0"/>
              <a:t>s</a:t>
            </a:r>
            <a:r>
              <a:rPr lang="pt-BR" sz="2400" dirty="0"/>
              <a:t>(</a:t>
            </a:r>
            <a:r>
              <a:rPr lang="pt-BR" sz="2400" b="1" i="1" dirty="0"/>
              <a:t>r</a:t>
            </a:r>
            <a:r>
              <a:rPr lang="pt-BR" sz="2400" dirty="0"/>
              <a:t>) de raio </a:t>
            </a:r>
            <a:r>
              <a:rPr lang="pt-BR" sz="2400" b="1" i="1" dirty="0"/>
              <a:t>r</a:t>
            </a:r>
            <a:r>
              <a:rPr lang="pt-BR" sz="2400" dirty="0"/>
              <a:t> deve ser grande o suficiente para superar a pressão interna da gota </a:t>
            </a:r>
            <a:r>
              <a:rPr lang="pt-BR" sz="2400" b="1" i="1" dirty="0" err="1"/>
              <a:t>p</a:t>
            </a:r>
            <a:r>
              <a:rPr lang="pt-BR" sz="2400" b="1" i="1" baseline="-25000" dirty="0" err="1"/>
              <a:t>i</a:t>
            </a:r>
            <a:r>
              <a:rPr lang="pt-BR" sz="2400" dirty="0"/>
              <a:t>(</a:t>
            </a:r>
            <a:r>
              <a:rPr lang="pt-BR" sz="2400" b="1" i="1" dirty="0"/>
              <a:t>r,</a:t>
            </a:r>
            <a:r>
              <a:rPr lang="pt-BR" sz="2400" b="1" i="1" dirty="0">
                <a:latin typeface="Symbol" pitchFamily="18" charset="2"/>
              </a:rPr>
              <a:t>s</a:t>
            </a:r>
            <a:r>
              <a:rPr lang="pt-BR" sz="2400" dirty="0"/>
              <a:t>): </a:t>
            </a:r>
          </a:p>
          <a:p>
            <a:endParaRPr lang="pt-BR" sz="2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70" y="3625439"/>
            <a:ext cx="3112368" cy="297191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8360501" y="3872333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e</a:t>
            </a:r>
            <a:r>
              <a:rPr lang="pt-BR" b="1" i="1" baseline="-25000" dirty="0">
                <a:solidFill>
                  <a:srgbClr val="00B0F0"/>
                </a:solidFill>
              </a:rPr>
              <a:t>s</a:t>
            </a:r>
            <a:r>
              <a:rPr lang="pt-BR" b="1" dirty="0">
                <a:solidFill>
                  <a:srgbClr val="00B0F0"/>
                </a:solidFill>
              </a:rPr>
              <a:t>(</a:t>
            </a:r>
            <a:r>
              <a:rPr lang="pt-BR" b="1" i="1" dirty="0">
                <a:solidFill>
                  <a:srgbClr val="00B0F0"/>
                </a:solidFill>
              </a:rPr>
              <a:t>∞</a:t>
            </a:r>
            <a:r>
              <a:rPr lang="pt-BR" b="1" dirty="0">
                <a:solidFill>
                  <a:srgbClr val="00B0F0"/>
                </a:solidFill>
              </a:rPr>
              <a:t>)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5004050" y="4057487"/>
            <a:ext cx="3384374" cy="72151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752465" y="3687667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CF1978"/>
                </a:solidFill>
              </a:rPr>
              <a:t>e</a:t>
            </a:r>
            <a:r>
              <a:rPr lang="pt-BR" b="1" i="1" baseline="-25000" dirty="0">
                <a:solidFill>
                  <a:srgbClr val="CF1978"/>
                </a:solidFill>
              </a:rPr>
              <a:t>s</a:t>
            </a:r>
            <a:r>
              <a:rPr lang="pt-BR" b="1" dirty="0">
                <a:solidFill>
                  <a:srgbClr val="CF1978"/>
                </a:solidFill>
              </a:rPr>
              <a:t> (</a:t>
            </a:r>
            <a:r>
              <a:rPr lang="pt-BR" b="1" i="1" dirty="0">
                <a:solidFill>
                  <a:srgbClr val="CF1978"/>
                </a:solidFill>
              </a:rPr>
              <a:t>r</a:t>
            </a:r>
            <a:r>
              <a:rPr lang="pt-BR" b="1" dirty="0">
                <a:solidFill>
                  <a:srgbClr val="CF1978"/>
                </a:solidFill>
              </a:rPr>
              <a:t>)</a:t>
            </a:r>
            <a:endParaRPr lang="en-US" b="1" dirty="0">
              <a:solidFill>
                <a:srgbClr val="CF1978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4071623" y="4056999"/>
            <a:ext cx="76713" cy="216512"/>
          </a:xfrm>
          <a:prstGeom prst="straightConnector1">
            <a:avLst/>
          </a:prstGeom>
          <a:ln w="38100">
            <a:solidFill>
              <a:srgbClr val="CF19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 flipV="1">
            <a:off x="4161755" y="4293525"/>
            <a:ext cx="46890" cy="28036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905995" y="4594331"/>
            <a:ext cx="774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pt-BR" b="1" i="1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pt-B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pt-BR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r,</a:t>
            </a:r>
            <a:r>
              <a:rPr lang="pt-BR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s</a:t>
            </a:r>
            <a:r>
              <a:rPr lang="pt-B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1475656" y="4437112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ção" r:id="rId4" imgW="507960" imgH="393480" progId="Equation.3">
                  <p:embed/>
                </p:oleObj>
              </mc:Choice>
              <mc:Fallback>
                <p:oleObj name="Equação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437112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840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323528" y="1726084"/>
            <a:ext cx="4465133" cy="3909890"/>
            <a:chOff x="323528" y="1844824"/>
            <a:chExt cx="4824536" cy="418087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44824"/>
              <a:ext cx="4824536" cy="4180872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1269613" y="5070035"/>
              <a:ext cx="1008112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07988" hangingPunct="0">
                <a:lnSpc>
                  <a:spcPct val="99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</a:tabLst>
                <a:defRPr/>
              </a:pPr>
              <a:r>
                <a:rPr lang="en-GB" b="1" i="1" dirty="0">
                  <a:solidFill>
                    <a:srgbClr val="FF0000"/>
                  </a:solidFill>
                  <a:cs typeface="Arial" charset="0"/>
                </a:rPr>
                <a:t>e &lt; </a:t>
              </a:r>
              <a:r>
                <a:rPr lang="en-GB" b="1" i="1" dirty="0" err="1">
                  <a:solidFill>
                    <a:srgbClr val="FF0000"/>
                  </a:solidFill>
                  <a:cs typeface="Arial" charset="0"/>
                </a:rPr>
                <a:t>e</a:t>
              </a:r>
              <a:r>
                <a:rPr lang="en-GB" b="1" i="1" baseline="-30000" dirty="0" err="1">
                  <a:solidFill>
                    <a:srgbClr val="FF0000"/>
                  </a:solidFill>
                  <a:cs typeface="Arial" charset="0"/>
                </a:rPr>
                <a:t>s</a:t>
              </a:r>
              <a:r>
                <a:rPr lang="en-GB" b="1" i="1" dirty="0">
                  <a:solidFill>
                    <a:srgbClr val="FF0000"/>
                  </a:solidFill>
                  <a:cs typeface="Arial" charset="0"/>
                </a:rPr>
                <a:t>(r)</a:t>
              </a:r>
              <a:endParaRPr lang="en-GB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503777" y="4241651"/>
              <a:ext cx="920445" cy="36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50950" indent="-1250950" defTabSz="407988" hangingPunct="0">
                <a:lnSpc>
                  <a:spcPct val="99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</a:tabLst>
                <a:defRPr/>
              </a:pPr>
              <a:r>
                <a:rPr lang="en-GB" b="1" i="1" dirty="0">
                  <a:solidFill>
                    <a:srgbClr val="0070C0"/>
                  </a:solidFill>
                  <a:cs typeface="Arial" charset="0"/>
                </a:rPr>
                <a:t>e &gt; </a:t>
              </a:r>
              <a:r>
                <a:rPr lang="en-GB" b="1" i="1" dirty="0" err="1">
                  <a:solidFill>
                    <a:srgbClr val="0070C0"/>
                  </a:solidFill>
                  <a:cs typeface="Arial" charset="0"/>
                </a:rPr>
                <a:t>e</a:t>
              </a:r>
              <a:r>
                <a:rPr lang="en-GB" b="1" i="1" baseline="-30000" dirty="0" err="1">
                  <a:solidFill>
                    <a:srgbClr val="0070C0"/>
                  </a:solidFill>
                  <a:cs typeface="Arial" charset="0"/>
                </a:rPr>
                <a:t>s</a:t>
              </a:r>
              <a:r>
                <a:rPr lang="en-GB" b="1" i="1" dirty="0">
                  <a:solidFill>
                    <a:srgbClr val="0070C0"/>
                  </a:solidFill>
                  <a:cs typeface="Arial" charset="0"/>
                </a:rPr>
                <a:t>(r)</a:t>
              </a:r>
              <a:endParaRPr lang="en-GB" b="1" dirty="0">
                <a:solidFill>
                  <a:srgbClr val="0070C0"/>
                </a:solidFill>
                <a:cs typeface="Arial" charset="0"/>
              </a:endParaRPr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H="1">
              <a:off x="1616598" y="4692408"/>
              <a:ext cx="435122" cy="3593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2000526" y="4404855"/>
              <a:ext cx="450319" cy="3162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1325493" y="317232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solidFill>
                    <a:srgbClr val="0070C0"/>
                  </a:solidFill>
                </a:rPr>
                <a:t>e</a:t>
              </a:r>
              <a:r>
                <a:rPr lang="pt-BR" i="1" baseline="-25000" dirty="0">
                  <a:solidFill>
                    <a:srgbClr val="0070C0"/>
                  </a:solidFill>
                </a:rPr>
                <a:t>s</a:t>
              </a:r>
              <a:r>
                <a:rPr lang="pt-BR" i="1" dirty="0">
                  <a:solidFill>
                    <a:srgbClr val="0070C0"/>
                  </a:solidFill>
                </a:rPr>
                <a:t>(r)</a:t>
              </a:r>
              <a:endParaRPr lang="en-CA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DA AULA ANTERIOR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r>
              <a:rPr lang="pt-BR" sz="2400" dirty="0"/>
              <a:t>A </a:t>
            </a:r>
            <a:r>
              <a:rPr lang="pt-BR" sz="2400" b="1" dirty="0">
                <a:solidFill>
                  <a:srgbClr val="0070C0"/>
                </a:solidFill>
              </a:rPr>
              <a:t>equação de Kelvin </a:t>
            </a:r>
            <a:r>
              <a:rPr lang="pt-BR" sz="2400" dirty="0"/>
              <a:t>descreve a pressão de vapor necessária para que ocorra nucleação de moléculas de vapor d’água em uma </a:t>
            </a:r>
            <a:r>
              <a:rPr lang="pt-BR" sz="2400" b="1" u="sng" dirty="0">
                <a:solidFill>
                  <a:schemeClr val="accent1"/>
                </a:solidFill>
              </a:rPr>
              <a:t>gota de água pura</a:t>
            </a:r>
            <a:r>
              <a:rPr lang="pt-BR" sz="2400" dirty="0"/>
              <a:t>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665642" y="2060848"/>
          <a:ext cx="1734691" cy="58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7" name="Equação" r:id="rId4" imgW="1434960" imgH="482400" progId="Equation.3">
                  <p:embed/>
                </p:oleObj>
              </mc:Choice>
              <mc:Fallback>
                <p:oleObj name="Equação" r:id="rId4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642" y="2060848"/>
                        <a:ext cx="1734691" cy="581117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5292080" y="2564904"/>
            <a:ext cx="3600400" cy="272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GB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pressão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vapor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ambiente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 defTabSz="407988" hangingPunct="0">
              <a:lnSpc>
                <a:spcPct val="93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 err="1">
                <a:solidFill>
                  <a:srgbClr val="000000"/>
                </a:solidFill>
                <a:cs typeface="Arial" charset="0"/>
              </a:rPr>
              <a:t>e</a:t>
            </a:r>
            <a:r>
              <a:rPr lang="en-GB" b="1" i="1" baseline="-25000" dirty="0" err="1">
                <a:solidFill>
                  <a:srgbClr val="000000"/>
                </a:solidFill>
                <a:cs typeface="Arial" charset="0"/>
              </a:rPr>
              <a:t>s</a:t>
            </a:r>
            <a:r>
              <a:rPr lang="en-GB" b="1" i="1" dirty="0">
                <a:solidFill>
                  <a:srgbClr val="000000"/>
                </a:solidFill>
                <a:cs typeface="Arial" charset="0"/>
              </a:rPr>
              <a:t>(r)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pressão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vapor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saturação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na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superfície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da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gota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raio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b="1" i="1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sz="30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marL="1252538" indent="-1252538"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 &lt; </a:t>
            </a:r>
            <a:r>
              <a:rPr lang="en-GB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en-GB" b="1" i="1" baseline="-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(r)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→ 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evaporação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gota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diminue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  <a:p>
            <a:pPr marL="1252538" indent="-1252538"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 &gt; </a:t>
            </a:r>
            <a:r>
              <a:rPr lang="en-GB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en-GB" b="1" i="1" baseline="-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(r)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→ 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condensação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gota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cresce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8049" y="5877272"/>
            <a:ext cx="1015955" cy="5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278" y="5877304"/>
            <a:ext cx="616349" cy="6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713504" y="6289575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moléculas</a:t>
            </a:r>
            <a:r>
              <a:rPr lang="en-US" sz="1400" dirty="0"/>
              <a:t> de H</a:t>
            </a:r>
            <a:r>
              <a:rPr lang="en-US" sz="1400" baseline="-25000" dirty="0"/>
              <a:t>2</a:t>
            </a:r>
            <a:r>
              <a:rPr lang="en-US" sz="1400" dirty="0"/>
              <a:t>0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45056" y="5886318"/>
            <a:ext cx="154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forças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moleculares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>
            <a:stCxn id="15" idx="1"/>
          </p:cNvCxnSpPr>
          <p:nvPr/>
        </p:nvCxnSpPr>
        <p:spPr>
          <a:xfrm flipH="1" flipV="1">
            <a:off x="1292334" y="6366519"/>
            <a:ext cx="421170" cy="769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517107" y="5569495"/>
            <a:ext cx="2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Superfície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plana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água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pura</a:t>
            </a:r>
            <a:endParaRPr lang="pt-BR" sz="1400" dirty="0">
              <a:solidFill>
                <a:srgbClr val="008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-324544" y="5579367"/>
            <a:ext cx="28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Superfície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curva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água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pura</a:t>
            </a:r>
            <a:endParaRPr lang="pt-BR" sz="1400" dirty="0">
              <a:solidFill>
                <a:srgbClr val="0080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164542" y="6289575"/>
            <a:ext cx="504056" cy="153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6" idx="1"/>
          </p:cNvCxnSpPr>
          <p:nvPr/>
        </p:nvCxnSpPr>
        <p:spPr>
          <a:xfrm flipH="1" flipV="1">
            <a:off x="1139538" y="6040206"/>
            <a:ext cx="50551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6" idx="3"/>
          </p:cNvCxnSpPr>
          <p:nvPr/>
        </p:nvCxnSpPr>
        <p:spPr>
          <a:xfrm flipV="1">
            <a:off x="3193237" y="5949280"/>
            <a:ext cx="475361" cy="909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3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323528" y="1726084"/>
            <a:ext cx="4465133" cy="3909890"/>
            <a:chOff x="323528" y="1844824"/>
            <a:chExt cx="4824536" cy="418087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44824"/>
              <a:ext cx="4824536" cy="4180872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325493" y="317232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solidFill>
                    <a:srgbClr val="0070C0"/>
                  </a:solidFill>
                </a:rPr>
                <a:t>e</a:t>
              </a:r>
              <a:r>
                <a:rPr lang="pt-BR" i="1" baseline="-25000" dirty="0">
                  <a:solidFill>
                    <a:srgbClr val="0070C0"/>
                  </a:solidFill>
                </a:rPr>
                <a:t>s</a:t>
              </a:r>
              <a:r>
                <a:rPr lang="pt-BR" i="1" dirty="0">
                  <a:solidFill>
                    <a:srgbClr val="0070C0"/>
                  </a:solidFill>
                </a:rPr>
                <a:t>(r)</a:t>
              </a:r>
              <a:endParaRPr lang="en-CA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DA AULA ANTERIOR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r>
              <a:rPr lang="pt-BR" sz="2400" dirty="0"/>
              <a:t>A </a:t>
            </a:r>
            <a:r>
              <a:rPr lang="pt-BR" sz="2400" b="1" dirty="0">
                <a:solidFill>
                  <a:srgbClr val="0070C0"/>
                </a:solidFill>
              </a:rPr>
              <a:t>equação de Kelvin </a:t>
            </a:r>
            <a:r>
              <a:rPr lang="pt-BR" sz="2400" dirty="0"/>
              <a:t>descreve a pressão de vapor necessária para que ocorra nucleação de moléculas de vapor d’água em uma gota de água pura: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8049" y="5877272"/>
            <a:ext cx="1015955" cy="5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278" y="5877304"/>
            <a:ext cx="616349" cy="6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713504" y="6289575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moléculas</a:t>
            </a:r>
            <a:r>
              <a:rPr lang="en-US" sz="1400" dirty="0"/>
              <a:t> de H</a:t>
            </a:r>
            <a:r>
              <a:rPr lang="en-US" sz="1400" baseline="-25000" dirty="0"/>
              <a:t>2</a:t>
            </a:r>
            <a:r>
              <a:rPr lang="en-US" sz="1400" dirty="0"/>
              <a:t>0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45056" y="5886318"/>
            <a:ext cx="154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forças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moleculares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>
            <a:stCxn id="15" idx="1"/>
          </p:cNvCxnSpPr>
          <p:nvPr/>
        </p:nvCxnSpPr>
        <p:spPr>
          <a:xfrm flipH="1" flipV="1">
            <a:off x="1292334" y="6366519"/>
            <a:ext cx="421170" cy="769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517107" y="5569495"/>
            <a:ext cx="2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Superfície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plana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água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pura</a:t>
            </a:r>
            <a:endParaRPr lang="pt-BR" sz="1400" dirty="0">
              <a:solidFill>
                <a:srgbClr val="008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-324544" y="5579367"/>
            <a:ext cx="28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Superfície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curva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água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pura</a:t>
            </a:r>
            <a:endParaRPr lang="pt-BR" sz="1400" dirty="0">
              <a:solidFill>
                <a:srgbClr val="0080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164542" y="6289575"/>
            <a:ext cx="504056" cy="153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6" idx="1"/>
          </p:cNvCxnSpPr>
          <p:nvPr/>
        </p:nvCxnSpPr>
        <p:spPr>
          <a:xfrm flipH="1" flipV="1">
            <a:off x="1139538" y="6040206"/>
            <a:ext cx="50551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6" idx="3"/>
          </p:cNvCxnSpPr>
          <p:nvPr/>
        </p:nvCxnSpPr>
        <p:spPr>
          <a:xfrm flipV="1">
            <a:off x="3193237" y="5949280"/>
            <a:ext cx="475361" cy="909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148064" y="2168563"/>
            <a:ext cx="3672408" cy="3636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pt-BR" dirty="0">
                <a:solidFill>
                  <a:srgbClr val="000000"/>
                </a:solidFill>
                <a:cs typeface="Arial" charset="0"/>
              </a:rPr>
              <a:t>O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raio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crítico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cs typeface="Arial" charset="0"/>
              </a:rPr>
              <a:t>r</a:t>
            </a:r>
            <a:r>
              <a:rPr lang="en-GB" i="1" baseline="-33000" dirty="0" err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: que a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gota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deve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ter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para que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esteja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em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equilíbrio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com o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ambiente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pode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ser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descrito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então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em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função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da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razão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saturação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do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ambiente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na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superfície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da 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gota</a:t>
            </a:r>
            <a:r>
              <a:rPr lang="pt-BR" dirty="0">
                <a:sym typeface="Wingdings" pitchFamily="2" charset="2"/>
              </a:rPr>
              <a:t>:</a:t>
            </a: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endParaRPr lang="pt-BR" b="1" i="1" baseline="-25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endParaRPr lang="pt-BR" b="1" i="1" baseline="-25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endParaRPr lang="pt-BR" b="1" i="1" baseline="-25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endParaRPr lang="pt-BR" b="1" i="1" baseline="-25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endParaRPr lang="pt-BR" b="1" i="1" baseline="-25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cs typeface="Arial" charset="0"/>
              </a:rPr>
              <a:t>supersaturação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= SS = (S-1) x 100% ) </a:t>
            </a:r>
            <a:endParaRPr lang="en-GB" sz="2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363592" y="3716883"/>
          <a:ext cx="32797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6" name="Equação" r:id="rId6" imgW="1866600" imgH="914400" progId="Equation.3">
                  <p:embed/>
                </p:oleObj>
              </mc:Choice>
              <mc:Fallback>
                <p:oleObj name="Equação" r:id="rId6" imgW="1866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592" y="3716883"/>
                        <a:ext cx="3279775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665288" y="2060575"/>
          <a:ext cx="17351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7" name="Equação" r:id="rId8" imgW="1434960" imgH="482400" progId="Equation.3">
                  <p:embed/>
                </p:oleObj>
              </mc:Choice>
              <mc:Fallback>
                <p:oleObj name="Equação" r:id="rId8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060575"/>
                        <a:ext cx="1735137" cy="581025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5"/>
          <p:cNvSpPr/>
          <p:nvPr/>
        </p:nvSpPr>
        <p:spPr>
          <a:xfrm>
            <a:off x="1199135" y="4742254"/>
            <a:ext cx="933013" cy="3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FF0000"/>
                </a:solidFill>
                <a:cs typeface="Arial" charset="0"/>
              </a:rPr>
              <a:t>e &lt; </a:t>
            </a:r>
            <a:r>
              <a:rPr lang="en-GB" b="1" i="1" dirty="0" err="1">
                <a:solidFill>
                  <a:srgbClr val="FF0000"/>
                </a:solidFill>
                <a:cs typeface="Arial" charset="0"/>
              </a:rPr>
              <a:t>e</a:t>
            </a:r>
            <a:r>
              <a:rPr lang="en-GB" b="1" i="1" baseline="-30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GB" b="1" i="1" dirty="0">
                <a:solidFill>
                  <a:srgbClr val="FF0000"/>
                </a:solidFill>
                <a:cs typeface="Arial" charset="0"/>
              </a:rPr>
              <a:t>(r)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8" name="Retângulo 6"/>
          <p:cNvSpPr/>
          <p:nvPr/>
        </p:nvSpPr>
        <p:spPr>
          <a:xfrm>
            <a:off x="2341360" y="3967561"/>
            <a:ext cx="851877" cy="342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0950" indent="-1250950"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0070C0"/>
                </a:solidFill>
                <a:cs typeface="Arial" charset="0"/>
              </a:rPr>
              <a:t>e &gt; </a:t>
            </a:r>
            <a:r>
              <a:rPr lang="en-GB" b="1" i="1" dirty="0" err="1">
                <a:solidFill>
                  <a:srgbClr val="0070C0"/>
                </a:solidFill>
                <a:cs typeface="Arial" charset="0"/>
              </a:rPr>
              <a:t>e</a:t>
            </a:r>
            <a:r>
              <a:rPr lang="en-GB" b="1" i="1" baseline="-30000" dirty="0" err="1">
                <a:solidFill>
                  <a:srgbClr val="0070C0"/>
                </a:solidFill>
                <a:cs typeface="Arial" charset="0"/>
              </a:rPr>
              <a:t>s</a:t>
            </a:r>
            <a:r>
              <a:rPr lang="en-GB" b="1" i="1" dirty="0">
                <a:solidFill>
                  <a:srgbClr val="0070C0"/>
                </a:solidFill>
                <a:cs typeface="Arial" charset="0"/>
              </a:rPr>
              <a:t>(r)</a:t>
            </a:r>
            <a:endParaRPr lang="en-GB" b="1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29" name="Conector de seta reta 7"/>
          <p:cNvCxnSpPr/>
          <p:nvPr/>
        </p:nvCxnSpPr>
        <p:spPr>
          <a:xfrm flipH="1">
            <a:off x="1520271" y="4389103"/>
            <a:ext cx="402708" cy="336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8"/>
          <p:cNvCxnSpPr/>
          <p:nvPr/>
        </p:nvCxnSpPr>
        <p:spPr>
          <a:xfrm flipV="1">
            <a:off x="1875598" y="4120187"/>
            <a:ext cx="416773" cy="29575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323528" y="1726084"/>
            <a:ext cx="4465133" cy="3909890"/>
            <a:chOff x="323528" y="1844824"/>
            <a:chExt cx="4824536" cy="418087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44824"/>
              <a:ext cx="4824536" cy="4180872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325493" y="317232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solidFill>
                    <a:srgbClr val="0070C0"/>
                  </a:solidFill>
                </a:rPr>
                <a:t>e</a:t>
              </a:r>
              <a:r>
                <a:rPr lang="pt-BR" i="1" baseline="-25000" dirty="0">
                  <a:solidFill>
                    <a:srgbClr val="0070C0"/>
                  </a:solidFill>
                </a:rPr>
                <a:t>s</a:t>
              </a:r>
              <a:r>
                <a:rPr lang="pt-BR" i="1" dirty="0">
                  <a:solidFill>
                    <a:srgbClr val="0070C0"/>
                  </a:solidFill>
                </a:rPr>
                <a:t>(r)</a:t>
              </a:r>
              <a:endParaRPr lang="en-CA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DA AULA ANTERIOR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r>
              <a:rPr lang="pt-BR" sz="2400" dirty="0"/>
              <a:t>A </a:t>
            </a:r>
            <a:r>
              <a:rPr lang="pt-BR" sz="2400" b="1" dirty="0">
                <a:solidFill>
                  <a:srgbClr val="0070C0"/>
                </a:solidFill>
              </a:rPr>
              <a:t>equação de Kelvin </a:t>
            </a:r>
            <a:r>
              <a:rPr lang="pt-BR" sz="2400" dirty="0"/>
              <a:t>descreve a pressão de vapor necessária para que ocorra nucleação de moléculas de vapor d’água em uma gota de água pura: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8049" y="5877272"/>
            <a:ext cx="1015955" cy="5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278" y="5877304"/>
            <a:ext cx="616349" cy="6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713504" y="6289575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moléculas</a:t>
            </a:r>
            <a:r>
              <a:rPr lang="en-US" sz="1400" dirty="0"/>
              <a:t> de H</a:t>
            </a:r>
            <a:r>
              <a:rPr lang="en-US" sz="1400" baseline="-25000" dirty="0"/>
              <a:t>2</a:t>
            </a:r>
            <a:r>
              <a:rPr lang="en-US" sz="1400" dirty="0"/>
              <a:t>0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45056" y="5886318"/>
            <a:ext cx="154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forças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moleculares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>
            <a:stCxn id="15" idx="1"/>
          </p:cNvCxnSpPr>
          <p:nvPr/>
        </p:nvCxnSpPr>
        <p:spPr>
          <a:xfrm flipH="1" flipV="1">
            <a:off x="1292334" y="6366519"/>
            <a:ext cx="421170" cy="769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517107" y="5569495"/>
            <a:ext cx="2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Superfície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plana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água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pura</a:t>
            </a:r>
            <a:endParaRPr lang="pt-BR" sz="1400" dirty="0">
              <a:solidFill>
                <a:srgbClr val="008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-324544" y="5579367"/>
            <a:ext cx="28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8000"/>
                </a:solidFill>
              </a:rPr>
              <a:t>Superfície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curva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água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pura</a:t>
            </a:r>
            <a:endParaRPr lang="pt-BR" sz="1400" dirty="0">
              <a:solidFill>
                <a:srgbClr val="0080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164542" y="6289575"/>
            <a:ext cx="504056" cy="153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6" idx="1"/>
          </p:cNvCxnSpPr>
          <p:nvPr/>
        </p:nvCxnSpPr>
        <p:spPr>
          <a:xfrm flipH="1" flipV="1">
            <a:off x="1139538" y="6040206"/>
            <a:ext cx="50551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6" idx="3"/>
          </p:cNvCxnSpPr>
          <p:nvPr/>
        </p:nvCxnSpPr>
        <p:spPr>
          <a:xfrm flipV="1">
            <a:off x="3193237" y="5949280"/>
            <a:ext cx="475361" cy="909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076056" y="2677172"/>
            <a:ext cx="3816424" cy="3917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Logo, a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expressão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US" b="1" i="1" dirty="0" err="1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b="1" i="1" baseline="-25000" dirty="0" err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nos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dá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o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raio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na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qual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uma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gota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está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em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equilíbrio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* com o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ambiente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uma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determinada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pressão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de vapor (</a:t>
            </a:r>
            <a:r>
              <a:rPr lang="en-US" b="1" i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) (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ou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uma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determinada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).</a:t>
            </a: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cs typeface="Arial" charset="0"/>
              </a:rPr>
              <a:t>Analogamente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: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i="1" dirty="0">
                <a:solidFill>
                  <a:srgbClr val="FF0000"/>
                </a:solidFill>
                <a:cs typeface="Arial" charset="0"/>
              </a:rPr>
              <a:t>r &lt; </a:t>
            </a:r>
            <a:r>
              <a:rPr lang="en-GB" i="1" dirty="0" err="1">
                <a:solidFill>
                  <a:srgbClr val="FF0000"/>
                </a:solidFill>
                <a:cs typeface="Arial" charset="0"/>
              </a:rPr>
              <a:t>r</a:t>
            </a:r>
            <a:r>
              <a:rPr lang="en-GB" i="1" baseline="-30000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   →   </a:t>
            </a:r>
            <a:r>
              <a:rPr lang="en-GB" dirty="0" err="1">
                <a:solidFill>
                  <a:srgbClr val="FF0000"/>
                </a:solidFill>
                <a:cs typeface="Arial" charset="0"/>
              </a:rPr>
              <a:t>evaporação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 (</a:t>
            </a:r>
            <a:r>
              <a:rPr lang="en-GB" dirty="0" err="1">
                <a:solidFill>
                  <a:srgbClr val="FF0000"/>
                </a:solidFill>
                <a:cs typeface="Arial" charset="0"/>
              </a:rPr>
              <a:t>gota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cs typeface="Arial" charset="0"/>
              </a:rPr>
              <a:t>diminue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i="1" dirty="0">
                <a:solidFill>
                  <a:srgbClr val="0070C0"/>
                </a:solidFill>
                <a:cs typeface="Arial" charset="0"/>
              </a:rPr>
              <a:t>r &gt; </a:t>
            </a:r>
            <a:r>
              <a:rPr lang="en-GB" i="1" dirty="0" err="1">
                <a:solidFill>
                  <a:srgbClr val="0070C0"/>
                </a:solidFill>
                <a:cs typeface="Arial" charset="0"/>
              </a:rPr>
              <a:t>r</a:t>
            </a:r>
            <a:r>
              <a:rPr lang="en-GB" i="1" baseline="-30000" dirty="0" err="1">
                <a:solidFill>
                  <a:srgbClr val="0070C0"/>
                </a:solidFill>
                <a:cs typeface="Arial" charset="0"/>
              </a:rPr>
              <a:t>c</a:t>
            </a:r>
            <a:r>
              <a:rPr lang="en-GB" dirty="0">
                <a:solidFill>
                  <a:srgbClr val="0070C0"/>
                </a:solidFill>
                <a:cs typeface="Arial" charset="0"/>
              </a:rPr>
              <a:t>    →   </a:t>
            </a:r>
            <a:r>
              <a:rPr lang="en-GB" dirty="0" err="1">
                <a:solidFill>
                  <a:srgbClr val="0070C0"/>
                </a:solidFill>
                <a:cs typeface="Arial" charset="0"/>
              </a:rPr>
              <a:t>condensação</a:t>
            </a:r>
            <a:r>
              <a:rPr lang="en-GB" dirty="0">
                <a:solidFill>
                  <a:srgbClr val="0070C0"/>
                </a:solidFill>
                <a:cs typeface="Arial" charset="0"/>
              </a:rPr>
              <a:t> (</a:t>
            </a:r>
            <a:r>
              <a:rPr lang="en-GB" dirty="0" err="1">
                <a:solidFill>
                  <a:srgbClr val="0070C0"/>
                </a:solidFill>
                <a:cs typeface="Arial" charset="0"/>
              </a:rPr>
              <a:t>gota</a:t>
            </a:r>
            <a:r>
              <a:rPr lang="en-GB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cs typeface="Arial" charset="0"/>
              </a:rPr>
              <a:t>cresce</a:t>
            </a:r>
            <a:r>
              <a:rPr lang="en-GB" dirty="0">
                <a:solidFill>
                  <a:srgbClr val="0070C0"/>
                </a:solidFill>
                <a:cs typeface="Arial" charset="0"/>
              </a:rPr>
              <a:t>) </a:t>
            </a:r>
            <a:br>
              <a:rPr lang="en-GB" sz="2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</a:br>
            <a:endParaRPr lang="en-GB" sz="1000" dirty="0">
              <a:solidFill>
                <a:srgbClr val="000000"/>
              </a:solidFill>
              <a:cs typeface="Arial" charset="0"/>
            </a:endParaRPr>
          </a:p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(*) o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equilíbrio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é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instável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pois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se a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gota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começar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crescer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por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condensação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ela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continuará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indefinidamente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, e se a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gota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começar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evaporar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ela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continuará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evaporar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assumindo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que </a:t>
            </a:r>
            <a:r>
              <a:rPr lang="en-GB" sz="1400" b="1" i="1" dirty="0">
                <a:solidFill>
                  <a:srgbClr val="000000"/>
                </a:solidFill>
                <a:cs typeface="Arial" charset="0"/>
              </a:rPr>
              <a:t>S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permaneça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Arial" charset="0"/>
              </a:rPr>
              <a:t>constante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).</a:t>
            </a: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6012160" y="1844824"/>
          <a:ext cx="14938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0" name="Equação" r:id="rId6" imgW="850680" imgH="431640" progId="Equation.3">
                  <p:embed/>
                </p:oleObj>
              </mc:Choice>
              <mc:Fallback>
                <p:oleObj name="Equação" r:id="rId6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844824"/>
                        <a:ext cx="149383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665288" y="2060575"/>
          <a:ext cx="17351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1" name="Equação" r:id="rId8" imgW="1434960" imgH="482400" progId="Equation.3">
                  <p:embed/>
                </p:oleObj>
              </mc:Choice>
              <mc:Fallback>
                <p:oleObj name="Equação" r:id="rId8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060575"/>
                        <a:ext cx="1735137" cy="581025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ângulo 5"/>
          <p:cNvSpPr/>
          <p:nvPr/>
        </p:nvSpPr>
        <p:spPr>
          <a:xfrm>
            <a:off x="1199135" y="4742254"/>
            <a:ext cx="933013" cy="3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FF0000"/>
                </a:solidFill>
                <a:cs typeface="Arial" charset="0"/>
              </a:rPr>
              <a:t>e &lt; </a:t>
            </a:r>
            <a:r>
              <a:rPr lang="en-GB" b="1" i="1" dirty="0" err="1">
                <a:solidFill>
                  <a:srgbClr val="FF0000"/>
                </a:solidFill>
                <a:cs typeface="Arial" charset="0"/>
              </a:rPr>
              <a:t>e</a:t>
            </a:r>
            <a:r>
              <a:rPr lang="en-GB" b="1" i="1" baseline="-30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GB" b="1" i="1" dirty="0">
                <a:solidFill>
                  <a:srgbClr val="FF0000"/>
                </a:solidFill>
                <a:cs typeface="Arial" charset="0"/>
              </a:rPr>
              <a:t>(r)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9" name="Retângulo 6"/>
          <p:cNvSpPr/>
          <p:nvPr/>
        </p:nvSpPr>
        <p:spPr>
          <a:xfrm>
            <a:off x="2341360" y="3967561"/>
            <a:ext cx="851877" cy="342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0950" indent="-1250950" defTabSz="407988" hangingPunct="0">
              <a:lnSpc>
                <a:spcPct val="99000"/>
              </a:lnSpc>
              <a:spcBef>
                <a:spcPts val="1363"/>
              </a:spcBef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lang="en-GB" b="1" i="1" dirty="0">
                <a:solidFill>
                  <a:srgbClr val="0070C0"/>
                </a:solidFill>
                <a:cs typeface="Arial" charset="0"/>
              </a:rPr>
              <a:t>e &gt; </a:t>
            </a:r>
            <a:r>
              <a:rPr lang="en-GB" b="1" i="1" dirty="0" err="1">
                <a:solidFill>
                  <a:srgbClr val="0070C0"/>
                </a:solidFill>
                <a:cs typeface="Arial" charset="0"/>
              </a:rPr>
              <a:t>e</a:t>
            </a:r>
            <a:r>
              <a:rPr lang="en-GB" b="1" i="1" baseline="-30000" dirty="0" err="1">
                <a:solidFill>
                  <a:srgbClr val="0070C0"/>
                </a:solidFill>
                <a:cs typeface="Arial" charset="0"/>
              </a:rPr>
              <a:t>s</a:t>
            </a:r>
            <a:r>
              <a:rPr lang="en-GB" b="1" i="1" dirty="0">
                <a:solidFill>
                  <a:srgbClr val="0070C0"/>
                </a:solidFill>
                <a:cs typeface="Arial" charset="0"/>
              </a:rPr>
              <a:t>(r)</a:t>
            </a:r>
            <a:endParaRPr lang="en-GB" b="1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30" name="Conector de seta reta 7"/>
          <p:cNvCxnSpPr/>
          <p:nvPr/>
        </p:nvCxnSpPr>
        <p:spPr>
          <a:xfrm flipH="1">
            <a:off x="1520271" y="4389103"/>
            <a:ext cx="402708" cy="336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8"/>
          <p:cNvCxnSpPr/>
          <p:nvPr/>
        </p:nvCxnSpPr>
        <p:spPr>
          <a:xfrm flipV="1">
            <a:off x="1875598" y="4120187"/>
            <a:ext cx="416773" cy="29575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7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taxa de nucleação de moléculas de água por unidade de volume pode ser expressa aproximadamente por:</a:t>
            </a:r>
          </a:p>
          <a:p>
            <a:pPr marL="811213" lvl="1" indent="0">
              <a:buNone/>
            </a:pPr>
            <a:endParaRPr lang="pt-BR" sz="1200" dirty="0"/>
          </a:p>
          <a:p>
            <a:pPr marL="811213" lvl="1" indent="0">
              <a:buNone/>
            </a:pPr>
            <a:r>
              <a:rPr lang="pt-BR" dirty="0"/>
              <a:t>					       ,    onde</a:t>
            </a:r>
          </a:p>
          <a:p>
            <a:pPr lvl="1"/>
            <a:endParaRPr lang="pt-BR" sz="1600" dirty="0"/>
          </a:p>
          <a:p>
            <a:endParaRPr lang="pt-BR" sz="1050" dirty="0"/>
          </a:p>
          <a:p>
            <a:r>
              <a:rPr lang="pt-BR" sz="2400" dirty="0"/>
              <a:t>Taxa de nucleação homogênea significativa ~1 cm</a:t>
            </a:r>
            <a:r>
              <a:rPr lang="pt-BR" sz="2400" baseline="30000" dirty="0"/>
              <a:t>-3</a:t>
            </a:r>
            <a:r>
              <a:rPr lang="pt-BR" sz="2400" dirty="0"/>
              <a:t> s</a:t>
            </a:r>
            <a:r>
              <a:rPr lang="pt-BR" sz="2400" baseline="30000" dirty="0"/>
              <a:t>-1</a:t>
            </a:r>
            <a:r>
              <a:rPr lang="pt-BR" sz="2400" dirty="0"/>
              <a:t>:</a:t>
            </a:r>
          </a:p>
          <a:p>
            <a:pPr lvl="1"/>
            <a:r>
              <a:rPr lang="pt-BR" sz="1800" b="1" i="1" dirty="0"/>
              <a:t>S =</a:t>
            </a:r>
            <a:r>
              <a:rPr lang="pt-BR" sz="1800" dirty="0"/>
              <a:t> 4,3 (330%)   a   273 K, </a:t>
            </a:r>
          </a:p>
          <a:p>
            <a:pPr lvl="1"/>
            <a:r>
              <a:rPr lang="pt-BR" sz="1800" b="1" i="1" dirty="0"/>
              <a:t>S = </a:t>
            </a:r>
            <a:r>
              <a:rPr lang="pt-BR" sz="1800" dirty="0"/>
              <a:t>6,3 (530%)   a   250 K, </a:t>
            </a:r>
          </a:p>
          <a:p>
            <a:pPr lvl="1"/>
            <a:r>
              <a:rPr lang="pt-BR" sz="1800" b="1" i="1" dirty="0"/>
              <a:t>S = </a:t>
            </a:r>
            <a:r>
              <a:rPr lang="pt-BR" sz="1800" dirty="0"/>
              <a:t>3,5 (250%)   a   290 K. </a:t>
            </a:r>
          </a:p>
          <a:p>
            <a:endParaRPr lang="pt-BR" sz="600" dirty="0"/>
          </a:p>
          <a:p>
            <a:r>
              <a:rPr lang="pt-BR" sz="2400" b="1" dirty="0">
                <a:solidFill>
                  <a:schemeClr val="accent1"/>
                </a:solidFill>
              </a:rPr>
              <a:t>Tais valores de </a:t>
            </a:r>
            <a:r>
              <a:rPr lang="pt-BR" sz="2400" b="1" i="1" dirty="0">
                <a:solidFill>
                  <a:schemeClr val="accent1"/>
                </a:solidFill>
              </a:rPr>
              <a:t>S</a:t>
            </a:r>
            <a:r>
              <a:rPr lang="pt-BR" sz="2400" b="1" dirty="0">
                <a:solidFill>
                  <a:schemeClr val="accent1"/>
                </a:solidFill>
              </a:rPr>
              <a:t> não são nunca observados na atmosfera, aonde a supersaturação raramente excede 1 ou 2% (e média é 0,5%)</a:t>
            </a:r>
            <a:r>
              <a:rPr lang="pt-BR" sz="2400" dirty="0"/>
              <a:t>.</a:t>
            </a:r>
          </a:p>
          <a:p>
            <a:pPr lvl="0"/>
            <a:endParaRPr lang="pt-BR" sz="600" dirty="0">
              <a:solidFill>
                <a:prstClr val="black"/>
              </a:solidFill>
            </a:endParaRPr>
          </a:p>
          <a:p>
            <a:r>
              <a:rPr lang="pt-BR" sz="2400" dirty="0"/>
              <a:t>Logo, </a:t>
            </a:r>
            <a:r>
              <a:rPr lang="pt-BR" sz="2400" i="1" dirty="0">
                <a:solidFill>
                  <a:srgbClr val="FF0000"/>
                </a:solidFill>
              </a:rPr>
              <a:t>a </a:t>
            </a:r>
            <a:r>
              <a:rPr lang="pt-BR" sz="2400" b="1" i="1" dirty="0">
                <a:solidFill>
                  <a:srgbClr val="FF0000"/>
                </a:solidFill>
              </a:rPr>
              <a:t>nucleação homogênea </a:t>
            </a:r>
            <a:r>
              <a:rPr lang="pt-BR" sz="2400" i="1" dirty="0">
                <a:solidFill>
                  <a:srgbClr val="FF0000"/>
                </a:solidFill>
              </a:rPr>
              <a:t>de água liquida a partir do vapor </a:t>
            </a:r>
            <a:r>
              <a:rPr lang="pt-BR" sz="2400" i="1" u="sng" dirty="0">
                <a:solidFill>
                  <a:srgbClr val="FF0000"/>
                </a:solidFill>
              </a:rPr>
              <a:t>não</a:t>
            </a:r>
            <a:r>
              <a:rPr lang="pt-BR" sz="2400" i="1" dirty="0">
                <a:solidFill>
                  <a:srgbClr val="FF0000"/>
                </a:solidFill>
              </a:rPr>
              <a:t> é possível nas condições da atmosfera terrestre</a:t>
            </a:r>
            <a:r>
              <a:rPr lang="pt-BR" sz="2400" dirty="0"/>
              <a:t>. </a:t>
            </a:r>
          </a:p>
          <a:p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1259632" y="1484784"/>
          <a:ext cx="4320480" cy="96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6" name="Equação" r:id="rId3" imgW="2171520" imgH="482400" progId="Equation.3">
                  <p:embed/>
                </p:oleObj>
              </mc:Choice>
              <mc:Fallback>
                <p:oleObj name="Equação" r:id="rId3" imgW="217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84784"/>
                        <a:ext cx="4320480" cy="960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6732240" y="1628800"/>
          <a:ext cx="14938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7" name="Equação" r:id="rId5" imgW="850680" imgH="431640" progId="Equation.3">
                  <p:embed/>
                </p:oleObj>
              </mc:Choice>
              <mc:Fallback>
                <p:oleObj name="Equação" r:id="rId5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628800"/>
                        <a:ext cx="1493837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DA A ULA ANTERIOR</a:t>
            </a:r>
          </a:p>
        </p:txBody>
      </p:sp>
    </p:spTree>
    <p:extLst>
      <p:ext uri="{BB962C8B-B14F-4D97-AF65-F5344CB8AC3E}">
        <p14:creationId xmlns:p14="http://schemas.microsoft.com/office/powerpoint/2010/main" val="148211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REVISÃO DA AULA ANTERIOR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Exemplo de valores de </a:t>
            </a:r>
            <a:r>
              <a:rPr lang="pt-BR" sz="2400" b="1" i="1" dirty="0"/>
              <a:t>S</a:t>
            </a:r>
            <a:r>
              <a:rPr lang="pt-BR" sz="2400" dirty="0"/>
              <a:t> na natureza:</a:t>
            </a:r>
            <a:endParaRPr lang="pt-BR" sz="18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62514" cy="525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7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800000">
            <a:off x="-1" y="188639"/>
            <a:ext cx="9144001" cy="6192688"/>
            <a:chOff x="-1" y="332656"/>
            <a:chExt cx="9144001" cy="6192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32656"/>
              <a:ext cx="9144001" cy="61926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55776" y="2708920"/>
              <a:ext cx="4104456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9552" y="3092767"/>
            <a:ext cx="5782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FIM DA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REVISÃO DA AULA ANTERIOR</a:t>
            </a:r>
          </a:p>
        </p:txBody>
      </p:sp>
    </p:spTree>
    <p:extLst>
      <p:ext uri="{BB962C8B-B14F-4D97-AF65-F5344CB8AC3E}">
        <p14:creationId xmlns:p14="http://schemas.microsoft.com/office/powerpoint/2010/main" val="60062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Formação das gotas de nuvem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01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71728" y="1412776"/>
            <a:ext cx="7776864" cy="6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200000"/>
              </a:lnSpc>
              <a:buClr>
                <a:srgbClr val="0070C0"/>
              </a:buClr>
            </a:pPr>
            <a:endParaRPr lang="en-US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1484784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1675" indent="-34290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pt-BR" sz="2200" dirty="0"/>
              <a:t>Aspectos gerais</a:t>
            </a:r>
          </a:p>
          <a:p>
            <a:pPr marL="701675" indent="-34290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200" dirty="0" err="1"/>
              <a:t>Nucleação</a:t>
            </a:r>
            <a:r>
              <a:rPr lang="en-US" sz="2200" dirty="0"/>
              <a:t> de vapor </a:t>
            </a:r>
            <a:r>
              <a:rPr lang="en-US" sz="2200" dirty="0" err="1"/>
              <a:t>d’água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gotas</a:t>
            </a:r>
            <a:r>
              <a:rPr lang="en-US" sz="2200" dirty="0"/>
              <a:t> de </a:t>
            </a:r>
            <a:r>
              <a:rPr lang="en-US" sz="2200" dirty="0" err="1"/>
              <a:t>nuvem</a:t>
            </a:r>
            <a:endParaRPr lang="pt-BR" sz="2200" dirty="0"/>
          </a:p>
          <a:p>
            <a:pPr marL="701675" indent="-34290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pt-BR" sz="2200" dirty="0"/>
              <a:t>Aerossóis e núcleos de condensação</a:t>
            </a:r>
          </a:p>
        </p:txBody>
      </p:sp>
    </p:spTree>
    <p:extLst>
      <p:ext uri="{BB962C8B-B14F-4D97-AF65-F5344CB8AC3E}">
        <p14:creationId xmlns:p14="http://schemas.microsoft.com/office/powerpoint/2010/main" val="410101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Quando uma gotícula de água entra em contato com a superfície, ela toma a forma de uma calota esférica. </a:t>
            </a:r>
          </a:p>
          <a:p>
            <a:pPr lvl="1"/>
            <a:r>
              <a:rPr lang="pt-BR" sz="2000" dirty="0"/>
              <a:t>Todos os líquidos possuem energia superficial (</a:t>
            </a:r>
            <a:r>
              <a:rPr lang="pt-BR" sz="2000" b="1" i="1" dirty="0">
                <a:latin typeface="Symbol" pitchFamily="18" charset="2"/>
              </a:rPr>
              <a:t>g</a:t>
            </a:r>
            <a:r>
              <a:rPr lang="pt-BR" sz="2000" dirty="0"/>
              <a:t>):</a:t>
            </a:r>
          </a:p>
          <a:p>
            <a:pPr lvl="2"/>
            <a:r>
              <a:rPr lang="pt-BR" sz="1600" dirty="0"/>
              <a:t>Uma superfície pode ser entendida como uma interface entre duas fases.</a:t>
            </a:r>
          </a:p>
          <a:p>
            <a:pPr lvl="2"/>
            <a:r>
              <a:rPr lang="pt-BR" sz="1600" dirty="0"/>
              <a:t>Quando falamos da energia superficial de um líquido, estamos falando da energia superficial entre o líquido e o ar (</a:t>
            </a:r>
            <a:r>
              <a:rPr lang="pt-BR" sz="1600" b="1" i="1" dirty="0" err="1">
                <a:latin typeface="Symbol" pitchFamily="18" charset="2"/>
              </a:rPr>
              <a:t>g</a:t>
            </a:r>
            <a:r>
              <a:rPr lang="pt-BR" sz="1600" i="1" baseline="-25000" dirty="0" err="1"/>
              <a:t>lv</a:t>
            </a:r>
            <a:r>
              <a:rPr lang="pt-BR" sz="1600" dirty="0"/>
              <a:t>).  Da mesma forma, temos a energia superficial entre o sólido e o ar (</a:t>
            </a:r>
            <a:r>
              <a:rPr lang="pt-BR" sz="1600" b="1" i="1" dirty="0" err="1">
                <a:latin typeface="Symbol" pitchFamily="18" charset="2"/>
              </a:rPr>
              <a:t>g</a:t>
            </a:r>
            <a:r>
              <a:rPr lang="pt-BR" sz="1600" i="1" baseline="-25000" dirty="0" err="1"/>
              <a:t>sv</a:t>
            </a:r>
            <a:r>
              <a:rPr lang="pt-BR" sz="1600" dirty="0"/>
              <a:t>) e o sólido e o líquido (</a:t>
            </a:r>
            <a:r>
              <a:rPr lang="pt-BR" sz="1600" b="1" i="1" dirty="0" err="1">
                <a:latin typeface="Symbol" pitchFamily="18" charset="2"/>
              </a:rPr>
              <a:t>g</a:t>
            </a:r>
            <a:r>
              <a:rPr lang="pt-BR" sz="1600" i="1" baseline="-25000" dirty="0" err="1"/>
              <a:t>sl</a:t>
            </a:r>
            <a:r>
              <a:rPr lang="pt-BR" sz="1600" dirty="0"/>
              <a:t>).</a:t>
            </a:r>
          </a:p>
          <a:p>
            <a:pPr lvl="2"/>
            <a:r>
              <a:rPr lang="pt-BR" sz="1600" dirty="0"/>
              <a:t>O ângulo de contato entre </a:t>
            </a:r>
            <a:r>
              <a:rPr lang="pt-BR" sz="1600" b="1" i="1" dirty="0" err="1">
                <a:latin typeface="Symbol" pitchFamily="18" charset="2"/>
              </a:rPr>
              <a:t>g</a:t>
            </a:r>
            <a:r>
              <a:rPr lang="pt-BR" sz="1600" i="1" baseline="-25000" dirty="0" err="1"/>
              <a:t>lv</a:t>
            </a:r>
            <a:r>
              <a:rPr lang="pt-BR" sz="1600" dirty="0"/>
              <a:t> e </a:t>
            </a:r>
            <a:r>
              <a:rPr lang="pt-BR" sz="1600" b="1" i="1" dirty="0" err="1">
                <a:latin typeface="Symbol" pitchFamily="18" charset="2"/>
              </a:rPr>
              <a:t>g</a:t>
            </a:r>
            <a:r>
              <a:rPr lang="pt-BR" sz="1600" i="1" baseline="-25000" dirty="0" err="1"/>
              <a:t>sl</a:t>
            </a:r>
            <a:r>
              <a:rPr lang="pt-BR" sz="1600" dirty="0"/>
              <a:t> é denominado ângulo de equilíbrio (</a:t>
            </a:r>
            <a:r>
              <a:rPr lang="pt-BR" sz="1600" b="1" i="1" dirty="0" err="1">
                <a:latin typeface="Symbol" pitchFamily="18" charset="2"/>
              </a:rPr>
              <a:t>q</a:t>
            </a:r>
            <a:r>
              <a:rPr lang="pt-BR" sz="1600" b="1" i="1" baseline="-25000" dirty="0" err="1"/>
              <a:t>E</a:t>
            </a:r>
            <a:r>
              <a:rPr lang="pt-BR" sz="1600" dirty="0"/>
              <a:t>).</a:t>
            </a:r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r>
              <a:rPr lang="pt-BR" sz="1600" dirty="0"/>
              <a:t>O balanço das forças na linha de contato da gota com a superfície na direção x é dada por: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468344" cy="16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066957"/>
              </p:ext>
            </p:extLst>
          </p:nvPr>
        </p:nvGraphicFramePr>
        <p:xfrm>
          <a:off x="1819317" y="5661248"/>
          <a:ext cx="2896700" cy="86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4" name="Equação" r:id="rId4" imgW="1612739" imgH="482278" progId="">
                  <p:embed/>
                </p:oleObj>
              </mc:Choice>
              <mc:Fallback>
                <p:oleObj name="Equação" r:id="rId4" imgW="1612739" imgH="482278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317" y="5661248"/>
                        <a:ext cx="2896700" cy="862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652120" y="552013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Relação de Young</a:t>
            </a:r>
            <a:r>
              <a:rPr lang="pt-BR" sz="1600" dirty="0"/>
              <a:t>: </a:t>
            </a:r>
          </a:p>
          <a:p>
            <a:r>
              <a:rPr lang="pt-BR" sz="1600" dirty="0"/>
              <a:t>ângulo de contato da gota líquida com a superfície está relacionada com todas as energias superficiais.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4932040" y="5877272"/>
            <a:ext cx="623818" cy="39288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03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z="1600" dirty="0"/>
              <a:t>Se </a:t>
            </a:r>
            <a:r>
              <a:rPr lang="pt-BR" sz="1600" b="1" i="1" dirty="0" err="1">
                <a:latin typeface="Symbol" pitchFamily="18" charset="2"/>
              </a:rPr>
              <a:t>q</a:t>
            </a:r>
            <a:r>
              <a:rPr lang="pt-BR" sz="1600" b="1" i="1" baseline="-25000" dirty="0" err="1"/>
              <a:t>E</a:t>
            </a:r>
            <a:r>
              <a:rPr lang="pt-BR" sz="1600" dirty="0"/>
              <a:t> &gt; 90</a:t>
            </a:r>
            <a:r>
              <a:rPr lang="pt-BR" sz="1600" baseline="30000" dirty="0"/>
              <a:t>o</a:t>
            </a:r>
            <a:r>
              <a:rPr lang="pt-BR" sz="1600" dirty="0"/>
              <a:t> a superfície é hidrofóbica  </a:t>
            </a:r>
          </a:p>
          <a:p>
            <a:pPr lvl="2"/>
            <a:r>
              <a:rPr lang="pt-BR" sz="1600" dirty="0"/>
              <a:t>Se </a:t>
            </a:r>
            <a:r>
              <a:rPr lang="pt-BR" sz="1600" b="1" i="1" dirty="0" err="1">
                <a:latin typeface="Symbol" pitchFamily="18" charset="2"/>
              </a:rPr>
              <a:t>q</a:t>
            </a:r>
            <a:r>
              <a:rPr lang="pt-BR" sz="1600" b="1" i="1" baseline="-25000" dirty="0" err="1"/>
              <a:t>E</a:t>
            </a:r>
            <a:r>
              <a:rPr lang="pt-BR" sz="1600" dirty="0"/>
              <a:t> &lt; 90</a:t>
            </a:r>
            <a:r>
              <a:rPr lang="pt-BR" sz="1600" baseline="30000" dirty="0"/>
              <a:t>o</a:t>
            </a:r>
            <a:r>
              <a:rPr lang="pt-BR" sz="1600" dirty="0"/>
              <a:t> a superfície é hidrofílica (ou higroscópica)</a:t>
            </a:r>
          </a:p>
          <a:p>
            <a:pPr lvl="2"/>
            <a:r>
              <a:rPr lang="pt-BR" sz="1600" dirty="0"/>
              <a:t>Se </a:t>
            </a:r>
            <a:r>
              <a:rPr lang="pt-BR" sz="1600" b="1" i="1" dirty="0" err="1">
                <a:latin typeface="Symbol" pitchFamily="18" charset="2"/>
              </a:rPr>
              <a:t>q</a:t>
            </a:r>
            <a:r>
              <a:rPr lang="pt-BR" sz="1600" b="1" i="1" baseline="-25000" dirty="0" err="1"/>
              <a:t>E</a:t>
            </a:r>
            <a:r>
              <a:rPr lang="pt-BR" sz="1600" dirty="0"/>
              <a:t> &gt; 150</a:t>
            </a:r>
            <a:r>
              <a:rPr lang="pt-BR" sz="1600" baseline="30000" dirty="0"/>
              <a:t>o</a:t>
            </a:r>
            <a:r>
              <a:rPr lang="pt-BR" sz="1600" dirty="0"/>
              <a:t> a superfície é </a:t>
            </a:r>
            <a:r>
              <a:rPr lang="pt-BR" sz="1600" dirty="0" err="1"/>
              <a:t>super-hidrofóbica</a:t>
            </a:r>
            <a:endParaRPr lang="pt-BR" sz="1600" dirty="0"/>
          </a:p>
          <a:p>
            <a:pPr lvl="2"/>
            <a:r>
              <a:rPr lang="pt-BR" sz="1600" dirty="0"/>
              <a:t>Se </a:t>
            </a:r>
            <a:r>
              <a:rPr lang="pt-BR" sz="1600" b="1" i="1" dirty="0" err="1">
                <a:latin typeface="Symbol" pitchFamily="18" charset="2"/>
              </a:rPr>
              <a:t>q</a:t>
            </a:r>
            <a:r>
              <a:rPr lang="pt-BR" sz="1600" b="1" i="1" baseline="-25000" dirty="0" err="1"/>
              <a:t>E</a:t>
            </a:r>
            <a:r>
              <a:rPr lang="pt-BR" sz="1600" dirty="0"/>
              <a:t> &lt; 5</a:t>
            </a:r>
            <a:r>
              <a:rPr lang="pt-BR" sz="1600" baseline="30000" dirty="0"/>
              <a:t>o</a:t>
            </a:r>
            <a:r>
              <a:rPr lang="pt-BR" sz="1600" dirty="0"/>
              <a:t> a superfície é </a:t>
            </a:r>
            <a:r>
              <a:rPr lang="pt-BR" sz="1600" dirty="0" err="1"/>
              <a:t>super-hidrofílica</a:t>
            </a:r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2"/>
            <a:endParaRPr lang="pt-BR" sz="16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16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04656" cy="210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9" y="4268863"/>
            <a:ext cx="7182991" cy="21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A mesma analogia é válida para um núcleo de condensação.</a:t>
            </a:r>
          </a:p>
          <a:p>
            <a:pPr lvl="1"/>
            <a:r>
              <a:rPr lang="pt-BR" sz="2000" dirty="0"/>
              <a:t>O que determina uma superfície/núcleo ser </a:t>
            </a:r>
            <a:r>
              <a:rPr lang="pt-BR" sz="2000" b="1" dirty="0">
                <a:solidFill>
                  <a:srgbClr val="FF0000"/>
                </a:solidFill>
              </a:rPr>
              <a:t>hidrofóbico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ou </a:t>
            </a:r>
            <a:r>
              <a:rPr lang="pt-BR" sz="2000" b="1" dirty="0">
                <a:solidFill>
                  <a:srgbClr val="00B050"/>
                </a:solidFill>
              </a:rPr>
              <a:t>hidrofílico</a:t>
            </a:r>
            <a:r>
              <a:rPr lang="pt-BR" sz="2000" dirty="0"/>
              <a:t> é:</a:t>
            </a:r>
          </a:p>
          <a:p>
            <a:pPr lvl="2"/>
            <a:r>
              <a:rPr lang="pt-BR" sz="1600" dirty="0"/>
              <a:t>Química da superfície/núcleo: a química determinará a energia da superfície. Superfície com baixa energia são hidrofóbicas e superfícies com alta energia são hidrofílicas.</a:t>
            </a:r>
          </a:p>
          <a:p>
            <a:pPr lvl="2"/>
            <a:r>
              <a:rPr lang="pt-BR" sz="1600" dirty="0"/>
              <a:t>Rugosidade da superfície: aumenta a hidrofobia em superfícies hidrofóbicas e aumenta a </a:t>
            </a:r>
            <a:r>
              <a:rPr lang="pt-BR" sz="1600" dirty="0" err="1"/>
              <a:t>hidrofilia</a:t>
            </a:r>
            <a:r>
              <a:rPr lang="pt-BR" sz="1600" dirty="0"/>
              <a:t> em superfícies hidrofílicas.</a:t>
            </a:r>
          </a:p>
          <a:p>
            <a:pPr lvl="1"/>
            <a:endParaRPr lang="pt-BR" sz="2000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251520" y="6381328"/>
            <a:ext cx="8640960" cy="0"/>
          </a:xfrm>
          <a:prstGeom prst="line">
            <a:avLst/>
          </a:prstGeom>
          <a:ln w="92075" cmpd="dbl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2763112" cy="20723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2763112" cy="2072334"/>
          </a:xfrm>
          <a:prstGeom prst="rect">
            <a:avLst/>
          </a:prstGeom>
          <a:ln w="76200">
            <a:solidFill>
              <a:srgbClr val="00990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2370960" y="572396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009900"/>
                </a:solidFill>
              </a:rPr>
              <a:t>i.e</a:t>
            </a:r>
            <a:r>
              <a:rPr lang="pt-BR" dirty="0">
                <a:solidFill>
                  <a:srgbClr val="009900"/>
                </a:solidFill>
              </a:rPr>
              <a:t>, sal (</a:t>
            </a:r>
            <a:r>
              <a:rPr lang="pt-BR" dirty="0" err="1">
                <a:solidFill>
                  <a:srgbClr val="009900"/>
                </a:solidFill>
              </a:rPr>
              <a:t>NaCl</a:t>
            </a:r>
            <a:r>
              <a:rPr lang="pt-BR" dirty="0">
                <a:solidFill>
                  <a:srgbClr val="009900"/>
                </a:solidFill>
              </a:rPr>
              <a:t>)</a:t>
            </a:r>
            <a:endParaRPr lang="en-CA" dirty="0">
              <a:solidFill>
                <a:srgbClr val="0099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24128" y="5733256"/>
            <a:ext cx="168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i.e</a:t>
            </a:r>
            <a:r>
              <a:rPr lang="pt-BR" dirty="0">
                <a:solidFill>
                  <a:srgbClr val="FF0000"/>
                </a:solidFill>
              </a:rPr>
              <a:t>, óleos, teflon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0528" y="6073550"/>
            <a:ext cx="660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>
              <a:buNone/>
            </a:pPr>
            <a:r>
              <a:rPr lang="en-US" sz="1400" b="1" dirty="0" err="1">
                <a:hlinkClick r:id="rId4"/>
              </a:rPr>
              <a:t>Referência</a:t>
            </a:r>
            <a:r>
              <a:rPr lang="en-US" sz="1400" b="1" dirty="0">
                <a:hlinkClick r:id="rId4"/>
              </a:rPr>
              <a:t>: </a:t>
            </a:r>
            <a:r>
              <a:rPr lang="pt-BR" sz="1400" b="1" dirty="0">
                <a:hlinkClick r:id="rId4"/>
              </a:rPr>
              <a:t>https://www.youtube.com/watch?v=PPJ0Khs7uWs</a:t>
            </a:r>
            <a:endParaRPr lang="pt-BR" sz="1400" b="1" dirty="0"/>
          </a:p>
        </p:txBody>
      </p:sp>
      <p:sp>
        <p:nvSpPr>
          <p:cNvPr id="11" name="Retângulo 10"/>
          <p:cNvSpPr/>
          <p:nvPr/>
        </p:nvSpPr>
        <p:spPr>
          <a:xfrm>
            <a:off x="7524328" y="6309320"/>
            <a:ext cx="1619672" cy="230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Fim da 2ª aula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68144" y="3140968"/>
            <a:ext cx="12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hidrofóbico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483768" y="3140968"/>
            <a:ext cx="1203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hidrofílico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54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0" y="1484784"/>
            <a:ext cx="6777455" cy="43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 Equação de Köhler: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752711" y="3080272"/>
            <a:ext cx="1112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Saturação</a:t>
            </a:r>
            <a:endParaRPr lang="en-CA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35896" y="5430012"/>
            <a:ext cx="2379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Diâmetro da gota (</a:t>
            </a:r>
            <a:r>
              <a:rPr lang="pt-BR" dirty="0">
                <a:latin typeface="Symbol" pitchFamily="18" charset="2"/>
              </a:rPr>
              <a:t>m</a:t>
            </a:r>
            <a:r>
              <a:rPr lang="pt-BR" dirty="0"/>
              <a:t>m)</a:t>
            </a:r>
            <a:endParaRPr lang="en-CA" dirty="0"/>
          </a:p>
        </p:txBody>
      </p:sp>
      <p:grpSp>
        <p:nvGrpSpPr>
          <p:cNvPr id="18" name="Grupo 17"/>
          <p:cNvGrpSpPr/>
          <p:nvPr/>
        </p:nvGrpSpPr>
        <p:grpSpPr>
          <a:xfrm>
            <a:off x="4139953" y="1844824"/>
            <a:ext cx="2191049" cy="758676"/>
            <a:chOff x="4582368" y="3375131"/>
            <a:chExt cx="2191049" cy="758676"/>
          </a:xfrm>
        </p:grpSpPr>
        <p:sp>
          <p:nvSpPr>
            <p:cNvPr id="19" name="Retângulo 18"/>
            <p:cNvSpPr/>
            <p:nvPr/>
          </p:nvSpPr>
          <p:spPr>
            <a:xfrm>
              <a:off x="4632871" y="3375132"/>
              <a:ext cx="2037728" cy="745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4582368" y="3375131"/>
              <a:ext cx="2191049" cy="758676"/>
              <a:chOff x="4231356" y="1822700"/>
              <a:chExt cx="2431226" cy="947092"/>
            </a:xfrm>
          </p:grpSpPr>
          <p:sp>
            <p:nvSpPr>
              <p:cNvPr id="21" name="CaixaDeTexto 20"/>
              <p:cNvSpPr txBox="1"/>
              <p:nvPr/>
            </p:nvSpPr>
            <p:spPr>
              <a:xfrm>
                <a:off x="4231356" y="1822700"/>
                <a:ext cx="2431226" cy="38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Efeito da curvatura (Kelvin) </a:t>
                </a:r>
              </a:p>
            </p:txBody>
          </p:sp>
          <p:graphicFrame>
            <p:nvGraphicFramePr>
              <p:cNvPr id="22" name="Objeto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5728317"/>
                  </p:ext>
                </p:extLst>
              </p:nvPr>
            </p:nvGraphicFramePr>
            <p:xfrm>
              <a:off x="4791793" y="2173285"/>
              <a:ext cx="1282385" cy="596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04" name="Equação" r:id="rId4" imgW="952431" imgH="444247" progId="">
                      <p:embed/>
                    </p:oleObj>
                  </mc:Choice>
                  <mc:Fallback>
                    <p:oleObj name="Equação" r:id="rId4" imgW="952431" imgH="444247" progId="">
                      <p:embed/>
                      <p:pic>
                        <p:nvPicPr>
                          <p:cNvPr id="0" name="Picture 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1793" y="2173285"/>
                            <a:ext cx="1282385" cy="5965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5" name="Conector de seta reta 4"/>
          <p:cNvCxnSpPr>
            <a:stCxn id="19" idx="1"/>
          </p:cNvCxnSpPr>
          <p:nvPr/>
        </p:nvCxnSpPr>
        <p:spPr>
          <a:xfrm flipH="1">
            <a:off x="3995936" y="2217727"/>
            <a:ext cx="19452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43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1" y="1556792"/>
            <a:ext cx="6648853" cy="417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 Equação de Köhler: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779912" y="4437112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752711" y="3080272"/>
            <a:ext cx="1112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Saturação</a:t>
            </a:r>
            <a:endParaRPr lang="en-CA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35896" y="5430012"/>
            <a:ext cx="2379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Diâmetro da gota (</a:t>
            </a:r>
            <a:r>
              <a:rPr lang="pt-BR" dirty="0">
                <a:latin typeface="Symbol" pitchFamily="18" charset="2"/>
              </a:rPr>
              <a:t>m</a:t>
            </a:r>
            <a:r>
              <a:rPr lang="pt-BR" dirty="0"/>
              <a:t>m)</a:t>
            </a:r>
            <a:endParaRPr lang="en-CA" dirty="0"/>
          </a:p>
        </p:txBody>
      </p:sp>
      <p:grpSp>
        <p:nvGrpSpPr>
          <p:cNvPr id="17" name="Grupo 16"/>
          <p:cNvGrpSpPr/>
          <p:nvPr/>
        </p:nvGrpSpPr>
        <p:grpSpPr>
          <a:xfrm>
            <a:off x="4139953" y="1844824"/>
            <a:ext cx="2191049" cy="758676"/>
            <a:chOff x="4582368" y="3375131"/>
            <a:chExt cx="2191049" cy="758676"/>
          </a:xfrm>
        </p:grpSpPr>
        <p:sp>
          <p:nvSpPr>
            <p:cNvPr id="18" name="Retângulo 17"/>
            <p:cNvSpPr/>
            <p:nvPr/>
          </p:nvSpPr>
          <p:spPr>
            <a:xfrm>
              <a:off x="4632871" y="3375132"/>
              <a:ext cx="2037728" cy="745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4582368" y="3375131"/>
              <a:ext cx="2191049" cy="758676"/>
              <a:chOff x="4231356" y="1822700"/>
              <a:chExt cx="2431226" cy="947092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4231356" y="1822700"/>
                <a:ext cx="2431226" cy="38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Efeito da curvatura (Kelvin) </a:t>
                </a:r>
              </a:p>
            </p:txBody>
          </p:sp>
          <p:graphicFrame>
            <p:nvGraphicFramePr>
              <p:cNvPr id="21" name="Objeto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2889674"/>
                  </p:ext>
                </p:extLst>
              </p:nvPr>
            </p:nvGraphicFramePr>
            <p:xfrm>
              <a:off x="4791793" y="2173285"/>
              <a:ext cx="1282385" cy="596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832" name="Equação" r:id="rId4" imgW="952431" imgH="444247" progId="">
                      <p:embed/>
                    </p:oleObj>
                  </mc:Choice>
                  <mc:Fallback>
                    <p:oleObj name="Equação" r:id="rId4" imgW="952431" imgH="444247" progId="">
                      <p:embed/>
                      <p:pic>
                        <p:nvPicPr>
                          <p:cNvPr id="0" name="Picture 1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1793" y="2173285"/>
                            <a:ext cx="1282385" cy="5965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2" name="Grupo 21"/>
          <p:cNvGrpSpPr/>
          <p:nvPr/>
        </p:nvGrpSpPr>
        <p:grpSpPr>
          <a:xfrm>
            <a:off x="3995936" y="3933057"/>
            <a:ext cx="1952009" cy="864095"/>
            <a:chOff x="4136328" y="4869161"/>
            <a:chExt cx="1952009" cy="864095"/>
          </a:xfrm>
        </p:grpSpPr>
        <p:sp>
          <p:nvSpPr>
            <p:cNvPr id="23" name="Retângulo 22"/>
            <p:cNvSpPr/>
            <p:nvPr/>
          </p:nvSpPr>
          <p:spPr>
            <a:xfrm>
              <a:off x="4136328" y="4886389"/>
              <a:ext cx="1947840" cy="8468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136328" y="4869161"/>
              <a:ext cx="1952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Efeito do soluto (</a:t>
              </a:r>
              <a:r>
                <a:rPr lang="pt-BR" sz="1400" dirty="0" err="1"/>
                <a:t>Raoult</a:t>
              </a:r>
              <a:r>
                <a:rPr lang="pt-BR" sz="1400" dirty="0"/>
                <a:t>)</a:t>
              </a:r>
            </a:p>
          </p:txBody>
        </p:sp>
        <p:graphicFrame>
          <p:nvGraphicFramePr>
            <p:cNvPr id="25" name="Obje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200085"/>
                </p:ext>
              </p:extLst>
            </p:nvPr>
          </p:nvGraphicFramePr>
          <p:xfrm>
            <a:off x="4562610" y="5196890"/>
            <a:ext cx="1001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33" name="Equação" r:id="rId6" imgW="825607" imgH="431831" progId="">
                    <p:embed/>
                  </p:oleObj>
                </mc:Choice>
                <mc:Fallback>
                  <p:oleObj name="Equação" r:id="rId6" imgW="825607" imgH="431831" progId="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2610" y="5196890"/>
                          <a:ext cx="1001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Conector de seta reta 25"/>
          <p:cNvCxnSpPr/>
          <p:nvPr/>
        </p:nvCxnSpPr>
        <p:spPr>
          <a:xfrm flipH="1">
            <a:off x="3995936" y="2217727"/>
            <a:ext cx="19452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3801416" y="4398578"/>
            <a:ext cx="194520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3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1057097" y="1423207"/>
            <a:ext cx="6696744" cy="4431269"/>
            <a:chOff x="1057097" y="1423207"/>
            <a:chExt cx="6696744" cy="4431269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97" y="1423207"/>
              <a:ext cx="6696744" cy="443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123728" y="2192032"/>
              <a:ext cx="504056" cy="372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289684" y="2852936"/>
              <a:ext cx="8421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 Equação de Köhler: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99820" y="2649686"/>
            <a:ext cx="112005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Equação</a:t>
            </a:r>
          </a:p>
          <a:p>
            <a:pPr algn="ctr"/>
            <a:r>
              <a:rPr lang="pt-BR" dirty="0"/>
              <a:t>de</a:t>
            </a:r>
          </a:p>
          <a:p>
            <a:pPr algn="ctr"/>
            <a:r>
              <a:rPr lang="pt-BR" dirty="0"/>
              <a:t>Köhler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092727" y="2633430"/>
            <a:ext cx="1759193" cy="0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3998720" y="2649686"/>
            <a:ext cx="0" cy="2323227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 rot="16200000">
            <a:off x="752711" y="3080272"/>
            <a:ext cx="1112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Saturação</a:t>
            </a:r>
            <a:endParaRPr lang="en-CA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635896" y="5430012"/>
            <a:ext cx="2379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Diâmetro da gota (</a:t>
            </a:r>
            <a:r>
              <a:rPr lang="pt-BR" dirty="0">
                <a:latin typeface="Symbol" pitchFamily="18" charset="2"/>
              </a:rPr>
              <a:t>m</a:t>
            </a:r>
            <a:r>
              <a:rPr lang="pt-BR" dirty="0"/>
              <a:t>m)</a:t>
            </a:r>
            <a:endParaRPr lang="en-CA" dirty="0"/>
          </a:p>
        </p:txBody>
      </p:sp>
      <p:grpSp>
        <p:nvGrpSpPr>
          <p:cNvPr id="22" name="Grupo 21"/>
          <p:cNvGrpSpPr/>
          <p:nvPr/>
        </p:nvGrpSpPr>
        <p:grpSpPr>
          <a:xfrm>
            <a:off x="4139953" y="1844824"/>
            <a:ext cx="2191049" cy="758676"/>
            <a:chOff x="4582368" y="3375131"/>
            <a:chExt cx="2191049" cy="758676"/>
          </a:xfrm>
        </p:grpSpPr>
        <p:sp>
          <p:nvSpPr>
            <p:cNvPr id="25" name="Retângulo 24"/>
            <p:cNvSpPr/>
            <p:nvPr/>
          </p:nvSpPr>
          <p:spPr>
            <a:xfrm>
              <a:off x="4632871" y="3375132"/>
              <a:ext cx="2037728" cy="745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4582368" y="3375131"/>
              <a:ext cx="2191049" cy="758676"/>
              <a:chOff x="4231356" y="1822700"/>
              <a:chExt cx="2431226" cy="947092"/>
            </a:xfrm>
          </p:grpSpPr>
          <p:sp>
            <p:nvSpPr>
              <p:cNvPr id="27" name="CaixaDeTexto 26"/>
              <p:cNvSpPr txBox="1"/>
              <p:nvPr/>
            </p:nvSpPr>
            <p:spPr>
              <a:xfrm>
                <a:off x="4231356" y="1822700"/>
                <a:ext cx="2431226" cy="38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Efeito da curvatura (Kelvin) </a:t>
                </a:r>
              </a:p>
            </p:txBody>
          </p:sp>
          <p:graphicFrame>
            <p:nvGraphicFramePr>
              <p:cNvPr id="28" name="Objeto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0720277"/>
                  </p:ext>
                </p:extLst>
              </p:nvPr>
            </p:nvGraphicFramePr>
            <p:xfrm>
              <a:off x="4791793" y="2173285"/>
              <a:ext cx="1282385" cy="596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87" name="Equação" r:id="rId4" imgW="952431" imgH="444247" progId="">
                      <p:embed/>
                    </p:oleObj>
                  </mc:Choice>
                  <mc:Fallback>
                    <p:oleObj name="Equação" r:id="rId4" imgW="952431" imgH="444247" progId="">
                      <p:embed/>
                      <p:pic>
                        <p:nvPicPr>
                          <p:cNvPr id="0" name="Picture 1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1793" y="2173285"/>
                            <a:ext cx="1282385" cy="5965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9" name="Grupo 28"/>
          <p:cNvGrpSpPr/>
          <p:nvPr/>
        </p:nvGrpSpPr>
        <p:grpSpPr>
          <a:xfrm>
            <a:off x="3995936" y="4005065"/>
            <a:ext cx="1952009" cy="864095"/>
            <a:chOff x="4136328" y="4869161"/>
            <a:chExt cx="1952009" cy="864095"/>
          </a:xfrm>
        </p:grpSpPr>
        <p:sp>
          <p:nvSpPr>
            <p:cNvPr id="30" name="Retângulo 29"/>
            <p:cNvSpPr/>
            <p:nvPr/>
          </p:nvSpPr>
          <p:spPr>
            <a:xfrm>
              <a:off x="4136328" y="4886389"/>
              <a:ext cx="1947840" cy="8468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136328" y="4869161"/>
              <a:ext cx="1952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Efeito do soluto (</a:t>
              </a:r>
              <a:r>
                <a:rPr lang="pt-BR" sz="1400" dirty="0" err="1"/>
                <a:t>Raoult</a:t>
              </a:r>
              <a:r>
                <a:rPr lang="pt-BR" sz="1400" dirty="0"/>
                <a:t>)</a:t>
              </a:r>
            </a:p>
          </p:txBody>
        </p:sp>
        <p:graphicFrame>
          <p:nvGraphicFramePr>
            <p:cNvPr id="32" name="Objeto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347705"/>
                </p:ext>
              </p:extLst>
            </p:nvPr>
          </p:nvGraphicFramePr>
          <p:xfrm>
            <a:off x="4562610" y="5196890"/>
            <a:ext cx="1001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88" name="Equação" r:id="rId6" imgW="825607" imgH="431831" progId="">
                    <p:embed/>
                  </p:oleObj>
                </mc:Choice>
                <mc:Fallback>
                  <p:oleObj name="Equação" r:id="rId6" imgW="825607" imgH="431831" progId="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2610" y="5196890"/>
                          <a:ext cx="1001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Conector de seta reta 32"/>
          <p:cNvCxnSpPr/>
          <p:nvPr/>
        </p:nvCxnSpPr>
        <p:spPr>
          <a:xfrm flipH="1">
            <a:off x="3995936" y="2217727"/>
            <a:ext cx="19452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3801416" y="4398578"/>
            <a:ext cx="194520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3131840" y="3111351"/>
            <a:ext cx="504056" cy="29617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819"/>
              </p:ext>
            </p:extLst>
          </p:nvPr>
        </p:nvGraphicFramePr>
        <p:xfrm>
          <a:off x="2299820" y="3573016"/>
          <a:ext cx="1120052" cy="55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9" name="Equação" r:id="rId8" imgW="990462" imgH="431570" progId="">
                  <p:embed/>
                </p:oleObj>
              </mc:Choice>
              <mc:Fallback>
                <p:oleObj name="Equação" r:id="rId8" imgW="990462" imgH="4315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20" y="3573016"/>
                        <a:ext cx="1120052" cy="55980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399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7137" y="2975638"/>
            <a:ext cx="6035183" cy="3549706"/>
            <a:chOff x="1057097" y="1423207"/>
            <a:chExt cx="6696744" cy="443126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97" y="1423207"/>
              <a:ext cx="6696744" cy="443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2123728" y="2192032"/>
              <a:ext cx="504056" cy="372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2289684" y="2852936"/>
              <a:ext cx="8421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equação de Köhler mostra que:</a:t>
            </a:r>
          </a:p>
          <a:p>
            <a:pPr lvl="1"/>
            <a:r>
              <a:rPr lang="pt-BR" sz="2000" dirty="0"/>
              <a:t>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efeito do soluto</a:t>
            </a:r>
            <a:r>
              <a:rPr lang="pt-BR" sz="2000" dirty="0"/>
              <a:t> domina quando a gota é muito pequena</a:t>
            </a:r>
          </a:p>
          <a:p>
            <a:pPr lvl="1"/>
            <a:r>
              <a:rPr lang="pt-BR" sz="2000" i="1" dirty="0">
                <a:solidFill>
                  <a:srgbClr val="FF0000"/>
                </a:solidFill>
              </a:rPr>
              <a:t>uma solução em forma de gotícula está em equilíbrio com o vapor à umidades relativas menores que 100%</a:t>
            </a:r>
          </a:p>
          <a:p>
            <a:pPr lvl="1"/>
            <a:r>
              <a:rPr lang="pt-BR" sz="2000" dirty="0"/>
              <a:t>após o equilíbrio, se a UR aumentar só um pouco, a gotícula irá crescer até atingir o equilíbrio novamente (ou seja, até a UR atingir o valor de e’(r) de equilíbrio novamente)</a:t>
            </a:r>
          </a:p>
          <a:p>
            <a:pPr marL="457200" lvl="1" indent="0">
              <a:buNone/>
            </a:pP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2410531" y="3947186"/>
            <a:ext cx="1585405" cy="0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4054648" y="3947186"/>
            <a:ext cx="0" cy="1861070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518020" y="3933056"/>
            <a:ext cx="879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Equação</a:t>
            </a:r>
          </a:p>
          <a:p>
            <a:pPr algn="ctr"/>
            <a:r>
              <a:rPr lang="pt-BR" sz="1400" dirty="0"/>
              <a:t>de</a:t>
            </a:r>
          </a:p>
          <a:p>
            <a:pPr algn="ctr"/>
            <a:r>
              <a:rPr lang="pt-BR" sz="1400" dirty="0"/>
              <a:t>Köhler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1095012" y="4448424"/>
            <a:ext cx="1112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Saturação</a:t>
            </a:r>
            <a:endParaRPr lang="en-CA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779912" y="6156012"/>
            <a:ext cx="2379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Diâmetro da gota (</a:t>
            </a:r>
            <a:r>
              <a:rPr lang="pt-BR" dirty="0">
                <a:latin typeface="Symbol" pitchFamily="18" charset="2"/>
              </a:rPr>
              <a:t>m</a:t>
            </a:r>
            <a:r>
              <a:rPr lang="pt-BR" dirty="0"/>
              <a:t>m)</a:t>
            </a:r>
            <a:endParaRPr lang="en-CA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498086" y="3986480"/>
            <a:ext cx="949047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Equação</a:t>
            </a:r>
          </a:p>
          <a:p>
            <a:pPr algn="ctr"/>
            <a:r>
              <a:rPr lang="pt-BR" sz="1400" dirty="0"/>
              <a:t>de</a:t>
            </a:r>
          </a:p>
          <a:p>
            <a:pPr algn="ctr"/>
            <a:r>
              <a:rPr lang="pt-BR" sz="1400" dirty="0"/>
              <a:t>Köhler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4434728" y="3318396"/>
            <a:ext cx="2191049" cy="758676"/>
            <a:chOff x="4582368" y="3375131"/>
            <a:chExt cx="2191049" cy="758676"/>
          </a:xfrm>
        </p:grpSpPr>
        <p:sp>
          <p:nvSpPr>
            <p:cNvPr id="33" name="Retângulo 32"/>
            <p:cNvSpPr/>
            <p:nvPr/>
          </p:nvSpPr>
          <p:spPr>
            <a:xfrm>
              <a:off x="4632871" y="3375132"/>
              <a:ext cx="2037728" cy="745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4582368" y="3375131"/>
              <a:ext cx="2191049" cy="758676"/>
              <a:chOff x="4231356" y="1822700"/>
              <a:chExt cx="2431226" cy="947092"/>
            </a:xfrm>
          </p:grpSpPr>
          <p:sp>
            <p:nvSpPr>
              <p:cNvPr id="35" name="CaixaDeTexto 34"/>
              <p:cNvSpPr txBox="1"/>
              <p:nvPr/>
            </p:nvSpPr>
            <p:spPr>
              <a:xfrm>
                <a:off x="4231356" y="1822700"/>
                <a:ext cx="2431226" cy="38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/>
                  <a:t>Efeito da curvatura (Kelvin) </a:t>
                </a:r>
              </a:p>
            </p:txBody>
          </p:sp>
          <p:graphicFrame>
            <p:nvGraphicFramePr>
              <p:cNvPr id="36" name="Objeto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8852876"/>
                  </p:ext>
                </p:extLst>
              </p:nvPr>
            </p:nvGraphicFramePr>
            <p:xfrm>
              <a:off x="4791793" y="2173285"/>
              <a:ext cx="1282385" cy="596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909" name="Equação" r:id="rId4" imgW="952431" imgH="444247" progId="">
                      <p:embed/>
                    </p:oleObj>
                  </mc:Choice>
                  <mc:Fallback>
                    <p:oleObj name="Equação" r:id="rId4" imgW="952431" imgH="444247" progId="">
                      <p:embed/>
                      <p:pic>
                        <p:nvPicPr>
                          <p:cNvPr id="0" name="Picture 1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1793" y="2173285"/>
                            <a:ext cx="1282385" cy="5965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7" name="Grupo 36"/>
          <p:cNvGrpSpPr/>
          <p:nvPr/>
        </p:nvGrpSpPr>
        <p:grpSpPr>
          <a:xfrm>
            <a:off x="4067944" y="4944161"/>
            <a:ext cx="1952009" cy="864095"/>
            <a:chOff x="4132704" y="4869161"/>
            <a:chExt cx="1952009" cy="864095"/>
          </a:xfrm>
        </p:grpSpPr>
        <p:sp>
          <p:nvSpPr>
            <p:cNvPr id="38" name="Retângulo 37"/>
            <p:cNvSpPr/>
            <p:nvPr/>
          </p:nvSpPr>
          <p:spPr>
            <a:xfrm>
              <a:off x="4136328" y="4886389"/>
              <a:ext cx="1947840" cy="8468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132704" y="4869161"/>
              <a:ext cx="1952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Efeito do soluto (</a:t>
              </a:r>
              <a:r>
                <a:rPr lang="pt-BR" sz="1400" dirty="0" err="1"/>
                <a:t>Raoult</a:t>
              </a:r>
              <a:r>
                <a:rPr lang="pt-BR" sz="1400" dirty="0"/>
                <a:t>)</a:t>
              </a:r>
            </a:p>
          </p:txBody>
        </p:sp>
        <p:graphicFrame>
          <p:nvGraphicFramePr>
            <p:cNvPr id="40" name="Objeto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22495"/>
                </p:ext>
              </p:extLst>
            </p:nvPr>
          </p:nvGraphicFramePr>
          <p:xfrm>
            <a:off x="4558986" y="5196890"/>
            <a:ext cx="1001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10" name="Equação" r:id="rId6" imgW="825607" imgH="431831" progId="">
                    <p:embed/>
                  </p:oleObj>
                </mc:Choice>
                <mc:Fallback>
                  <p:oleObj name="Equação" r:id="rId6" imgW="825607" imgH="431831" progId="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986" y="5196890"/>
                          <a:ext cx="1001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1" name="Conector de seta reta 40"/>
          <p:cNvCxnSpPr>
            <a:stCxn id="33" idx="1"/>
          </p:cNvCxnSpPr>
          <p:nvPr/>
        </p:nvCxnSpPr>
        <p:spPr>
          <a:xfrm flipH="1">
            <a:off x="4093392" y="3691299"/>
            <a:ext cx="391839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3898872" y="5384822"/>
            <a:ext cx="194520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3203233" y="4343713"/>
            <a:ext cx="504056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89353"/>
              </p:ext>
            </p:extLst>
          </p:nvPr>
        </p:nvGraphicFramePr>
        <p:xfrm>
          <a:off x="2492709" y="4712081"/>
          <a:ext cx="954424" cy="47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1" name="Equação" r:id="rId8" imgW="990462" imgH="431570" progId="">
                  <p:embed/>
                </p:oleObj>
              </mc:Choice>
              <mc:Fallback>
                <p:oleObj name="Equação" r:id="rId8" imgW="990462" imgH="4315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709" y="4712081"/>
                        <a:ext cx="954424" cy="47702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310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O </a:t>
            </a:r>
            <a:r>
              <a:rPr lang="pt-BR" sz="2000" b="1" dirty="0">
                <a:solidFill>
                  <a:srgbClr val="C00000"/>
                </a:solidFill>
              </a:rPr>
              <a:t>raio crítico </a:t>
            </a:r>
            <a:r>
              <a:rPr lang="pt-BR" sz="2000" dirty="0"/>
              <a:t>(</a:t>
            </a:r>
            <a:r>
              <a:rPr lang="pt-BR" sz="2000" b="1" i="1" dirty="0" err="1">
                <a:solidFill>
                  <a:srgbClr val="C00000"/>
                </a:solidFill>
              </a:rPr>
              <a:t>r</a:t>
            </a:r>
            <a:r>
              <a:rPr lang="pt-BR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pt-BR" sz="2000" dirty="0"/>
              <a:t>) e a </a:t>
            </a:r>
            <a:r>
              <a:rPr lang="pt-BR" sz="2000" b="1" dirty="0">
                <a:solidFill>
                  <a:srgbClr val="C00000"/>
                </a:solidFill>
              </a:rPr>
              <a:t>saturação crítica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/>
              <a:t>(</a:t>
            </a:r>
            <a:r>
              <a:rPr lang="pt-BR" sz="2000" b="1" i="1" dirty="0" err="1">
                <a:solidFill>
                  <a:srgbClr val="C00000"/>
                </a:solidFill>
              </a:rPr>
              <a:t>S</a:t>
            </a:r>
            <a:r>
              <a:rPr lang="pt-BR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pt-BR" sz="2000" dirty="0"/>
              <a:t>) representam o máximo da equação de Köhler. Então basta derivarmos a equação de Köhler em relação ao raio, igualá-la à zero e temos que: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000" dirty="0"/>
          </a:p>
          <a:p>
            <a:pPr lvl="2"/>
            <a:r>
              <a:rPr lang="pt-BR" sz="1600" dirty="0"/>
              <a:t>Até ser atingido o ponto onde </a:t>
            </a:r>
            <a:r>
              <a:rPr lang="pt-BR" sz="1600" b="1" i="1" dirty="0"/>
              <a:t>S</a:t>
            </a:r>
            <a:r>
              <a:rPr lang="pt-BR" sz="1600" dirty="0"/>
              <a:t>= </a:t>
            </a:r>
            <a:r>
              <a:rPr lang="pt-BR" sz="1600" b="1" i="1" dirty="0" err="1"/>
              <a:t>S</a:t>
            </a:r>
            <a:r>
              <a:rPr lang="pt-BR" sz="1600" b="1" i="1" baseline="-25000" dirty="0" err="1"/>
              <a:t>c</a:t>
            </a:r>
            <a:r>
              <a:rPr lang="pt-BR" sz="1600" dirty="0"/>
              <a:t>, a </a:t>
            </a:r>
            <a:r>
              <a:rPr lang="pt-BR" sz="1600" b="1" i="1" dirty="0"/>
              <a:t>S</a:t>
            </a:r>
            <a:r>
              <a:rPr lang="pt-BR" sz="1600" dirty="0"/>
              <a:t> tem que ser aumentada para a gotícula crescer. Mas se a umidade exceder só um pouco </a:t>
            </a:r>
            <a:r>
              <a:rPr lang="pt-BR" sz="1600" b="1" i="1" dirty="0" err="1"/>
              <a:t>S</a:t>
            </a:r>
            <a:r>
              <a:rPr lang="pt-BR" sz="1600" b="1" i="1" baseline="-25000" dirty="0" err="1"/>
              <a:t>c</a:t>
            </a:r>
            <a:r>
              <a:rPr lang="pt-BR" sz="1600" dirty="0"/>
              <a:t> , permitindo a gota crescer acima de </a:t>
            </a:r>
            <a:r>
              <a:rPr lang="pt-BR" sz="1600" b="1" i="1" dirty="0" err="1"/>
              <a:t>r</a:t>
            </a:r>
            <a:r>
              <a:rPr lang="pt-BR" sz="1600" b="1" i="1" baseline="-25000" dirty="0" err="1"/>
              <a:t>c</a:t>
            </a:r>
            <a:r>
              <a:rPr lang="pt-BR" sz="1600" dirty="0"/>
              <a:t>, sua saturação de equilíbrio (</a:t>
            </a:r>
            <a:r>
              <a:rPr lang="pt-BR" sz="1400" b="1" i="1" dirty="0"/>
              <a:t>e</a:t>
            </a:r>
            <a:r>
              <a:rPr lang="pt-BR" sz="1400" b="1" i="1" baseline="-25000" dirty="0"/>
              <a:t>s </a:t>
            </a:r>
            <a:r>
              <a:rPr lang="pt-BR" sz="1400" dirty="0"/>
              <a:t>/</a:t>
            </a:r>
            <a:r>
              <a:rPr lang="pt-BR" sz="1400" b="1" i="1" dirty="0" err="1"/>
              <a:t>e</a:t>
            </a:r>
            <a:r>
              <a:rPr lang="pt-BR" sz="1400" b="1" i="1" baseline="-25000" dirty="0" err="1"/>
              <a:t>soo</a:t>
            </a:r>
            <a:r>
              <a:rPr lang="pt-BR" sz="1600" dirty="0"/>
              <a:t>) decai para valores abaixo de </a:t>
            </a:r>
            <a:r>
              <a:rPr lang="pt-BR" sz="1600" b="1" i="1" dirty="0"/>
              <a:t>S</a:t>
            </a:r>
            <a:r>
              <a:rPr lang="pt-BR" sz="1600" b="1" i="1" baseline="-25000" dirty="0"/>
              <a:t>c</a:t>
            </a:r>
            <a:r>
              <a:rPr lang="pt-BR" sz="1600" dirty="0"/>
              <a:t>.. Consequentemente, o vapor irá condensar na gotícula e continuará a crescer sem a necessidade de aumentar </a:t>
            </a:r>
            <a:r>
              <a:rPr lang="pt-BR" sz="1600" b="1" i="1" dirty="0"/>
              <a:t>S</a:t>
            </a:r>
            <a:r>
              <a:rPr lang="pt-BR" sz="1600" dirty="0"/>
              <a:t>. No exemplo da figura, </a:t>
            </a:r>
            <a:r>
              <a:rPr lang="pt-BR" sz="1600" b="1" i="1" dirty="0" err="1"/>
              <a:t>S</a:t>
            </a:r>
            <a:r>
              <a:rPr lang="pt-BR" sz="1600" b="1" i="1" baseline="-25000" dirty="0" err="1"/>
              <a:t>c</a:t>
            </a:r>
            <a:r>
              <a:rPr lang="pt-BR" sz="1600" dirty="0"/>
              <a:t> = 1,03 (ou 3% de supersaturação) e </a:t>
            </a:r>
            <a:r>
              <a:rPr lang="pt-BR" sz="1600" b="1" i="1" dirty="0" err="1"/>
              <a:t>r</a:t>
            </a:r>
            <a:r>
              <a:rPr lang="pt-BR" sz="1600" b="1" i="1" baseline="-25000" dirty="0" err="1"/>
              <a:t>c</a:t>
            </a:r>
            <a:r>
              <a:rPr lang="pt-BR" sz="1600" dirty="0"/>
              <a:t> ~ 1 </a:t>
            </a:r>
            <a:r>
              <a:rPr lang="pt-BR" sz="1600" dirty="0" err="1">
                <a:latin typeface="Symbol" pitchFamily="18" charset="2"/>
              </a:rPr>
              <a:t>m</a:t>
            </a:r>
            <a:r>
              <a:rPr lang="pt-BR" sz="1600" dirty="0" err="1"/>
              <a:t>m.</a:t>
            </a:r>
            <a:endParaRPr lang="pt-BR" sz="16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687496" y="1556792"/>
            <a:ext cx="5684704" cy="3578914"/>
            <a:chOff x="135911" y="1823092"/>
            <a:chExt cx="5684704" cy="3633535"/>
          </a:xfrm>
        </p:grpSpPr>
        <p:grpSp>
          <p:nvGrpSpPr>
            <p:cNvPr id="26" name="Grupo 25"/>
            <p:cNvGrpSpPr/>
            <p:nvPr/>
          </p:nvGrpSpPr>
          <p:grpSpPr>
            <a:xfrm>
              <a:off x="135911" y="1823092"/>
              <a:ext cx="5684704" cy="3633535"/>
              <a:chOff x="1057097" y="1423207"/>
              <a:chExt cx="6696744" cy="4431269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97" y="1423207"/>
                <a:ext cx="6696744" cy="4431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tângulo 27"/>
              <p:cNvSpPr/>
              <p:nvPr/>
            </p:nvSpPr>
            <p:spPr>
              <a:xfrm>
                <a:off x="2123728" y="2192032"/>
                <a:ext cx="504056" cy="372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2289684" y="2852936"/>
                <a:ext cx="842156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0" name="CaixaDeTexto 39"/>
            <p:cNvSpPr txBox="1"/>
            <p:nvPr/>
          </p:nvSpPr>
          <p:spPr>
            <a:xfrm>
              <a:off x="1071225" y="2452381"/>
              <a:ext cx="368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i="1" dirty="0" err="1">
                  <a:solidFill>
                    <a:srgbClr val="C00000"/>
                  </a:solidFill>
                </a:rPr>
                <a:t>S</a:t>
              </a:r>
              <a:r>
                <a:rPr lang="pt-BR" b="1" i="1" baseline="-25000" dirty="0" err="1">
                  <a:solidFill>
                    <a:srgbClr val="C00000"/>
                  </a:solidFill>
                </a:rPr>
                <a:t>c</a:t>
              </a:r>
              <a:endParaRPr lang="pt-BR" b="1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2699792" y="4365104"/>
              <a:ext cx="4863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b="1" i="1" dirty="0" err="1">
                  <a:solidFill>
                    <a:srgbClr val="C00000"/>
                  </a:solidFill>
                </a:rPr>
                <a:t>r</a:t>
              </a:r>
              <a:r>
                <a:rPr lang="pt-BR" b="1" i="1" baseline="-25000" dirty="0" err="1">
                  <a:solidFill>
                    <a:srgbClr val="C00000"/>
                  </a:solidFill>
                </a:rPr>
                <a:t>c</a:t>
              </a:r>
              <a:endParaRPr lang="pt-BR" b="1" i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Conector reto 41"/>
            <p:cNvCxnSpPr/>
            <p:nvPr/>
          </p:nvCxnSpPr>
          <p:spPr>
            <a:xfrm>
              <a:off x="971600" y="2825944"/>
              <a:ext cx="1617951" cy="2855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077534" y="5372800"/>
              <a:ext cx="0" cy="10914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2589551" y="2821714"/>
              <a:ext cx="0" cy="1912722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ângulo 49"/>
            <p:cNvSpPr/>
            <p:nvPr/>
          </p:nvSpPr>
          <p:spPr>
            <a:xfrm>
              <a:off x="1835696" y="3140968"/>
              <a:ext cx="48716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Retângulo 51"/>
          <p:cNvSpPr/>
          <p:nvPr/>
        </p:nvSpPr>
        <p:spPr>
          <a:xfrm>
            <a:off x="6372200" y="2657128"/>
            <a:ext cx="1728192" cy="1777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28214"/>
              </p:ext>
            </p:extLst>
          </p:nvPr>
        </p:nvGraphicFramePr>
        <p:xfrm>
          <a:off x="6380340" y="1657682"/>
          <a:ext cx="2113574" cy="277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7" name="Equação" r:id="rId4" imgW="1053847" imgH="1396678" progId="">
                  <p:embed/>
                </p:oleObj>
              </mc:Choice>
              <mc:Fallback>
                <p:oleObj name="Equação" r:id="rId4" imgW="1053847" imgH="1396678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340" y="1657682"/>
                        <a:ext cx="2113574" cy="2777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/>
          <p:cNvSpPr txBox="1"/>
          <p:nvPr/>
        </p:nvSpPr>
        <p:spPr>
          <a:xfrm rot="16200000">
            <a:off x="420485" y="2972004"/>
            <a:ext cx="10087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/>
              <a:t>Saturação</a:t>
            </a:r>
            <a:endParaRPr lang="en-CA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700914" y="4725144"/>
            <a:ext cx="20871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/>
              <a:t>Diâmetro da gota (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m)</a:t>
            </a:r>
            <a:endParaRPr lang="en-CA" sz="1600" dirty="0"/>
          </a:p>
        </p:txBody>
      </p:sp>
      <p:sp>
        <p:nvSpPr>
          <p:cNvPr id="19" name="Retângulo 18"/>
          <p:cNvSpPr/>
          <p:nvPr/>
        </p:nvSpPr>
        <p:spPr>
          <a:xfrm>
            <a:off x="6948264" y="6309320"/>
            <a:ext cx="2088232" cy="266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Vide notas de aula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55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pt-BR" sz="2000" dirty="0"/>
              <a:t>Exemplo para vários valores de quantidade de soluto (</a:t>
            </a:r>
            <a:r>
              <a:rPr lang="pt-BR" sz="2000" b="1" i="1" dirty="0" err="1"/>
              <a:t>m</a:t>
            </a:r>
            <a:r>
              <a:rPr lang="pt-BR" sz="2000" b="1" i="1" baseline="-25000" dirty="0" err="1"/>
              <a:t>s</a:t>
            </a:r>
            <a:r>
              <a:rPr lang="pt-BR" sz="2000" dirty="0"/>
              <a:t>) de </a:t>
            </a:r>
            <a:r>
              <a:rPr lang="pt-BR" sz="2000" dirty="0" err="1"/>
              <a:t>NaCl</a:t>
            </a:r>
            <a:r>
              <a:rPr lang="pt-BR" sz="2000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524720" cy="47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704232" y="2170599"/>
            <a:ext cx="21882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000" dirty="0" err="1"/>
              <a:t>Quanto</a:t>
            </a:r>
            <a:r>
              <a:rPr lang="en-US" sz="2000" dirty="0"/>
              <a:t> </a:t>
            </a:r>
            <a:r>
              <a:rPr lang="en-US" sz="2000" dirty="0" err="1"/>
              <a:t>maior</a:t>
            </a:r>
            <a:r>
              <a:rPr lang="en-US" sz="2000" dirty="0"/>
              <a:t> </a:t>
            </a:r>
            <a:r>
              <a:rPr lang="pt-BR" sz="2000" b="1" i="1" dirty="0" err="1"/>
              <a:t>m</a:t>
            </a:r>
            <a:r>
              <a:rPr lang="pt-BR" sz="2000" b="1" i="1" baseline="-25000" dirty="0" err="1"/>
              <a:t>s</a:t>
            </a:r>
            <a:r>
              <a:rPr lang="en-US" sz="2000" dirty="0"/>
              <a:t> </a:t>
            </a:r>
            <a:r>
              <a:rPr lang="en-US" sz="2000" dirty="0" err="1"/>
              <a:t>menor</a:t>
            </a:r>
            <a:r>
              <a:rPr lang="en-US" sz="2000" dirty="0"/>
              <a:t> é a </a:t>
            </a:r>
            <a:r>
              <a:rPr lang="pt-BR" sz="2000" b="1" i="1" dirty="0" err="1"/>
              <a:t>S</a:t>
            </a:r>
            <a:r>
              <a:rPr lang="pt-BR" sz="2000" b="1" i="1" baseline="-25000" dirty="0" err="1"/>
              <a:t>c</a:t>
            </a:r>
            <a:r>
              <a:rPr lang="en-US" sz="2000" dirty="0"/>
              <a:t> </a:t>
            </a:r>
            <a:r>
              <a:rPr lang="en-US" sz="2000" dirty="0" err="1"/>
              <a:t>necessária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gotícula</a:t>
            </a:r>
            <a:r>
              <a:rPr lang="en-US" sz="2000" dirty="0"/>
              <a:t> </a:t>
            </a:r>
            <a:r>
              <a:rPr lang="en-US" sz="2000" dirty="0" err="1"/>
              <a:t>crescer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a </a:t>
            </a:r>
            <a:r>
              <a:rPr lang="en-US" sz="2000" dirty="0" err="1"/>
              <a:t>necessidade</a:t>
            </a:r>
            <a:r>
              <a:rPr lang="en-US" sz="2000" dirty="0"/>
              <a:t> de </a:t>
            </a:r>
            <a:r>
              <a:rPr lang="en-US" sz="2000" dirty="0" err="1"/>
              <a:t>aumentar</a:t>
            </a:r>
            <a:r>
              <a:rPr lang="en-US" sz="2000" dirty="0"/>
              <a:t> a </a:t>
            </a:r>
            <a:r>
              <a:rPr lang="en-US" sz="2000" b="1" i="1" dirty="0"/>
              <a:t>S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.</a:t>
            </a:r>
            <a:endParaRPr lang="en-US" dirty="0"/>
          </a:p>
          <a:p>
            <a:pPr marL="623888" lvl="1" indent="-285750">
              <a:buClr>
                <a:srgbClr val="0070C0"/>
              </a:buClr>
              <a:buFont typeface="Arial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935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76064"/>
          </a:xfrm>
        </p:spPr>
        <p:txBody>
          <a:bodyPr/>
          <a:lstStyle/>
          <a:p>
            <a:pPr lvl="0"/>
            <a:r>
              <a:rPr lang="pt-BR" sz="2000" dirty="0">
                <a:solidFill>
                  <a:prstClr val="black"/>
                </a:solidFill>
              </a:rPr>
              <a:t>Exemplo para vários valores de quantidade de soluto (</a:t>
            </a:r>
            <a:r>
              <a:rPr lang="pt-BR" sz="2000" b="1" i="1" dirty="0" err="1">
                <a:solidFill>
                  <a:prstClr val="black"/>
                </a:solidFill>
              </a:rPr>
              <a:t>m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s</a:t>
            </a:r>
            <a:r>
              <a:rPr lang="pt-BR" sz="2000" dirty="0">
                <a:solidFill>
                  <a:prstClr val="black"/>
                </a:solidFill>
              </a:rPr>
              <a:t>) de </a:t>
            </a:r>
            <a:r>
              <a:rPr lang="pt-BR" sz="2000" dirty="0" err="1">
                <a:solidFill>
                  <a:prstClr val="black"/>
                </a:solidFill>
              </a:rPr>
              <a:t>NaCl</a:t>
            </a:r>
            <a:r>
              <a:rPr lang="pt-BR" sz="20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pt-BR" sz="1800" dirty="0"/>
              <a:t>considere o ambiente com </a:t>
            </a:r>
            <a:r>
              <a:rPr lang="pt-BR" sz="1800" dirty="0">
                <a:solidFill>
                  <a:srgbClr val="FF00FF"/>
                </a:solidFill>
              </a:rPr>
              <a:t>SS = 0.05% e constante</a:t>
            </a:r>
            <a:r>
              <a:rPr lang="pt-BR" sz="1800" dirty="0"/>
              <a:t>, e três gotículas </a:t>
            </a:r>
            <a:r>
              <a:rPr lang="en-US" sz="1200" dirty="0">
                <a:solidFill>
                  <a:srgbClr val="0033CC"/>
                </a:solidFill>
              </a:rPr>
              <a:t>❶</a:t>
            </a:r>
            <a:r>
              <a:rPr lang="pt-BR" sz="1200" b="1" i="1" dirty="0">
                <a:solidFill>
                  <a:srgbClr val="0033CC"/>
                </a:solidFill>
              </a:rPr>
              <a:t> </a:t>
            </a:r>
            <a:r>
              <a:rPr lang="en-US" sz="1600" dirty="0"/>
              <a:t>❷</a:t>
            </a: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pt-BR" sz="1800" dirty="0"/>
              <a:t>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pt-BR" sz="1800" dirty="0"/>
              <a:t>com </a:t>
            </a:r>
            <a:r>
              <a:rPr lang="pt-BR" sz="1800" b="1" i="1" dirty="0" err="1"/>
              <a:t>m</a:t>
            </a:r>
            <a:r>
              <a:rPr lang="pt-BR" sz="1800" b="1" i="1" baseline="-25000" dirty="0" err="1"/>
              <a:t>s</a:t>
            </a:r>
            <a:r>
              <a:rPr lang="pt-BR" sz="1800" dirty="0"/>
              <a:t> diferentes crescendo neste ambiente.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1928"/>
            <a:ext cx="6524720" cy="47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444208" y="1484784"/>
            <a:ext cx="2699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200" dirty="0">
                <a:solidFill>
                  <a:srgbClr val="0033CC"/>
                </a:solidFill>
              </a:rPr>
              <a:t>   ❶</a:t>
            </a:r>
            <a:r>
              <a:rPr lang="en-US" sz="1600" dirty="0">
                <a:solidFill>
                  <a:srgbClr val="0033CC"/>
                </a:solidFill>
              </a:rPr>
              <a:t>: </a:t>
            </a:r>
            <a:r>
              <a:rPr lang="pt-BR" sz="1600" b="1" i="1" dirty="0" err="1">
                <a:solidFill>
                  <a:srgbClr val="0033CC"/>
                </a:solidFill>
              </a:rPr>
              <a:t>m</a:t>
            </a:r>
            <a:r>
              <a:rPr lang="pt-BR" sz="1600" b="1" i="1" baseline="-25000" dirty="0" err="1">
                <a:solidFill>
                  <a:srgbClr val="0033CC"/>
                </a:solidFill>
              </a:rPr>
              <a:t>s</a:t>
            </a:r>
            <a:r>
              <a:rPr lang="pt-BR" sz="1600" dirty="0">
                <a:solidFill>
                  <a:srgbClr val="0033CC"/>
                </a:solidFill>
              </a:rPr>
              <a:t> = 10</a:t>
            </a:r>
            <a:r>
              <a:rPr lang="pt-BR" sz="1600" baseline="30000" dirty="0">
                <a:solidFill>
                  <a:srgbClr val="0033CC"/>
                </a:solidFill>
              </a:rPr>
              <a:t>-17</a:t>
            </a:r>
            <a:r>
              <a:rPr lang="pt-BR" sz="1600" dirty="0">
                <a:solidFill>
                  <a:srgbClr val="0033CC"/>
                </a:solidFill>
              </a:rPr>
              <a:t>g, </a:t>
            </a:r>
            <a:r>
              <a:rPr lang="pt-BR" sz="1600" b="1" i="1" dirty="0" err="1">
                <a:solidFill>
                  <a:srgbClr val="0033CC"/>
                </a:solidFill>
              </a:rPr>
              <a:t>r</a:t>
            </a:r>
            <a:r>
              <a:rPr lang="pt-BR" sz="1600" b="1" i="1" baseline="-25000" dirty="0" err="1">
                <a:solidFill>
                  <a:srgbClr val="0033CC"/>
                </a:solidFill>
              </a:rPr>
              <a:t>c</a:t>
            </a:r>
            <a:r>
              <a:rPr lang="pt-BR" sz="1600" dirty="0">
                <a:solidFill>
                  <a:srgbClr val="0033CC"/>
                </a:solidFill>
              </a:rPr>
              <a:t> =0,012</a:t>
            </a:r>
            <a:r>
              <a:rPr lang="pt-BR" sz="16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0033CC"/>
                </a:solidFill>
              </a:rPr>
              <a:t>m</a:t>
            </a:r>
          </a:p>
          <a:p>
            <a:pPr>
              <a:buClr>
                <a:srgbClr val="0070C0"/>
              </a:buClr>
            </a:pPr>
            <a:r>
              <a:rPr lang="en-US" sz="1600" dirty="0"/>
              <a:t> ❷: </a:t>
            </a:r>
            <a:r>
              <a:rPr lang="pt-BR" sz="1600" b="1" i="1" dirty="0" err="1"/>
              <a:t>m</a:t>
            </a:r>
            <a:r>
              <a:rPr lang="pt-BR" sz="1600" b="1" i="1" baseline="-25000" dirty="0" err="1"/>
              <a:t>s</a:t>
            </a:r>
            <a:r>
              <a:rPr lang="pt-BR" sz="1600" dirty="0"/>
              <a:t> = 10</a:t>
            </a:r>
            <a:r>
              <a:rPr lang="pt-BR" sz="1600" baseline="30000" dirty="0"/>
              <a:t>-16</a:t>
            </a:r>
            <a:r>
              <a:rPr lang="pt-BR" sz="1600" dirty="0"/>
              <a:t>g, </a:t>
            </a:r>
            <a:r>
              <a:rPr lang="pt-BR" sz="1600" b="1" i="1" dirty="0" err="1"/>
              <a:t>r</a:t>
            </a:r>
            <a:r>
              <a:rPr lang="pt-BR" sz="1600" b="1" i="1" baseline="-25000" dirty="0" err="1"/>
              <a:t>c</a:t>
            </a:r>
            <a:r>
              <a:rPr lang="pt-BR" sz="1600" dirty="0"/>
              <a:t> =0,043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pt-BR" sz="1600" b="1" i="1" dirty="0" err="1">
                <a:solidFill>
                  <a:srgbClr val="FF0000"/>
                </a:solidFill>
              </a:rPr>
              <a:t>m</a:t>
            </a:r>
            <a:r>
              <a:rPr lang="pt-BR" sz="1600" b="1" i="1" baseline="-25000" dirty="0" err="1">
                <a:solidFill>
                  <a:srgbClr val="FF0000"/>
                </a:solidFill>
              </a:rPr>
              <a:t>s</a:t>
            </a:r>
            <a:r>
              <a:rPr lang="pt-BR" sz="1600" dirty="0">
                <a:solidFill>
                  <a:srgbClr val="FF0000"/>
                </a:solidFill>
              </a:rPr>
              <a:t> = 10</a:t>
            </a:r>
            <a:r>
              <a:rPr lang="pt-BR" sz="1600" baseline="30000" dirty="0">
                <a:solidFill>
                  <a:srgbClr val="FF0000"/>
                </a:solidFill>
              </a:rPr>
              <a:t>-15</a:t>
            </a:r>
            <a:r>
              <a:rPr lang="pt-BR" sz="1600" dirty="0">
                <a:solidFill>
                  <a:srgbClr val="FF0000"/>
                </a:solidFill>
              </a:rPr>
              <a:t>g, </a:t>
            </a:r>
            <a:r>
              <a:rPr lang="pt-BR" sz="1600" b="1" i="1" dirty="0" err="1">
                <a:solidFill>
                  <a:srgbClr val="FF0000"/>
                </a:solidFill>
              </a:rPr>
              <a:t>r</a:t>
            </a:r>
            <a:r>
              <a:rPr lang="pt-BR" sz="16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600" dirty="0">
                <a:solidFill>
                  <a:srgbClr val="FF0000"/>
                </a:solidFill>
              </a:rPr>
              <a:t> =0,11</a:t>
            </a:r>
            <a:r>
              <a:rPr lang="pt-BR" sz="16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FF0000"/>
                </a:solidFill>
              </a:rPr>
              <a:t>m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Se a SS permanecer constante, as três gotículas irão crescer até o tamanho:</a:t>
            </a:r>
          </a:p>
          <a:p>
            <a:pPr marL="449263">
              <a:buClr>
                <a:srgbClr val="0070C0"/>
              </a:buClr>
            </a:pPr>
            <a:r>
              <a:rPr lang="en-US" sz="1200" dirty="0">
                <a:solidFill>
                  <a:srgbClr val="0033CC"/>
                </a:solidFill>
              </a:rPr>
              <a:t>   ❶</a:t>
            </a:r>
            <a:r>
              <a:rPr lang="en-US" sz="1600" dirty="0">
                <a:solidFill>
                  <a:srgbClr val="0033CC"/>
                </a:solidFill>
              </a:rPr>
              <a:t>: </a:t>
            </a:r>
            <a:r>
              <a:rPr lang="pt-BR" sz="1600" b="1" i="1" dirty="0">
                <a:solidFill>
                  <a:srgbClr val="0033CC"/>
                </a:solidFill>
              </a:rPr>
              <a:t>r</a:t>
            </a:r>
            <a:r>
              <a:rPr lang="pt-BR" sz="1600" dirty="0">
                <a:solidFill>
                  <a:srgbClr val="0033CC"/>
                </a:solidFill>
              </a:rPr>
              <a:t> =0,0081 </a:t>
            </a:r>
            <a:r>
              <a:rPr lang="pt-BR" sz="16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0033CC"/>
                </a:solidFill>
              </a:rPr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1600" dirty="0"/>
              <a:t> ❷: </a:t>
            </a:r>
            <a:r>
              <a:rPr lang="pt-BR" sz="1600" b="1" i="1" dirty="0"/>
              <a:t>r </a:t>
            </a:r>
            <a:r>
              <a:rPr lang="pt-BR" sz="1600" dirty="0"/>
              <a:t>=0,026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pt-BR" sz="1600" b="1" i="1" dirty="0">
                <a:solidFill>
                  <a:srgbClr val="FF0000"/>
                </a:solidFill>
              </a:rPr>
              <a:t>r</a:t>
            </a:r>
            <a:r>
              <a:rPr lang="pt-BR" sz="1600" dirty="0">
                <a:solidFill>
                  <a:srgbClr val="FF0000"/>
                </a:solidFill>
              </a:rPr>
              <a:t> =0,088 </a:t>
            </a:r>
            <a:r>
              <a:rPr lang="pt-BR" sz="16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FF0000"/>
                </a:solidFill>
              </a:rPr>
              <a:t>m</a:t>
            </a: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e permanecerão deste tamanho enquanto SS não mudar.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899592" y="4548232"/>
            <a:ext cx="5544616" cy="0"/>
          </a:xfrm>
          <a:prstGeom prst="line">
            <a:avLst/>
          </a:prstGeom>
          <a:ln w="3810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39552" y="4250908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SS = 0.05%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53806" y="5301208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0960" y="5340320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❷</a:t>
            </a:r>
            <a:endParaRPr lang="en-CA" sz="1600" dirty="0"/>
          </a:p>
        </p:txBody>
      </p:sp>
      <p:sp>
        <p:nvSpPr>
          <p:cNvPr id="13" name="Retângulo 12"/>
          <p:cNvSpPr/>
          <p:nvPr/>
        </p:nvSpPr>
        <p:spPr>
          <a:xfrm>
            <a:off x="1259632" y="535347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❶</a:t>
            </a:r>
            <a:endParaRPr lang="en-CA" sz="1200" dirty="0"/>
          </a:p>
        </p:txBody>
      </p:sp>
      <p:sp>
        <p:nvSpPr>
          <p:cNvPr id="14" name="Retângulo 13"/>
          <p:cNvSpPr/>
          <p:nvPr/>
        </p:nvSpPr>
        <p:spPr>
          <a:xfrm>
            <a:off x="1268166" y="4849415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❶</a:t>
            </a:r>
            <a:endParaRPr lang="en-CA" sz="1400" dirty="0"/>
          </a:p>
        </p:txBody>
      </p:sp>
      <p:sp>
        <p:nvSpPr>
          <p:cNvPr id="15" name="Retângulo 14"/>
          <p:cNvSpPr/>
          <p:nvPr/>
        </p:nvSpPr>
        <p:spPr>
          <a:xfrm>
            <a:off x="2339752" y="481863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❷</a:t>
            </a:r>
            <a:endParaRPr lang="en-CA" dirty="0"/>
          </a:p>
        </p:txBody>
      </p:sp>
      <p:sp>
        <p:nvSpPr>
          <p:cNvPr id="16" name="Retângulo 15"/>
          <p:cNvSpPr/>
          <p:nvPr/>
        </p:nvSpPr>
        <p:spPr>
          <a:xfrm>
            <a:off x="3330496" y="476753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dirty="0">
                <a:solidFill>
                  <a:srgbClr val="FF0000"/>
                </a:solidFill>
              </a:rPr>
              <a:t>❸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31640" y="4376137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❶</a:t>
            </a:r>
            <a:endParaRPr lang="en-CA" sz="1600" dirty="0"/>
          </a:p>
        </p:txBody>
      </p:sp>
      <p:sp>
        <p:nvSpPr>
          <p:cNvPr id="18" name="Retângulo 17"/>
          <p:cNvSpPr/>
          <p:nvPr/>
        </p:nvSpPr>
        <p:spPr>
          <a:xfrm>
            <a:off x="2411760" y="4365104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❷</a:t>
            </a:r>
            <a:endParaRPr lang="en-CA" sz="2000" dirty="0"/>
          </a:p>
        </p:txBody>
      </p:sp>
      <p:sp>
        <p:nvSpPr>
          <p:cNvPr id="19" name="Retângulo 18"/>
          <p:cNvSpPr/>
          <p:nvPr/>
        </p:nvSpPr>
        <p:spPr>
          <a:xfrm>
            <a:off x="3549599" y="4273932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dirty="0">
                <a:solidFill>
                  <a:srgbClr val="FF0000"/>
                </a:solidFill>
              </a:rPr>
              <a:t>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475656" y="5384249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r=0,0079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1" name="Retângulo 20"/>
          <p:cNvSpPr/>
          <p:nvPr/>
        </p:nvSpPr>
        <p:spPr>
          <a:xfrm>
            <a:off x="1529787" y="4952201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r=0,0080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2" name="Retângulo 21"/>
          <p:cNvSpPr/>
          <p:nvPr/>
        </p:nvSpPr>
        <p:spPr>
          <a:xfrm>
            <a:off x="1547663" y="4520153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r=0,0081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3" name="Retângulo 22"/>
          <p:cNvSpPr/>
          <p:nvPr/>
        </p:nvSpPr>
        <p:spPr>
          <a:xfrm>
            <a:off x="2555776" y="538424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r=0,021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4" name="Retângulo 23"/>
          <p:cNvSpPr/>
          <p:nvPr/>
        </p:nvSpPr>
        <p:spPr>
          <a:xfrm>
            <a:off x="2627784" y="4952201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r=0,024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5" name="Retângulo 24"/>
          <p:cNvSpPr/>
          <p:nvPr/>
        </p:nvSpPr>
        <p:spPr>
          <a:xfrm>
            <a:off x="2753923" y="4520153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r=0,026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6" name="Retângulo 25"/>
          <p:cNvSpPr/>
          <p:nvPr/>
        </p:nvSpPr>
        <p:spPr>
          <a:xfrm>
            <a:off x="3546011" y="542431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r=0,055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698411" y="4941168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r=0,070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991189" y="4520153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r=0,088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2195736" y="2569751"/>
            <a:ext cx="0" cy="3595553"/>
          </a:xfrm>
          <a:prstGeom prst="line">
            <a:avLst/>
          </a:prstGeom>
          <a:ln>
            <a:solidFill>
              <a:srgbClr val="00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655916" y="6093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0033CC"/>
                </a:solidFill>
              </a:rPr>
              <a:t>r</a:t>
            </a:r>
            <a:r>
              <a:rPr lang="pt-BR" sz="1400" b="1" i="1" baseline="-25000" dirty="0" err="1">
                <a:solidFill>
                  <a:srgbClr val="0033CC"/>
                </a:solidFill>
              </a:rPr>
              <a:t>c</a:t>
            </a:r>
            <a:r>
              <a:rPr lang="pt-BR" sz="1400" dirty="0">
                <a:solidFill>
                  <a:srgbClr val="0033CC"/>
                </a:solidFill>
              </a:rPr>
              <a:t>=0,012</a:t>
            </a:r>
            <a:r>
              <a:rPr lang="pt-BR" sz="14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0033CC"/>
                </a:solidFill>
              </a:rPr>
              <a:t>m</a:t>
            </a:r>
            <a:endParaRPr lang="en-CA" sz="1400" dirty="0">
              <a:solidFill>
                <a:srgbClr val="0033CC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3311620" y="4005064"/>
            <a:ext cx="0" cy="215539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2771800" y="6093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/>
              <a:t>r</a:t>
            </a:r>
            <a:r>
              <a:rPr lang="pt-BR" sz="1400" b="1" i="1" baseline="-25000" dirty="0" err="1"/>
              <a:t>c</a:t>
            </a:r>
            <a:r>
              <a:rPr lang="pt-BR" sz="1400" dirty="0"/>
              <a:t>=0,043</a:t>
            </a:r>
            <a:r>
              <a:rPr lang="pt-BR" sz="1400" dirty="0">
                <a:latin typeface="Symbol" pitchFamily="18" charset="2"/>
              </a:rPr>
              <a:t>m</a:t>
            </a:r>
            <a:r>
              <a:rPr lang="pt-BR" sz="1400" dirty="0"/>
              <a:t>m</a:t>
            </a:r>
            <a:endParaRPr lang="en-CA" sz="1400" dirty="0"/>
          </a:p>
        </p:txBody>
      </p:sp>
      <p:cxnSp>
        <p:nvCxnSpPr>
          <p:cNvPr id="37" name="Conector reto 36"/>
          <p:cNvCxnSpPr/>
          <p:nvPr/>
        </p:nvCxnSpPr>
        <p:spPr>
          <a:xfrm>
            <a:off x="4355976" y="4435574"/>
            <a:ext cx="0" cy="17051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816156" y="607355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FF0000"/>
                </a:solidFill>
              </a:rPr>
              <a:t>r</a:t>
            </a:r>
            <a:r>
              <a:rPr lang="pt-BR" sz="14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400" dirty="0">
                <a:solidFill>
                  <a:srgbClr val="FF0000"/>
                </a:solidFill>
              </a:rPr>
              <a:t>=0,11</a:t>
            </a:r>
            <a:r>
              <a:rPr lang="pt-BR" sz="1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FF0000"/>
                </a:solidFill>
              </a:rPr>
              <a:t>m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gerais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REVISÃO:</a:t>
            </a:r>
          </a:p>
          <a:p>
            <a:pPr lvl="1"/>
            <a:r>
              <a:rPr lang="pt-BR" sz="2000" dirty="0"/>
              <a:t>Quando uma parcela de ar ascende na atmosfera (se desloca de um nível de pressão mais alto para outro mais baixo), ela se expande realizando um trabalho no ambiente o qual reduz sua temperatura (</a:t>
            </a:r>
            <a:r>
              <a:rPr lang="pt-BR" sz="2000" b="1" i="1" dirty="0" err="1"/>
              <a:t>T</a:t>
            </a:r>
            <a:r>
              <a:rPr lang="pt-BR" sz="2000" b="1" i="1" baseline="-25000" dirty="0" err="1"/>
              <a:t>p</a:t>
            </a:r>
            <a:r>
              <a:rPr lang="pt-BR" sz="2000" dirty="0"/>
              <a:t>) </a:t>
            </a:r>
            <a:r>
              <a:rPr lang="pt-BR" sz="2000" dirty="0" err="1"/>
              <a:t>adiabaticamente</a:t>
            </a:r>
            <a:r>
              <a:rPr lang="pt-BR" sz="2000" dirty="0"/>
              <a:t> (</a:t>
            </a:r>
            <a:r>
              <a:rPr lang="pt-BR" sz="2000" dirty="0">
                <a:solidFill>
                  <a:srgbClr val="FF0000"/>
                </a:solidFill>
                <a:sym typeface="Symbol" pitchFamily="18" charset="2"/>
              </a:rPr>
              <a:t></a:t>
            </a:r>
            <a:r>
              <a:rPr lang="pt-BR" sz="2000" baseline="-25000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sym typeface="Symbol" pitchFamily="18" charset="2"/>
              </a:rPr>
              <a:t> = -</a:t>
            </a:r>
            <a:r>
              <a:rPr lang="pt-BR" sz="2000" dirty="0" err="1">
                <a:solidFill>
                  <a:srgbClr val="FF0000"/>
                </a:solidFill>
              </a:rPr>
              <a:t>dT</a:t>
            </a:r>
            <a:r>
              <a:rPr lang="pt-BR" sz="2000" dirty="0">
                <a:solidFill>
                  <a:srgbClr val="FF0000"/>
                </a:solidFill>
              </a:rPr>
              <a:t>/</a:t>
            </a:r>
            <a:r>
              <a:rPr lang="pt-BR" sz="2000" dirty="0" err="1">
                <a:solidFill>
                  <a:srgbClr val="FF0000"/>
                </a:solidFill>
              </a:rPr>
              <a:t>dz</a:t>
            </a:r>
            <a:r>
              <a:rPr lang="pt-BR" sz="2000" dirty="0">
                <a:solidFill>
                  <a:srgbClr val="FF0000"/>
                </a:solidFill>
              </a:rPr>
              <a:t> = -g/</a:t>
            </a:r>
            <a:r>
              <a:rPr lang="pt-BR" sz="2000" dirty="0" err="1">
                <a:solidFill>
                  <a:srgbClr val="FF0000"/>
                </a:solidFill>
              </a:rPr>
              <a:t>c</a:t>
            </a:r>
            <a:r>
              <a:rPr lang="pt-BR" sz="2000" baseline="-25000" dirty="0" err="1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pt-BR" sz="2000" dirty="0">
                <a:solidFill>
                  <a:srgbClr val="FF0000"/>
                </a:solidFill>
                <a:sym typeface="Wingdings" pitchFamily="2" charset="2"/>
              </a:rPr>
              <a:t> = 9,8</a:t>
            </a:r>
            <a:r>
              <a:rPr lang="pt-BR" sz="2000" baseline="30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pt-BR" sz="2000" dirty="0">
                <a:solidFill>
                  <a:srgbClr val="FF0000"/>
                </a:solidFill>
                <a:sym typeface="Wingdings" pitchFamily="2" charset="2"/>
              </a:rPr>
              <a:t>C/km</a:t>
            </a:r>
            <a:r>
              <a:rPr lang="pt-BR" sz="2000" dirty="0"/>
              <a:t>).</a:t>
            </a:r>
          </a:p>
          <a:p>
            <a:pPr marL="0" indent="0">
              <a:buNone/>
            </a:pPr>
            <a:r>
              <a:rPr lang="pt-BR" sz="2400" dirty="0"/>
              <a:t> 	</a:t>
            </a:r>
          </a:p>
          <a:p>
            <a:pPr marL="0" indent="0">
              <a:buNone/>
            </a:pPr>
            <a:r>
              <a:rPr lang="pt-BR" sz="2400" dirty="0"/>
              <a:t>	</a:t>
            </a:r>
          </a:p>
          <a:p>
            <a:endParaRPr lang="pt-BR" dirty="0"/>
          </a:p>
        </p:txBody>
      </p:sp>
      <p:pic>
        <p:nvPicPr>
          <p:cNvPr id="7" name="Imagem 6" descr="adiab_c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4050174" cy="36004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01695" y="2710773"/>
            <a:ext cx="4590786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sz="2000" dirty="0">
                <a:solidFill>
                  <a:prstClr val="black"/>
                </a:solidFill>
              </a:rPr>
              <a:t>Como a </a:t>
            </a:r>
            <a:r>
              <a:rPr lang="pt-BR" sz="2000" b="1" i="1" dirty="0" err="1">
                <a:solidFill>
                  <a:prstClr val="black"/>
                </a:solidFill>
              </a:rPr>
              <a:t>T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p</a:t>
            </a:r>
            <a:r>
              <a:rPr lang="pt-BR" sz="2000" dirty="0">
                <a:solidFill>
                  <a:prstClr val="black"/>
                </a:solidFill>
              </a:rPr>
              <a:t> decaiu, a pressão de vapor de saturação (</a:t>
            </a:r>
            <a:r>
              <a:rPr lang="pt-BR" sz="2000" b="1" i="1" dirty="0">
                <a:solidFill>
                  <a:prstClr val="black"/>
                </a:solidFill>
              </a:rPr>
              <a:t>e</a:t>
            </a:r>
            <a:r>
              <a:rPr lang="pt-BR" sz="2000" b="1" i="1" baseline="-25000" dirty="0">
                <a:solidFill>
                  <a:prstClr val="black"/>
                </a:solidFill>
              </a:rPr>
              <a:t>s</a:t>
            </a:r>
            <a:r>
              <a:rPr lang="pt-BR" sz="2000" b="1" i="1" dirty="0">
                <a:solidFill>
                  <a:prstClr val="black"/>
                </a:solidFill>
              </a:rPr>
              <a:t>(</a:t>
            </a:r>
            <a:r>
              <a:rPr lang="pt-BR" sz="2000" b="1" i="1" dirty="0" err="1">
                <a:solidFill>
                  <a:prstClr val="black"/>
                </a:solidFill>
              </a:rPr>
              <a:t>T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p</a:t>
            </a:r>
            <a:r>
              <a:rPr lang="pt-BR" sz="2000" b="1" i="1" dirty="0">
                <a:solidFill>
                  <a:prstClr val="black"/>
                </a:solidFill>
              </a:rPr>
              <a:t>)</a:t>
            </a:r>
            <a:r>
              <a:rPr lang="pt-BR" sz="2000" dirty="0">
                <a:solidFill>
                  <a:prstClr val="black"/>
                </a:solidFill>
              </a:rPr>
              <a:t>) também decai (equação de Clausius-</a:t>
            </a:r>
            <a:r>
              <a:rPr lang="pt-BR" sz="2000" dirty="0" err="1">
                <a:solidFill>
                  <a:prstClr val="black"/>
                </a:solidFill>
              </a:rPr>
              <a:t>Clapeyron</a:t>
            </a:r>
            <a:r>
              <a:rPr lang="pt-BR" sz="2000" dirty="0">
                <a:solidFill>
                  <a:prstClr val="black"/>
                </a:solidFill>
              </a:rPr>
              <a:t>). Ou seja, a quantidade de água no estado de vapor que a parcela pode reter também diminui.</a:t>
            </a:r>
          </a:p>
          <a:p>
            <a:pPr marL="2857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endParaRPr lang="pt-BR" sz="200" dirty="0">
              <a:solidFill>
                <a:prstClr val="black"/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</a:pPr>
            <a:r>
              <a:rPr lang="pt-BR" sz="2000" dirty="0">
                <a:solidFill>
                  <a:prstClr val="black"/>
                </a:solidFill>
              </a:rPr>
              <a:t>A quantidade de água dentro da parcela continua a mesma, mas se </a:t>
            </a:r>
            <a:r>
              <a:rPr lang="pt-BR" sz="2000" b="1" i="1" dirty="0">
                <a:solidFill>
                  <a:prstClr val="black"/>
                </a:solidFill>
              </a:rPr>
              <a:t>e(</a:t>
            </a:r>
            <a:r>
              <a:rPr lang="pt-BR" sz="2000" b="1" i="1" dirty="0" err="1">
                <a:solidFill>
                  <a:prstClr val="black"/>
                </a:solidFill>
              </a:rPr>
              <a:t>T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d</a:t>
            </a:r>
            <a:r>
              <a:rPr lang="pt-BR" sz="2000" b="1" i="1" dirty="0">
                <a:solidFill>
                  <a:prstClr val="black"/>
                </a:solidFill>
              </a:rPr>
              <a:t>)</a:t>
            </a:r>
            <a:r>
              <a:rPr lang="pt-BR" sz="2000" dirty="0">
                <a:solidFill>
                  <a:prstClr val="black"/>
                </a:solidFill>
              </a:rPr>
              <a:t> &gt; </a:t>
            </a:r>
            <a:r>
              <a:rPr lang="pt-BR" sz="2000" b="1" i="1" dirty="0">
                <a:solidFill>
                  <a:prstClr val="black"/>
                </a:solidFill>
              </a:rPr>
              <a:t>e</a:t>
            </a:r>
            <a:r>
              <a:rPr lang="pt-BR" sz="2000" b="1" i="1" baseline="-25000" dirty="0">
                <a:solidFill>
                  <a:prstClr val="black"/>
                </a:solidFill>
              </a:rPr>
              <a:t>s</a:t>
            </a:r>
            <a:r>
              <a:rPr lang="pt-BR" sz="2000" b="1" i="1" dirty="0">
                <a:solidFill>
                  <a:prstClr val="black"/>
                </a:solidFill>
              </a:rPr>
              <a:t>(</a:t>
            </a:r>
            <a:r>
              <a:rPr lang="pt-BR" sz="2000" b="1" i="1" dirty="0" err="1">
                <a:solidFill>
                  <a:prstClr val="black"/>
                </a:solidFill>
              </a:rPr>
              <a:t>T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p</a:t>
            </a:r>
            <a:r>
              <a:rPr lang="pt-BR" sz="2000" b="1" i="1" dirty="0">
                <a:solidFill>
                  <a:prstClr val="black"/>
                </a:solidFill>
              </a:rPr>
              <a:t>)</a:t>
            </a:r>
            <a:r>
              <a:rPr lang="pt-BR" sz="2000" dirty="0">
                <a:solidFill>
                  <a:prstClr val="black"/>
                </a:solidFill>
              </a:rPr>
              <a:t>, o excesso de água que a parcela não pode reter no estado de vapor irá condensar em gotículas de água, formando uma nuvem.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564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916358"/>
          </a:xfrm>
        </p:spPr>
        <p:txBody>
          <a:bodyPr/>
          <a:lstStyle/>
          <a:p>
            <a:pPr lvl="0"/>
            <a:r>
              <a:rPr lang="pt-BR" sz="2000" dirty="0">
                <a:solidFill>
                  <a:prstClr val="black"/>
                </a:solidFill>
              </a:rPr>
              <a:t>Exemplo para vários valores de quantidade de soluto (</a:t>
            </a:r>
            <a:r>
              <a:rPr lang="pt-BR" sz="2000" b="1" i="1" dirty="0" err="1">
                <a:solidFill>
                  <a:prstClr val="black"/>
                </a:solidFill>
              </a:rPr>
              <a:t>m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s</a:t>
            </a:r>
            <a:r>
              <a:rPr lang="pt-BR" sz="2000" dirty="0">
                <a:solidFill>
                  <a:prstClr val="black"/>
                </a:solidFill>
              </a:rPr>
              <a:t>) de </a:t>
            </a:r>
            <a:r>
              <a:rPr lang="pt-BR" sz="2000" dirty="0" err="1">
                <a:solidFill>
                  <a:prstClr val="black"/>
                </a:solidFill>
              </a:rPr>
              <a:t>NaCl</a:t>
            </a:r>
            <a:r>
              <a:rPr lang="pt-BR" sz="20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pt-BR" sz="1800" dirty="0"/>
              <a:t>considere o ambiente com </a:t>
            </a:r>
            <a:r>
              <a:rPr lang="pt-BR" sz="1800" dirty="0">
                <a:solidFill>
                  <a:srgbClr val="FF00FF"/>
                </a:solidFill>
              </a:rPr>
              <a:t>SS = 0.05% e constante</a:t>
            </a:r>
            <a:r>
              <a:rPr lang="pt-BR" sz="1800" dirty="0"/>
              <a:t>, e três gotículas </a:t>
            </a:r>
            <a:r>
              <a:rPr lang="en-US" sz="1200" dirty="0">
                <a:solidFill>
                  <a:srgbClr val="0033CC"/>
                </a:solidFill>
              </a:rPr>
              <a:t>❶</a:t>
            </a:r>
            <a:r>
              <a:rPr lang="pt-BR" sz="1200" b="1" i="1" dirty="0">
                <a:solidFill>
                  <a:srgbClr val="0033CC"/>
                </a:solidFill>
              </a:rPr>
              <a:t> </a:t>
            </a:r>
            <a:r>
              <a:rPr lang="en-US" sz="1600" dirty="0"/>
              <a:t>❷</a:t>
            </a: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pt-BR" sz="1800" dirty="0"/>
              <a:t>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pt-BR" sz="1800" dirty="0"/>
              <a:t>com </a:t>
            </a:r>
            <a:r>
              <a:rPr lang="pt-BR" sz="1800" b="1" i="1" dirty="0" err="1"/>
              <a:t>m</a:t>
            </a:r>
            <a:r>
              <a:rPr lang="pt-BR" sz="1800" b="1" i="1" baseline="-25000" dirty="0" err="1"/>
              <a:t>s</a:t>
            </a:r>
            <a:r>
              <a:rPr lang="pt-BR" sz="1800" dirty="0"/>
              <a:t> diferentes crescendo neste ambiente.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1928"/>
            <a:ext cx="6524720" cy="47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444208" y="1484784"/>
            <a:ext cx="26997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200" dirty="0">
                <a:solidFill>
                  <a:srgbClr val="0033CC"/>
                </a:solidFill>
              </a:rPr>
              <a:t>   ❶</a:t>
            </a:r>
            <a:r>
              <a:rPr lang="en-US" sz="1600" dirty="0">
                <a:solidFill>
                  <a:srgbClr val="0033CC"/>
                </a:solidFill>
              </a:rPr>
              <a:t>: </a:t>
            </a:r>
            <a:r>
              <a:rPr lang="pt-BR" sz="1600" b="1" i="1" dirty="0" err="1">
                <a:solidFill>
                  <a:srgbClr val="0033CC"/>
                </a:solidFill>
              </a:rPr>
              <a:t>m</a:t>
            </a:r>
            <a:r>
              <a:rPr lang="pt-BR" sz="1600" b="1" i="1" baseline="-25000" dirty="0" err="1">
                <a:solidFill>
                  <a:srgbClr val="0033CC"/>
                </a:solidFill>
              </a:rPr>
              <a:t>s</a:t>
            </a:r>
            <a:r>
              <a:rPr lang="pt-BR" sz="1600" dirty="0">
                <a:solidFill>
                  <a:srgbClr val="0033CC"/>
                </a:solidFill>
              </a:rPr>
              <a:t> = 10</a:t>
            </a:r>
            <a:r>
              <a:rPr lang="pt-BR" sz="1600" baseline="30000" dirty="0">
                <a:solidFill>
                  <a:srgbClr val="0033CC"/>
                </a:solidFill>
              </a:rPr>
              <a:t>-17</a:t>
            </a:r>
            <a:r>
              <a:rPr lang="pt-BR" sz="1600" dirty="0">
                <a:solidFill>
                  <a:srgbClr val="0033CC"/>
                </a:solidFill>
              </a:rPr>
              <a:t>g, </a:t>
            </a:r>
            <a:r>
              <a:rPr lang="pt-BR" sz="1600" b="1" i="1" dirty="0" err="1">
                <a:solidFill>
                  <a:srgbClr val="0033CC"/>
                </a:solidFill>
              </a:rPr>
              <a:t>r</a:t>
            </a:r>
            <a:r>
              <a:rPr lang="pt-BR" sz="1600" b="1" i="1" baseline="-25000" dirty="0" err="1">
                <a:solidFill>
                  <a:srgbClr val="0033CC"/>
                </a:solidFill>
              </a:rPr>
              <a:t>c</a:t>
            </a:r>
            <a:r>
              <a:rPr lang="pt-BR" sz="1600" dirty="0">
                <a:solidFill>
                  <a:srgbClr val="0033CC"/>
                </a:solidFill>
              </a:rPr>
              <a:t> =0,012</a:t>
            </a:r>
            <a:r>
              <a:rPr lang="pt-BR" sz="16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0033CC"/>
                </a:solidFill>
              </a:rPr>
              <a:t>m</a:t>
            </a:r>
          </a:p>
          <a:p>
            <a:pPr>
              <a:buClr>
                <a:srgbClr val="0070C0"/>
              </a:buClr>
            </a:pPr>
            <a:r>
              <a:rPr lang="en-US" sz="1600" dirty="0"/>
              <a:t> ❷: </a:t>
            </a:r>
            <a:r>
              <a:rPr lang="pt-BR" sz="1600" b="1" i="1" dirty="0" err="1"/>
              <a:t>m</a:t>
            </a:r>
            <a:r>
              <a:rPr lang="pt-BR" sz="1600" b="1" i="1" baseline="-25000" dirty="0" err="1"/>
              <a:t>s</a:t>
            </a:r>
            <a:r>
              <a:rPr lang="pt-BR" sz="1600" dirty="0"/>
              <a:t> = 10</a:t>
            </a:r>
            <a:r>
              <a:rPr lang="pt-BR" sz="1600" baseline="30000" dirty="0"/>
              <a:t>-16</a:t>
            </a:r>
            <a:r>
              <a:rPr lang="pt-BR" sz="1600" dirty="0"/>
              <a:t>g, </a:t>
            </a:r>
            <a:r>
              <a:rPr lang="pt-BR" sz="1600" b="1" i="1" dirty="0" err="1"/>
              <a:t>r</a:t>
            </a:r>
            <a:r>
              <a:rPr lang="pt-BR" sz="1600" b="1" i="1" baseline="-25000" dirty="0" err="1"/>
              <a:t>c</a:t>
            </a:r>
            <a:r>
              <a:rPr lang="pt-BR" sz="1600" dirty="0"/>
              <a:t> =0,043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pt-BR" sz="1600" b="1" i="1" dirty="0" err="1">
                <a:solidFill>
                  <a:srgbClr val="FF0000"/>
                </a:solidFill>
              </a:rPr>
              <a:t>m</a:t>
            </a:r>
            <a:r>
              <a:rPr lang="pt-BR" sz="1600" b="1" i="1" baseline="-25000" dirty="0" err="1">
                <a:solidFill>
                  <a:srgbClr val="FF0000"/>
                </a:solidFill>
              </a:rPr>
              <a:t>s</a:t>
            </a:r>
            <a:r>
              <a:rPr lang="pt-BR" sz="1600" dirty="0">
                <a:solidFill>
                  <a:srgbClr val="FF0000"/>
                </a:solidFill>
              </a:rPr>
              <a:t> = 10</a:t>
            </a:r>
            <a:r>
              <a:rPr lang="pt-BR" sz="1600" baseline="30000" dirty="0">
                <a:solidFill>
                  <a:srgbClr val="FF0000"/>
                </a:solidFill>
              </a:rPr>
              <a:t>-15</a:t>
            </a:r>
            <a:r>
              <a:rPr lang="pt-BR" sz="1600" dirty="0">
                <a:solidFill>
                  <a:srgbClr val="FF0000"/>
                </a:solidFill>
              </a:rPr>
              <a:t>g, </a:t>
            </a:r>
            <a:r>
              <a:rPr lang="pt-BR" sz="1600" b="1" i="1" dirty="0" err="1">
                <a:solidFill>
                  <a:srgbClr val="FF0000"/>
                </a:solidFill>
              </a:rPr>
              <a:t>r</a:t>
            </a:r>
            <a:r>
              <a:rPr lang="pt-BR" sz="16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600" dirty="0">
                <a:solidFill>
                  <a:srgbClr val="FF0000"/>
                </a:solidFill>
              </a:rPr>
              <a:t> =0,11</a:t>
            </a:r>
            <a:r>
              <a:rPr lang="pt-BR" sz="16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FF0000"/>
                </a:solidFill>
              </a:rPr>
              <a:t>m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Se a SS permanecer constante, as três gotículas irão crescer até o tamanho:</a:t>
            </a:r>
          </a:p>
          <a:p>
            <a:pPr marL="449263">
              <a:buClr>
                <a:srgbClr val="0070C0"/>
              </a:buClr>
            </a:pPr>
            <a:r>
              <a:rPr lang="en-US" sz="1200" dirty="0">
                <a:solidFill>
                  <a:srgbClr val="0033CC"/>
                </a:solidFill>
              </a:rPr>
              <a:t>   ❶</a:t>
            </a:r>
            <a:r>
              <a:rPr lang="en-US" sz="1600" dirty="0">
                <a:solidFill>
                  <a:srgbClr val="0033CC"/>
                </a:solidFill>
              </a:rPr>
              <a:t>: </a:t>
            </a:r>
            <a:r>
              <a:rPr lang="pt-BR" sz="1600" b="1" i="1" dirty="0">
                <a:solidFill>
                  <a:srgbClr val="0033CC"/>
                </a:solidFill>
              </a:rPr>
              <a:t>r</a:t>
            </a:r>
            <a:r>
              <a:rPr lang="pt-BR" sz="1600" dirty="0">
                <a:solidFill>
                  <a:srgbClr val="0033CC"/>
                </a:solidFill>
              </a:rPr>
              <a:t> =0,0081 </a:t>
            </a:r>
            <a:r>
              <a:rPr lang="pt-BR" sz="16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0033CC"/>
                </a:solidFill>
              </a:rPr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1600" dirty="0"/>
              <a:t> ❷: </a:t>
            </a:r>
            <a:r>
              <a:rPr lang="pt-BR" sz="1600" b="1" i="1" dirty="0"/>
              <a:t>r </a:t>
            </a:r>
            <a:r>
              <a:rPr lang="pt-BR" sz="1600" dirty="0"/>
              <a:t>=0,026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pt-BR" sz="1600" b="1" i="1" dirty="0">
                <a:solidFill>
                  <a:srgbClr val="FF0000"/>
                </a:solidFill>
              </a:rPr>
              <a:t>r</a:t>
            </a:r>
            <a:r>
              <a:rPr lang="pt-BR" sz="1600" dirty="0">
                <a:solidFill>
                  <a:srgbClr val="FF0000"/>
                </a:solidFill>
              </a:rPr>
              <a:t> =0,088 </a:t>
            </a:r>
            <a:r>
              <a:rPr lang="pt-BR" sz="16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FF0000"/>
                </a:solidFill>
              </a:rPr>
              <a:t>m</a:t>
            </a: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e permanecerão deste tamanho enquanto SS não mudar. 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Se a SS diminuir para </a:t>
            </a:r>
            <a:r>
              <a:rPr lang="pt-BR" sz="1600" b="1" dirty="0">
                <a:solidFill>
                  <a:srgbClr val="990099"/>
                </a:solidFill>
              </a:rPr>
              <a:t>SS=-0.15%</a:t>
            </a:r>
            <a:r>
              <a:rPr lang="pt-BR" sz="1600" dirty="0"/>
              <a:t>, as gotas evaporarão até o tamanho:</a:t>
            </a:r>
          </a:p>
          <a:p>
            <a:pPr marL="449263">
              <a:buClr>
                <a:srgbClr val="0070C0"/>
              </a:buClr>
            </a:pPr>
            <a:r>
              <a:rPr lang="en-US" sz="1100" dirty="0">
                <a:solidFill>
                  <a:srgbClr val="0033CC"/>
                </a:solidFill>
              </a:rPr>
              <a:t>  ❶</a:t>
            </a:r>
            <a:r>
              <a:rPr lang="en-US" sz="1400" dirty="0">
                <a:solidFill>
                  <a:srgbClr val="0033CC"/>
                </a:solidFill>
              </a:rPr>
              <a:t>: </a:t>
            </a:r>
            <a:r>
              <a:rPr lang="pt-BR" sz="1400" b="1" i="1" dirty="0">
                <a:solidFill>
                  <a:srgbClr val="0033CC"/>
                </a:solidFill>
              </a:rPr>
              <a:t>r</a:t>
            </a:r>
            <a:r>
              <a:rPr lang="pt-BR" sz="1400" dirty="0">
                <a:solidFill>
                  <a:srgbClr val="0033CC"/>
                </a:solidFill>
              </a:rPr>
              <a:t> =0,0080 </a:t>
            </a:r>
            <a:r>
              <a:rPr lang="pt-BR" sz="14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0033CC"/>
                </a:solidFill>
              </a:rPr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1400" dirty="0"/>
              <a:t> ❷: </a:t>
            </a:r>
            <a:r>
              <a:rPr lang="pt-BR" sz="1400" b="1" i="1" dirty="0"/>
              <a:t>r </a:t>
            </a:r>
            <a:r>
              <a:rPr lang="pt-BR" sz="1400" dirty="0"/>
              <a:t>=0,024 </a:t>
            </a:r>
            <a:r>
              <a:rPr lang="pt-BR" sz="1400" dirty="0">
                <a:latin typeface="Symbol" pitchFamily="18" charset="2"/>
              </a:rPr>
              <a:t>m</a:t>
            </a:r>
            <a:r>
              <a:rPr lang="pt-BR" sz="1400" dirty="0"/>
              <a:t>m</a:t>
            </a:r>
          </a:p>
          <a:p>
            <a:pPr marL="449263">
              <a:buClr>
                <a:srgbClr val="0070C0"/>
              </a:buClr>
            </a:pPr>
            <a:r>
              <a:rPr lang="en-US" dirty="0">
                <a:solidFill>
                  <a:srgbClr val="FF0000"/>
                </a:solidFill>
              </a:rPr>
              <a:t>❸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pt-BR" sz="1400" b="1" i="1" dirty="0">
                <a:solidFill>
                  <a:srgbClr val="FF0000"/>
                </a:solidFill>
              </a:rPr>
              <a:t>r</a:t>
            </a:r>
            <a:r>
              <a:rPr lang="pt-BR" sz="1400" dirty="0">
                <a:solidFill>
                  <a:srgbClr val="FF0000"/>
                </a:solidFill>
              </a:rPr>
              <a:t> =0,055 </a:t>
            </a:r>
            <a:r>
              <a:rPr lang="pt-BR" sz="1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FF0000"/>
                </a:solidFill>
              </a:rPr>
              <a:t>m</a:t>
            </a:r>
            <a:endParaRPr lang="en-CA" sz="1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899592" y="4548232"/>
            <a:ext cx="5544616" cy="0"/>
          </a:xfrm>
          <a:prstGeom prst="line">
            <a:avLst/>
          </a:prstGeom>
          <a:ln w="3810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39552" y="4250908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SS = 0.05%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53806" y="5301208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0960" y="5340320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❷</a:t>
            </a:r>
            <a:endParaRPr lang="en-CA" sz="1600" dirty="0"/>
          </a:p>
        </p:txBody>
      </p:sp>
      <p:sp>
        <p:nvSpPr>
          <p:cNvPr id="13" name="Retângulo 12"/>
          <p:cNvSpPr/>
          <p:nvPr/>
        </p:nvSpPr>
        <p:spPr>
          <a:xfrm>
            <a:off x="1259632" y="535347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❶</a:t>
            </a:r>
            <a:endParaRPr lang="en-CA" sz="1200" dirty="0"/>
          </a:p>
        </p:txBody>
      </p:sp>
      <p:sp>
        <p:nvSpPr>
          <p:cNvPr id="14" name="Retângulo 13"/>
          <p:cNvSpPr/>
          <p:nvPr/>
        </p:nvSpPr>
        <p:spPr>
          <a:xfrm>
            <a:off x="1268166" y="4849415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❶</a:t>
            </a:r>
            <a:endParaRPr lang="en-CA" sz="1400" dirty="0"/>
          </a:p>
        </p:txBody>
      </p:sp>
      <p:sp>
        <p:nvSpPr>
          <p:cNvPr id="15" name="Retângulo 14"/>
          <p:cNvSpPr/>
          <p:nvPr/>
        </p:nvSpPr>
        <p:spPr>
          <a:xfrm>
            <a:off x="2339752" y="481863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❷</a:t>
            </a:r>
            <a:endParaRPr lang="en-CA" dirty="0"/>
          </a:p>
        </p:txBody>
      </p:sp>
      <p:sp>
        <p:nvSpPr>
          <p:cNvPr id="16" name="Retângulo 15"/>
          <p:cNvSpPr/>
          <p:nvPr/>
        </p:nvSpPr>
        <p:spPr>
          <a:xfrm>
            <a:off x="3330496" y="476753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dirty="0">
                <a:solidFill>
                  <a:srgbClr val="FF0000"/>
                </a:solidFill>
              </a:rPr>
              <a:t>❸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475656" y="5384249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r=0,0079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1" name="Retângulo 20"/>
          <p:cNvSpPr/>
          <p:nvPr/>
        </p:nvSpPr>
        <p:spPr>
          <a:xfrm>
            <a:off x="1529787" y="4952201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r=0,0080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3" name="Retângulo 22"/>
          <p:cNvSpPr/>
          <p:nvPr/>
        </p:nvSpPr>
        <p:spPr>
          <a:xfrm>
            <a:off x="2555776" y="538424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r=0,021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4" name="Retângulo 23"/>
          <p:cNvSpPr/>
          <p:nvPr/>
        </p:nvSpPr>
        <p:spPr>
          <a:xfrm>
            <a:off x="2627784" y="4952201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r=0,024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6" name="Retângulo 25"/>
          <p:cNvSpPr/>
          <p:nvPr/>
        </p:nvSpPr>
        <p:spPr>
          <a:xfrm>
            <a:off x="3546011" y="542431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r=0,055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698411" y="4941168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r=0,070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655916" y="6093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0033CC"/>
                </a:solidFill>
              </a:rPr>
              <a:t>r</a:t>
            </a:r>
            <a:r>
              <a:rPr lang="pt-BR" sz="1400" b="1" i="1" baseline="-25000" dirty="0" err="1">
                <a:solidFill>
                  <a:srgbClr val="0033CC"/>
                </a:solidFill>
              </a:rPr>
              <a:t>c</a:t>
            </a:r>
            <a:r>
              <a:rPr lang="pt-BR" sz="1400" dirty="0">
                <a:solidFill>
                  <a:srgbClr val="0033CC"/>
                </a:solidFill>
              </a:rPr>
              <a:t>=0,012</a:t>
            </a:r>
            <a:r>
              <a:rPr lang="pt-BR" sz="14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0033CC"/>
                </a:solidFill>
              </a:rPr>
              <a:t>m</a:t>
            </a:r>
            <a:endParaRPr lang="en-CA" sz="1400" dirty="0">
              <a:solidFill>
                <a:srgbClr val="0033CC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3311620" y="4005064"/>
            <a:ext cx="0" cy="215539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2771800" y="6093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/>
              <a:t>r</a:t>
            </a:r>
            <a:r>
              <a:rPr lang="pt-BR" sz="1400" b="1" i="1" baseline="-25000" dirty="0" err="1"/>
              <a:t>c</a:t>
            </a:r>
            <a:r>
              <a:rPr lang="pt-BR" sz="1400" dirty="0"/>
              <a:t>=0,043</a:t>
            </a:r>
            <a:r>
              <a:rPr lang="pt-BR" sz="1400" dirty="0">
                <a:latin typeface="Symbol" pitchFamily="18" charset="2"/>
              </a:rPr>
              <a:t>m</a:t>
            </a:r>
            <a:r>
              <a:rPr lang="pt-BR" sz="1400" dirty="0"/>
              <a:t>m</a:t>
            </a:r>
            <a:endParaRPr lang="en-CA" sz="1400" dirty="0"/>
          </a:p>
        </p:txBody>
      </p:sp>
      <p:cxnSp>
        <p:nvCxnSpPr>
          <p:cNvPr id="37" name="Conector reto 36"/>
          <p:cNvCxnSpPr/>
          <p:nvPr/>
        </p:nvCxnSpPr>
        <p:spPr>
          <a:xfrm>
            <a:off x="4355976" y="4435574"/>
            <a:ext cx="0" cy="17051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816156" y="607355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FF0000"/>
                </a:solidFill>
              </a:rPr>
              <a:t>r</a:t>
            </a:r>
            <a:r>
              <a:rPr lang="pt-BR" sz="14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400" dirty="0">
                <a:solidFill>
                  <a:srgbClr val="FF0000"/>
                </a:solidFill>
              </a:rPr>
              <a:t>=0,11</a:t>
            </a:r>
            <a:r>
              <a:rPr lang="pt-BR" sz="1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FF0000"/>
                </a:solidFill>
              </a:rPr>
              <a:t>m</a:t>
            </a:r>
            <a:endParaRPr lang="en-CA" sz="1400" dirty="0">
              <a:solidFill>
                <a:srgbClr val="FF0000"/>
              </a:solidFill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899592" y="5013176"/>
            <a:ext cx="5544616" cy="0"/>
          </a:xfrm>
          <a:prstGeom prst="line">
            <a:avLst/>
          </a:prstGeom>
          <a:ln w="38100">
            <a:solidFill>
              <a:srgbClr val="99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539552" y="4715852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990099"/>
                </a:solidFill>
              </a:rPr>
              <a:t>SS = -0.15% </a:t>
            </a:r>
          </a:p>
        </p:txBody>
      </p:sp>
    </p:spTree>
    <p:extLst>
      <p:ext uri="{BB962C8B-B14F-4D97-AF65-F5344CB8AC3E}">
        <p14:creationId xmlns:p14="http://schemas.microsoft.com/office/powerpoint/2010/main" val="1494375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76064"/>
          </a:xfrm>
        </p:spPr>
        <p:txBody>
          <a:bodyPr/>
          <a:lstStyle/>
          <a:p>
            <a:pPr lvl="0"/>
            <a:r>
              <a:rPr lang="pt-BR" sz="2000" dirty="0">
                <a:solidFill>
                  <a:prstClr val="black"/>
                </a:solidFill>
              </a:rPr>
              <a:t>Exemplo para vários valores de quantidade de soluto (</a:t>
            </a:r>
            <a:r>
              <a:rPr lang="pt-BR" sz="2000" b="1" i="1" dirty="0" err="1">
                <a:solidFill>
                  <a:prstClr val="black"/>
                </a:solidFill>
              </a:rPr>
              <a:t>m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s</a:t>
            </a:r>
            <a:r>
              <a:rPr lang="pt-BR" sz="2000" dirty="0">
                <a:solidFill>
                  <a:prstClr val="black"/>
                </a:solidFill>
              </a:rPr>
              <a:t>) de </a:t>
            </a:r>
            <a:r>
              <a:rPr lang="pt-BR" sz="2000" dirty="0" err="1">
                <a:solidFill>
                  <a:prstClr val="black"/>
                </a:solidFill>
              </a:rPr>
              <a:t>NaCl</a:t>
            </a:r>
            <a:r>
              <a:rPr lang="pt-BR" sz="20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pt-BR" sz="1800" dirty="0"/>
              <a:t>Agora, com o ambiente </a:t>
            </a:r>
            <a:r>
              <a:rPr lang="pt-BR" sz="1800" dirty="0">
                <a:solidFill>
                  <a:srgbClr val="00B050"/>
                </a:solidFill>
              </a:rPr>
              <a:t>SS = 0.5% constante (10x mais)</a:t>
            </a:r>
            <a:r>
              <a:rPr lang="pt-BR" sz="1800" dirty="0"/>
              <a:t>, e três gotículas </a:t>
            </a:r>
            <a:r>
              <a:rPr lang="en-US" sz="1200" dirty="0">
                <a:solidFill>
                  <a:srgbClr val="0033CC"/>
                </a:solidFill>
              </a:rPr>
              <a:t>❶</a:t>
            </a:r>
            <a:r>
              <a:rPr lang="pt-BR" sz="1200" b="1" i="1" dirty="0">
                <a:solidFill>
                  <a:srgbClr val="0033CC"/>
                </a:solidFill>
              </a:rPr>
              <a:t> </a:t>
            </a:r>
            <a:r>
              <a:rPr lang="en-US" sz="1600" dirty="0"/>
              <a:t>❷</a:t>
            </a: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pt-BR" sz="1800" dirty="0"/>
              <a:t>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pt-BR" sz="1800" dirty="0"/>
              <a:t>com </a:t>
            </a:r>
            <a:r>
              <a:rPr lang="pt-BR" sz="1800" b="1" i="1" dirty="0" err="1"/>
              <a:t>m</a:t>
            </a:r>
            <a:r>
              <a:rPr lang="pt-BR" sz="1800" b="1" i="1" baseline="-25000" dirty="0" err="1"/>
              <a:t>s</a:t>
            </a:r>
            <a:r>
              <a:rPr lang="pt-BR" sz="1800" dirty="0"/>
              <a:t> diferentes crescendo neste ambiente.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1928"/>
            <a:ext cx="6524720" cy="47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444208" y="1484784"/>
            <a:ext cx="26997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200" dirty="0">
                <a:solidFill>
                  <a:srgbClr val="0033CC"/>
                </a:solidFill>
              </a:rPr>
              <a:t>   ❶</a:t>
            </a:r>
            <a:r>
              <a:rPr lang="en-US" sz="1600" dirty="0">
                <a:solidFill>
                  <a:srgbClr val="0033CC"/>
                </a:solidFill>
              </a:rPr>
              <a:t>: </a:t>
            </a:r>
            <a:r>
              <a:rPr lang="pt-BR" sz="1600" b="1" i="1" dirty="0" err="1">
                <a:solidFill>
                  <a:srgbClr val="0033CC"/>
                </a:solidFill>
              </a:rPr>
              <a:t>m</a:t>
            </a:r>
            <a:r>
              <a:rPr lang="pt-BR" sz="1600" b="1" i="1" baseline="-25000" dirty="0" err="1">
                <a:solidFill>
                  <a:srgbClr val="0033CC"/>
                </a:solidFill>
              </a:rPr>
              <a:t>s</a:t>
            </a:r>
            <a:r>
              <a:rPr lang="pt-BR" sz="1600" dirty="0">
                <a:solidFill>
                  <a:srgbClr val="0033CC"/>
                </a:solidFill>
              </a:rPr>
              <a:t> = 10</a:t>
            </a:r>
            <a:r>
              <a:rPr lang="pt-BR" sz="1600" baseline="30000" dirty="0">
                <a:solidFill>
                  <a:srgbClr val="0033CC"/>
                </a:solidFill>
              </a:rPr>
              <a:t>-17</a:t>
            </a:r>
            <a:r>
              <a:rPr lang="pt-BR" sz="1600" dirty="0">
                <a:solidFill>
                  <a:srgbClr val="0033CC"/>
                </a:solidFill>
              </a:rPr>
              <a:t>g, </a:t>
            </a:r>
            <a:r>
              <a:rPr lang="pt-BR" sz="1600" b="1" i="1" dirty="0" err="1">
                <a:solidFill>
                  <a:srgbClr val="0033CC"/>
                </a:solidFill>
              </a:rPr>
              <a:t>r</a:t>
            </a:r>
            <a:r>
              <a:rPr lang="pt-BR" sz="1600" b="1" i="1" baseline="-25000" dirty="0" err="1">
                <a:solidFill>
                  <a:srgbClr val="0033CC"/>
                </a:solidFill>
              </a:rPr>
              <a:t>c</a:t>
            </a:r>
            <a:r>
              <a:rPr lang="pt-BR" sz="1600" dirty="0">
                <a:solidFill>
                  <a:srgbClr val="0033CC"/>
                </a:solidFill>
              </a:rPr>
              <a:t> =0,012</a:t>
            </a:r>
            <a:r>
              <a:rPr lang="pt-BR" sz="16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0033CC"/>
                </a:solidFill>
              </a:rPr>
              <a:t>m</a:t>
            </a:r>
          </a:p>
          <a:p>
            <a:pPr>
              <a:buClr>
                <a:srgbClr val="0070C0"/>
              </a:buClr>
            </a:pPr>
            <a:r>
              <a:rPr lang="en-US" sz="1600" dirty="0"/>
              <a:t> ❷: </a:t>
            </a:r>
            <a:r>
              <a:rPr lang="pt-BR" sz="1600" b="1" i="1" dirty="0" err="1"/>
              <a:t>m</a:t>
            </a:r>
            <a:r>
              <a:rPr lang="pt-BR" sz="1600" b="1" i="1" baseline="-25000" dirty="0" err="1"/>
              <a:t>s</a:t>
            </a:r>
            <a:r>
              <a:rPr lang="pt-BR" sz="1600" dirty="0"/>
              <a:t> = 10</a:t>
            </a:r>
            <a:r>
              <a:rPr lang="pt-BR" sz="1600" baseline="30000" dirty="0"/>
              <a:t>-16</a:t>
            </a:r>
            <a:r>
              <a:rPr lang="pt-BR" sz="1600" dirty="0"/>
              <a:t>g, </a:t>
            </a:r>
            <a:r>
              <a:rPr lang="pt-BR" sz="1600" b="1" i="1" dirty="0" err="1"/>
              <a:t>r</a:t>
            </a:r>
            <a:r>
              <a:rPr lang="pt-BR" sz="1600" b="1" i="1" baseline="-25000" dirty="0" err="1"/>
              <a:t>c</a:t>
            </a:r>
            <a:r>
              <a:rPr lang="pt-BR" sz="1600" dirty="0"/>
              <a:t> =0,043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pt-BR" sz="1600" b="1" i="1" dirty="0" err="1">
                <a:solidFill>
                  <a:srgbClr val="FF0000"/>
                </a:solidFill>
              </a:rPr>
              <a:t>m</a:t>
            </a:r>
            <a:r>
              <a:rPr lang="pt-BR" sz="1600" b="1" i="1" baseline="-25000" dirty="0" err="1">
                <a:solidFill>
                  <a:srgbClr val="FF0000"/>
                </a:solidFill>
              </a:rPr>
              <a:t>s</a:t>
            </a:r>
            <a:r>
              <a:rPr lang="pt-BR" sz="1600" dirty="0">
                <a:solidFill>
                  <a:srgbClr val="FF0000"/>
                </a:solidFill>
              </a:rPr>
              <a:t> = 10</a:t>
            </a:r>
            <a:r>
              <a:rPr lang="pt-BR" sz="1600" baseline="30000" dirty="0">
                <a:solidFill>
                  <a:srgbClr val="FF0000"/>
                </a:solidFill>
              </a:rPr>
              <a:t>-15</a:t>
            </a:r>
            <a:r>
              <a:rPr lang="pt-BR" sz="1600" dirty="0">
                <a:solidFill>
                  <a:srgbClr val="FF0000"/>
                </a:solidFill>
              </a:rPr>
              <a:t>g, </a:t>
            </a:r>
            <a:r>
              <a:rPr lang="pt-BR" sz="1600" b="1" i="1" dirty="0" err="1">
                <a:solidFill>
                  <a:srgbClr val="FF0000"/>
                </a:solidFill>
              </a:rPr>
              <a:t>r</a:t>
            </a:r>
            <a:r>
              <a:rPr lang="pt-BR" sz="16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600" dirty="0">
                <a:solidFill>
                  <a:srgbClr val="FF0000"/>
                </a:solidFill>
              </a:rPr>
              <a:t> =0,11</a:t>
            </a:r>
            <a:r>
              <a:rPr lang="pt-BR" sz="16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FF0000"/>
                </a:solidFill>
              </a:rPr>
              <a:t>m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Se a SS permanecer constante, as três gotículas irão crescer até o tamanho:</a:t>
            </a:r>
          </a:p>
          <a:p>
            <a:pPr marL="449263">
              <a:buClr>
                <a:srgbClr val="0070C0"/>
              </a:buClr>
            </a:pPr>
            <a:r>
              <a:rPr lang="en-US" sz="1200" dirty="0">
                <a:solidFill>
                  <a:srgbClr val="0033CC"/>
                </a:solidFill>
              </a:rPr>
              <a:t>   ❶</a:t>
            </a:r>
            <a:r>
              <a:rPr lang="en-US" sz="1600" dirty="0">
                <a:solidFill>
                  <a:srgbClr val="0033CC"/>
                </a:solidFill>
              </a:rPr>
              <a:t>: </a:t>
            </a:r>
            <a:r>
              <a:rPr lang="pt-BR" sz="1600" b="1" i="1" dirty="0">
                <a:solidFill>
                  <a:srgbClr val="0033CC"/>
                </a:solidFill>
              </a:rPr>
              <a:t>r</a:t>
            </a:r>
            <a:r>
              <a:rPr lang="pt-BR" sz="1600" dirty="0">
                <a:solidFill>
                  <a:srgbClr val="0033CC"/>
                </a:solidFill>
              </a:rPr>
              <a:t> =0,0085 </a:t>
            </a:r>
            <a:r>
              <a:rPr lang="pt-BR" sz="16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600" dirty="0">
                <a:solidFill>
                  <a:srgbClr val="0033CC"/>
                </a:solidFill>
              </a:rPr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1600" dirty="0"/>
              <a:t> ❷: </a:t>
            </a:r>
            <a:r>
              <a:rPr lang="pt-BR" sz="1600" b="1" i="1" dirty="0"/>
              <a:t>r </a:t>
            </a:r>
            <a:r>
              <a:rPr lang="pt-BR" sz="1600" dirty="0"/>
              <a:t>=0,030 </a:t>
            </a:r>
            <a:r>
              <a:rPr lang="pt-BR" sz="1600" dirty="0">
                <a:latin typeface="Symbol" pitchFamily="18" charset="2"/>
              </a:rPr>
              <a:t>m</a:t>
            </a:r>
            <a:r>
              <a:rPr lang="pt-BR" sz="1600" dirty="0"/>
              <a:t>m</a:t>
            </a:r>
          </a:p>
          <a:p>
            <a:pPr marL="449263"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pt-BR" sz="1600" b="1" i="1" dirty="0">
                <a:solidFill>
                  <a:srgbClr val="FF0000"/>
                </a:solidFill>
              </a:rPr>
              <a:t>r</a:t>
            </a:r>
            <a:r>
              <a:rPr lang="pt-BR" sz="1600" dirty="0">
                <a:solidFill>
                  <a:srgbClr val="FF0000"/>
                </a:solidFill>
              </a:rPr>
              <a:t> &gt; </a:t>
            </a:r>
            <a:r>
              <a:rPr lang="pt-BR" sz="1600" dirty="0" err="1">
                <a:solidFill>
                  <a:srgbClr val="FF0000"/>
                </a:solidFill>
              </a:rPr>
              <a:t>r</a:t>
            </a:r>
            <a:r>
              <a:rPr lang="pt-BR" sz="1600" baseline="-25000" dirty="0" err="1">
                <a:solidFill>
                  <a:srgbClr val="FF0000"/>
                </a:solidFill>
              </a:rPr>
              <a:t>c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Symbol" pitchFamily="18" charset="2"/>
              </a:rPr>
              <a:t>!!!</a:t>
            </a: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1600" dirty="0"/>
              <a:t>e </a:t>
            </a:r>
            <a:r>
              <a:rPr lang="en-US" sz="1200" dirty="0">
                <a:solidFill>
                  <a:srgbClr val="0033CC"/>
                </a:solidFill>
              </a:rPr>
              <a:t>❶</a:t>
            </a:r>
            <a:r>
              <a:rPr lang="pt-BR" sz="1600" dirty="0">
                <a:solidFill>
                  <a:prstClr val="black"/>
                </a:solidFill>
              </a:rPr>
              <a:t> e </a:t>
            </a:r>
            <a:r>
              <a:rPr lang="en-US" sz="1600" dirty="0">
                <a:solidFill>
                  <a:prstClr val="black"/>
                </a:solidFill>
              </a:rPr>
              <a:t>❷ </a:t>
            </a:r>
            <a:r>
              <a:rPr lang="pt-BR" sz="1600" dirty="0"/>
              <a:t>permanecerão deste tamanho enquanto SS não mudar, enquanto que </a:t>
            </a:r>
            <a:r>
              <a:rPr lang="en-US" sz="2000" dirty="0">
                <a:solidFill>
                  <a:srgbClr val="FF0000"/>
                </a:solidFill>
              </a:rPr>
              <a:t>❸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continuará crescendo.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899592" y="4158372"/>
            <a:ext cx="5544616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39552" y="3861048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SS = 0.5%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53806" y="5301208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FF0000"/>
                </a:solidFill>
              </a:rPr>
              <a:t>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0960" y="5340320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❷</a:t>
            </a:r>
            <a:endParaRPr lang="en-CA" sz="1600" dirty="0"/>
          </a:p>
        </p:txBody>
      </p:sp>
      <p:sp>
        <p:nvSpPr>
          <p:cNvPr id="13" name="Retângulo 12"/>
          <p:cNvSpPr/>
          <p:nvPr/>
        </p:nvSpPr>
        <p:spPr>
          <a:xfrm>
            <a:off x="1259632" y="535347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❶</a:t>
            </a:r>
            <a:endParaRPr lang="en-CA" sz="1200" dirty="0"/>
          </a:p>
        </p:txBody>
      </p:sp>
      <p:sp>
        <p:nvSpPr>
          <p:cNvPr id="14" name="Retângulo 13"/>
          <p:cNvSpPr/>
          <p:nvPr/>
        </p:nvSpPr>
        <p:spPr>
          <a:xfrm>
            <a:off x="1268166" y="4849415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❶</a:t>
            </a:r>
            <a:endParaRPr lang="en-CA" sz="1400" dirty="0"/>
          </a:p>
        </p:txBody>
      </p:sp>
      <p:sp>
        <p:nvSpPr>
          <p:cNvPr id="15" name="Retângulo 14"/>
          <p:cNvSpPr/>
          <p:nvPr/>
        </p:nvSpPr>
        <p:spPr>
          <a:xfrm>
            <a:off x="2339752" y="481863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❷</a:t>
            </a:r>
            <a:endParaRPr lang="en-CA" dirty="0"/>
          </a:p>
        </p:txBody>
      </p:sp>
      <p:sp>
        <p:nvSpPr>
          <p:cNvPr id="16" name="Retângulo 15"/>
          <p:cNvSpPr/>
          <p:nvPr/>
        </p:nvSpPr>
        <p:spPr>
          <a:xfrm>
            <a:off x="3330496" y="476753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dirty="0">
                <a:solidFill>
                  <a:srgbClr val="FF0000"/>
                </a:solidFill>
              </a:rPr>
              <a:t>❸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31640" y="4376137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❶</a:t>
            </a:r>
            <a:endParaRPr lang="en-CA" sz="1600" dirty="0"/>
          </a:p>
        </p:txBody>
      </p:sp>
      <p:sp>
        <p:nvSpPr>
          <p:cNvPr id="18" name="Retângulo 17"/>
          <p:cNvSpPr/>
          <p:nvPr/>
        </p:nvSpPr>
        <p:spPr>
          <a:xfrm>
            <a:off x="2411760" y="4365104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❷</a:t>
            </a:r>
            <a:endParaRPr lang="en-CA" sz="2000" dirty="0"/>
          </a:p>
        </p:txBody>
      </p:sp>
      <p:sp>
        <p:nvSpPr>
          <p:cNvPr id="19" name="Retângulo 18"/>
          <p:cNvSpPr/>
          <p:nvPr/>
        </p:nvSpPr>
        <p:spPr>
          <a:xfrm>
            <a:off x="3549599" y="4273932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dirty="0">
                <a:solidFill>
                  <a:srgbClr val="FF0000"/>
                </a:solidFill>
              </a:rPr>
              <a:t>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475656" y="5384249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r=0,0079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1" name="Retângulo 20"/>
          <p:cNvSpPr/>
          <p:nvPr/>
        </p:nvSpPr>
        <p:spPr>
          <a:xfrm>
            <a:off x="1529787" y="4952201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r=0,0080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2" name="Retângulo 21"/>
          <p:cNvSpPr/>
          <p:nvPr/>
        </p:nvSpPr>
        <p:spPr>
          <a:xfrm>
            <a:off x="1547663" y="4520153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r=0,0081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23" name="Retângulo 22"/>
          <p:cNvSpPr/>
          <p:nvPr/>
        </p:nvSpPr>
        <p:spPr>
          <a:xfrm>
            <a:off x="2555776" y="538424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r=0,021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4" name="Retângulo 23"/>
          <p:cNvSpPr/>
          <p:nvPr/>
        </p:nvSpPr>
        <p:spPr>
          <a:xfrm>
            <a:off x="2627784" y="4952201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r=0,024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5" name="Retângulo 24"/>
          <p:cNvSpPr/>
          <p:nvPr/>
        </p:nvSpPr>
        <p:spPr>
          <a:xfrm>
            <a:off x="2753923" y="4520153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r=0,026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26" name="Retângulo 25"/>
          <p:cNvSpPr/>
          <p:nvPr/>
        </p:nvSpPr>
        <p:spPr>
          <a:xfrm>
            <a:off x="3546011" y="542431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r=0,055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698411" y="4941168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r=0,070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991189" y="4520153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r=0,088</a:t>
            </a:r>
            <a:r>
              <a:rPr lang="pt-BR" sz="1200" b="1" i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FF0000"/>
                </a:solidFill>
              </a:rPr>
              <a:t>m</a:t>
            </a:r>
            <a:endParaRPr lang="en-CA" sz="1200" dirty="0">
              <a:solidFill>
                <a:srgbClr val="FF0000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2195736" y="2569751"/>
            <a:ext cx="0" cy="3595553"/>
          </a:xfrm>
          <a:prstGeom prst="line">
            <a:avLst/>
          </a:prstGeom>
          <a:ln>
            <a:solidFill>
              <a:srgbClr val="00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655916" y="6093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0033CC"/>
                </a:solidFill>
              </a:rPr>
              <a:t>r</a:t>
            </a:r>
            <a:r>
              <a:rPr lang="pt-BR" sz="1400" b="1" i="1" baseline="-25000" dirty="0" err="1">
                <a:solidFill>
                  <a:srgbClr val="0033CC"/>
                </a:solidFill>
              </a:rPr>
              <a:t>c</a:t>
            </a:r>
            <a:r>
              <a:rPr lang="pt-BR" sz="1400" dirty="0">
                <a:solidFill>
                  <a:srgbClr val="0033CC"/>
                </a:solidFill>
              </a:rPr>
              <a:t>=0,012</a:t>
            </a:r>
            <a:r>
              <a:rPr lang="pt-BR" sz="14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0033CC"/>
                </a:solidFill>
              </a:rPr>
              <a:t>m</a:t>
            </a:r>
            <a:endParaRPr lang="en-CA" sz="1400" dirty="0">
              <a:solidFill>
                <a:srgbClr val="0033CC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3311620" y="4005064"/>
            <a:ext cx="0" cy="215539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2771800" y="6093296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/>
              <a:t>r</a:t>
            </a:r>
            <a:r>
              <a:rPr lang="pt-BR" sz="1400" b="1" i="1" baseline="-25000" dirty="0" err="1"/>
              <a:t>c</a:t>
            </a:r>
            <a:r>
              <a:rPr lang="pt-BR" sz="1400" dirty="0"/>
              <a:t>=0,043</a:t>
            </a:r>
            <a:r>
              <a:rPr lang="pt-BR" sz="1400" dirty="0">
                <a:latin typeface="Symbol" pitchFamily="18" charset="2"/>
              </a:rPr>
              <a:t>m</a:t>
            </a:r>
            <a:r>
              <a:rPr lang="pt-BR" sz="1400" dirty="0"/>
              <a:t>m</a:t>
            </a:r>
            <a:endParaRPr lang="en-CA" sz="1400" dirty="0"/>
          </a:p>
        </p:txBody>
      </p:sp>
      <p:cxnSp>
        <p:nvCxnSpPr>
          <p:cNvPr id="37" name="Conector reto 36"/>
          <p:cNvCxnSpPr/>
          <p:nvPr/>
        </p:nvCxnSpPr>
        <p:spPr>
          <a:xfrm>
            <a:off x="4355976" y="4435574"/>
            <a:ext cx="0" cy="17051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816156" y="607355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FF0000"/>
                </a:solidFill>
              </a:rPr>
              <a:t>r</a:t>
            </a:r>
            <a:r>
              <a:rPr lang="pt-BR" sz="14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400" dirty="0">
                <a:solidFill>
                  <a:srgbClr val="FF0000"/>
                </a:solidFill>
              </a:rPr>
              <a:t>=0,11</a:t>
            </a:r>
            <a:r>
              <a:rPr lang="pt-BR" sz="1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400" dirty="0">
                <a:solidFill>
                  <a:srgbClr val="FF0000"/>
                </a:solidFill>
              </a:rPr>
              <a:t>m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379234" y="396325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❶</a:t>
            </a:r>
            <a:endParaRPr lang="en-CA" sz="1600" dirty="0"/>
          </a:p>
        </p:txBody>
      </p:sp>
      <p:sp>
        <p:nvSpPr>
          <p:cNvPr id="36" name="Retângulo 35"/>
          <p:cNvSpPr/>
          <p:nvPr/>
        </p:nvSpPr>
        <p:spPr>
          <a:xfrm>
            <a:off x="2627784" y="3952220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❷</a:t>
            </a:r>
            <a:endParaRPr lang="en-CA" sz="2000" dirty="0"/>
          </a:p>
        </p:txBody>
      </p:sp>
      <p:sp>
        <p:nvSpPr>
          <p:cNvPr id="39" name="Retângulo 38"/>
          <p:cNvSpPr/>
          <p:nvPr/>
        </p:nvSpPr>
        <p:spPr>
          <a:xfrm>
            <a:off x="4047192" y="398590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dirty="0">
                <a:solidFill>
                  <a:srgbClr val="FF0000"/>
                </a:solidFill>
              </a:rPr>
              <a:t>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595257" y="4107269"/>
            <a:ext cx="960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0033CC"/>
                </a:solidFill>
              </a:rPr>
              <a:t>r=0,0085</a:t>
            </a:r>
            <a:r>
              <a:rPr lang="pt-BR" sz="1200" b="1" i="1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pt-BR" sz="1200" b="1" i="1" dirty="0">
                <a:solidFill>
                  <a:srgbClr val="0033CC"/>
                </a:solidFill>
              </a:rPr>
              <a:t>m</a:t>
            </a:r>
            <a:endParaRPr lang="en-CA" sz="1200" dirty="0"/>
          </a:p>
        </p:txBody>
      </p:sp>
      <p:sp>
        <p:nvSpPr>
          <p:cNvPr id="41" name="Retângulo 40"/>
          <p:cNvSpPr/>
          <p:nvPr/>
        </p:nvSpPr>
        <p:spPr>
          <a:xfrm>
            <a:off x="2969947" y="4107269"/>
            <a:ext cx="803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/>
              <a:t>r=0,03</a:t>
            </a:r>
            <a:r>
              <a:rPr lang="pt-BR" sz="1200" b="1" i="1" dirty="0">
                <a:latin typeface="Symbol" pitchFamily="18" charset="2"/>
              </a:rPr>
              <a:t>m</a:t>
            </a:r>
            <a:r>
              <a:rPr lang="pt-BR" sz="1200" b="1" i="1" dirty="0"/>
              <a:t>m</a:t>
            </a:r>
            <a:endParaRPr lang="en-CA" sz="1200" dirty="0"/>
          </a:p>
        </p:txBody>
      </p:sp>
      <p:sp>
        <p:nvSpPr>
          <p:cNvPr id="42" name="Retângulo 41"/>
          <p:cNvSpPr/>
          <p:nvPr/>
        </p:nvSpPr>
        <p:spPr>
          <a:xfrm>
            <a:off x="4488782" y="4232121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r = &gt;</a:t>
            </a:r>
            <a:r>
              <a:rPr lang="pt-BR" sz="1200" b="1" i="1" dirty="0" err="1">
                <a:solidFill>
                  <a:srgbClr val="FF0000"/>
                </a:solidFill>
              </a:rPr>
              <a:t>r</a:t>
            </a:r>
            <a:r>
              <a:rPr lang="pt-BR" sz="1200" b="1" i="1" baseline="-25000" dirty="0" err="1">
                <a:solidFill>
                  <a:srgbClr val="FF0000"/>
                </a:solidFill>
              </a:rPr>
              <a:t>c</a:t>
            </a:r>
            <a:r>
              <a:rPr lang="pt-BR" sz="1200" b="1" i="1" baseline="-25000" dirty="0">
                <a:solidFill>
                  <a:srgbClr val="FF0000"/>
                </a:solidFill>
              </a:rPr>
              <a:t> </a:t>
            </a:r>
            <a:r>
              <a:rPr lang="pt-BR" sz="1200" b="1" i="1" dirty="0">
                <a:solidFill>
                  <a:srgbClr val="FF0000"/>
                </a:solidFill>
              </a:rPr>
              <a:t>!!!</a:t>
            </a:r>
            <a:endParaRPr lang="en-CA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2" grpId="0"/>
      <p:bldP spid="36" grpId="0"/>
      <p:bldP spid="39" grpId="0"/>
      <p:bldP spid="40" grpId="0"/>
      <p:bldP spid="41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127576" y="1196752"/>
            <a:ext cx="8764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7"/>
          <p:cNvCxnSpPr/>
          <p:nvPr/>
        </p:nvCxnSpPr>
        <p:spPr>
          <a:xfrm>
            <a:off x="4932040" y="3861048"/>
            <a:ext cx="0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/>
          <p:cNvCxnSpPr/>
          <p:nvPr/>
        </p:nvCxnSpPr>
        <p:spPr>
          <a:xfrm flipV="1">
            <a:off x="7020272" y="3937248"/>
            <a:ext cx="0" cy="14359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45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i="1" dirty="0"/>
              <a:t>Um </a:t>
            </a:r>
            <a:r>
              <a:rPr lang="pt-BR" sz="2400" i="1" u="sng" dirty="0">
                <a:solidFill>
                  <a:srgbClr val="FF0000"/>
                </a:solidFill>
              </a:rPr>
              <a:t>núcleo de condensação é dito </a:t>
            </a:r>
            <a:r>
              <a:rPr lang="pt-BR" sz="2400" b="1" i="1" u="sng" dirty="0">
                <a:solidFill>
                  <a:srgbClr val="FF0000"/>
                </a:solidFill>
              </a:rPr>
              <a:t>ativo</a:t>
            </a:r>
            <a:r>
              <a:rPr lang="pt-BR" sz="2400" i="1" u="sng" dirty="0">
                <a:solidFill>
                  <a:srgbClr val="FF0000"/>
                </a:solidFill>
              </a:rPr>
              <a:t> </a:t>
            </a:r>
            <a:r>
              <a:rPr lang="pt-BR" sz="2400" i="1" dirty="0"/>
              <a:t>quando a gotícula ao seu redor </a:t>
            </a:r>
            <a:r>
              <a:rPr lang="pt-BR" sz="2400" b="1" i="1" dirty="0"/>
              <a:t>atingir o raio crítico (</a:t>
            </a:r>
            <a:r>
              <a:rPr lang="pt-BR" sz="2400" b="1" i="1" dirty="0" err="1"/>
              <a:t>r</a:t>
            </a:r>
            <a:r>
              <a:rPr lang="pt-BR" sz="2400" b="1" i="1" baseline="-25000" dirty="0" err="1"/>
              <a:t>c</a:t>
            </a:r>
            <a:r>
              <a:rPr lang="pt-BR" sz="2400" b="1" i="1" dirty="0"/>
              <a:t>)</a:t>
            </a:r>
            <a:r>
              <a:rPr lang="pt-BR" sz="2400" dirty="0"/>
              <a:t>.</a:t>
            </a:r>
          </a:p>
          <a:p>
            <a:endParaRPr lang="pt-BR" sz="1800" dirty="0"/>
          </a:p>
          <a:p>
            <a:r>
              <a:rPr lang="pt-BR" sz="2400" dirty="0"/>
              <a:t>Uma vez que a gotícula atingir esse tamanho, ela irá continuar a crescer indefinidamente </a:t>
            </a:r>
            <a:r>
              <a:rPr lang="pt-BR" sz="2400" i="1" dirty="0"/>
              <a:t>se a </a:t>
            </a:r>
            <a:r>
              <a:rPr lang="pt-BR" sz="2400" b="1" i="1" dirty="0"/>
              <a:t>S</a:t>
            </a:r>
            <a:r>
              <a:rPr lang="pt-BR" sz="2400" i="1" dirty="0"/>
              <a:t> ambiente se manter em um valor acima da curva de equilíbrio </a:t>
            </a:r>
            <a:r>
              <a:rPr lang="pt-BR" sz="2400" dirty="0"/>
              <a:t>da equação de Köhler.</a:t>
            </a:r>
          </a:p>
          <a:p>
            <a:endParaRPr lang="pt-BR" sz="1800" dirty="0"/>
          </a:p>
          <a:p>
            <a:r>
              <a:rPr lang="pt-BR" sz="2400" dirty="0"/>
              <a:t>Em nuvens reais, o crescimento não continua indefinidamente, porque várias gotículas estão presentes, as quais competem pelo vapor disponível, tendendo a reduzir a </a:t>
            </a:r>
            <a:r>
              <a:rPr lang="pt-BR" sz="2400" b="1" i="1" dirty="0"/>
              <a:t>S</a:t>
            </a:r>
            <a:r>
              <a:rPr lang="pt-BR" sz="2400" dirty="0"/>
              <a:t> uma vez que a condensação se torna mais rápida do que a produção de </a:t>
            </a:r>
            <a:r>
              <a:rPr lang="pt-BR" sz="2400" b="1" i="1" dirty="0"/>
              <a:t>S</a:t>
            </a:r>
            <a:r>
              <a:rPr lang="pt-BR" sz="2400" dirty="0"/>
              <a:t>.</a:t>
            </a:r>
          </a:p>
          <a:p>
            <a:endParaRPr lang="pt-BR" sz="1800" dirty="0"/>
          </a:p>
          <a:p>
            <a:r>
              <a:rPr lang="pt-BR" sz="2400" u="sng" dirty="0"/>
              <a:t>PERGUNTA</a:t>
            </a:r>
            <a:r>
              <a:rPr lang="pt-BR" sz="2400" dirty="0"/>
              <a:t>: Como ”produzimos” a saturação </a:t>
            </a:r>
            <a:r>
              <a:rPr lang="pt-BR" sz="2400" b="1" i="1" dirty="0"/>
              <a:t>S</a:t>
            </a:r>
            <a:r>
              <a:rPr lang="pt-B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3555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19011"/>
            <a:ext cx="3220651" cy="301241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Os núcleos ativados geralmente podem ser aproximados por uma relação de potência da forma: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58775" indent="0">
              <a:buNone/>
            </a:pPr>
            <a:r>
              <a:rPr lang="pt-BR" sz="2000" dirty="0"/>
              <a:t>onde </a:t>
            </a:r>
            <a:r>
              <a:rPr lang="pt-BR" sz="2000" b="1" i="1" dirty="0"/>
              <a:t>s</a:t>
            </a:r>
            <a:r>
              <a:rPr lang="pt-BR" sz="2000" dirty="0"/>
              <a:t> = (</a:t>
            </a:r>
            <a:r>
              <a:rPr lang="pt-BR" sz="2000" b="1" i="1" dirty="0"/>
              <a:t>S</a:t>
            </a:r>
            <a:r>
              <a:rPr lang="pt-BR" sz="2000" dirty="0"/>
              <a:t>-1) x 100% é a supersaturação em porcentagem, </a:t>
            </a:r>
            <a:r>
              <a:rPr lang="pt-BR" sz="2000" b="1" i="1" dirty="0" err="1"/>
              <a:t>N</a:t>
            </a:r>
            <a:r>
              <a:rPr lang="pt-BR" sz="2000" b="1" i="1" baseline="-25000" dirty="0" err="1"/>
              <a:t>c</a:t>
            </a:r>
            <a:r>
              <a:rPr lang="pt-BR" sz="2000" dirty="0"/>
              <a:t> = número de núcleos ativados por unidade de volume a supersaturações menores do que </a:t>
            </a:r>
            <a:r>
              <a:rPr lang="pt-BR" sz="2000" b="1" i="1" dirty="0"/>
              <a:t>s</a:t>
            </a:r>
            <a:r>
              <a:rPr lang="pt-BR" sz="2000" dirty="0"/>
              <a:t>, e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 são parâmetros que dependem do tipo de massa de ar.</a:t>
            </a:r>
          </a:p>
          <a:p>
            <a:endParaRPr lang="pt-BR" sz="2000" dirty="0"/>
          </a:p>
          <a:p>
            <a:r>
              <a:rPr lang="pt-BR" sz="2000" dirty="0"/>
              <a:t>Valores típicos de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 são: </a:t>
            </a:r>
          </a:p>
          <a:p>
            <a:pPr lvl="1"/>
            <a:r>
              <a:rPr lang="pt-BR" sz="1600" dirty="0"/>
              <a:t>Marítimo: </a:t>
            </a:r>
            <a:r>
              <a:rPr lang="pt-BR" sz="1600" b="1" i="1" dirty="0"/>
              <a:t>C</a:t>
            </a:r>
            <a:r>
              <a:rPr lang="pt-BR" sz="1600" dirty="0"/>
              <a:t> = 30 à 300 cm</a:t>
            </a:r>
            <a:r>
              <a:rPr lang="pt-BR" sz="1600" baseline="30000" dirty="0"/>
              <a:t>-3</a:t>
            </a:r>
            <a:r>
              <a:rPr lang="pt-BR" sz="1600" dirty="0"/>
              <a:t>, </a:t>
            </a:r>
            <a:r>
              <a:rPr lang="pt-BR" sz="1600" b="1" i="1" dirty="0"/>
              <a:t>k</a:t>
            </a:r>
            <a:r>
              <a:rPr lang="pt-BR" sz="1600" dirty="0"/>
              <a:t> = 0,3 a 1,0</a:t>
            </a:r>
          </a:p>
          <a:p>
            <a:pPr lvl="1"/>
            <a:r>
              <a:rPr lang="pt-BR" sz="1600" dirty="0"/>
              <a:t>Continental: </a:t>
            </a:r>
            <a:r>
              <a:rPr lang="pt-BR" sz="1600" b="1" i="1" dirty="0"/>
              <a:t>C</a:t>
            </a:r>
            <a:r>
              <a:rPr lang="pt-BR" sz="1600" dirty="0"/>
              <a:t> = 300 a 3000 cm</a:t>
            </a:r>
            <a:r>
              <a:rPr lang="pt-BR" sz="1600" baseline="30000" dirty="0"/>
              <a:t>-3</a:t>
            </a:r>
            <a:r>
              <a:rPr lang="pt-BR" sz="1600" dirty="0"/>
              <a:t>, </a:t>
            </a:r>
            <a:r>
              <a:rPr lang="pt-BR" sz="1600" b="1" i="1" dirty="0"/>
              <a:t>k</a:t>
            </a:r>
            <a:r>
              <a:rPr lang="pt-BR" sz="1600" dirty="0"/>
              <a:t> =0,2 a 2,0</a:t>
            </a:r>
          </a:p>
          <a:p>
            <a:endParaRPr lang="pt-BR" sz="2000" dirty="0"/>
          </a:p>
          <a:p>
            <a:r>
              <a:rPr lang="pt-BR" sz="2000" dirty="0"/>
              <a:t>Massas de ar continental possuem um número</a:t>
            </a:r>
          </a:p>
          <a:p>
            <a:pPr marL="358775" indent="0">
              <a:buNone/>
            </a:pPr>
            <a:r>
              <a:rPr lang="pt-BR" sz="2000" dirty="0"/>
              <a:t>maior de aerossóis (porém de tamanhos </a:t>
            </a:r>
          </a:p>
          <a:p>
            <a:pPr marL="358775" indent="0">
              <a:buNone/>
            </a:pPr>
            <a:r>
              <a:rPr lang="pt-BR" sz="2000" dirty="0"/>
              <a:t>menores) do que as massas marítimas, </a:t>
            </a:r>
          </a:p>
          <a:p>
            <a:pPr marL="358775" indent="0">
              <a:buNone/>
            </a:pPr>
            <a:r>
              <a:rPr lang="pt-BR" sz="2000" dirty="0"/>
              <a:t>nucleando um número maior de </a:t>
            </a:r>
            <a:r>
              <a:rPr lang="pt-BR" sz="2000" dirty="0" err="1"/>
              <a:t>CCNs</a:t>
            </a:r>
            <a:r>
              <a:rPr lang="pt-BR" sz="2000" dirty="0"/>
              <a:t>.</a:t>
            </a:r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40926"/>
              </p:ext>
            </p:extLst>
          </p:nvPr>
        </p:nvGraphicFramePr>
        <p:xfrm>
          <a:off x="3913188" y="1579563"/>
          <a:ext cx="1244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9" name="Equação" r:id="rId4" imgW="571225" imgH="241269" progId="">
                  <p:embed/>
                </p:oleObj>
              </mc:Choice>
              <mc:Fallback>
                <p:oleObj name="Equação" r:id="rId4" imgW="571225" imgH="241269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1579563"/>
                        <a:ext cx="1244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Apesar das câmaras de nuvem medirem a quantidade de CCN para supersaturações de mais de 3%, tipicamente em uma nuvem real a supersaturação raramente chega a 1%.</a:t>
            </a:r>
          </a:p>
          <a:p>
            <a:endParaRPr lang="pt-BR" sz="2000" dirty="0"/>
          </a:p>
          <a:p>
            <a:r>
              <a:rPr lang="pt-BR" sz="2000" dirty="0"/>
              <a:t>Assumindo um espectro ativo da forma                 , </a:t>
            </a:r>
            <a:r>
              <a:rPr lang="pt-BR" sz="2000" dirty="0" err="1"/>
              <a:t>Twomey</a:t>
            </a:r>
            <a:r>
              <a:rPr lang="pt-BR" sz="2000" dirty="0"/>
              <a:t> (1959) mostrou que a concentração de gotículas </a:t>
            </a:r>
            <a:r>
              <a:rPr lang="pt-BR" sz="2000" b="1" i="1" dirty="0"/>
              <a:t>N</a:t>
            </a:r>
            <a:r>
              <a:rPr lang="pt-BR" sz="2000" dirty="0"/>
              <a:t> formadas em uma corrente ascendente de velocidade </a:t>
            </a:r>
            <a:r>
              <a:rPr lang="pt-BR" sz="2000" b="1" i="1" dirty="0"/>
              <a:t>U</a:t>
            </a:r>
            <a:r>
              <a:rPr lang="pt-BR" sz="2000" dirty="0"/>
              <a:t> pode ser expressa em termos de </a:t>
            </a:r>
            <a:r>
              <a:rPr lang="pt-BR" sz="2000" b="1" i="1" dirty="0"/>
              <a:t>U</a:t>
            </a:r>
            <a:r>
              <a:rPr lang="pt-BR" sz="2000" dirty="0"/>
              <a:t>, </a:t>
            </a:r>
            <a:r>
              <a:rPr lang="pt-BR" sz="2000" b="1" i="1" dirty="0"/>
              <a:t>C</a:t>
            </a:r>
            <a:r>
              <a:rPr lang="pt-BR" sz="2000" dirty="0"/>
              <a:t> e </a:t>
            </a:r>
            <a:r>
              <a:rPr lang="pt-BR" sz="2000" b="1" i="1" dirty="0"/>
              <a:t>k</a:t>
            </a:r>
            <a:r>
              <a:rPr lang="pt-BR" sz="2000" dirty="0"/>
              <a:t>. Para k entre 0,4 e 1,0, o resultado encontrado por esse autor pode ser aproximado por: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58775" indent="0">
              <a:buNone/>
            </a:pPr>
            <a:r>
              <a:rPr lang="pt-BR" sz="2000" dirty="0"/>
              <a:t>onde </a:t>
            </a:r>
            <a:r>
              <a:rPr lang="pt-BR" sz="2000" b="1" i="1" dirty="0"/>
              <a:t>N</a:t>
            </a:r>
            <a:r>
              <a:rPr lang="pt-BR" sz="2000" dirty="0"/>
              <a:t> é em cm</a:t>
            </a:r>
            <a:r>
              <a:rPr lang="pt-BR" sz="2000" baseline="30000" dirty="0"/>
              <a:t>-3</a:t>
            </a:r>
            <a:r>
              <a:rPr lang="pt-BR" sz="2000" dirty="0"/>
              <a:t> e </a:t>
            </a:r>
            <a:r>
              <a:rPr lang="pt-BR" sz="2000" b="1" i="1" dirty="0"/>
              <a:t>U</a:t>
            </a:r>
            <a:r>
              <a:rPr lang="pt-BR" sz="2000" dirty="0"/>
              <a:t> em cm s</a:t>
            </a:r>
            <a:r>
              <a:rPr lang="pt-BR" sz="2000" baseline="30000" dirty="0"/>
              <a:t>-1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 err="1"/>
              <a:t>Towmey</a:t>
            </a:r>
            <a:r>
              <a:rPr lang="pt-BR" sz="2000" dirty="0"/>
              <a:t> também obteve uma expressão para o pico de supersaturação </a:t>
            </a:r>
            <a:r>
              <a:rPr lang="pt-BR" sz="2000" b="1" i="1" dirty="0" err="1"/>
              <a:t>s</a:t>
            </a:r>
            <a:r>
              <a:rPr lang="pt-BR" sz="2000" b="1" i="1" baseline="-25000" dirty="0" err="1"/>
              <a:t>max</a:t>
            </a:r>
            <a:r>
              <a:rPr lang="pt-BR" sz="2000" dirty="0"/>
              <a:t> da corrente ascendente, que pode ser aproximada por: </a:t>
            </a:r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21880"/>
              </p:ext>
            </p:extLst>
          </p:nvPr>
        </p:nvGraphicFramePr>
        <p:xfrm>
          <a:off x="5004048" y="1952751"/>
          <a:ext cx="946844" cy="39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8" name="Equação" r:id="rId3" imgW="571225" imgH="241269" progId="">
                  <p:embed/>
                </p:oleObj>
              </mc:Choice>
              <mc:Fallback>
                <p:oleObj name="Equação" r:id="rId3" imgW="571225" imgH="241269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952751"/>
                        <a:ext cx="946844" cy="396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53605"/>
              </p:ext>
            </p:extLst>
          </p:nvPr>
        </p:nvGraphicFramePr>
        <p:xfrm>
          <a:off x="2132013" y="3559175"/>
          <a:ext cx="4397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9" name="Equação" r:id="rId5" imgW="2018956" imgH="254092" progId="">
                  <p:embed/>
                </p:oleObj>
              </mc:Choice>
              <mc:Fallback>
                <p:oleObj name="Equação" r:id="rId5" imgW="2018956" imgH="254092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3559175"/>
                        <a:ext cx="4397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16204"/>
              </p:ext>
            </p:extLst>
          </p:nvPr>
        </p:nvGraphicFramePr>
        <p:xfrm>
          <a:off x="2411760" y="5805264"/>
          <a:ext cx="42592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0" name="Equação" r:id="rId7" imgW="1955570" imgH="266769" progId="">
                  <p:embed/>
                </p:oleObj>
              </mc:Choice>
              <mc:Fallback>
                <p:oleObj name="Equação" r:id="rId7" imgW="1955570" imgH="266769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805264"/>
                        <a:ext cx="425926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Aerossóis e núcleos de condensação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904656"/>
          </a:xfrm>
        </p:spPr>
        <p:txBody>
          <a:bodyPr/>
          <a:lstStyle/>
          <a:p>
            <a:r>
              <a:rPr lang="pt-BR" sz="2000" dirty="0"/>
              <a:t>Valores para a Amazônia: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lvl="1"/>
            <a:r>
              <a:rPr lang="pt-BR" sz="1900" u="sng" dirty="0"/>
              <a:t>PERGUNTA</a:t>
            </a:r>
            <a:r>
              <a:rPr lang="pt-BR" sz="1900" dirty="0"/>
              <a:t>: O que vocês podem concluir sobre o número de gotículas nucleadas em massas de ar limpas e com queima de biomassa na Amazônia?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1067"/>
            <a:ext cx="7357527" cy="45681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91600" y="5301208"/>
            <a:ext cx="1908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Rissler</a:t>
            </a:r>
            <a:r>
              <a:rPr lang="pt-BR" sz="1400" dirty="0"/>
              <a:t> et al. (2004) ACP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7373964" y="1373808"/>
            <a:ext cx="288032" cy="14401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have direita 6"/>
          <p:cNvSpPr/>
          <p:nvPr/>
        </p:nvSpPr>
        <p:spPr>
          <a:xfrm>
            <a:off x="7380312" y="3573016"/>
            <a:ext cx="281684" cy="7920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aixaDeTexto 7"/>
          <p:cNvSpPr txBox="1"/>
          <p:nvPr/>
        </p:nvSpPr>
        <p:spPr>
          <a:xfrm>
            <a:off x="7676201" y="1632223"/>
            <a:ext cx="1512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Massas de ar com queima de biomassa</a:t>
            </a:r>
          </a:p>
          <a:p>
            <a:r>
              <a:rPr lang="pt-BR" dirty="0">
                <a:solidFill>
                  <a:schemeClr val="accent1"/>
                </a:solidFill>
              </a:rPr>
              <a:t>(ar poluído)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68344" y="3501008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Massas de ar limpas</a:t>
            </a:r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0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/>
              <a:t>Exercícios em sala de aula (</a:t>
            </a:r>
            <a:r>
              <a:rPr lang="pt-BR" b="1" u="sng" dirty="0">
                <a:solidFill>
                  <a:srgbClr val="FF0000"/>
                </a:solidFill>
              </a:rPr>
              <a:t>para entregar</a:t>
            </a:r>
            <a:r>
              <a:rPr lang="pt-BR" u="sng" dirty="0"/>
              <a:t>)</a:t>
            </a:r>
            <a:r>
              <a:rPr lang="pt-BR" dirty="0"/>
              <a:t>:</a:t>
            </a:r>
          </a:p>
          <a:p>
            <a:pPr marL="914400" lvl="1" indent="-457200">
              <a:buFont typeface="+mj-lt"/>
              <a:buAutoNum type="arabicParenR"/>
            </a:pPr>
            <a:r>
              <a:rPr lang="pt-BR" sz="2000" dirty="0"/>
              <a:t>Calcule a supersaturação crítica de um CCN de cloreto de sódio [</a:t>
            </a:r>
            <a:r>
              <a:rPr lang="pt-BR" sz="2000" dirty="0" err="1"/>
              <a:t>NaCl</a:t>
            </a:r>
            <a:r>
              <a:rPr lang="pt-BR" sz="2000" dirty="0"/>
              <a:t>] com diâmetro de 0,08 </a:t>
            </a:r>
            <a:r>
              <a:rPr lang="pt-BR" sz="2000" dirty="0" err="1">
                <a:latin typeface="Symbol" pitchFamily="18" charset="2"/>
              </a:rPr>
              <a:t>m</a:t>
            </a:r>
            <a:r>
              <a:rPr lang="pt-BR" sz="2000" dirty="0" err="1"/>
              <a:t>m.</a:t>
            </a:r>
            <a:endParaRPr lang="pt-BR" sz="2000" dirty="0"/>
          </a:p>
          <a:p>
            <a:pPr marL="914400" lvl="1" indent="-457200">
              <a:buFont typeface="+mj-lt"/>
              <a:buAutoNum type="arabicParenR"/>
            </a:pPr>
            <a:r>
              <a:rPr lang="pt-BR" sz="2000" dirty="0"/>
              <a:t>Calcule a supersaturação crítica de um CCN de sulfato de amônia [(NH</a:t>
            </a:r>
            <a:r>
              <a:rPr lang="pt-BR" sz="2000" baseline="-25000" dirty="0"/>
              <a:t>4</a:t>
            </a:r>
            <a:r>
              <a:rPr lang="pt-BR" sz="2000" dirty="0"/>
              <a:t>)</a:t>
            </a:r>
            <a:r>
              <a:rPr lang="pt-BR" sz="2000" baseline="-25000" dirty="0"/>
              <a:t>2</a:t>
            </a:r>
            <a:r>
              <a:rPr lang="pt-BR" sz="2000" dirty="0"/>
              <a:t>SO</a:t>
            </a:r>
            <a:r>
              <a:rPr lang="pt-BR" sz="2000" baseline="-25000" dirty="0"/>
              <a:t>4</a:t>
            </a:r>
            <a:r>
              <a:rPr lang="pt-BR" sz="2000" dirty="0"/>
              <a:t>] com diâmetro de 0,08 </a:t>
            </a:r>
            <a:r>
              <a:rPr lang="pt-BR" sz="2000" dirty="0" err="1">
                <a:latin typeface="Symbol" pitchFamily="18" charset="2"/>
              </a:rPr>
              <a:t>m</a:t>
            </a:r>
            <a:r>
              <a:rPr lang="pt-BR" sz="2000" dirty="0" err="1"/>
              <a:t>m.</a:t>
            </a:r>
            <a:endParaRPr lang="pt-BR" sz="2000" dirty="0"/>
          </a:p>
          <a:p>
            <a:pPr marL="914400" lvl="1" indent="-457200">
              <a:buFont typeface="+mj-lt"/>
              <a:buAutoNum type="arabicParenR"/>
            </a:pPr>
            <a:r>
              <a:rPr lang="pt-BR" sz="2000" dirty="0"/>
              <a:t>Baseado nos exercícios acima, verifique qual CCN (cloreto de sódio ou sulfato de amônia) é mais eficiente para a nucleação de gotículas de nuvens. Justifique os seus resultados.</a:t>
            </a:r>
          </a:p>
          <a:p>
            <a:pPr marL="457200" lvl="1" indent="0">
              <a:buNone/>
            </a:pPr>
            <a:r>
              <a:rPr lang="pt-BR" sz="2000" dirty="0"/>
              <a:t>Dados: </a:t>
            </a:r>
          </a:p>
          <a:p>
            <a:pPr lvl="2"/>
            <a:r>
              <a:rPr lang="pt-BR" sz="1600" dirty="0"/>
              <a:t>Considere o CCN uma esfera em um ambiente com T = 25</a:t>
            </a:r>
            <a:r>
              <a:rPr lang="pt-BR" sz="1600" baseline="30000" dirty="0"/>
              <a:t>o</a:t>
            </a:r>
            <a:r>
              <a:rPr lang="pt-BR" sz="1600" dirty="0"/>
              <a:t>C.</a:t>
            </a:r>
          </a:p>
          <a:p>
            <a:pPr lvl="2"/>
            <a:r>
              <a:rPr lang="pt-BR" sz="1600" dirty="0"/>
              <a:t>Densidade do sulfato de amônia = 1,760 g/cm</a:t>
            </a:r>
            <a:r>
              <a:rPr lang="pt-BR" sz="1600" baseline="30000" dirty="0"/>
              <a:t>3</a:t>
            </a:r>
            <a:r>
              <a:rPr lang="pt-BR" sz="1600" dirty="0"/>
              <a:t>, massa molar = 132,14 g/mol</a:t>
            </a:r>
          </a:p>
          <a:p>
            <a:pPr lvl="2"/>
            <a:r>
              <a:rPr lang="pt-BR" sz="1600" dirty="0"/>
              <a:t>Densidade do cloreto de sódio = 2,165 g/cm</a:t>
            </a:r>
            <a:r>
              <a:rPr lang="pt-BR" sz="1600" baseline="30000" dirty="0"/>
              <a:t>3</a:t>
            </a:r>
            <a:r>
              <a:rPr lang="pt-BR" sz="1600" dirty="0"/>
              <a:t>, massa molar = 58,44 g/mol</a:t>
            </a:r>
          </a:p>
          <a:p>
            <a:pPr lvl="2"/>
            <a:r>
              <a:rPr lang="pt-BR" sz="1600" dirty="0"/>
              <a:t>Tensão superficial </a:t>
            </a:r>
            <a:r>
              <a:rPr lang="pt-BR" sz="1600" b="1" i="1" dirty="0">
                <a:latin typeface="Symbol" pitchFamily="18" charset="2"/>
              </a:rPr>
              <a:t>s</a:t>
            </a:r>
            <a:r>
              <a:rPr lang="pt-BR" sz="1600" dirty="0"/>
              <a:t> = 7,5x10</a:t>
            </a:r>
            <a:r>
              <a:rPr lang="pt-BR" sz="1600" baseline="30000" dirty="0"/>
              <a:t>-2</a:t>
            </a:r>
            <a:r>
              <a:rPr lang="pt-BR" sz="1600" dirty="0"/>
              <a:t> N/m</a:t>
            </a:r>
          </a:p>
          <a:p>
            <a:pPr lvl="2"/>
            <a:endParaRPr lang="pt-BR" sz="1800" dirty="0"/>
          </a:p>
          <a:p>
            <a:pPr lvl="2"/>
            <a:endParaRPr lang="pt-BR" sz="1800" dirty="0"/>
          </a:p>
          <a:p>
            <a:pPr lvl="2"/>
            <a:endParaRPr lang="pt-BR" sz="1800" dirty="0"/>
          </a:p>
          <a:p>
            <a:pPr lvl="2"/>
            <a:r>
              <a:rPr lang="pt-BR" sz="1800" i="1" dirty="0">
                <a:solidFill>
                  <a:srgbClr val="FF0000"/>
                </a:solidFill>
              </a:rPr>
              <a:t>(prestem atenção nas unidades!)</a:t>
            </a:r>
          </a:p>
          <a:p>
            <a:pPr lvl="2"/>
            <a:endParaRPr lang="pt-BR" sz="1800" dirty="0"/>
          </a:p>
          <a:p>
            <a:pPr lvl="2"/>
            <a:endParaRPr lang="pt-BR" sz="1800" dirty="0"/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17801"/>
              </p:ext>
            </p:extLst>
          </p:nvPr>
        </p:nvGraphicFramePr>
        <p:xfrm>
          <a:off x="179512" y="5034135"/>
          <a:ext cx="1646578" cy="83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0" name="Equação" r:id="rId3" imgW="889046" imgH="456924" progId="">
                  <p:embed/>
                </p:oleObj>
              </mc:Choice>
              <mc:Fallback>
                <p:oleObj name="Equação" r:id="rId3" imgW="889046" imgH="456924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034135"/>
                        <a:ext cx="1646578" cy="839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31436"/>
              </p:ext>
            </p:extLst>
          </p:nvPr>
        </p:nvGraphicFramePr>
        <p:xfrm>
          <a:off x="2339752" y="5106143"/>
          <a:ext cx="1101318" cy="75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1" name="Equação" r:id="rId5" imgW="634954" imgH="431570" progId="">
                  <p:embed/>
                </p:oleObj>
              </mc:Choice>
              <mc:Fallback>
                <p:oleObj name="Equação" r:id="rId5" imgW="634954" imgH="43157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106143"/>
                        <a:ext cx="1101318" cy="751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189828"/>
              </p:ext>
            </p:extLst>
          </p:nvPr>
        </p:nvGraphicFramePr>
        <p:xfrm>
          <a:off x="3923928" y="5178151"/>
          <a:ext cx="1224136" cy="69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2" name="Equação" r:id="rId7" imgW="761724" imgH="431570" progId="">
                  <p:embed/>
                </p:oleObj>
              </mc:Choice>
              <mc:Fallback>
                <p:oleObj name="Equação" r:id="rId7" imgW="761724" imgH="43157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178151"/>
                        <a:ext cx="1224136" cy="699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20072" y="4699010"/>
            <a:ext cx="40260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b="1" i="1" dirty="0" err="1"/>
              <a:t>M</a:t>
            </a:r>
            <a:r>
              <a:rPr lang="pt-BR" b="1" i="1" baseline="-25000" dirty="0" err="1"/>
              <a:t>a</a:t>
            </a:r>
            <a:r>
              <a:rPr lang="pt-BR" dirty="0"/>
              <a:t>  = massa molar da água (18,02 g/mol)</a:t>
            </a:r>
          </a:p>
          <a:p>
            <a:r>
              <a:rPr lang="pt-BR" b="1" i="1" dirty="0" err="1"/>
              <a:t>M</a:t>
            </a:r>
            <a:r>
              <a:rPr lang="pt-BR" b="1" i="1" baseline="-25000" dirty="0" err="1"/>
              <a:t>s</a:t>
            </a:r>
            <a:r>
              <a:rPr lang="pt-BR" dirty="0"/>
              <a:t>  = massa molar do soluto</a:t>
            </a:r>
          </a:p>
          <a:p>
            <a:r>
              <a:rPr lang="pt-BR" b="1" i="1" dirty="0" err="1"/>
              <a:t>m</a:t>
            </a:r>
            <a:r>
              <a:rPr lang="pt-BR" b="1" i="1" baseline="-25000" dirty="0" err="1"/>
              <a:t>s</a:t>
            </a:r>
            <a:r>
              <a:rPr lang="pt-BR" dirty="0"/>
              <a:t>  = massa do soluto</a:t>
            </a:r>
          </a:p>
          <a:p>
            <a:pPr marL="0" lvl="2"/>
            <a:r>
              <a:rPr lang="pt-BR" b="1" i="1" dirty="0" err="1">
                <a:latin typeface="Symbol" pitchFamily="18" charset="2"/>
              </a:rPr>
              <a:t>r</a:t>
            </a:r>
            <a:r>
              <a:rPr lang="pt-BR" baseline="-25000" dirty="0" err="1"/>
              <a:t>L</a:t>
            </a:r>
            <a:r>
              <a:rPr lang="pt-BR" dirty="0"/>
              <a:t> = Densidade da água (~1000 kg/m</a:t>
            </a:r>
            <a:r>
              <a:rPr lang="pt-BR" baseline="30000" dirty="0"/>
              <a:t>3</a:t>
            </a:r>
            <a:r>
              <a:rPr lang="pt-BR" dirty="0"/>
              <a:t>)</a:t>
            </a:r>
          </a:p>
          <a:p>
            <a:pPr marL="0" lvl="2"/>
            <a:r>
              <a:rPr lang="pt-BR" b="1" i="1" dirty="0" err="1"/>
              <a:t>R</a:t>
            </a:r>
            <a:r>
              <a:rPr lang="pt-BR" b="1" i="1" baseline="-25000" dirty="0" err="1"/>
              <a:t>v</a:t>
            </a:r>
            <a:r>
              <a:rPr lang="pt-BR" dirty="0"/>
              <a:t> = constante universal do vapor</a:t>
            </a:r>
          </a:p>
          <a:p>
            <a:pPr marL="0" lvl="2"/>
            <a:r>
              <a:rPr lang="pt-BR" b="1" i="1" dirty="0" err="1"/>
              <a:t>R</a:t>
            </a:r>
            <a:r>
              <a:rPr lang="pt-BR" b="1" i="1" baseline="-25000" dirty="0" err="1"/>
              <a:t>v</a:t>
            </a:r>
            <a:r>
              <a:rPr lang="pt-BR" dirty="0"/>
              <a:t> = 461 J/</a:t>
            </a:r>
            <a:r>
              <a:rPr lang="pt-BR" dirty="0" err="1"/>
              <a:t>kgK</a:t>
            </a:r>
            <a:endParaRPr lang="pt-BR" dirty="0"/>
          </a:p>
          <a:p>
            <a:endParaRPr lang="pt-BR" dirty="0"/>
          </a:p>
        </p:txBody>
      </p:sp>
      <p:sp>
        <p:nvSpPr>
          <p:cNvPr id="8" name="Retângulo 25"/>
          <p:cNvSpPr/>
          <p:nvPr/>
        </p:nvSpPr>
        <p:spPr>
          <a:xfrm>
            <a:off x="7524328" y="6309320"/>
            <a:ext cx="1619672" cy="230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Fim da 3ª aula</a:t>
            </a:r>
          </a:p>
        </p:txBody>
      </p:sp>
    </p:spTree>
    <p:extLst>
      <p:ext uri="{BB962C8B-B14F-4D97-AF65-F5344CB8AC3E}">
        <p14:creationId xmlns:p14="http://schemas.microsoft.com/office/powerpoint/2010/main" val="1747629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Capítulo 6 - Rogers, R. R. e M. K. </a:t>
            </a:r>
            <a:r>
              <a:rPr lang="pt-BR" sz="2400" dirty="0" err="1"/>
              <a:t>Yau</a:t>
            </a:r>
            <a:r>
              <a:rPr lang="pt-BR" sz="2400" dirty="0"/>
              <a:t> (1989): A short </a:t>
            </a:r>
            <a:r>
              <a:rPr lang="pt-BR" sz="2400" dirty="0" err="1"/>
              <a:t>course</a:t>
            </a:r>
            <a:r>
              <a:rPr lang="pt-BR" sz="2400" dirty="0"/>
              <a:t> in </a:t>
            </a:r>
            <a:r>
              <a:rPr lang="pt-BR" sz="2400" dirty="0" err="1"/>
              <a:t>cloud</a:t>
            </a:r>
            <a:r>
              <a:rPr lang="pt-BR" sz="2400" dirty="0"/>
              <a:t> </a:t>
            </a:r>
            <a:r>
              <a:rPr lang="pt-BR" sz="2400" dirty="0" err="1"/>
              <a:t>physics</a:t>
            </a:r>
            <a:r>
              <a:rPr lang="pt-BR" sz="2400" dirty="0"/>
              <a:t>. </a:t>
            </a:r>
            <a:r>
              <a:rPr lang="pt-BR" sz="2400" dirty="0" err="1"/>
              <a:t>Third</a:t>
            </a:r>
            <a:r>
              <a:rPr lang="pt-BR" sz="2400" dirty="0"/>
              <a:t> </a:t>
            </a:r>
            <a:r>
              <a:rPr lang="pt-BR" sz="2400" dirty="0" err="1"/>
              <a:t>edition</a:t>
            </a:r>
            <a:r>
              <a:rPr lang="pt-BR" sz="2400" dirty="0"/>
              <a:t>. Oxford, UK.. 290 </a:t>
            </a:r>
            <a:r>
              <a:rPr lang="pt-BR" sz="2400" dirty="0" err="1"/>
              <a:t>p.p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Capítulo 6 - Wallace, J. M. e P. V. </a:t>
            </a:r>
            <a:r>
              <a:rPr lang="pt-BR" sz="2400" dirty="0" err="1"/>
              <a:t>Hobbs</a:t>
            </a:r>
            <a:r>
              <a:rPr lang="pt-BR" sz="2400" dirty="0"/>
              <a:t> (2006): </a:t>
            </a:r>
            <a:r>
              <a:rPr lang="pt-BR" sz="2400" dirty="0" err="1"/>
              <a:t>Atmospheric</a:t>
            </a:r>
            <a:r>
              <a:rPr lang="pt-BR" sz="2400" dirty="0"/>
              <a:t> Science. </a:t>
            </a:r>
            <a:r>
              <a:rPr lang="pt-BR" sz="2400" dirty="0" err="1"/>
              <a:t>Second</a:t>
            </a:r>
            <a:r>
              <a:rPr lang="pt-BR" sz="2400" dirty="0"/>
              <a:t> </a:t>
            </a:r>
            <a:r>
              <a:rPr lang="pt-BR" sz="2400" dirty="0" err="1"/>
              <a:t>edition</a:t>
            </a:r>
            <a:r>
              <a:rPr lang="pt-BR" sz="2400" dirty="0"/>
              <a:t>. </a:t>
            </a:r>
            <a:r>
              <a:rPr lang="pt-BR" sz="2400" dirty="0" err="1"/>
              <a:t>Academic</a:t>
            </a:r>
            <a:r>
              <a:rPr lang="pt-BR" sz="2400" dirty="0"/>
              <a:t> Press. 504 </a:t>
            </a:r>
            <a:r>
              <a:rPr lang="pt-BR" sz="2400" dirty="0" err="1"/>
              <a:t>p.p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Tensão superficial:</a:t>
            </a:r>
          </a:p>
          <a:p>
            <a:pPr marL="357188" indent="0">
              <a:buNone/>
            </a:pPr>
            <a:r>
              <a:rPr lang="pt-BR" sz="2000" dirty="0">
                <a:hlinkClick r:id="rId2"/>
              </a:rPr>
              <a:t>https://www.youtube.com/watch?v=PPJ0Khs7uWs</a:t>
            </a:r>
            <a:endParaRPr lang="pt-BR" sz="2000" dirty="0"/>
          </a:p>
          <a:p>
            <a:endParaRPr lang="pt-BR" sz="2000" dirty="0"/>
          </a:p>
          <a:p>
            <a:r>
              <a:rPr lang="pt-BR" sz="2000" i="1" dirty="0"/>
              <a:t>(Recomendo a leitura das referências acima!)</a:t>
            </a:r>
          </a:p>
        </p:txBody>
      </p:sp>
    </p:spTree>
    <p:extLst>
      <p:ext uri="{BB962C8B-B14F-4D97-AF65-F5344CB8AC3E}">
        <p14:creationId xmlns:p14="http://schemas.microsoft.com/office/powerpoint/2010/main" val="101755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Aspectos gerais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20146" y="635204"/>
            <a:ext cx="8229600" cy="5904656"/>
          </a:xfrm>
        </p:spPr>
        <p:txBody>
          <a:bodyPr/>
          <a:lstStyle/>
          <a:p>
            <a:pPr lvl="1"/>
            <a:r>
              <a:rPr lang="pt-BR" sz="2000" dirty="0"/>
              <a:t>Um </a:t>
            </a:r>
            <a:r>
              <a:rPr lang="pt-BR" sz="2000" u="sng" dirty="0"/>
              <a:t>exemplo prático</a:t>
            </a:r>
            <a:r>
              <a:rPr lang="pt-BR" sz="2000" dirty="0"/>
              <a:t>:   A retirada de ar de um garrafão por um aspirador (</a:t>
            </a:r>
            <a:r>
              <a:rPr lang="pt-BR" sz="2000" b="1" i="1" dirty="0"/>
              <a:t>p</a:t>
            </a:r>
            <a:r>
              <a:rPr lang="pt-BR" sz="2000" dirty="0"/>
              <a:t>↓, </a:t>
            </a:r>
            <a:r>
              <a:rPr lang="pt-BR" sz="2000" b="1" i="1" dirty="0"/>
              <a:t>V</a:t>
            </a:r>
            <a:r>
              <a:rPr lang="pt-BR" sz="2000" dirty="0"/>
              <a:t>=</a:t>
            </a:r>
            <a:r>
              <a:rPr lang="pt-BR" sz="2000" dirty="0" err="1"/>
              <a:t>cte</a:t>
            </a:r>
            <a:r>
              <a:rPr lang="pt-BR" sz="2000" dirty="0"/>
              <a:t>, </a:t>
            </a:r>
            <a:r>
              <a:rPr lang="pt-BR" sz="2000" b="1" i="1" dirty="0"/>
              <a:t>T</a:t>
            </a:r>
            <a:r>
              <a:rPr lang="pt-BR" sz="2000" dirty="0"/>
              <a:t>↓, </a:t>
            </a:r>
            <a:r>
              <a:rPr lang="pt-BR" sz="2000" b="1" i="1" dirty="0">
                <a:solidFill>
                  <a:prstClr val="black"/>
                </a:solidFill>
              </a:rPr>
              <a:t>e</a:t>
            </a:r>
            <a:r>
              <a:rPr lang="pt-BR" sz="2000" b="1" i="1" baseline="-25000" dirty="0">
                <a:solidFill>
                  <a:prstClr val="black"/>
                </a:solidFill>
              </a:rPr>
              <a:t>s</a:t>
            </a:r>
            <a:r>
              <a:rPr lang="pt-BR" sz="2000" b="1" i="1" dirty="0">
                <a:solidFill>
                  <a:prstClr val="black"/>
                </a:solidFill>
              </a:rPr>
              <a:t>(</a:t>
            </a:r>
            <a:r>
              <a:rPr lang="pt-BR" sz="2000" b="1" i="1" dirty="0" err="1">
                <a:solidFill>
                  <a:prstClr val="black"/>
                </a:solidFill>
              </a:rPr>
              <a:t>T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p</a:t>
            </a:r>
            <a:r>
              <a:rPr lang="pt-BR" sz="2000" b="1" i="1" dirty="0">
                <a:solidFill>
                  <a:prstClr val="black"/>
                </a:solidFill>
              </a:rPr>
              <a:t>)</a:t>
            </a:r>
            <a:r>
              <a:rPr lang="pt-BR" sz="2000" dirty="0"/>
              <a:t>↓), simula a expansão da uma parcela de ar (</a:t>
            </a:r>
            <a:r>
              <a:rPr lang="pt-BR" sz="2000" b="1" i="1" dirty="0"/>
              <a:t>p</a:t>
            </a:r>
            <a:r>
              <a:rPr lang="pt-BR" sz="2000" dirty="0"/>
              <a:t>↓, </a:t>
            </a:r>
            <a:r>
              <a:rPr lang="pt-BR" sz="2000" b="1" i="1" dirty="0"/>
              <a:t>V</a:t>
            </a:r>
            <a:r>
              <a:rPr lang="pt-BR" sz="2000" dirty="0"/>
              <a:t>↑, </a:t>
            </a:r>
            <a:r>
              <a:rPr lang="pt-BR" sz="2000" b="1" i="1" dirty="0"/>
              <a:t>T</a:t>
            </a:r>
            <a:r>
              <a:rPr lang="pt-BR" sz="2000" dirty="0"/>
              <a:t>↓, </a:t>
            </a:r>
            <a:r>
              <a:rPr lang="pt-BR" sz="2000" b="1" i="1" dirty="0">
                <a:solidFill>
                  <a:prstClr val="black"/>
                </a:solidFill>
              </a:rPr>
              <a:t>e</a:t>
            </a:r>
            <a:r>
              <a:rPr lang="pt-BR" sz="2000" b="1" i="1" baseline="-25000" dirty="0">
                <a:solidFill>
                  <a:prstClr val="black"/>
                </a:solidFill>
              </a:rPr>
              <a:t>s</a:t>
            </a:r>
            <a:r>
              <a:rPr lang="pt-BR" sz="2000" b="1" i="1" dirty="0">
                <a:solidFill>
                  <a:prstClr val="black"/>
                </a:solidFill>
              </a:rPr>
              <a:t>(</a:t>
            </a:r>
            <a:r>
              <a:rPr lang="pt-BR" sz="2000" b="1" i="1" dirty="0" err="1">
                <a:solidFill>
                  <a:prstClr val="black"/>
                </a:solidFill>
              </a:rPr>
              <a:t>T</a:t>
            </a:r>
            <a:r>
              <a:rPr lang="pt-BR" sz="2000" b="1" i="1" baseline="-25000" dirty="0" err="1">
                <a:solidFill>
                  <a:prstClr val="black"/>
                </a:solidFill>
              </a:rPr>
              <a:t>p</a:t>
            </a:r>
            <a:r>
              <a:rPr lang="pt-BR" sz="2000" b="1" i="1" dirty="0">
                <a:solidFill>
                  <a:prstClr val="black"/>
                </a:solidFill>
              </a:rPr>
              <a:t>)</a:t>
            </a:r>
            <a:r>
              <a:rPr lang="pt-BR" sz="2000" dirty="0"/>
              <a:t>↓), em um ambiente com núcleos de condensação, formando uma nuvem.</a:t>
            </a:r>
          </a:p>
          <a:p>
            <a:pPr marL="0" indent="0">
              <a:buNone/>
            </a:pPr>
            <a:r>
              <a:rPr lang="pt-BR" sz="2400" dirty="0"/>
              <a:t> 	</a:t>
            </a:r>
          </a:p>
          <a:p>
            <a:pPr marL="0" indent="0">
              <a:buNone/>
            </a:pPr>
            <a:r>
              <a:rPr lang="pt-BR" sz="2400" dirty="0"/>
              <a:t>	</a:t>
            </a: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51520" y="625281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5"/>
              </a:rPr>
              <a:t>https://youtu.be/vMOC_O6x6qs</a:t>
            </a:r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6" name="CLOUD FORMATION EXPERIMENT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55576" y="1987660"/>
            <a:ext cx="7560840" cy="42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68552"/>
          </a:xfrm>
        </p:spPr>
        <p:txBody>
          <a:bodyPr/>
          <a:lstStyle/>
          <a:p>
            <a:r>
              <a:rPr lang="pt-BR" sz="2400" dirty="0"/>
              <a:t>O processo da nucleação pode ser resumido na seguinte pergunta: </a:t>
            </a:r>
          </a:p>
          <a:p>
            <a:pPr marL="268288" indent="0" algn="ctr">
              <a:buNone/>
            </a:pPr>
            <a:r>
              <a:rPr lang="pt-BR" sz="1900" i="1" dirty="0">
                <a:solidFill>
                  <a:srgbClr val="FF0000"/>
                </a:solidFill>
              </a:rPr>
              <a:t>Qual é pressão de vapor ambiente necessária para que haja colisões e agregações de moléculas de água e então a formação de gotas </a:t>
            </a:r>
            <a:r>
              <a:rPr lang="pt-BR" sz="1900" i="1" dirty="0" err="1">
                <a:solidFill>
                  <a:srgbClr val="FF0000"/>
                </a:solidFill>
              </a:rPr>
              <a:t>embriônicas</a:t>
            </a:r>
            <a:r>
              <a:rPr lang="pt-BR" sz="1900" i="1" dirty="0">
                <a:solidFill>
                  <a:srgbClr val="FF0000"/>
                </a:solidFill>
              </a:rPr>
              <a:t> que estejam estáveis e continuem a existir sob uma dada pressão de vapor ambiente?</a:t>
            </a:r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 	</a:t>
            </a:r>
          </a:p>
          <a:p>
            <a:pPr marL="0" indent="0">
              <a:buNone/>
            </a:pPr>
            <a:r>
              <a:rPr lang="pt-BR" sz="2400" dirty="0"/>
              <a:t>	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112368" cy="297191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088831" y="374790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e</a:t>
            </a:r>
            <a:r>
              <a:rPr lang="pt-BR" b="1" i="1" baseline="-25000" dirty="0">
                <a:solidFill>
                  <a:srgbClr val="00B0F0"/>
                </a:solidFill>
              </a:rPr>
              <a:t>s</a:t>
            </a:r>
            <a:r>
              <a:rPr lang="pt-BR" b="1" dirty="0">
                <a:solidFill>
                  <a:srgbClr val="00B0F0"/>
                </a:solidFill>
              </a:rPr>
              <a:t>(</a:t>
            </a:r>
            <a:r>
              <a:rPr lang="pt-BR" b="1" i="1" dirty="0">
                <a:solidFill>
                  <a:srgbClr val="00B0F0"/>
                </a:solidFill>
              </a:rPr>
              <a:t>∞</a:t>
            </a:r>
            <a:r>
              <a:rPr lang="pt-BR" b="1" dirty="0">
                <a:solidFill>
                  <a:srgbClr val="00B0F0"/>
                </a:solidFill>
              </a:rPr>
              <a:t>)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4732380" y="3933056"/>
            <a:ext cx="3384374" cy="72151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480795" y="3563236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CF1978"/>
                </a:solidFill>
              </a:rPr>
              <a:t>e</a:t>
            </a:r>
            <a:r>
              <a:rPr lang="pt-BR" b="1" i="1" baseline="-25000" dirty="0">
                <a:solidFill>
                  <a:srgbClr val="CF1978"/>
                </a:solidFill>
              </a:rPr>
              <a:t>s</a:t>
            </a:r>
            <a:r>
              <a:rPr lang="pt-BR" b="1" dirty="0">
                <a:solidFill>
                  <a:srgbClr val="CF1978"/>
                </a:solidFill>
              </a:rPr>
              <a:t> (</a:t>
            </a:r>
            <a:r>
              <a:rPr lang="pt-BR" b="1" i="1" dirty="0">
                <a:solidFill>
                  <a:srgbClr val="CF1978"/>
                </a:solidFill>
              </a:rPr>
              <a:t>r</a:t>
            </a:r>
            <a:r>
              <a:rPr lang="pt-BR" b="1" dirty="0">
                <a:solidFill>
                  <a:srgbClr val="CF1978"/>
                </a:solidFill>
              </a:rPr>
              <a:t>)</a:t>
            </a:r>
            <a:endParaRPr lang="en-US" b="1" dirty="0">
              <a:solidFill>
                <a:srgbClr val="CF1978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3799953" y="3932568"/>
            <a:ext cx="76713" cy="216512"/>
          </a:xfrm>
          <a:prstGeom prst="straightConnector1">
            <a:avLst/>
          </a:prstGeom>
          <a:ln w="38100">
            <a:solidFill>
              <a:srgbClr val="CF19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3890085" y="4169094"/>
            <a:ext cx="46890" cy="28036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634325" y="4469900"/>
            <a:ext cx="774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pt-BR" b="1" i="1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pt-B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pt-BR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r,</a:t>
            </a:r>
            <a:r>
              <a:rPr lang="pt-BR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s</a:t>
            </a:r>
            <a:r>
              <a:rPr lang="pt-B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203986" y="4312681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5" name="Equação" r:id="rId4" imgW="507633" imgH="393539" progId="">
                  <p:embed/>
                </p:oleObj>
              </mc:Choice>
              <mc:Fallback>
                <p:oleObj name="Equação" r:id="rId4" imgW="507633" imgH="393539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986" y="4312681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43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 	</a:t>
            </a:r>
          </a:p>
          <a:p>
            <a:pPr marL="0" indent="0">
              <a:buNone/>
            </a:pPr>
            <a:r>
              <a:rPr lang="pt-BR" sz="2400" dirty="0"/>
              <a:t>	</a:t>
            </a:r>
          </a:p>
          <a:p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57200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gota </a:t>
            </a:r>
            <a:r>
              <a:rPr lang="pt-BR" sz="2400" dirty="0" err="1"/>
              <a:t>embriônica</a:t>
            </a:r>
            <a:r>
              <a:rPr lang="pt-BR" sz="2400" dirty="0"/>
              <a:t> estará estável se o seu tamanho exceder um valor crítico. Na média, as gotas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maiores que um tamanho crítico crescerão (menor pressão interna)</a:t>
            </a:r>
            <a:r>
              <a:rPr lang="pt-BR" sz="2400" dirty="0"/>
              <a:t>, enquanto que as </a:t>
            </a:r>
            <a:r>
              <a:rPr lang="pt-BR" sz="2400" dirty="0">
                <a:solidFill>
                  <a:srgbClr val="0070C0"/>
                </a:solidFill>
              </a:rPr>
              <a:t>menores irão diminuir (maior pressão interna)</a:t>
            </a:r>
            <a:r>
              <a:rPr lang="pt-BR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pt-BR" sz="1800" dirty="0"/>
          </a:p>
          <a:p>
            <a:r>
              <a:rPr lang="pt-BR" sz="2400" dirty="0"/>
              <a:t>O que determina o tamanho crítico é o balanço entre as taxas opostas de crescimento e decaimento (ou seja, </a:t>
            </a:r>
            <a:r>
              <a:rPr lang="pt-BR" sz="2400" b="1" i="1" u="sng" dirty="0"/>
              <a:t>a pressão de vapor do ambiente e a pressão de vapor na superfície da gota</a:t>
            </a:r>
            <a:r>
              <a:rPr lang="pt-BR" sz="2400" dirty="0"/>
              <a:t>). Estas taxas, dependem se a gota se forma somente por colisões de moléculas de água (</a:t>
            </a:r>
            <a:r>
              <a:rPr lang="pt-BR" sz="2400" b="1" dirty="0">
                <a:solidFill>
                  <a:srgbClr val="FF0000"/>
                </a:solidFill>
              </a:rPr>
              <a:t>nucleação homogênea</a:t>
            </a:r>
            <a:r>
              <a:rPr lang="pt-BR" sz="2400" dirty="0"/>
              <a:t>) ou em contato com outro corpo (</a:t>
            </a:r>
            <a:r>
              <a:rPr lang="pt-BR" sz="2400" b="1" dirty="0">
                <a:solidFill>
                  <a:srgbClr val="FF0000"/>
                </a:solidFill>
              </a:rPr>
              <a:t>nucleação heterogênea</a:t>
            </a:r>
            <a:r>
              <a:rPr lang="pt-BR" sz="2400" dirty="0"/>
              <a:t>). </a:t>
            </a:r>
          </a:p>
          <a:p>
            <a:endParaRPr lang="pt-BR" sz="2400" dirty="0"/>
          </a:p>
          <a:p>
            <a:pPr marL="0" indent="0">
              <a:buFont typeface="Arial" pitchFamily="34" charset="0"/>
              <a:buNone/>
            </a:pPr>
            <a:r>
              <a:rPr lang="pt-BR" sz="2400" dirty="0"/>
              <a:t> 	</a:t>
            </a:r>
          </a:p>
          <a:p>
            <a:pPr marL="0" indent="0">
              <a:buFont typeface="Arial" pitchFamily="34" charset="0"/>
              <a:buNone/>
            </a:pPr>
            <a:r>
              <a:rPr lang="pt-BR" sz="2400" dirty="0"/>
              <a:t>	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b="7614"/>
          <a:stretch>
            <a:fillRect/>
          </a:stretch>
        </p:blipFill>
        <p:spPr>
          <a:xfrm>
            <a:off x="2267744" y="2348880"/>
            <a:ext cx="4258998" cy="201622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134253" y="2241057"/>
            <a:ext cx="2583527" cy="183601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860032" y="2636912"/>
            <a:ext cx="1449661" cy="172819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8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Para a nucleação homogênea de água pura, a taxa de crescimento depende da pressão parcial do vapor d’água nas vizinhanças, porque isso determina a taxa a qual as moléculas de água se aglutinam na gota. </a:t>
            </a:r>
          </a:p>
          <a:p>
            <a:endParaRPr lang="pt-BR" sz="1600" dirty="0"/>
          </a:p>
          <a:p>
            <a:r>
              <a:rPr lang="pt-BR" sz="2400" dirty="0">
                <a:solidFill>
                  <a:srgbClr val="FF0000"/>
                </a:solidFill>
              </a:rPr>
              <a:t>O processo de decaimento, ou seja a evaporação, depende altamente da temperatura da gota e a sua respectiva tensão superficial. </a:t>
            </a:r>
            <a:r>
              <a:rPr lang="pt-BR" sz="2400" dirty="0"/>
              <a:t>As moléculas de água que “querem” se aderir à superfície da gota devem ter energia grande o suficiente para exceder </a:t>
            </a:r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</a:rPr>
              <a:t>a energia livre de </a:t>
            </a:r>
            <a:r>
              <a:rPr lang="pt-BR" sz="2400" b="1" u="sng" dirty="0" err="1">
                <a:solidFill>
                  <a:schemeClr val="accent6">
                    <a:lumMod val="75000"/>
                  </a:schemeClr>
                </a:solidFill>
              </a:rPr>
              <a:t>Gibbs</a:t>
            </a:r>
            <a:r>
              <a:rPr lang="pt-BR" sz="2400" dirty="0"/>
              <a:t>. </a:t>
            </a:r>
          </a:p>
          <a:p>
            <a:endParaRPr lang="pt-BR" sz="1600" dirty="0"/>
          </a:p>
          <a:p>
            <a:r>
              <a:rPr lang="pt-BR" sz="2400" dirty="0"/>
              <a:t>Se o equilíbrio é estabelecido entre o líquido e o vapor, as taxas de condensação e evaporação são exatamente balanceadas e a pressão de vapor é igual a do equilíbrio ou o da pressão de vapor de saturação (</a:t>
            </a:r>
            <a:r>
              <a:rPr lang="pt-BR" sz="2400" b="1" i="1" dirty="0"/>
              <a:t>e</a:t>
            </a:r>
            <a:r>
              <a:rPr lang="pt-BR" sz="2400" dirty="0"/>
              <a:t> = </a:t>
            </a:r>
            <a:r>
              <a:rPr lang="pt-BR" sz="2400" b="1" i="1" dirty="0"/>
              <a:t>e</a:t>
            </a:r>
            <a:r>
              <a:rPr lang="pt-BR" sz="2400" b="1" i="1" baseline="-25000" dirty="0"/>
              <a:t>s</a:t>
            </a:r>
            <a:r>
              <a:rPr lang="pt-BR" sz="2400" dirty="0"/>
              <a:t>).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084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Nucleação de vapor d’água em gotas de nuvem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solidFill>
                  <a:srgbClr val="FF0000"/>
                </a:solidFill>
              </a:rPr>
              <a:t>A </a:t>
            </a:r>
            <a:r>
              <a:rPr lang="pt-BR" sz="2400" u="sng" dirty="0">
                <a:solidFill>
                  <a:srgbClr val="FF0000"/>
                </a:solidFill>
              </a:rPr>
              <a:t>pressão de vapor de equilíbrio </a:t>
            </a:r>
            <a:r>
              <a:rPr lang="pt-BR" sz="2400" dirty="0">
                <a:solidFill>
                  <a:srgbClr val="FF0000"/>
                </a:solidFill>
              </a:rPr>
              <a:t>sobre a superfície de uma gota </a:t>
            </a:r>
            <a:r>
              <a:rPr lang="pt-BR" sz="2400" u="sng" dirty="0">
                <a:solidFill>
                  <a:srgbClr val="FF0000"/>
                </a:solidFill>
              </a:rPr>
              <a:t>depende da sua curvatura (i.e., pressão interna)</a:t>
            </a:r>
            <a:r>
              <a:rPr lang="pt-BR" sz="2400" dirty="0">
                <a:solidFill>
                  <a:srgbClr val="FF0000"/>
                </a:solidFill>
              </a:rPr>
              <a:t>. </a:t>
            </a:r>
            <a:r>
              <a:rPr lang="pt-BR" sz="2400" dirty="0"/>
              <a:t>Quanto maior for a gotícula, ou a área superficial, menor será a pressão de vapor necessária para condensar. </a:t>
            </a:r>
          </a:p>
          <a:p>
            <a:endParaRPr lang="pt-BR" sz="1400" dirty="0"/>
          </a:p>
          <a:p>
            <a:r>
              <a:rPr lang="pt-BR" sz="2400" dirty="0"/>
              <a:t>Por exemplo, é possível observar a formação de gotas sobre os azulejos, espelhos e ou superfícies planas em ambientes extremamente saturados, as quais possuem um grande área superficial (plana ≡ infinita).</a:t>
            </a:r>
            <a:r>
              <a:rPr lang="pt-BR" sz="1600" dirty="0"/>
              <a:t>(Aqui também tem o fato dessas superfícies também estarem mais frias)</a:t>
            </a:r>
            <a:endParaRPr lang="pt-BR" sz="2400" dirty="0"/>
          </a:p>
          <a:p>
            <a:endParaRPr lang="pt-BR" sz="1400" dirty="0"/>
          </a:p>
          <a:p>
            <a:r>
              <a:rPr lang="pt-BR" sz="2400" dirty="0"/>
              <a:t>Este processo foi derivado por William Thomson (se tornando mais tarde o </a:t>
            </a:r>
            <a:r>
              <a:rPr lang="pt-BR" sz="2400" dirty="0" err="1"/>
              <a:t>Lord</a:t>
            </a:r>
            <a:r>
              <a:rPr lang="pt-BR" sz="2400" dirty="0"/>
              <a:t> Kelvin) em 1870 quando tentava explicar o processo de capilaridade (ou seja, como os líquidos sobem em tubos capilares), resultando na </a:t>
            </a:r>
            <a:r>
              <a:rPr lang="pt-BR" sz="2400" b="1" i="1" dirty="0">
                <a:solidFill>
                  <a:srgbClr val="FF0000"/>
                </a:solidFill>
              </a:rPr>
              <a:t>equação de Kelvin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555776" y="6240079"/>
            <a:ext cx="4032448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Vide notas de aula</a:t>
            </a:r>
          </a:p>
        </p:txBody>
      </p:sp>
    </p:spTree>
    <p:extLst>
      <p:ext uri="{BB962C8B-B14F-4D97-AF65-F5344CB8AC3E}">
        <p14:creationId xmlns:p14="http://schemas.microsoft.com/office/powerpoint/2010/main" val="1215978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Rache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TemaRachel</Template>
  <TotalTime>7041</TotalTime>
  <Words>4303</Words>
  <Application>Microsoft Office PowerPoint</Application>
  <PresentationFormat>Apresentação na tela (4:3)</PresentationFormat>
  <Paragraphs>564</Paragraphs>
  <Slides>48</Slides>
  <Notes>1</Notes>
  <HiddenSlides>0</HiddenSlides>
  <MMClips>1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Times New Roman</vt:lpstr>
      <vt:lpstr>Wingdings</vt:lpstr>
      <vt:lpstr>TemaRachel</vt:lpstr>
      <vt:lpstr>Equação</vt:lpstr>
      <vt:lpstr>ACA0324 - Meteorologia Física I (Microfísica de Nuvens)</vt:lpstr>
      <vt:lpstr>sumário</vt:lpstr>
      <vt:lpstr>Formação das gotas de nuvem</vt:lpstr>
      <vt:lpstr>Aspectos gerais</vt:lpstr>
      <vt:lpstr>Aspectos gerais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Apresentação do PowerPoint</vt:lpstr>
      <vt:lpstr>Apresentação do PowerPoint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Apresentação do PowerPoint</vt:lpstr>
      <vt:lpstr>REVISÃO DA AULA ANTERIOR</vt:lpstr>
      <vt:lpstr>REVISÃO DA AULA ANTERIOR</vt:lpstr>
      <vt:lpstr>REVISÃO DA AULA ANTERIOR</vt:lpstr>
      <vt:lpstr>REVISÃO DA AULA ANTERIOR</vt:lpstr>
      <vt:lpstr>REVISÃO DA AULA ANTERIOR</vt:lpstr>
      <vt:lpstr>REVISÃO DA A ULA ANTERIOR</vt:lpstr>
      <vt:lpstr>REVISÃO DA AULA ANTERIOR</vt:lpstr>
      <vt:lpstr>Apresentação do PowerPoint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Nucleação de vapor d’água em gotas de nuvem</vt:lpstr>
      <vt:lpstr>Aerossóis e núcleos de condensação</vt:lpstr>
      <vt:lpstr>Aerossóis e núcleos de condensação</vt:lpstr>
      <vt:lpstr>Aerossóis e núcleos de condensação</vt:lpstr>
      <vt:lpstr>Nucleação de vapor d’água em gotas de nuvem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ACA0413 - Meteorologia Por Satélite</dc:title>
  <dc:creator>rachel</dc:creator>
  <cp:lastModifiedBy>micael amore cecchini</cp:lastModifiedBy>
  <cp:revision>401</cp:revision>
  <dcterms:created xsi:type="dcterms:W3CDTF">2014-08-14T16:35:43Z</dcterms:created>
  <dcterms:modified xsi:type="dcterms:W3CDTF">2019-10-11T19:28:19Z</dcterms:modified>
</cp:coreProperties>
</file>