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256" r:id="rId28"/>
    <p:sldId id="259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9" r:id="rId37"/>
    <p:sldId id="311" r:id="rId38"/>
    <p:sldId id="312" r:id="rId39"/>
    <p:sldId id="270" r:id="rId40"/>
    <p:sldId id="271" r:id="rId41"/>
    <p:sldId id="272" r:id="rId42"/>
    <p:sldId id="273" r:id="rId43"/>
    <p:sldId id="274" r:id="rId44"/>
    <p:sldId id="276" r:id="rId45"/>
    <p:sldId id="277" r:id="rId46"/>
    <p:sldId id="278" r:id="rId47"/>
    <p:sldId id="279" r:id="rId48"/>
    <p:sldId id="280" r:id="rId49"/>
    <p:sldId id="281" r:id="rId50"/>
    <p:sldId id="282" r:id="rId51"/>
    <p:sldId id="283" r:id="rId52"/>
    <p:sldId id="285" r:id="rId53"/>
    <p:sldId id="286" r:id="rId54"/>
    <p:sldId id="287" r:id="rId55"/>
    <p:sldId id="289" r:id="rId56"/>
    <p:sldId id="288" r:id="rId57"/>
    <p:sldId id="290" r:id="rId58"/>
    <p:sldId id="291" r:id="rId59"/>
    <p:sldId id="292" r:id="rId60"/>
    <p:sldId id="296" r:id="rId61"/>
    <p:sldId id="294" r:id="rId62"/>
    <p:sldId id="295" r:id="rId63"/>
    <p:sldId id="298" r:id="rId64"/>
    <p:sldId id="301" r:id="rId65"/>
    <p:sldId id="300" r:id="rId66"/>
    <p:sldId id="306" r:id="rId67"/>
    <p:sldId id="308" r:id="rId68"/>
    <p:sldId id="307" r:id="rId69"/>
    <p:sldId id="305" r:id="rId70"/>
    <p:sldId id="309" r:id="rId71"/>
    <p:sldId id="303" r:id="rId72"/>
    <p:sldId id="310" r:id="rId7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9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39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45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00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76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20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99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83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71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41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0A473-1767-4BEC-A891-47EDA12FDE1E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ED06-6485-4E36-9561-60DC94C64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61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433388"/>
            <a:ext cx="11258550" cy="376066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248025" y="5153025"/>
            <a:ext cx="5286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err="1" smtClean="0">
                <a:latin typeface="Bahnschrift" panose="020B0502040204020203" pitchFamily="34" charset="0"/>
              </a:rPr>
              <a:t>Elen</a:t>
            </a:r>
            <a:r>
              <a:rPr lang="pt-BR" sz="1600" dirty="0" smtClean="0">
                <a:latin typeface="Bahnschrift" panose="020B0502040204020203" pitchFamily="34" charset="0"/>
              </a:rPr>
              <a:t> Daiane </a:t>
            </a:r>
            <a:r>
              <a:rPr lang="pt-BR" sz="1600" dirty="0" err="1" smtClean="0">
                <a:latin typeface="Bahnschrift" panose="020B0502040204020203" pitchFamily="34" charset="0"/>
              </a:rPr>
              <a:t>Pelissaro</a:t>
            </a:r>
            <a:r>
              <a:rPr lang="pt-BR" sz="1600" dirty="0" smtClean="0">
                <a:latin typeface="Bahnschrift" panose="020B0502040204020203" pitchFamily="34" charset="0"/>
              </a:rPr>
              <a:t> </a:t>
            </a:r>
          </a:p>
          <a:p>
            <a:pPr algn="ctr"/>
            <a:r>
              <a:rPr lang="pt-BR" sz="1600" dirty="0" smtClean="0">
                <a:latin typeface="Bahnschrift" panose="020B0502040204020203" pitchFamily="34" charset="0"/>
              </a:rPr>
              <a:t>Thais Fujita</a:t>
            </a:r>
            <a:endParaRPr lang="pt-BR" sz="1600" dirty="0">
              <a:latin typeface="Bahnschrift" panose="020B0502040204020203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19151" y="6519446"/>
            <a:ext cx="10553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Bahnschrift" panose="020B0502040204020203" pitchFamily="34" charset="0"/>
              </a:rPr>
              <a:t>Dinâmica dos fenômenos de baixa frequência da atmosfera: observações, teoria linear e não-linear</a:t>
            </a:r>
            <a:endParaRPr lang="pt-BR" sz="1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47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517" y="672577"/>
            <a:ext cx="8142514" cy="6008143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952874" y="3590924"/>
            <a:ext cx="3581401" cy="988967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77017" y="3295649"/>
            <a:ext cx="36195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 smtClean="0">
                <a:latin typeface="Bahnschrift" panose="020B0502040204020203" pitchFamily="34" charset="0"/>
              </a:rPr>
              <a:t>Inverno</a:t>
            </a:r>
            <a:r>
              <a:rPr lang="en-US" sz="1300" dirty="0" smtClean="0">
                <a:latin typeface="Bahnschrift" panose="020B0502040204020203" pitchFamily="34" charset="0"/>
              </a:rPr>
              <a:t> boreal: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Jatos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máximos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estão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localizados</a:t>
            </a:r>
            <a:r>
              <a:rPr lang="en-US" sz="1300" dirty="0" smtClean="0">
                <a:latin typeface="Bahnschrift" panose="020B0502040204020203" pitchFamily="34" charset="0"/>
              </a:rPr>
              <a:t> a </a:t>
            </a:r>
            <a:r>
              <a:rPr lang="en-US" sz="1300" dirty="0" err="1" smtClean="0">
                <a:latin typeface="Bahnschrift" panose="020B0502040204020203" pitchFamily="34" charset="0"/>
              </a:rPr>
              <a:t>jusante</a:t>
            </a:r>
            <a:r>
              <a:rPr lang="en-US" sz="1300" dirty="0" smtClean="0">
                <a:latin typeface="Bahnschrift" panose="020B0502040204020203" pitchFamily="34" charset="0"/>
              </a:rPr>
              <a:t> das </a:t>
            </a:r>
            <a:r>
              <a:rPr lang="en-US" sz="1300" dirty="0" err="1" smtClean="0">
                <a:latin typeface="Bahnschrift" panose="020B0502040204020203" pitchFamily="34" charset="0"/>
              </a:rPr>
              <a:t>maiores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feições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orográficas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Conclusão</a:t>
            </a:r>
            <a:r>
              <a:rPr lang="en-US" sz="1300" dirty="0" smtClean="0">
                <a:latin typeface="Bahnschrift" panose="020B0502040204020203" pitchFamily="34" charset="0"/>
              </a:rPr>
              <a:t>: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longitudinal do </a:t>
            </a:r>
            <a:r>
              <a:rPr lang="en-US" sz="1300" dirty="0" err="1" smtClean="0">
                <a:latin typeface="Bahnschrift" panose="020B0502040204020203" pitchFamily="34" charset="0"/>
              </a:rPr>
              <a:t>fluxo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médio</a:t>
            </a:r>
            <a:r>
              <a:rPr lang="en-US" sz="1300" dirty="0" smtClean="0">
                <a:latin typeface="Bahnschrift" panose="020B0502040204020203" pitchFamily="34" charset="0"/>
              </a:rPr>
              <a:t> é </a:t>
            </a:r>
            <a:r>
              <a:rPr lang="en-US" sz="1300" dirty="0" err="1" smtClean="0">
                <a:latin typeface="Bahnschrift" panose="020B0502040204020203" pitchFamily="34" charset="0"/>
              </a:rPr>
              <a:t>uma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função</a:t>
            </a:r>
            <a:r>
              <a:rPr lang="en-US" sz="1300" dirty="0" smtClean="0">
                <a:latin typeface="Bahnschrift" panose="020B0502040204020203" pitchFamily="34" charset="0"/>
              </a:rPr>
              <a:t> das </a:t>
            </a:r>
            <a:r>
              <a:rPr lang="en-US" sz="1300" dirty="0" err="1" smtClean="0">
                <a:latin typeface="Bahnschrift" panose="020B0502040204020203" pitchFamily="34" charset="0"/>
              </a:rPr>
              <a:t>funções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orográficas</a:t>
            </a:r>
            <a:r>
              <a:rPr lang="en-US" sz="1300" dirty="0" smtClean="0">
                <a:latin typeface="Bahnschrift" panose="020B0502040204020203" pitchFamily="34" charset="0"/>
              </a:rPr>
              <a:t>.  </a:t>
            </a:r>
            <a:endParaRPr lang="pt-BR" sz="1300" dirty="0">
              <a:latin typeface="Bahnschrift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33824" y="1952624"/>
            <a:ext cx="3581401" cy="988967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7017" y="925232"/>
            <a:ext cx="36195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 smtClean="0">
                <a:latin typeface="Bahnschrift" panose="020B0502040204020203" pitchFamily="34" charset="0"/>
              </a:rPr>
              <a:t>Inverno</a:t>
            </a:r>
            <a:r>
              <a:rPr lang="en-US" sz="1300" dirty="0" smtClean="0">
                <a:latin typeface="Bahnschrift" panose="020B0502040204020203" pitchFamily="34" charset="0"/>
              </a:rPr>
              <a:t> austral: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Jatos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máximos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também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estão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sobre</a:t>
            </a:r>
            <a:r>
              <a:rPr lang="en-US" sz="1300" dirty="0" smtClean="0">
                <a:latin typeface="Bahnschrift" panose="020B0502040204020203" pitchFamily="34" charset="0"/>
              </a:rPr>
              <a:t> o </a:t>
            </a:r>
            <a:r>
              <a:rPr lang="en-US" sz="1300" dirty="0" err="1" smtClean="0">
                <a:latin typeface="Bahnschrift" panose="020B0502040204020203" pitchFamily="34" charset="0"/>
              </a:rPr>
              <a:t>equador</a:t>
            </a:r>
            <a:r>
              <a:rPr lang="en-US" sz="1300" dirty="0" smtClean="0">
                <a:latin typeface="Bahnschrift" panose="020B0502040204020203" pitchFamily="34" charset="0"/>
              </a:rPr>
              <a:t> e </a:t>
            </a:r>
            <a:r>
              <a:rPr lang="en-US" sz="1300" dirty="0" err="1" smtClean="0">
                <a:latin typeface="Bahnschrift" panose="020B0502040204020203" pitchFamily="34" charset="0"/>
              </a:rPr>
              <a:t>abaixo</a:t>
            </a:r>
            <a:r>
              <a:rPr lang="en-US" sz="1300" dirty="0" smtClean="0">
                <a:latin typeface="Bahnschrift" panose="020B0502040204020203" pitchFamily="34" charset="0"/>
              </a:rPr>
              <a:t> da </a:t>
            </a:r>
            <a:r>
              <a:rPr lang="en-US" sz="1300" dirty="0" err="1" smtClean="0">
                <a:latin typeface="Bahnschrift" panose="020B0502040204020203" pitchFamily="34" charset="0"/>
              </a:rPr>
              <a:t>convecção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máxima</a:t>
            </a:r>
            <a:r>
              <a:rPr lang="en-US" sz="1300" dirty="0" smtClean="0">
                <a:latin typeface="Bahnschrift" panose="020B0502040204020203" pitchFamily="34" charset="0"/>
              </a:rPr>
              <a:t> de </a:t>
            </a:r>
            <a:r>
              <a:rPr lang="en-US" sz="1300" dirty="0" err="1" smtClean="0">
                <a:latin typeface="Bahnschrift" panose="020B0502040204020203" pitchFamily="34" charset="0"/>
              </a:rPr>
              <a:t>baixa</a:t>
            </a:r>
            <a:r>
              <a:rPr lang="en-US" sz="1300" dirty="0" smtClean="0">
                <a:latin typeface="Bahnschrift" panose="020B0502040204020203" pitchFamily="34" charset="0"/>
              </a:rPr>
              <a:t> latitude. Inclusive, o </a:t>
            </a:r>
            <a:r>
              <a:rPr lang="en-US" sz="1300" dirty="0" err="1" smtClean="0">
                <a:latin typeface="Bahnschrift" panose="020B0502040204020203" pitchFamily="34" charset="0"/>
              </a:rPr>
              <a:t>jato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mais</a:t>
            </a:r>
            <a:r>
              <a:rPr lang="en-US" sz="1300" dirty="0" smtClean="0">
                <a:latin typeface="Bahnschrift" panose="020B0502040204020203" pitchFamily="34" charset="0"/>
              </a:rPr>
              <a:t> forte </a:t>
            </a:r>
            <a:r>
              <a:rPr lang="en-US" sz="1300" dirty="0" err="1" smtClean="0">
                <a:latin typeface="Bahnschrift" panose="020B0502040204020203" pitchFamily="34" charset="0"/>
              </a:rPr>
              <a:t>encontra</a:t>
            </a:r>
            <a:r>
              <a:rPr lang="en-US" sz="1300" dirty="0" smtClean="0">
                <a:latin typeface="Bahnschrift" panose="020B0502040204020203" pitchFamily="34" charset="0"/>
              </a:rPr>
              <a:t>-se </a:t>
            </a:r>
            <a:r>
              <a:rPr lang="en-US" sz="1300" dirty="0" err="1" smtClean="0">
                <a:latin typeface="Bahnschrift" panose="020B0502040204020203" pitchFamily="34" charset="0"/>
              </a:rPr>
              <a:t>abaixo</a:t>
            </a:r>
            <a:r>
              <a:rPr lang="en-US" sz="1300" dirty="0" smtClean="0">
                <a:latin typeface="Bahnschrift" panose="020B0502040204020203" pitchFamily="34" charset="0"/>
              </a:rPr>
              <a:t> do </a:t>
            </a:r>
            <a:r>
              <a:rPr lang="pt-BR" sz="1300" dirty="0" smtClean="0">
                <a:latin typeface="Bahnschrift" panose="020B0502040204020203" pitchFamily="34" charset="0"/>
              </a:rPr>
              <a:t>aquecimento máximo do sul asiático. E não há feições orográficas.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Bahnschrift" panose="020B0502040204020203" pitchFamily="34" charset="0"/>
              </a:rPr>
              <a:t>2. Mecanismo de determinação do estado tridimensional do tempo-médio da atmosfera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03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517" y="672577"/>
            <a:ext cx="8142514" cy="6008143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952874" y="3590924"/>
            <a:ext cx="3581401" cy="988967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77017" y="3295649"/>
            <a:ext cx="36195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 smtClean="0">
                <a:latin typeface="Bahnschrift" panose="020B0502040204020203" pitchFamily="34" charset="0"/>
              </a:rPr>
              <a:t>Inverno</a:t>
            </a:r>
            <a:r>
              <a:rPr lang="en-US" sz="1300" dirty="0" smtClean="0">
                <a:latin typeface="Bahnschrift" panose="020B0502040204020203" pitchFamily="34" charset="0"/>
              </a:rPr>
              <a:t> boreal: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Jatos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máximos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estão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localizados</a:t>
            </a:r>
            <a:r>
              <a:rPr lang="en-US" sz="1300" dirty="0" smtClean="0">
                <a:latin typeface="Bahnschrift" panose="020B0502040204020203" pitchFamily="34" charset="0"/>
              </a:rPr>
              <a:t> a </a:t>
            </a:r>
            <a:r>
              <a:rPr lang="en-US" sz="1300" dirty="0" err="1" smtClean="0">
                <a:latin typeface="Bahnschrift" panose="020B0502040204020203" pitchFamily="34" charset="0"/>
              </a:rPr>
              <a:t>jusante</a:t>
            </a:r>
            <a:r>
              <a:rPr lang="en-US" sz="1300" dirty="0" smtClean="0">
                <a:latin typeface="Bahnschrift" panose="020B0502040204020203" pitchFamily="34" charset="0"/>
              </a:rPr>
              <a:t> das </a:t>
            </a:r>
            <a:r>
              <a:rPr lang="en-US" sz="1300" dirty="0" err="1" smtClean="0">
                <a:latin typeface="Bahnschrift" panose="020B0502040204020203" pitchFamily="34" charset="0"/>
              </a:rPr>
              <a:t>maiores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feições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orográficas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Conclusão</a:t>
            </a:r>
            <a:r>
              <a:rPr lang="en-US" sz="1300" dirty="0" smtClean="0">
                <a:latin typeface="Bahnschrift" panose="020B0502040204020203" pitchFamily="34" charset="0"/>
              </a:rPr>
              <a:t>: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longitudinal do </a:t>
            </a:r>
            <a:r>
              <a:rPr lang="en-US" sz="1300" dirty="0" err="1" smtClean="0">
                <a:latin typeface="Bahnschrift" panose="020B0502040204020203" pitchFamily="34" charset="0"/>
              </a:rPr>
              <a:t>fluxo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médio</a:t>
            </a:r>
            <a:r>
              <a:rPr lang="en-US" sz="1300" dirty="0" smtClean="0">
                <a:latin typeface="Bahnschrift" panose="020B0502040204020203" pitchFamily="34" charset="0"/>
              </a:rPr>
              <a:t> é </a:t>
            </a:r>
            <a:r>
              <a:rPr lang="en-US" sz="1300" dirty="0" err="1" smtClean="0">
                <a:latin typeface="Bahnschrift" panose="020B0502040204020203" pitchFamily="34" charset="0"/>
              </a:rPr>
              <a:t>uma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função</a:t>
            </a:r>
            <a:r>
              <a:rPr lang="en-US" sz="1300" dirty="0" smtClean="0">
                <a:latin typeface="Bahnschrift" panose="020B0502040204020203" pitchFamily="34" charset="0"/>
              </a:rPr>
              <a:t> das </a:t>
            </a:r>
            <a:r>
              <a:rPr lang="en-US" sz="1300" dirty="0" err="1" smtClean="0">
                <a:latin typeface="Bahnschrift" panose="020B0502040204020203" pitchFamily="34" charset="0"/>
              </a:rPr>
              <a:t>funções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orográficas</a:t>
            </a:r>
            <a:r>
              <a:rPr lang="en-US" sz="1300" dirty="0" smtClean="0">
                <a:latin typeface="Bahnschrift" panose="020B0502040204020203" pitchFamily="34" charset="0"/>
              </a:rPr>
              <a:t>.  </a:t>
            </a:r>
            <a:endParaRPr lang="pt-BR" sz="1300" dirty="0">
              <a:latin typeface="Bahnschrift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33824" y="1952624"/>
            <a:ext cx="3581401" cy="988967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7017" y="925232"/>
            <a:ext cx="36195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 smtClean="0">
                <a:latin typeface="Bahnschrift" panose="020B0502040204020203" pitchFamily="34" charset="0"/>
              </a:rPr>
              <a:t>Inverno</a:t>
            </a:r>
            <a:r>
              <a:rPr lang="en-US" sz="1300" dirty="0" smtClean="0">
                <a:latin typeface="Bahnschrift" panose="020B0502040204020203" pitchFamily="34" charset="0"/>
              </a:rPr>
              <a:t> austral: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Jatos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máximos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também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estão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sobre</a:t>
            </a:r>
            <a:r>
              <a:rPr lang="en-US" sz="1300" dirty="0" smtClean="0">
                <a:latin typeface="Bahnschrift" panose="020B0502040204020203" pitchFamily="34" charset="0"/>
              </a:rPr>
              <a:t> o </a:t>
            </a:r>
            <a:r>
              <a:rPr lang="en-US" sz="1300" dirty="0" err="1" smtClean="0">
                <a:latin typeface="Bahnschrift" panose="020B0502040204020203" pitchFamily="34" charset="0"/>
              </a:rPr>
              <a:t>equador</a:t>
            </a:r>
            <a:r>
              <a:rPr lang="en-US" sz="1300" dirty="0" smtClean="0">
                <a:latin typeface="Bahnschrift" panose="020B0502040204020203" pitchFamily="34" charset="0"/>
              </a:rPr>
              <a:t> e </a:t>
            </a:r>
            <a:r>
              <a:rPr lang="en-US" sz="1300" dirty="0" err="1" smtClean="0">
                <a:latin typeface="Bahnschrift" panose="020B0502040204020203" pitchFamily="34" charset="0"/>
              </a:rPr>
              <a:t>abaixo</a:t>
            </a:r>
            <a:r>
              <a:rPr lang="en-US" sz="1300" dirty="0" smtClean="0">
                <a:latin typeface="Bahnschrift" panose="020B0502040204020203" pitchFamily="34" charset="0"/>
              </a:rPr>
              <a:t> da </a:t>
            </a:r>
            <a:r>
              <a:rPr lang="en-US" sz="1300" dirty="0" err="1" smtClean="0">
                <a:latin typeface="Bahnschrift" panose="020B0502040204020203" pitchFamily="34" charset="0"/>
              </a:rPr>
              <a:t>convecção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máxima</a:t>
            </a:r>
            <a:r>
              <a:rPr lang="en-US" sz="1300" dirty="0" smtClean="0">
                <a:latin typeface="Bahnschrift" panose="020B0502040204020203" pitchFamily="34" charset="0"/>
              </a:rPr>
              <a:t> de </a:t>
            </a:r>
            <a:r>
              <a:rPr lang="en-US" sz="1300" dirty="0" err="1" smtClean="0">
                <a:latin typeface="Bahnschrift" panose="020B0502040204020203" pitchFamily="34" charset="0"/>
              </a:rPr>
              <a:t>baixa</a:t>
            </a:r>
            <a:r>
              <a:rPr lang="en-US" sz="1300" dirty="0" smtClean="0">
                <a:latin typeface="Bahnschrift" panose="020B0502040204020203" pitchFamily="34" charset="0"/>
              </a:rPr>
              <a:t> latitude. Inclusive, o </a:t>
            </a:r>
            <a:r>
              <a:rPr lang="en-US" sz="1300" dirty="0" err="1" smtClean="0">
                <a:latin typeface="Bahnschrift" panose="020B0502040204020203" pitchFamily="34" charset="0"/>
              </a:rPr>
              <a:t>jato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mais</a:t>
            </a:r>
            <a:r>
              <a:rPr lang="en-US" sz="1300" dirty="0" smtClean="0">
                <a:latin typeface="Bahnschrift" panose="020B0502040204020203" pitchFamily="34" charset="0"/>
              </a:rPr>
              <a:t> forte </a:t>
            </a:r>
            <a:r>
              <a:rPr lang="en-US" sz="1300" dirty="0" err="1" smtClean="0">
                <a:latin typeface="Bahnschrift" panose="020B0502040204020203" pitchFamily="34" charset="0"/>
              </a:rPr>
              <a:t>encontra</a:t>
            </a:r>
            <a:r>
              <a:rPr lang="en-US" sz="1300" dirty="0" smtClean="0">
                <a:latin typeface="Bahnschrift" panose="020B0502040204020203" pitchFamily="34" charset="0"/>
              </a:rPr>
              <a:t>-se </a:t>
            </a:r>
            <a:r>
              <a:rPr lang="en-US" sz="1300" dirty="0" err="1" smtClean="0">
                <a:latin typeface="Bahnschrift" panose="020B0502040204020203" pitchFamily="34" charset="0"/>
              </a:rPr>
              <a:t>abaixo</a:t>
            </a:r>
            <a:r>
              <a:rPr lang="en-US" sz="1300" dirty="0" smtClean="0">
                <a:latin typeface="Bahnschrift" panose="020B0502040204020203" pitchFamily="34" charset="0"/>
              </a:rPr>
              <a:t> do </a:t>
            </a:r>
            <a:r>
              <a:rPr lang="pt-BR" sz="1300" dirty="0" smtClean="0">
                <a:latin typeface="Bahnschrift" panose="020B0502040204020203" pitchFamily="34" charset="0"/>
              </a:rPr>
              <a:t>aquecimento máximo do sul asiático. E não há feições orográficas.</a:t>
            </a:r>
          </a:p>
        </p:txBody>
      </p:sp>
      <p:sp>
        <p:nvSpPr>
          <p:cNvPr id="8" name="Elipse 7"/>
          <p:cNvSpPr/>
          <p:nvPr/>
        </p:nvSpPr>
        <p:spPr>
          <a:xfrm>
            <a:off x="8429625" y="1714498"/>
            <a:ext cx="704850" cy="514350"/>
          </a:xfrm>
          <a:prstGeom prst="ellipse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77017" y="4926280"/>
            <a:ext cx="36195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 smtClean="0">
                <a:latin typeface="Bahnschrift" panose="020B0502040204020203" pitchFamily="34" charset="0"/>
              </a:rPr>
              <a:t>Conexão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fisica</a:t>
            </a:r>
            <a:r>
              <a:rPr lang="en-US" sz="1300" dirty="0" smtClean="0">
                <a:latin typeface="Bahnschrift" panose="020B0502040204020203" pitchFamily="34" charset="0"/>
              </a:rPr>
              <a:t> entre </a:t>
            </a:r>
            <a:r>
              <a:rPr lang="en-US" sz="1300" dirty="0" err="1" smtClean="0">
                <a:latin typeface="Bahnschrift" panose="020B0502040204020203" pitchFamily="34" charset="0"/>
              </a:rPr>
              <a:t>os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trópicos</a:t>
            </a:r>
            <a:r>
              <a:rPr lang="en-US" sz="1300" dirty="0" smtClean="0">
                <a:latin typeface="Bahnschrift" panose="020B0502040204020203" pitchFamily="34" charset="0"/>
              </a:rPr>
              <a:t> e extra-</a:t>
            </a:r>
            <a:r>
              <a:rPr lang="en-US" sz="1300" dirty="0" err="1" smtClean="0">
                <a:latin typeface="Bahnschrift" panose="020B0502040204020203" pitchFamily="34" charset="0"/>
              </a:rPr>
              <a:t>trópicos</a:t>
            </a:r>
            <a:r>
              <a:rPr lang="en-US" sz="1300" dirty="0" smtClean="0">
                <a:latin typeface="Bahnschrift" panose="020B0502040204020203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No sentido equatorial de cada fluxo de jato do hemisfério de inverno, há um forte fluxo equatorial cruzado, originário da região de aquecimento de baixa latitude no verão e estendendo-se para a região a montante do jato de inverno.</a:t>
            </a:r>
            <a:endParaRPr lang="en-US" sz="1300" dirty="0" smtClean="0">
              <a:latin typeface="Bahnschrift" panose="020B0502040204020203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Bahnschrift" panose="020B0502040204020203" pitchFamily="34" charset="0"/>
              </a:rPr>
              <a:t>2. Mecanismo de determinação do estado tridimensional do tempo-médio da atmosfera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0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Bahnschrift" panose="020B0502040204020203" pitchFamily="34" charset="0"/>
              </a:rPr>
              <a:t>2. Mecanismo de determinação do estado tridimensional do tempo-médio da atmosfera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639" y="537542"/>
            <a:ext cx="7266812" cy="6133223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86021" y="874666"/>
            <a:ext cx="457336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Bahnschrift" panose="020B0502040204020203" pitchFamily="34" charset="0"/>
              </a:rPr>
              <a:t>O </a:t>
            </a:r>
            <a:r>
              <a:rPr lang="en-US" sz="1300" dirty="0" err="1" smtClean="0">
                <a:latin typeface="Bahnschrift" panose="020B0502040204020203" pitchFamily="34" charset="0"/>
              </a:rPr>
              <a:t>fluxo</a:t>
            </a:r>
            <a:r>
              <a:rPr lang="en-US" sz="1300" dirty="0" smtClean="0">
                <a:latin typeface="Bahnschrift" panose="020B0502040204020203" pitchFamily="34" charset="0"/>
              </a:rPr>
              <a:t> base das </a:t>
            </a:r>
            <a:r>
              <a:rPr lang="en-US" sz="1300" dirty="0" err="1" smtClean="0">
                <a:latin typeface="Bahnschrift" panose="020B0502040204020203" pitchFamily="34" charset="0"/>
              </a:rPr>
              <a:t>regiões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equatorias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parece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ser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fortemente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correlacionada</a:t>
            </a:r>
            <a:r>
              <a:rPr lang="en-US" sz="1300" dirty="0" smtClean="0">
                <a:latin typeface="Bahnschrift" panose="020B0502040204020203" pitchFamily="34" charset="0"/>
              </a:rPr>
              <a:t> com 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do </a:t>
            </a:r>
            <a:r>
              <a:rPr lang="en-US" sz="1300" dirty="0" err="1" smtClean="0">
                <a:latin typeface="Bahnschrift" panose="020B0502040204020203" pitchFamily="34" charset="0"/>
              </a:rPr>
              <a:t>aquecimento</a:t>
            </a:r>
            <a:r>
              <a:rPr lang="en-US" sz="1300" dirty="0" smtClean="0">
                <a:latin typeface="Bahnschrift" panose="020B0502040204020203" pitchFamily="34" charset="0"/>
              </a:rPr>
              <a:t> e, </a:t>
            </a:r>
            <a:r>
              <a:rPr lang="en-US" sz="1300" dirty="0" err="1" smtClean="0">
                <a:latin typeface="Bahnschrift" panose="020B0502040204020203" pitchFamily="34" charset="0"/>
              </a:rPr>
              <a:t>por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consequencia</a:t>
            </a:r>
            <a:r>
              <a:rPr lang="en-US" sz="1300" dirty="0" smtClean="0">
                <a:latin typeface="Bahnschrift" panose="020B0502040204020203" pitchFamily="34" charset="0"/>
              </a:rPr>
              <a:t>,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da </a:t>
            </a:r>
            <a:r>
              <a:rPr lang="en-US" sz="1300" dirty="0" err="1" smtClean="0">
                <a:latin typeface="Bahnschrift" panose="020B0502040204020203" pitchFamily="34" charset="0"/>
              </a:rPr>
              <a:t>temperatura</a:t>
            </a:r>
            <a:r>
              <a:rPr lang="en-US" sz="1300" dirty="0" smtClean="0">
                <a:latin typeface="Bahnschrift" panose="020B0502040204020203" pitchFamily="34" charset="0"/>
              </a:rPr>
              <a:t> superficial do </a:t>
            </a:r>
            <a:r>
              <a:rPr lang="en-US" sz="1300" dirty="0" err="1" smtClean="0">
                <a:latin typeface="Bahnschrift" panose="020B0502040204020203" pitchFamily="34" charset="0"/>
              </a:rPr>
              <a:t>oceano</a:t>
            </a:r>
            <a:r>
              <a:rPr lang="en-US" sz="1300" dirty="0">
                <a:latin typeface="Bahnschrift" panose="020B0502040204020203" pitchFamily="34" charset="0"/>
              </a:rPr>
              <a:t>.</a:t>
            </a:r>
            <a:endParaRPr lang="en-US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Há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pouca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sazonal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na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componente</a:t>
            </a:r>
            <a:r>
              <a:rPr lang="en-US" sz="1300" dirty="0" smtClean="0">
                <a:latin typeface="Bahnschrift" panose="020B0502040204020203" pitchFamily="34" charset="0"/>
              </a:rPr>
              <a:t> zonal (u)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vertical.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243512" y="1046932"/>
            <a:ext cx="1200831" cy="2889342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027386" y="1046932"/>
            <a:ext cx="1200831" cy="2889342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216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Bahnschrift" panose="020B0502040204020203" pitchFamily="34" charset="0"/>
              </a:rPr>
              <a:t>2. Mecanismo de determinação do estado tridimensional do tempo-médio da atmosfera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639" y="537542"/>
            <a:ext cx="7266812" cy="6133223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86021" y="874666"/>
            <a:ext cx="457336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Bahnschrift" panose="020B0502040204020203" pitchFamily="34" charset="0"/>
              </a:rPr>
              <a:t>O </a:t>
            </a:r>
            <a:r>
              <a:rPr lang="en-US" sz="1300" dirty="0" err="1" smtClean="0">
                <a:latin typeface="Bahnschrift" panose="020B0502040204020203" pitchFamily="34" charset="0"/>
              </a:rPr>
              <a:t>fluxo</a:t>
            </a:r>
            <a:r>
              <a:rPr lang="en-US" sz="1300" dirty="0" smtClean="0">
                <a:latin typeface="Bahnschrift" panose="020B0502040204020203" pitchFamily="34" charset="0"/>
              </a:rPr>
              <a:t> base das </a:t>
            </a:r>
            <a:r>
              <a:rPr lang="en-US" sz="1300" dirty="0" err="1" smtClean="0">
                <a:latin typeface="Bahnschrift" panose="020B0502040204020203" pitchFamily="34" charset="0"/>
              </a:rPr>
              <a:t>regiões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equatorias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parece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ser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fortemente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correlacionada</a:t>
            </a:r>
            <a:r>
              <a:rPr lang="en-US" sz="1300" dirty="0" smtClean="0">
                <a:latin typeface="Bahnschrift" panose="020B0502040204020203" pitchFamily="34" charset="0"/>
              </a:rPr>
              <a:t> com 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do </a:t>
            </a:r>
            <a:r>
              <a:rPr lang="en-US" sz="1300" dirty="0" err="1" smtClean="0">
                <a:latin typeface="Bahnschrift" panose="020B0502040204020203" pitchFamily="34" charset="0"/>
              </a:rPr>
              <a:t>aquecimento</a:t>
            </a:r>
            <a:r>
              <a:rPr lang="en-US" sz="1300" dirty="0" smtClean="0">
                <a:latin typeface="Bahnschrift" panose="020B0502040204020203" pitchFamily="34" charset="0"/>
              </a:rPr>
              <a:t> e, </a:t>
            </a:r>
            <a:r>
              <a:rPr lang="en-US" sz="1300" dirty="0" err="1" smtClean="0">
                <a:latin typeface="Bahnschrift" panose="020B0502040204020203" pitchFamily="34" charset="0"/>
              </a:rPr>
              <a:t>por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consequencia</a:t>
            </a:r>
            <a:r>
              <a:rPr lang="en-US" sz="1300" dirty="0" smtClean="0">
                <a:latin typeface="Bahnschrift" panose="020B0502040204020203" pitchFamily="34" charset="0"/>
              </a:rPr>
              <a:t>,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da </a:t>
            </a:r>
            <a:r>
              <a:rPr lang="en-US" sz="1300" dirty="0" err="1" smtClean="0">
                <a:latin typeface="Bahnschrift" panose="020B0502040204020203" pitchFamily="34" charset="0"/>
              </a:rPr>
              <a:t>temperatura</a:t>
            </a:r>
            <a:r>
              <a:rPr lang="en-US" sz="1300" dirty="0" smtClean="0">
                <a:latin typeface="Bahnschrift" panose="020B0502040204020203" pitchFamily="34" charset="0"/>
              </a:rPr>
              <a:t> superficial do </a:t>
            </a:r>
            <a:r>
              <a:rPr lang="en-US" sz="1300" dirty="0" err="1" smtClean="0">
                <a:latin typeface="Bahnschrift" panose="020B0502040204020203" pitchFamily="34" charset="0"/>
              </a:rPr>
              <a:t>oceano</a:t>
            </a:r>
            <a:r>
              <a:rPr lang="en-US" sz="1300" dirty="0">
                <a:latin typeface="Bahnschrift" panose="020B0502040204020203" pitchFamily="34" charset="0"/>
              </a:rPr>
              <a:t>.</a:t>
            </a:r>
            <a:endParaRPr lang="en-US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Há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pouca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sazonal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na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componente</a:t>
            </a:r>
            <a:r>
              <a:rPr lang="en-US" sz="1300" dirty="0" smtClean="0">
                <a:latin typeface="Bahnschrift" panose="020B0502040204020203" pitchFamily="34" charset="0"/>
              </a:rPr>
              <a:t> zonal (u)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vertical.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Anticorrelação</a:t>
            </a:r>
            <a:r>
              <a:rPr lang="en-US" sz="1300" dirty="0" smtClean="0">
                <a:latin typeface="Bahnschrift" panose="020B0502040204020203" pitchFamily="34" charset="0"/>
              </a:rPr>
              <a:t> entre a </a:t>
            </a:r>
            <a:r>
              <a:rPr lang="en-US" sz="1300" dirty="0" err="1" smtClean="0">
                <a:latin typeface="Bahnschrift" panose="020B0502040204020203" pitchFamily="34" charset="0"/>
              </a:rPr>
              <a:t>superfície</a:t>
            </a:r>
            <a:r>
              <a:rPr lang="en-US" sz="1300" dirty="0" smtClean="0">
                <a:latin typeface="Bahnschrift" panose="020B0502040204020203" pitchFamily="34" charset="0"/>
              </a:rPr>
              <a:t> e a </a:t>
            </a:r>
            <a:r>
              <a:rPr lang="en-US" sz="1300" dirty="0" err="1" smtClean="0">
                <a:latin typeface="Bahnschrift" panose="020B0502040204020203" pitchFamily="34" charset="0"/>
              </a:rPr>
              <a:t>alta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troposfera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 smtClean="0">
              <a:latin typeface="Bahnschrift" panose="020B0502040204020203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243512" y="1349828"/>
            <a:ext cx="1200831" cy="775063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277394" y="3352800"/>
            <a:ext cx="1166949" cy="409303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9036095" y="1349828"/>
            <a:ext cx="1200831" cy="775063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9053035" y="3352799"/>
            <a:ext cx="1166949" cy="409304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178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Bahnschrift" panose="020B0502040204020203" pitchFamily="34" charset="0"/>
              </a:rPr>
              <a:t>2. Mecanismo de determinação do estado tridimensional do tempo-médio da atmosfera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639" y="537542"/>
            <a:ext cx="7266812" cy="6133223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86021" y="874666"/>
            <a:ext cx="457336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Bahnschrift" panose="020B0502040204020203" pitchFamily="34" charset="0"/>
              </a:rPr>
              <a:t>O </a:t>
            </a:r>
            <a:r>
              <a:rPr lang="en-US" sz="1300" dirty="0" err="1" smtClean="0">
                <a:latin typeface="Bahnschrift" panose="020B0502040204020203" pitchFamily="34" charset="0"/>
              </a:rPr>
              <a:t>fluxo</a:t>
            </a:r>
            <a:r>
              <a:rPr lang="en-US" sz="1300" dirty="0" smtClean="0">
                <a:latin typeface="Bahnschrift" panose="020B0502040204020203" pitchFamily="34" charset="0"/>
              </a:rPr>
              <a:t> base das </a:t>
            </a:r>
            <a:r>
              <a:rPr lang="en-US" sz="1300" dirty="0" err="1" smtClean="0">
                <a:latin typeface="Bahnschrift" panose="020B0502040204020203" pitchFamily="34" charset="0"/>
              </a:rPr>
              <a:t>regiões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equatorias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parece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ser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fortemente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correlacionada</a:t>
            </a:r>
            <a:r>
              <a:rPr lang="en-US" sz="1300" dirty="0" smtClean="0">
                <a:latin typeface="Bahnschrift" panose="020B0502040204020203" pitchFamily="34" charset="0"/>
              </a:rPr>
              <a:t> com 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do </a:t>
            </a:r>
            <a:r>
              <a:rPr lang="en-US" sz="1300" dirty="0" err="1" smtClean="0">
                <a:latin typeface="Bahnschrift" panose="020B0502040204020203" pitchFamily="34" charset="0"/>
              </a:rPr>
              <a:t>aquecimento</a:t>
            </a:r>
            <a:r>
              <a:rPr lang="en-US" sz="1300" dirty="0" smtClean="0">
                <a:latin typeface="Bahnschrift" panose="020B0502040204020203" pitchFamily="34" charset="0"/>
              </a:rPr>
              <a:t> e, </a:t>
            </a:r>
            <a:r>
              <a:rPr lang="en-US" sz="1300" dirty="0" err="1" smtClean="0">
                <a:latin typeface="Bahnschrift" panose="020B0502040204020203" pitchFamily="34" charset="0"/>
              </a:rPr>
              <a:t>por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consequencia</a:t>
            </a:r>
            <a:r>
              <a:rPr lang="en-US" sz="1300" dirty="0" smtClean="0">
                <a:latin typeface="Bahnschrift" panose="020B0502040204020203" pitchFamily="34" charset="0"/>
              </a:rPr>
              <a:t>,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da </a:t>
            </a:r>
            <a:r>
              <a:rPr lang="en-US" sz="1300" dirty="0" err="1" smtClean="0">
                <a:latin typeface="Bahnschrift" panose="020B0502040204020203" pitchFamily="34" charset="0"/>
              </a:rPr>
              <a:t>temperatura</a:t>
            </a:r>
            <a:r>
              <a:rPr lang="en-US" sz="1300" dirty="0" smtClean="0">
                <a:latin typeface="Bahnschrift" panose="020B0502040204020203" pitchFamily="34" charset="0"/>
              </a:rPr>
              <a:t> superficial do </a:t>
            </a:r>
            <a:r>
              <a:rPr lang="en-US" sz="1300" dirty="0" err="1" smtClean="0">
                <a:latin typeface="Bahnschrift" panose="020B0502040204020203" pitchFamily="34" charset="0"/>
              </a:rPr>
              <a:t>oceano</a:t>
            </a:r>
            <a:r>
              <a:rPr lang="en-US" sz="1300" dirty="0">
                <a:latin typeface="Bahnschrift" panose="020B0502040204020203" pitchFamily="34" charset="0"/>
              </a:rPr>
              <a:t>.</a:t>
            </a:r>
            <a:endParaRPr lang="en-US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Há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pouca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sazonal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na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componente</a:t>
            </a:r>
            <a:r>
              <a:rPr lang="en-US" sz="1300" dirty="0" smtClean="0">
                <a:latin typeface="Bahnschrift" panose="020B0502040204020203" pitchFamily="34" charset="0"/>
              </a:rPr>
              <a:t> zonal (u)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vertical.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Anticorrelação</a:t>
            </a:r>
            <a:r>
              <a:rPr lang="en-US" sz="1300" dirty="0" smtClean="0">
                <a:latin typeface="Bahnschrift" panose="020B0502040204020203" pitchFamily="34" charset="0"/>
              </a:rPr>
              <a:t> entre a </a:t>
            </a:r>
            <a:r>
              <a:rPr lang="en-US" sz="1300" dirty="0" err="1" smtClean="0">
                <a:latin typeface="Bahnschrift" panose="020B0502040204020203" pitchFamily="34" charset="0"/>
              </a:rPr>
              <a:t>superfície</a:t>
            </a:r>
            <a:r>
              <a:rPr lang="en-US" sz="1300" dirty="0" smtClean="0">
                <a:latin typeface="Bahnschrift" panose="020B0502040204020203" pitchFamily="34" charset="0"/>
              </a:rPr>
              <a:t> e a </a:t>
            </a:r>
            <a:r>
              <a:rPr lang="en-US" sz="1300" dirty="0" err="1" smtClean="0">
                <a:latin typeface="Bahnschrift" panose="020B0502040204020203" pitchFamily="34" charset="0"/>
              </a:rPr>
              <a:t>alta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troposfera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Bahnschrift" panose="020B0502040204020203" pitchFamily="34" charset="0"/>
              </a:rPr>
              <a:t>A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meridional </a:t>
            </a:r>
            <a:r>
              <a:rPr lang="en-US" sz="1300" dirty="0" err="1" smtClean="0">
                <a:latin typeface="Bahnschrift" panose="020B0502040204020203" pitchFamily="34" charset="0"/>
              </a:rPr>
              <a:t>mostra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uma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inversão</a:t>
            </a:r>
            <a:r>
              <a:rPr lang="en-US" sz="1300" dirty="0" smtClean="0">
                <a:latin typeface="Bahnschrift" panose="020B0502040204020203" pitchFamily="34" charset="0"/>
              </a:rPr>
              <a:t> entre as </a:t>
            </a:r>
            <a:r>
              <a:rPr lang="en-US" sz="1300" dirty="0" err="1" smtClean="0">
                <a:latin typeface="Bahnschrift" panose="020B0502040204020203" pitchFamily="34" charset="0"/>
              </a:rPr>
              <a:t>estações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6888480" y="4406537"/>
            <a:ext cx="1149531" cy="1070302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0659292" y="4406537"/>
            <a:ext cx="1127760" cy="100148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87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Bahnschrift" panose="020B0502040204020203" pitchFamily="34" charset="0"/>
              </a:rPr>
              <a:t>2. Mecanismo de determinação do estado tridimensional do tempo-médio da atmosfera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639" y="537542"/>
            <a:ext cx="7266812" cy="6133223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86021" y="874666"/>
            <a:ext cx="457336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Bahnschrift" panose="020B0502040204020203" pitchFamily="34" charset="0"/>
              </a:rPr>
              <a:t>O </a:t>
            </a:r>
            <a:r>
              <a:rPr lang="en-US" sz="1300" dirty="0" err="1" smtClean="0">
                <a:latin typeface="Bahnschrift" panose="020B0502040204020203" pitchFamily="34" charset="0"/>
              </a:rPr>
              <a:t>fluxo</a:t>
            </a:r>
            <a:r>
              <a:rPr lang="en-US" sz="1300" dirty="0" smtClean="0">
                <a:latin typeface="Bahnschrift" panose="020B0502040204020203" pitchFamily="34" charset="0"/>
              </a:rPr>
              <a:t> base das </a:t>
            </a:r>
            <a:r>
              <a:rPr lang="en-US" sz="1300" dirty="0" err="1" smtClean="0">
                <a:latin typeface="Bahnschrift" panose="020B0502040204020203" pitchFamily="34" charset="0"/>
              </a:rPr>
              <a:t>regiões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equatorias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parece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ser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fortemente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correlacionada</a:t>
            </a:r>
            <a:r>
              <a:rPr lang="en-US" sz="1300" dirty="0" smtClean="0">
                <a:latin typeface="Bahnschrift" panose="020B0502040204020203" pitchFamily="34" charset="0"/>
              </a:rPr>
              <a:t> com 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do </a:t>
            </a:r>
            <a:r>
              <a:rPr lang="en-US" sz="1300" dirty="0" err="1" smtClean="0">
                <a:latin typeface="Bahnschrift" panose="020B0502040204020203" pitchFamily="34" charset="0"/>
              </a:rPr>
              <a:t>aquecimento</a:t>
            </a:r>
            <a:r>
              <a:rPr lang="en-US" sz="1300" dirty="0" smtClean="0">
                <a:latin typeface="Bahnschrift" panose="020B0502040204020203" pitchFamily="34" charset="0"/>
              </a:rPr>
              <a:t> e, </a:t>
            </a:r>
            <a:r>
              <a:rPr lang="en-US" sz="1300" dirty="0" err="1" smtClean="0">
                <a:latin typeface="Bahnschrift" panose="020B0502040204020203" pitchFamily="34" charset="0"/>
              </a:rPr>
              <a:t>por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consequencia</a:t>
            </a:r>
            <a:r>
              <a:rPr lang="en-US" sz="1300" dirty="0" smtClean="0">
                <a:latin typeface="Bahnschrift" panose="020B0502040204020203" pitchFamily="34" charset="0"/>
              </a:rPr>
              <a:t>,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da </a:t>
            </a:r>
            <a:r>
              <a:rPr lang="en-US" sz="1300" dirty="0" err="1" smtClean="0">
                <a:latin typeface="Bahnschrift" panose="020B0502040204020203" pitchFamily="34" charset="0"/>
              </a:rPr>
              <a:t>temperatura</a:t>
            </a:r>
            <a:r>
              <a:rPr lang="en-US" sz="1300" dirty="0" smtClean="0">
                <a:latin typeface="Bahnschrift" panose="020B0502040204020203" pitchFamily="34" charset="0"/>
              </a:rPr>
              <a:t> superficial do </a:t>
            </a:r>
            <a:r>
              <a:rPr lang="en-US" sz="1300" dirty="0" err="1" smtClean="0">
                <a:latin typeface="Bahnschrift" panose="020B0502040204020203" pitchFamily="34" charset="0"/>
              </a:rPr>
              <a:t>oceano</a:t>
            </a:r>
            <a:r>
              <a:rPr lang="en-US" sz="1300" dirty="0">
                <a:latin typeface="Bahnschrift" panose="020B0502040204020203" pitchFamily="34" charset="0"/>
              </a:rPr>
              <a:t>.</a:t>
            </a:r>
            <a:endParaRPr lang="en-US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Há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pouca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sazonal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na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componente</a:t>
            </a:r>
            <a:r>
              <a:rPr lang="en-US" sz="1300" dirty="0" smtClean="0">
                <a:latin typeface="Bahnschrift" panose="020B0502040204020203" pitchFamily="34" charset="0"/>
              </a:rPr>
              <a:t> zonal (u)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vertical.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Anticorrelação</a:t>
            </a:r>
            <a:r>
              <a:rPr lang="en-US" sz="1300" dirty="0" smtClean="0">
                <a:latin typeface="Bahnschrift" panose="020B0502040204020203" pitchFamily="34" charset="0"/>
              </a:rPr>
              <a:t> entre a </a:t>
            </a:r>
            <a:r>
              <a:rPr lang="en-US" sz="1300" dirty="0" err="1" smtClean="0">
                <a:latin typeface="Bahnschrift" panose="020B0502040204020203" pitchFamily="34" charset="0"/>
              </a:rPr>
              <a:t>superfície</a:t>
            </a:r>
            <a:r>
              <a:rPr lang="en-US" sz="1300" dirty="0" smtClean="0">
                <a:latin typeface="Bahnschrift" panose="020B0502040204020203" pitchFamily="34" charset="0"/>
              </a:rPr>
              <a:t> e a </a:t>
            </a:r>
            <a:r>
              <a:rPr lang="en-US" sz="1300" dirty="0" err="1" smtClean="0">
                <a:latin typeface="Bahnschrift" panose="020B0502040204020203" pitchFamily="34" charset="0"/>
              </a:rPr>
              <a:t>alta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troposfera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Bahnschrift" panose="020B0502040204020203" pitchFamily="34" charset="0"/>
              </a:rPr>
              <a:t>A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meridional </a:t>
            </a:r>
            <a:r>
              <a:rPr lang="en-US" sz="1300" dirty="0" err="1" smtClean="0">
                <a:latin typeface="Bahnschrift" panose="020B0502040204020203" pitchFamily="34" charset="0"/>
              </a:rPr>
              <a:t>mostra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uma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inversão</a:t>
            </a:r>
            <a:r>
              <a:rPr lang="en-US" sz="1300" dirty="0" smtClean="0">
                <a:latin typeface="Bahnschrift" panose="020B0502040204020203" pitchFamily="34" charset="0"/>
              </a:rPr>
              <a:t> entre as </a:t>
            </a:r>
            <a:r>
              <a:rPr lang="en-US" sz="1300" dirty="0" err="1" smtClean="0">
                <a:latin typeface="Bahnschrift" panose="020B0502040204020203" pitchFamily="34" charset="0"/>
              </a:rPr>
              <a:t>estações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Correlação</a:t>
            </a:r>
            <a:r>
              <a:rPr lang="en-US" sz="1300" dirty="0" smtClean="0">
                <a:latin typeface="Bahnschrift" panose="020B0502040204020203" pitchFamily="34" charset="0"/>
              </a:rPr>
              <a:t> com a </a:t>
            </a:r>
            <a:r>
              <a:rPr lang="en-US" sz="1300" dirty="0" err="1" smtClean="0">
                <a:latin typeface="Bahnschrift" panose="020B0502040204020203" pitchFamily="34" charset="0"/>
              </a:rPr>
              <a:t>temperatura</a:t>
            </a:r>
            <a:r>
              <a:rPr lang="en-US" sz="1300" dirty="0" smtClean="0">
                <a:latin typeface="Bahnschrift" panose="020B0502040204020203" pitchFamily="34" charset="0"/>
              </a:rPr>
              <a:t> IR do </a:t>
            </a:r>
            <a:r>
              <a:rPr lang="en-US" sz="1300" dirty="0" err="1" smtClean="0">
                <a:latin typeface="Bahnschrift" panose="020B0502040204020203" pitchFamily="34" charset="0"/>
              </a:rPr>
              <a:t>verão</a:t>
            </a:r>
            <a:r>
              <a:rPr lang="en-US" sz="1300" dirty="0" smtClean="0">
                <a:latin typeface="Bahnschrift" panose="020B0502040204020203" pitchFamily="34" charset="0"/>
              </a:rPr>
              <a:t> dos </a:t>
            </a:r>
            <a:r>
              <a:rPr lang="en-US" sz="1300" dirty="0" err="1" smtClean="0">
                <a:latin typeface="Bahnschrift" panose="020B0502040204020203" pitchFamily="34" charset="0"/>
              </a:rPr>
              <a:t>subtrópicos</a:t>
            </a:r>
            <a:r>
              <a:rPr lang="en-US" sz="1300" dirty="0" smtClean="0">
                <a:latin typeface="Bahnschrift" panose="020B0502040204020203" pitchFamily="34" charset="0"/>
              </a:rPr>
              <a:t>. </a:t>
            </a:r>
            <a:r>
              <a:rPr lang="en-US" sz="1300" dirty="0" err="1" smtClean="0">
                <a:latin typeface="Bahnschrift" panose="020B0502040204020203" pitchFamily="34" charset="0"/>
              </a:rPr>
              <a:t>Ou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seja</a:t>
            </a:r>
            <a:r>
              <a:rPr lang="en-US" sz="1300" dirty="0" smtClean="0">
                <a:latin typeface="Bahnschrift" panose="020B0502040204020203" pitchFamily="34" charset="0"/>
              </a:rPr>
              <a:t>, </a:t>
            </a:r>
            <a:r>
              <a:rPr lang="pt-BR" sz="1300" dirty="0" smtClean="0">
                <a:latin typeface="Bahnschrift" panose="020B0502040204020203" pitchFamily="34" charset="0"/>
              </a:rPr>
              <a:t>o fluxo cruzado equatorial parece ser impulsionado pelo aquecimento subtropical de monções do hemisfério de verão.</a:t>
            </a:r>
            <a:endParaRPr lang="en-US" sz="1300" dirty="0" smtClean="0">
              <a:latin typeface="Bahnschrift" panose="020B0502040204020203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975564" y="4619895"/>
            <a:ext cx="435429" cy="204652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847113" y="3065417"/>
            <a:ext cx="1127760" cy="844732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1024723" y="4458788"/>
            <a:ext cx="435429" cy="204652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643724" y="1184366"/>
            <a:ext cx="1127760" cy="896983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553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Bahnschrift" panose="020B0502040204020203" pitchFamily="34" charset="0"/>
              </a:rPr>
              <a:t>2. Mecanismo de determinação do estado tridimensional do tempo-médio da atmosfera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6021" y="874666"/>
            <a:ext cx="4573361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Bahnschrift" panose="020B0502040204020203" pitchFamily="34" charset="0"/>
              </a:rPr>
              <a:t>O </a:t>
            </a:r>
            <a:r>
              <a:rPr lang="en-US" sz="1300" dirty="0" err="1" smtClean="0">
                <a:latin typeface="Bahnschrift" panose="020B0502040204020203" pitchFamily="34" charset="0"/>
              </a:rPr>
              <a:t>fluxo</a:t>
            </a:r>
            <a:r>
              <a:rPr lang="en-US" sz="1300" dirty="0" smtClean="0">
                <a:latin typeface="Bahnschrift" panose="020B0502040204020203" pitchFamily="34" charset="0"/>
              </a:rPr>
              <a:t> base das </a:t>
            </a:r>
            <a:r>
              <a:rPr lang="en-US" sz="1300" dirty="0" err="1" smtClean="0">
                <a:latin typeface="Bahnschrift" panose="020B0502040204020203" pitchFamily="34" charset="0"/>
              </a:rPr>
              <a:t>regiões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equatorias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parece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ser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fortemente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correlacionada</a:t>
            </a:r>
            <a:r>
              <a:rPr lang="en-US" sz="1300" dirty="0" smtClean="0">
                <a:latin typeface="Bahnschrift" panose="020B0502040204020203" pitchFamily="34" charset="0"/>
              </a:rPr>
              <a:t> com 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do </a:t>
            </a:r>
            <a:r>
              <a:rPr lang="en-US" sz="1300" dirty="0" err="1" smtClean="0">
                <a:latin typeface="Bahnschrift" panose="020B0502040204020203" pitchFamily="34" charset="0"/>
              </a:rPr>
              <a:t>aquecimento</a:t>
            </a:r>
            <a:r>
              <a:rPr lang="en-US" sz="1300" dirty="0" smtClean="0">
                <a:latin typeface="Bahnschrift" panose="020B0502040204020203" pitchFamily="34" charset="0"/>
              </a:rPr>
              <a:t> e, </a:t>
            </a:r>
            <a:r>
              <a:rPr lang="en-US" sz="1300" dirty="0" err="1" smtClean="0">
                <a:latin typeface="Bahnschrift" panose="020B0502040204020203" pitchFamily="34" charset="0"/>
              </a:rPr>
              <a:t>por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consequencia</a:t>
            </a:r>
            <a:r>
              <a:rPr lang="en-US" sz="1300" dirty="0" smtClean="0">
                <a:latin typeface="Bahnschrift" panose="020B0502040204020203" pitchFamily="34" charset="0"/>
              </a:rPr>
              <a:t>,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da </a:t>
            </a:r>
            <a:r>
              <a:rPr lang="en-US" sz="1300" dirty="0" err="1" smtClean="0">
                <a:latin typeface="Bahnschrift" panose="020B0502040204020203" pitchFamily="34" charset="0"/>
              </a:rPr>
              <a:t>temperatura</a:t>
            </a:r>
            <a:r>
              <a:rPr lang="en-US" sz="1300" dirty="0" smtClean="0">
                <a:latin typeface="Bahnschrift" panose="020B0502040204020203" pitchFamily="34" charset="0"/>
              </a:rPr>
              <a:t> superficial do </a:t>
            </a:r>
            <a:r>
              <a:rPr lang="en-US" sz="1300" dirty="0" err="1" smtClean="0">
                <a:latin typeface="Bahnschrift" panose="020B0502040204020203" pitchFamily="34" charset="0"/>
              </a:rPr>
              <a:t>oceano</a:t>
            </a:r>
            <a:r>
              <a:rPr lang="en-US" sz="1300" dirty="0">
                <a:latin typeface="Bahnschrift" panose="020B0502040204020203" pitchFamily="34" charset="0"/>
              </a:rPr>
              <a:t>.</a:t>
            </a:r>
            <a:endParaRPr lang="en-US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Há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pouca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sazonal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na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componente</a:t>
            </a:r>
            <a:r>
              <a:rPr lang="en-US" sz="1300" dirty="0" smtClean="0">
                <a:latin typeface="Bahnschrift" panose="020B0502040204020203" pitchFamily="34" charset="0"/>
              </a:rPr>
              <a:t> zonal (u)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vertical.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Anticorrelação</a:t>
            </a:r>
            <a:r>
              <a:rPr lang="en-US" sz="1300" dirty="0" smtClean="0">
                <a:latin typeface="Bahnschrift" panose="020B0502040204020203" pitchFamily="34" charset="0"/>
              </a:rPr>
              <a:t> entre a </a:t>
            </a:r>
            <a:r>
              <a:rPr lang="en-US" sz="1300" dirty="0" err="1" smtClean="0">
                <a:latin typeface="Bahnschrift" panose="020B0502040204020203" pitchFamily="34" charset="0"/>
              </a:rPr>
              <a:t>superfície</a:t>
            </a:r>
            <a:r>
              <a:rPr lang="en-US" sz="1300" dirty="0" smtClean="0">
                <a:latin typeface="Bahnschrift" panose="020B0502040204020203" pitchFamily="34" charset="0"/>
              </a:rPr>
              <a:t> e a </a:t>
            </a:r>
            <a:r>
              <a:rPr lang="en-US" sz="1300" dirty="0" err="1" smtClean="0">
                <a:latin typeface="Bahnschrift" panose="020B0502040204020203" pitchFamily="34" charset="0"/>
              </a:rPr>
              <a:t>alta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troposfera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Bahnschrift" panose="020B0502040204020203" pitchFamily="34" charset="0"/>
              </a:rPr>
              <a:t>A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meridional </a:t>
            </a:r>
            <a:r>
              <a:rPr lang="en-US" sz="1300" dirty="0" err="1" smtClean="0">
                <a:latin typeface="Bahnschrift" panose="020B0502040204020203" pitchFamily="34" charset="0"/>
              </a:rPr>
              <a:t>mostra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uma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inversão</a:t>
            </a:r>
            <a:r>
              <a:rPr lang="en-US" sz="1300" dirty="0" smtClean="0">
                <a:latin typeface="Bahnschrift" panose="020B0502040204020203" pitchFamily="34" charset="0"/>
              </a:rPr>
              <a:t> entre as </a:t>
            </a:r>
            <a:r>
              <a:rPr lang="en-US" sz="1300" dirty="0" err="1" smtClean="0">
                <a:latin typeface="Bahnschrift" panose="020B0502040204020203" pitchFamily="34" charset="0"/>
              </a:rPr>
              <a:t>estações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Correlação</a:t>
            </a:r>
            <a:r>
              <a:rPr lang="en-US" sz="1300" dirty="0" smtClean="0">
                <a:latin typeface="Bahnschrift" panose="020B0502040204020203" pitchFamily="34" charset="0"/>
              </a:rPr>
              <a:t> com a </a:t>
            </a:r>
            <a:r>
              <a:rPr lang="en-US" sz="1300" dirty="0" err="1" smtClean="0">
                <a:latin typeface="Bahnschrift" panose="020B0502040204020203" pitchFamily="34" charset="0"/>
              </a:rPr>
              <a:t>temperatura</a:t>
            </a:r>
            <a:r>
              <a:rPr lang="en-US" sz="1300" dirty="0" smtClean="0">
                <a:latin typeface="Bahnschrift" panose="020B0502040204020203" pitchFamily="34" charset="0"/>
              </a:rPr>
              <a:t> IR do </a:t>
            </a:r>
            <a:r>
              <a:rPr lang="en-US" sz="1300" dirty="0" err="1" smtClean="0">
                <a:latin typeface="Bahnschrift" panose="020B0502040204020203" pitchFamily="34" charset="0"/>
              </a:rPr>
              <a:t>verão</a:t>
            </a:r>
            <a:r>
              <a:rPr lang="en-US" sz="1300" dirty="0" smtClean="0">
                <a:latin typeface="Bahnschrift" panose="020B0502040204020203" pitchFamily="34" charset="0"/>
              </a:rPr>
              <a:t> dos </a:t>
            </a:r>
            <a:r>
              <a:rPr lang="en-US" sz="1300" dirty="0" err="1" smtClean="0">
                <a:latin typeface="Bahnschrift" panose="020B0502040204020203" pitchFamily="34" charset="0"/>
              </a:rPr>
              <a:t>subtrópicos</a:t>
            </a:r>
            <a:r>
              <a:rPr lang="en-US" sz="1300" dirty="0" smtClean="0">
                <a:latin typeface="Bahnschrift" panose="020B0502040204020203" pitchFamily="34" charset="0"/>
              </a:rPr>
              <a:t>. </a:t>
            </a:r>
            <a:r>
              <a:rPr lang="en-US" sz="1300" dirty="0" err="1" smtClean="0">
                <a:latin typeface="Bahnschrift" panose="020B0502040204020203" pitchFamily="34" charset="0"/>
              </a:rPr>
              <a:t>Ou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seja</a:t>
            </a:r>
            <a:r>
              <a:rPr lang="en-US" sz="1300" dirty="0" smtClean="0">
                <a:latin typeface="Bahnschrift" panose="020B0502040204020203" pitchFamily="34" charset="0"/>
              </a:rPr>
              <a:t>, </a:t>
            </a:r>
            <a:r>
              <a:rPr lang="pt-BR" sz="1300" dirty="0" smtClean="0">
                <a:latin typeface="Bahnschrift" panose="020B0502040204020203" pitchFamily="34" charset="0"/>
              </a:rPr>
              <a:t>o fluxo cruzado equatorial parece ser impulsionado pelo aquecimento subtropical de monções do hemisfério de verão.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É importante notar que o estado básico também possui considerável variabilidade interanual, especialmente em relação ao sinal do El Nino- Oscilação Sul.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Com a alteração da localização das águas aquecidas, as regiões ascendentes e convectivas movem da Indonésia para o centro do Pacífico.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Esse deslizamento para leste muda toda a circulação tropical. </a:t>
            </a:r>
            <a:endParaRPr lang="en-US" sz="1300" dirty="0" smtClean="0">
              <a:latin typeface="Bahnschrift" panose="020B0502040204020203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877" y="419158"/>
            <a:ext cx="4485050" cy="39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86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Bahnschrift" panose="020B0502040204020203" pitchFamily="34" charset="0"/>
              </a:rPr>
              <a:t>2. Mecanismo de determinação do estado tridimensional do tempo-médio da atmosfera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6021" y="874666"/>
            <a:ext cx="457336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Bahnschrift" panose="020B0502040204020203" pitchFamily="34" charset="0"/>
              </a:rPr>
              <a:t>O </a:t>
            </a:r>
            <a:r>
              <a:rPr lang="en-US" sz="1300" dirty="0" err="1" smtClean="0">
                <a:latin typeface="Bahnschrift" panose="020B0502040204020203" pitchFamily="34" charset="0"/>
              </a:rPr>
              <a:t>fluxo</a:t>
            </a:r>
            <a:r>
              <a:rPr lang="en-US" sz="1300" dirty="0" smtClean="0">
                <a:latin typeface="Bahnschrift" panose="020B0502040204020203" pitchFamily="34" charset="0"/>
              </a:rPr>
              <a:t> base das </a:t>
            </a:r>
            <a:r>
              <a:rPr lang="en-US" sz="1300" dirty="0" err="1" smtClean="0">
                <a:latin typeface="Bahnschrift" panose="020B0502040204020203" pitchFamily="34" charset="0"/>
              </a:rPr>
              <a:t>regiões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equatorias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parece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ser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fortemente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correlacionada</a:t>
            </a:r>
            <a:r>
              <a:rPr lang="en-US" sz="1300" dirty="0" smtClean="0">
                <a:latin typeface="Bahnschrift" panose="020B0502040204020203" pitchFamily="34" charset="0"/>
              </a:rPr>
              <a:t> com 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do </a:t>
            </a:r>
            <a:r>
              <a:rPr lang="en-US" sz="1300" dirty="0" err="1" smtClean="0">
                <a:latin typeface="Bahnschrift" panose="020B0502040204020203" pitchFamily="34" charset="0"/>
              </a:rPr>
              <a:t>aquecimento</a:t>
            </a:r>
            <a:r>
              <a:rPr lang="en-US" sz="1300" dirty="0" smtClean="0">
                <a:latin typeface="Bahnschrift" panose="020B0502040204020203" pitchFamily="34" charset="0"/>
              </a:rPr>
              <a:t> e, </a:t>
            </a:r>
            <a:r>
              <a:rPr lang="en-US" sz="1300" dirty="0" err="1" smtClean="0">
                <a:latin typeface="Bahnschrift" panose="020B0502040204020203" pitchFamily="34" charset="0"/>
              </a:rPr>
              <a:t>por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consequencia</a:t>
            </a:r>
            <a:r>
              <a:rPr lang="en-US" sz="1300" dirty="0" smtClean="0">
                <a:latin typeface="Bahnschrift" panose="020B0502040204020203" pitchFamily="34" charset="0"/>
              </a:rPr>
              <a:t>,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da </a:t>
            </a:r>
            <a:r>
              <a:rPr lang="en-US" sz="1300" dirty="0" err="1" smtClean="0">
                <a:latin typeface="Bahnschrift" panose="020B0502040204020203" pitchFamily="34" charset="0"/>
              </a:rPr>
              <a:t>temperatura</a:t>
            </a:r>
            <a:r>
              <a:rPr lang="en-US" sz="1300" dirty="0" smtClean="0">
                <a:latin typeface="Bahnschrift" panose="020B0502040204020203" pitchFamily="34" charset="0"/>
              </a:rPr>
              <a:t> superficial do </a:t>
            </a:r>
            <a:r>
              <a:rPr lang="en-US" sz="1300" dirty="0" err="1" smtClean="0">
                <a:latin typeface="Bahnschrift" panose="020B0502040204020203" pitchFamily="34" charset="0"/>
              </a:rPr>
              <a:t>oceano</a:t>
            </a:r>
            <a:r>
              <a:rPr lang="en-US" sz="1300" dirty="0">
                <a:latin typeface="Bahnschrift" panose="020B0502040204020203" pitchFamily="34" charset="0"/>
              </a:rPr>
              <a:t>.</a:t>
            </a:r>
            <a:endParaRPr lang="en-US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Há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pouca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sazonal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na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componente</a:t>
            </a:r>
            <a:r>
              <a:rPr lang="en-US" sz="1300" dirty="0" smtClean="0">
                <a:latin typeface="Bahnschrift" panose="020B0502040204020203" pitchFamily="34" charset="0"/>
              </a:rPr>
              <a:t> zonal (u) da </a:t>
            </a:r>
            <a:r>
              <a:rPr lang="en-US" sz="1300" dirty="0" err="1" smtClean="0">
                <a:latin typeface="Bahnschrift" panose="020B0502040204020203" pitchFamily="34" charset="0"/>
              </a:rPr>
              <a:t>distribuição</a:t>
            </a:r>
            <a:r>
              <a:rPr lang="en-US" sz="1300" dirty="0" smtClean="0">
                <a:latin typeface="Bahnschrift" panose="020B0502040204020203" pitchFamily="34" charset="0"/>
              </a:rPr>
              <a:t> vertical.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Anticorrelação</a:t>
            </a:r>
            <a:r>
              <a:rPr lang="en-US" sz="1300" dirty="0" smtClean="0">
                <a:latin typeface="Bahnschrift" panose="020B0502040204020203" pitchFamily="34" charset="0"/>
              </a:rPr>
              <a:t> entre a </a:t>
            </a:r>
            <a:r>
              <a:rPr lang="en-US" sz="1300" dirty="0" err="1" smtClean="0">
                <a:latin typeface="Bahnschrift" panose="020B0502040204020203" pitchFamily="34" charset="0"/>
              </a:rPr>
              <a:t>superfície</a:t>
            </a:r>
            <a:r>
              <a:rPr lang="en-US" sz="1300" dirty="0" smtClean="0">
                <a:latin typeface="Bahnschrift" panose="020B0502040204020203" pitchFamily="34" charset="0"/>
              </a:rPr>
              <a:t> e a </a:t>
            </a:r>
            <a:r>
              <a:rPr lang="en-US" sz="1300" dirty="0" err="1" smtClean="0">
                <a:latin typeface="Bahnschrift" panose="020B0502040204020203" pitchFamily="34" charset="0"/>
              </a:rPr>
              <a:t>alta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troposfera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Bahnschrift" panose="020B0502040204020203" pitchFamily="34" charset="0"/>
              </a:rPr>
              <a:t>A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meridional </a:t>
            </a:r>
            <a:r>
              <a:rPr lang="en-US" sz="1300" dirty="0" err="1" smtClean="0">
                <a:latin typeface="Bahnschrift" panose="020B0502040204020203" pitchFamily="34" charset="0"/>
              </a:rPr>
              <a:t>mostra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uma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inversão</a:t>
            </a:r>
            <a:r>
              <a:rPr lang="en-US" sz="1300" dirty="0" smtClean="0">
                <a:latin typeface="Bahnschrift" panose="020B0502040204020203" pitchFamily="34" charset="0"/>
              </a:rPr>
              <a:t> entre as </a:t>
            </a:r>
            <a:r>
              <a:rPr lang="en-US" sz="1300" dirty="0" err="1" smtClean="0">
                <a:latin typeface="Bahnschrift" panose="020B0502040204020203" pitchFamily="34" charset="0"/>
              </a:rPr>
              <a:t>estações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Correlação</a:t>
            </a:r>
            <a:r>
              <a:rPr lang="en-US" sz="1300" dirty="0" smtClean="0">
                <a:latin typeface="Bahnschrift" panose="020B0502040204020203" pitchFamily="34" charset="0"/>
              </a:rPr>
              <a:t> com a </a:t>
            </a:r>
            <a:r>
              <a:rPr lang="en-US" sz="1300" dirty="0" err="1" smtClean="0">
                <a:latin typeface="Bahnschrift" panose="020B0502040204020203" pitchFamily="34" charset="0"/>
              </a:rPr>
              <a:t>temperatura</a:t>
            </a:r>
            <a:r>
              <a:rPr lang="en-US" sz="1300" dirty="0" smtClean="0">
                <a:latin typeface="Bahnschrift" panose="020B0502040204020203" pitchFamily="34" charset="0"/>
              </a:rPr>
              <a:t> IR do </a:t>
            </a:r>
            <a:r>
              <a:rPr lang="en-US" sz="1300" dirty="0" err="1" smtClean="0">
                <a:latin typeface="Bahnschrift" panose="020B0502040204020203" pitchFamily="34" charset="0"/>
              </a:rPr>
              <a:t>verão</a:t>
            </a:r>
            <a:r>
              <a:rPr lang="en-US" sz="1300" dirty="0" smtClean="0">
                <a:latin typeface="Bahnschrift" panose="020B0502040204020203" pitchFamily="34" charset="0"/>
              </a:rPr>
              <a:t> dos </a:t>
            </a:r>
            <a:r>
              <a:rPr lang="en-US" sz="1300" dirty="0" err="1" smtClean="0">
                <a:latin typeface="Bahnschrift" panose="020B0502040204020203" pitchFamily="34" charset="0"/>
              </a:rPr>
              <a:t>subtrópicos</a:t>
            </a:r>
            <a:r>
              <a:rPr lang="en-US" sz="1300" dirty="0" smtClean="0">
                <a:latin typeface="Bahnschrift" panose="020B0502040204020203" pitchFamily="34" charset="0"/>
              </a:rPr>
              <a:t>. </a:t>
            </a:r>
            <a:r>
              <a:rPr lang="en-US" sz="1300" dirty="0" err="1" smtClean="0">
                <a:latin typeface="Bahnschrift" panose="020B0502040204020203" pitchFamily="34" charset="0"/>
              </a:rPr>
              <a:t>Ou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seja</a:t>
            </a:r>
            <a:r>
              <a:rPr lang="en-US" sz="1300" dirty="0" smtClean="0">
                <a:latin typeface="Bahnschrift" panose="020B0502040204020203" pitchFamily="34" charset="0"/>
              </a:rPr>
              <a:t>, </a:t>
            </a:r>
            <a:r>
              <a:rPr lang="pt-BR" sz="1300" dirty="0" smtClean="0">
                <a:latin typeface="Bahnschrift" panose="020B0502040204020203" pitchFamily="34" charset="0"/>
              </a:rPr>
              <a:t>o fluxo cruzado equatorial parece ser impulsionado pelo aquecimento subtropical de monções do hemisfério de verão.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É importante notar que o estado básico também possui considerável variabilidade interanual, especialmente em relação ao sinal do El Nino- Oscilação Sul.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Com a alteração da localização das águas aquecidas, as regiões ascendentes e convectivas movem da Indonésia para o centro do Pacífico.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Esse deslizamento para leste muda toda a circulação tropical.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Visão global da distribuição da variabilidade atmosférica do inverno boreal para os anos de 1971-72 sem influência do El Nino e 1972-73 com a influência. </a:t>
            </a:r>
            <a:endParaRPr lang="en-US" sz="1300" dirty="0" smtClean="0">
              <a:latin typeface="Bahnschrift" panose="020B0502040204020203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877" y="419158"/>
            <a:ext cx="4485050" cy="399605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308" y="4664708"/>
            <a:ext cx="3688069" cy="135905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1743" y="4815318"/>
            <a:ext cx="3620589" cy="136324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4182" y="6174378"/>
            <a:ext cx="6677025" cy="44263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79061" y="4661299"/>
            <a:ext cx="2180913" cy="15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73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3</a:t>
            </a:r>
            <a:r>
              <a:rPr lang="pt-BR" sz="2000" b="1" dirty="0" smtClean="0">
                <a:latin typeface="Bahnschrift" panose="020B0502040204020203" pitchFamily="34" charset="0"/>
              </a:rPr>
              <a:t>. Observações da variabilidade de baixa-frequência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8238" y="770164"/>
            <a:ext cx="103819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ahnschrift" panose="020B0502040204020203" pitchFamily="34" charset="0"/>
              </a:rPr>
              <a:t>Os dados de circulação atmosférica do hemisfério norte apresentam séries longas e com continuidade espacial que possibilitam as análises detalhadas da estrutura tridimensional da atmosfera.</a:t>
            </a:r>
          </a:p>
          <a:p>
            <a:r>
              <a:rPr lang="pt-BR" sz="1600" dirty="0" smtClean="0">
                <a:latin typeface="Bahnschrift" panose="020B0502040204020203" pitchFamily="34" charset="0"/>
              </a:rPr>
              <a:t>Com a cobertura quase completa e contínua dos satélites, o hemisfério sul também apresenta série de dados longas e contínuas.</a:t>
            </a:r>
          </a:p>
          <a:p>
            <a:endParaRPr lang="pt-BR" sz="16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Bahnschrift" panose="020B0502040204020203" pitchFamily="34" charset="0"/>
              </a:rPr>
              <a:t>Os estudos observacionais dedicados às médias zonais mudaram o foco para a estrutura tridimensional da atmosfera e suas flutuações.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Bahnschrift" panose="020B0502040204020203" pitchFamily="34" charset="0"/>
              </a:rPr>
              <a:t>As análises, que também era na perspectiva de estudos de caso, agora passa a ser análises em quatro dimensões.</a:t>
            </a:r>
            <a:endParaRPr lang="en-US" sz="1600" dirty="0" smtClean="0">
              <a:latin typeface="Bahnschrift" panose="020B0502040204020203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08238" y="3792039"/>
            <a:ext cx="10268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ahnschrift" panose="020B0502040204020203" pitchFamily="34" charset="0"/>
              </a:rPr>
              <a:t>O uso de técnicas de filtro forneceu evidências de grandes diferenças no caráter das variações atmosféricas de alta e baixa frequência. Suas escalas espaciais não são apenas bastante diferentes, mas também têm relações distintas com relação ao estado básico de fundo no qual estão imersas. </a:t>
            </a:r>
          </a:p>
          <a:p>
            <a:endParaRPr lang="pt-BR" sz="1600" dirty="0">
              <a:latin typeface="Bahnschrift" panose="020B0502040204020203" pitchFamily="34" charset="0"/>
            </a:endParaRPr>
          </a:p>
          <a:p>
            <a:r>
              <a:rPr lang="pt-BR" sz="1600" dirty="0" smtClean="0">
                <a:latin typeface="Bahnschrift" panose="020B0502040204020203" pitchFamily="34" charset="0"/>
              </a:rPr>
              <a:t>Os estudos de instabilidade tridimensional discutidos nas seções posteriores produzem modos semelhantes às observações filtradas passa-banda e </a:t>
            </a:r>
            <a:r>
              <a:rPr lang="pt-BR" sz="1600" dirty="0" err="1" smtClean="0">
                <a:latin typeface="Bahnschrift" panose="020B0502040204020203" pitchFamily="34" charset="0"/>
              </a:rPr>
              <a:t>passa-baixo</a:t>
            </a:r>
            <a:r>
              <a:rPr lang="pt-BR" sz="1600" dirty="0" smtClean="0">
                <a:latin typeface="Bahnschrift" panose="020B0502040204020203" pitchFamily="34" charset="0"/>
              </a:rPr>
              <a:t>, mas sugerem que existem muitos outros modos de flutuação que podem ser perdidos usando o filtro </a:t>
            </a:r>
            <a:r>
              <a:rPr lang="pt-BR" sz="1600" dirty="0" err="1" smtClean="0">
                <a:latin typeface="Bahnschrift" panose="020B0502040204020203" pitchFamily="34" charset="0"/>
              </a:rPr>
              <a:t>passa-baixo</a:t>
            </a:r>
            <a:r>
              <a:rPr lang="pt-BR" sz="1600" dirty="0" smtClean="0">
                <a:latin typeface="Bahnschrift" panose="020B0502040204020203" pitchFamily="34" charset="0"/>
              </a:rPr>
              <a:t> bastante amplo.</a:t>
            </a:r>
            <a:endParaRPr lang="en-US" sz="1600" dirty="0" smtClean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790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896" y="88714"/>
            <a:ext cx="5437551" cy="629567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3</a:t>
            </a:r>
            <a:r>
              <a:rPr lang="pt-BR" sz="2000" b="1" dirty="0" smtClean="0">
                <a:latin typeface="Bahnschrift" panose="020B0502040204020203" pitchFamily="34" charset="0"/>
              </a:rPr>
              <a:t>. Observações da variabilidade de baixa-frequência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358" y="6410518"/>
            <a:ext cx="5902642" cy="426262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286021" y="874666"/>
            <a:ext cx="546163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 smtClean="0">
                <a:latin typeface="Bahnschrift" panose="020B0502040204020203" pitchFamily="34" charset="0"/>
              </a:rPr>
              <a:t>Resumo das relações entre a média dos fluxo zonal e a energia cinética da perturbação (PKE) em diagramas de dispersão.</a:t>
            </a:r>
          </a:p>
          <a:p>
            <a:endParaRPr lang="pt-BR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Correlação entre as regiões equatoriais são fortes e positivas, ilustrando a relação entre a força dos ventos de oeste em baixas latitudes e o grau de perturbação.  </a:t>
            </a:r>
          </a:p>
          <a:p>
            <a:endParaRPr lang="en-US" sz="1300" dirty="0" smtClean="0">
              <a:latin typeface="Bahnschrift" panose="020B0502040204020203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559730" y="2455816"/>
            <a:ext cx="5083630" cy="1715589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86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1</a:t>
            </a:r>
            <a:r>
              <a:rPr lang="pt-BR" sz="2000" b="1" dirty="0" smtClean="0">
                <a:latin typeface="Bahnschrift" panose="020B0502040204020203" pitchFamily="34" charset="0"/>
              </a:rPr>
              <a:t>. Introdução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3266" y="561974"/>
            <a:ext cx="10991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Bahnschrift" panose="020B0502040204020203" pitchFamily="34" charset="0"/>
              </a:rPr>
              <a:t>Duas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linhas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pesquisa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foram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desenvolvidas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nas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ciências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atmosféricas</a:t>
            </a:r>
            <a:r>
              <a:rPr lang="en-US" sz="1600" dirty="0" smtClean="0">
                <a:latin typeface="Bahnschrift" panose="020B0502040204020203" pitchFamily="34" charset="0"/>
              </a:rPr>
              <a:t>, </a:t>
            </a:r>
            <a:r>
              <a:rPr lang="en-US" sz="1600" dirty="0" err="1" smtClean="0">
                <a:latin typeface="Bahnschrift" panose="020B0502040204020203" pitchFamily="34" charset="0"/>
              </a:rPr>
              <a:t>ambas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relacionadas</a:t>
            </a:r>
            <a:r>
              <a:rPr lang="en-US" sz="1600" dirty="0" smtClean="0">
                <a:latin typeface="Bahnschrift" panose="020B0502040204020203" pitchFamily="34" charset="0"/>
              </a:rPr>
              <a:t> com a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baixa-frequência</a:t>
            </a:r>
            <a:r>
              <a:rPr lang="en-US" sz="1600" dirty="0" smtClean="0">
                <a:latin typeface="Bahnschrift" panose="020B0502040204020203" pitchFamily="34" charset="0"/>
              </a:rPr>
              <a:t>:</a:t>
            </a:r>
          </a:p>
          <a:p>
            <a:endParaRPr lang="en-US" sz="1600" dirty="0" smtClean="0">
              <a:latin typeface="Bahnschrif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Bahnschrift" panose="020B0502040204020203" pitchFamily="34" charset="0"/>
              </a:rPr>
              <a:t>Avanço</a:t>
            </a:r>
            <a:r>
              <a:rPr lang="en-US" sz="1600" dirty="0" smtClean="0">
                <a:latin typeface="Bahnschrift" panose="020B0502040204020203" pitchFamily="34" charset="0"/>
              </a:rPr>
              <a:t> da </a:t>
            </a:r>
            <a:r>
              <a:rPr lang="en-US" sz="1600" dirty="0" err="1" smtClean="0">
                <a:latin typeface="Bahnschrift" panose="020B0502040204020203" pitchFamily="34" charset="0"/>
              </a:rPr>
              <a:t>previsão</a:t>
            </a:r>
            <a:r>
              <a:rPr lang="en-US" sz="1600" dirty="0" smtClean="0">
                <a:latin typeface="Bahnschrift" panose="020B0502040204020203" pitchFamily="34" charset="0"/>
              </a:rPr>
              <a:t> para as </a:t>
            </a:r>
            <a:r>
              <a:rPr lang="en-US" sz="1600" dirty="0" err="1" smtClean="0">
                <a:latin typeface="Bahnschrift" panose="020B0502040204020203" pitchFamily="34" charset="0"/>
              </a:rPr>
              <a:t>médias</a:t>
            </a:r>
            <a:r>
              <a:rPr lang="en-US" sz="1600" dirty="0" smtClean="0">
                <a:latin typeface="Bahnschrift" panose="020B0502040204020203" pitchFamily="34" charset="0"/>
              </a:rPr>
              <a:t> (5 – 10 </a:t>
            </a:r>
            <a:r>
              <a:rPr lang="en-US" sz="1600" dirty="0" err="1" smtClean="0">
                <a:latin typeface="Bahnschrift" panose="020B0502040204020203" pitchFamily="34" charset="0"/>
              </a:rPr>
              <a:t>dias</a:t>
            </a:r>
            <a:r>
              <a:rPr lang="en-US" sz="1600" dirty="0" smtClean="0">
                <a:latin typeface="Bahnschrift" panose="020B0502040204020203" pitchFamily="34" charset="0"/>
              </a:rPr>
              <a:t>) e </a:t>
            </a:r>
            <a:r>
              <a:rPr lang="en-US" sz="1600" dirty="0" err="1" smtClean="0">
                <a:latin typeface="Bahnschrift" panose="020B0502040204020203" pitchFamily="34" charset="0"/>
              </a:rPr>
              <a:t>baixas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frequências</a:t>
            </a:r>
            <a:r>
              <a:rPr lang="en-US" sz="1600" dirty="0" smtClean="0">
                <a:latin typeface="Bahnschrift" panose="020B0502040204020203" pitchFamily="34" charset="0"/>
              </a:rPr>
              <a:t> (10 – 90 </a:t>
            </a:r>
            <a:r>
              <a:rPr lang="en-US" sz="1600" dirty="0" err="1" smtClean="0">
                <a:latin typeface="Bahnschrift" panose="020B0502040204020203" pitchFamily="34" charset="0"/>
              </a:rPr>
              <a:t>dias</a:t>
            </a:r>
            <a:r>
              <a:rPr lang="en-US" sz="1600" dirty="0" smtClean="0">
                <a:latin typeface="Bahnschrift" panose="020B0502040204020203" pitchFamily="34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>
              <a:latin typeface="Bahnschrif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Bahnschrift" panose="020B0502040204020203" pitchFamily="34" charset="0"/>
              </a:rPr>
              <a:t>Climatologia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dinâmica</a:t>
            </a:r>
            <a:r>
              <a:rPr lang="en-US" sz="1600" dirty="0" smtClean="0">
                <a:latin typeface="Bahnschrift" panose="020B0502040204020203" pitchFamily="34" charset="0"/>
              </a:rPr>
              <a:t> para a </a:t>
            </a:r>
            <a:r>
              <a:rPr lang="en-US" sz="1600" dirty="0" err="1" smtClean="0">
                <a:latin typeface="Bahnschrift" panose="020B0502040204020203" pitchFamily="34" charset="0"/>
              </a:rPr>
              <a:t>previsão</a:t>
            </a:r>
            <a:r>
              <a:rPr lang="en-US" sz="1600" dirty="0" smtClean="0">
                <a:latin typeface="Bahnschrift" panose="020B0502040204020203" pitchFamily="34" charset="0"/>
              </a:rPr>
              <a:t> da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interanual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mesmo</a:t>
            </a:r>
            <a:r>
              <a:rPr lang="en-US" sz="1600" dirty="0" smtClean="0">
                <a:latin typeface="Bahnschrift" panose="020B0502040204020203" pitchFamily="34" charset="0"/>
              </a:rPr>
              <a:t> que </a:t>
            </a:r>
            <a:r>
              <a:rPr lang="en-US" sz="1600" dirty="0" err="1" smtClean="0">
                <a:latin typeface="Bahnschrift" panose="020B0502040204020203" pitchFamily="34" charset="0"/>
              </a:rPr>
              <a:t>seja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estatisticamente</a:t>
            </a:r>
            <a:r>
              <a:rPr lang="en-US" sz="1600" dirty="0" smtClean="0">
                <a:latin typeface="Bahnschrift" panose="020B0502040204020203" pitchFamily="34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Bahnschrift" panose="020B0502040204020203" pitchFamily="34" charset="0"/>
              </a:rPr>
              <a:t>Ex: </a:t>
            </a:r>
            <a:r>
              <a:rPr lang="en-US" sz="1600" dirty="0" err="1" smtClean="0">
                <a:latin typeface="Bahnschrift" panose="020B0502040204020203" pitchFamily="34" charset="0"/>
              </a:rPr>
              <a:t>respostas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remotas</a:t>
            </a:r>
            <a:r>
              <a:rPr lang="en-US" sz="1600" dirty="0" smtClean="0">
                <a:latin typeface="Bahnschrift" panose="020B0502040204020203" pitchFamily="34" charset="0"/>
              </a:rPr>
              <a:t> dos </a:t>
            </a:r>
            <a:r>
              <a:rPr lang="en-US" sz="1600" dirty="0" err="1" smtClean="0">
                <a:latin typeface="Bahnschrift" panose="020B0502040204020203" pitchFamily="34" charset="0"/>
              </a:rPr>
              <a:t>sistemas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climáticos</a:t>
            </a:r>
            <a:r>
              <a:rPr lang="en-US" sz="1600" dirty="0">
                <a:latin typeface="Bahnschrift" panose="020B0502040204020203" pitchFamily="34" charset="0"/>
              </a:rPr>
              <a:t> </a:t>
            </a:r>
            <a:r>
              <a:rPr lang="en-US" sz="1600" dirty="0" smtClean="0">
                <a:latin typeface="Bahnschrift" panose="020B0502040204020203" pitchFamily="34" charset="0"/>
              </a:rPr>
              <a:t>que </a:t>
            </a:r>
            <a:r>
              <a:rPr lang="en-US" sz="1600" dirty="0" err="1" smtClean="0">
                <a:latin typeface="Bahnschrift" panose="020B0502040204020203" pitchFamily="34" charset="0"/>
              </a:rPr>
              <a:t>são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importantes</a:t>
            </a:r>
            <a:r>
              <a:rPr lang="en-US" sz="1600" dirty="0" smtClean="0">
                <a:latin typeface="Bahnschrift" panose="020B0502040204020203" pitchFamily="34" charset="0"/>
              </a:rPr>
              <a:t> para </a:t>
            </a:r>
            <a:r>
              <a:rPr lang="en-US" sz="1600" dirty="0" err="1" smtClean="0">
                <a:latin typeface="Bahnschrift" panose="020B0502040204020203" pitchFamily="34" charset="0"/>
              </a:rPr>
              <a:t>construir</a:t>
            </a:r>
            <a:r>
              <a:rPr lang="en-US" sz="1600" dirty="0" smtClean="0">
                <a:latin typeface="Bahnschrift" panose="020B0502040204020203" pitchFamily="34" charset="0"/>
              </a:rPr>
              <a:t> a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interanual</a:t>
            </a:r>
            <a:r>
              <a:rPr lang="en-US" sz="1600" dirty="0" smtClean="0">
                <a:latin typeface="Bahnschrift" panose="020B0502040204020203" pitchFamily="34" charset="0"/>
              </a:rPr>
              <a:t>. </a:t>
            </a:r>
            <a:r>
              <a:rPr lang="en-US" sz="1600" dirty="0" err="1" smtClean="0">
                <a:latin typeface="Bahnschrift" panose="020B0502040204020203" pitchFamily="34" charset="0"/>
              </a:rPr>
              <a:t>Relação</a:t>
            </a:r>
            <a:r>
              <a:rPr lang="en-US" sz="1600" dirty="0" smtClean="0">
                <a:latin typeface="Bahnschrift" panose="020B0502040204020203" pitchFamily="34" charset="0"/>
              </a:rPr>
              <a:t> entre as </a:t>
            </a:r>
            <a:r>
              <a:rPr lang="en-US" sz="1600" dirty="0" err="1" smtClean="0">
                <a:latin typeface="Bahnschrift" panose="020B0502040204020203" pitchFamily="34" charset="0"/>
              </a:rPr>
              <a:t>anomalias</a:t>
            </a:r>
            <a:r>
              <a:rPr lang="en-US" sz="1600" dirty="0" smtClean="0">
                <a:latin typeface="Bahnschrift" panose="020B0502040204020203" pitchFamily="34" charset="0"/>
              </a:rPr>
              <a:t> do </a:t>
            </a:r>
            <a:r>
              <a:rPr lang="en-US" sz="1600" dirty="0" err="1" smtClean="0">
                <a:latin typeface="Bahnschrift" panose="020B0502040204020203" pitchFamily="34" charset="0"/>
              </a:rPr>
              <a:t>clima</a:t>
            </a:r>
            <a:r>
              <a:rPr lang="en-US" sz="1600" dirty="0" smtClean="0">
                <a:latin typeface="Bahnschrift" panose="020B0502040204020203" pitchFamily="34" charset="0"/>
              </a:rPr>
              <a:t> tropical e extratropical.</a:t>
            </a:r>
          </a:p>
        </p:txBody>
      </p:sp>
    </p:spTree>
    <p:extLst>
      <p:ext uri="{BB962C8B-B14F-4D97-AF65-F5344CB8AC3E}">
        <p14:creationId xmlns:p14="http://schemas.microsoft.com/office/powerpoint/2010/main" val="182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896" y="88714"/>
            <a:ext cx="5437551" cy="629567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3</a:t>
            </a:r>
            <a:r>
              <a:rPr lang="pt-BR" sz="2000" b="1" dirty="0" smtClean="0">
                <a:latin typeface="Bahnschrift" panose="020B0502040204020203" pitchFamily="34" charset="0"/>
              </a:rPr>
              <a:t>. Observações da variabilidade de baixa-frequência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358" y="6410518"/>
            <a:ext cx="5902642" cy="426262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286021" y="874666"/>
            <a:ext cx="54616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 smtClean="0">
                <a:latin typeface="Bahnschrift" panose="020B0502040204020203" pitchFamily="34" charset="0"/>
              </a:rPr>
              <a:t>Resumo das relações entre a média dos fluxo zonal e a energia cinética da perturbação (PKE) em diagramas de dispersão.</a:t>
            </a:r>
          </a:p>
          <a:p>
            <a:endParaRPr lang="pt-BR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Correlação entre as regiões equatoriais são fortes e positivas, ilustrando a relação entre a força dos ventos de oeste em baixas latitudes e o grau de perturbação.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Para as regiões extratropicais, a relação </a:t>
            </a:r>
            <a:r>
              <a:rPr lang="pt-BR" sz="1300" dirty="0" err="1" smtClean="0">
                <a:latin typeface="Bahnschrift" panose="020B0502040204020203" pitchFamily="34" charset="0"/>
              </a:rPr>
              <a:t>u-PKE</a:t>
            </a:r>
            <a:r>
              <a:rPr lang="pt-BR" sz="1300" dirty="0">
                <a:latin typeface="Bahnschrift" panose="020B0502040204020203" pitchFamily="34" charset="0"/>
              </a:rPr>
              <a:t> </a:t>
            </a:r>
            <a:r>
              <a:rPr lang="pt-BR" sz="1300" dirty="0" smtClean="0">
                <a:latin typeface="Bahnschrift" panose="020B0502040204020203" pitchFamily="34" charset="0"/>
              </a:rPr>
              <a:t>mostra o mesmo padrão geral que o dos trópicos.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6522110" y="436576"/>
            <a:ext cx="5208336" cy="193080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522109" y="4290119"/>
            <a:ext cx="5208337" cy="2094272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149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896" y="88714"/>
            <a:ext cx="5437551" cy="629567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3</a:t>
            </a:r>
            <a:r>
              <a:rPr lang="pt-BR" sz="2000" b="1" dirty="0" smtClean="0">
                <a:latin typeface="Bahnschrift" panose="020B0502040204020203" pitchFamily="34" charset="0"/>
              </a:rPr>
              <a:t>. Observações da variabilidade de baixa-frequência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358" y="6410518"/>
            <a:ext cx="5902642" cy="426262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286021" y="874666"/>
            <a:ext cx="54616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 smtClean="0">
                <a:latin typeface="Bahnschrift" panose="020B0502040204020203" pitchFamily="34" charset="0"/>
              </a:rPr>
              <a:t>Resumo das relações entre a média dos fluxo zonal e a energia cinética da perturbação (PKE) em diagramas de </a:t>
            </a:r>
            <a:r>
              <a:rPr lang="pt-BR" sz="1300" smtClean="0">
                <a:latin typeface="Bahnschrift" panose="020B0502040204020203" pitchFamily="34" charset="0"/>
              </a:rPr>
              <a:t>dispersão.</a:t>
            </a:r>
          </a:p>
          <a:p>
            <a:endParaRPr lang="pt-BR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Correlação entre as regiões equatoriais são fortes e positivas, ilustrando a relação entre a força dos ventos de oeste em baixas latitudes e o grau de perturbação.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Para as regiões extratropicais, a relação </a:t>
            </a:r>
            <a:r>
              <a:rPr lang="pt-BR" sz="1300" dirty="0" err="1" smtClean="0">
                <a:latin typeface="Bahnschrift" panose="020B0502040204020203" pitchFamily="34" charset="0"/>
              </a:rPr>
              <a:t>u-PKE</a:t>
            </a:r>
            <a:r>
              <a:rPr lang="pt-BR" sz="1300" dirty="0">
                <a:latin typeface="Bahnschrift" panose="020B0502040204020203" pitchFamily="34" charset="0"/>
              </a:rPr>
              <a:t> </a:t>
            </a:r>
            <a:r>
              <a:rPr lang="pt-BR" sz="1300" dirty="0" smtClean="0">
                <a:latin typeface="Bahnschrift" panose="020B0502040204020203" pitchFamily="34" charset="0"/>
              </a:rPr>
              <a:t>mostra o mesmo padrão geral que o dos trópicos.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Porém, no inverno do HN, em particular os altos valores da componente da velocidade zonal não coincide com os valores máximos das PKE. Os valores são espalhados em um espectro amplo.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 smtClean="0">
              <a:latin typeface="Bahnschrift" panose="020B0502040204020203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522110" y="436576"/>
            <a:ext cx="2665433" cy="193080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832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896" y="88714"/>
            <a:ext cx="5437551" cy="629567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3</a:t>
            </a:r>
            <a:r>
              <a:rPr lang="pt-BR" sz="2000" b="1" dirty="0" smtClean="0">
                <a:latin typeface="Bahnschrift" panose="020B0502040204020203" pitchFamily="34" charset="0"/>
              </a:rPr>
              <a:t>. Observações da variabilidade de baixa-frequência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358" y="6410518"/>
            <a:ext cx="5902642" cy="426262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286021" y="874666"/>
            <a:ext cx="5461636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 smtClean="0">
                <a:latin typeface="Bahnschrift" panose="020B0502040204020203" pitchFamily="34" charset="0"/>
              </a:rPr>
              <a:t>Resumo das relações entre a média dos fluxo zonal e a energia cinética da perturbação (PKE) em diagramas de dispersão.</a:t>
            </a:r>
          </a:p>
          <a:p>
            <a:endParaRPr lang="pt-BR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Correlação entre as regiões equatoriais são fortes e positivas, ilustrando a relação entre a força dos ventos de oeste em baixas latitudes e o grau de perturbação.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Para as regiões extratropicais, a relação </a:t>
            </a:r>
            <a:r>
              <a:rPr lang="pt-BR" sz="1300" dirty="0" err="1" smtClean="0">
                <a:latin typeface="Bahnschrift" panose="020B0502040204020203" pitchFamily="34" charset="0"/>
              </a:rPr>
              <a:t>u-PKE</a:t>
            </a:r>
            <a:r>
              <a:rPr lang="pt-BR" sz="1300" dirty="0">
                <a:latin typeface="Bahnschrift" panose="020B0502040204020203" pitchFamily="34" charset="0"/>
              </a:rPr>
              <a:t> </a:t>
            </a:r>
            <a:r>
              <a:rPr lang="pt-BR" sz="1300" dirty="0" smtClean="0">
                <a:latin typeface="Bahnschrift" panose="020B0502040204020203" pitchFamily="34" charset="0"/>
              </a:rPr>
              <a:t>mostra o mesmo padrão geral que o dos trópicos.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Porém, no inverno do HN, em particular os altos valores da componente da velocidade zonal não coincide com os valores máximos das PKE. Os valores são espalhados em um espectro amplo.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O inverno do HS (e os verões de ambos hemisférios), exibem uma estrutura similar aos trópicos. A razão dessa diferença entre as estações e hemisférios não é bem definida, porém pode ser atribuída: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campos de deformação característica de cada hemisfério;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falta de qualidade dos dados do HS;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fluxos de larga escala gerados remotamente apresentando uma estrutura </a:t>
            </a:r>
            <a:r>
              <a:rPr lang="pt-BR" sz="1300" dirty="0" err="1" smtClean="0">
                <a:latin typeface="Bahnschrift" panose="020B0502040204020203" pitchFamily="34" charset="0"/>
              </a:rPr>
              <a:t>barotrópica</a:t>
            </a:r>
            <a:r>
              <a:rPr lang="pt-BR" sz="1300" dirty="0">
                <a:latin typeface="Bahnschrift" panose="020B0502040204020203" pitchFamily="34" charset="0"/>
              </a:rPr>
              <a:t>.</a:t>
            </a:r>
            <a:r>
              <a:rPr lang="pt-BR" sz="1300" dirty="0" smtClean="0">
                <a:latin typeface="Bahnschrift" panose="020B0502040204020203" pitchFamily="34" charset="0"/>
              </a:rPr>
              <a:t/>
            </a:r>
            <a:br>
              <a:rPr lang="pt-BR" sz="1300" dirty="0" smtClean="0">
                <a:latin typeface="Bahnschrift" panose="020B0502040204020203" pitchFamily="34" charset="0"/>
              </a:rPr>
            </a:br>
            <a:endParaRPr lang="pt-BR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 smtClean="0">
              <a:latin typeface="Bahnschrift" panose="020B0502040204020203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154308" y="4181261"/>
            <a:ext cx="2793852" cy="2203129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54308" y="339634"/>
            <a:ext cx="2793852" cy="2082598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360456" y="4181260"/>
            <a:ext cx="2793852" cy="220313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697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3</a:t>
            </a:r>
            <a:r>
              <a:rPr lang="pt-BR" sz="2000" b="1" dirty="0" smtClean="0">
                <a:latin typeface="Bahnschrift" panose="020B0502040204020203" pitchFamily="34" charset="0"/>
              </a:rPr>
              <a:t>. Observações da variabilidade de baixa-frequência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86021" y="874666"/>
            <a:ext cx="642910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Variabilidade de baixa frequência: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Teleconexões atmosféricas: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“trópicos para </a:t>
            </a:r>
            <a:r>
              <a:rPr lang="pt-BR" sz="1300" dirty="0" err="1" smtClean="0">
                <a:latin typeface="Bahnschrift" panose="020B0502040204020203" pitchFamily="34" charset="0"/>
              </a:rPr>
              <a:t>extra-trópicos</a:t>
            </a:r>
            <a:r>
              <a:rPr lang="pt-BR" sz="1300" dirty="0" smtClean="0">
                <a:latin typeface="Bahnschrift" panose="020B0502040204020203" pitchFamily="34" charset="0"/>
              </a:rPr>
              <a:t>”: </a:t>
            </a:r>
          </a:p>
          <a:p>
            <a:pPr lvl="2"/>
            <a:r>
              <a:rPr lang="pt-BR" sz="1300" dirty="0" smtClean="0">
                <a:latin typeface="Bahnschrift" panose="020B0502040204020203" pitchFamily="34" charset="0"/>
              </a:rPr>
              <a:t>O estado médio da atmosfera é diferente durante os episódios quentes de El Nino. De uma forma ou de outra, a estrutura anômala dos </a:t>
            </a:r>
            <a:r>
              <a:rPr lang="pt-BR" sz="1300" dirty="0" err="1" smtClean="0">
                <a:latin typeface="Bahnschrift" panose="020B0502040204020203" pitchFamily="34" charset="0"/>
              </a:rPr>
              <a:t>extra-trópicos</a:t>
            </a:r>
            <a:r>
              <a:rPr lang="pt-BR" sz="1300" dirty="0" smtClean="0">
                <a:latin typeface="Bahnschrift" panose="020B0502040204020203" pitchFamily="34" charset="0"/>
              </a:rPr>
              <a:t> durante os episódios pode ser explicada em termos do deslocamento das forçantes térmicas nos trópicos ou explicada em termos de uma agregação de flutuações de baixa frequência em resposta a uma excitação do trópico perturbado, ou, a combinação de ambos efeitos.</a:t>
            </a:r>
            <a:endParaRPr lang="pt-BR" sz="1300" dirty="0">
              <a:latin typeface="Bahnschrift" panose="020B0502040204020203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sz="1300" dirty="0" smtClean="0">
              <a:latin typeface="Bahnschrift" panose="020B0502040204020203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“</a:t>
            </a:r>
            <a:r>
              <a:rPr lang="pt-BR" sz="1300" dirty="0" err="1" smtClean="0">
                <a:latin typeface="Bahnschrift" panose="020B0502040204020203" pitchFamily="34" charset="0"/>
              </a:rPr>
              <a:t>extra-trópicos</a:t>
            </a:r>
            <a:r>
              <a:rPr lang="pt-BR" sz="1300" dirty="0" smtClean="0">
                <a:latin typeface="Bahnschrift" panose="020B0502040204020203" pitchFamily="34" charset="0"/>
              </a:rPr>
              <a:t> para trópicos”</a:t>
            </a:r>
          </a:p>
          <a:p>
            <a:pPr lvl="2"/>
            <a:r>
              <a:rPr lang="pt-BR" sz="1300" dirty="0" smtClean="0">
                <a:latin typeface="Bahnschrift" panose="020B0502040204020203" pitchFamily="34" charset="0"/>
              </a:rPr>
              <a:t>Entrada de distúrbios do tipo </a:t>
            </a:r>
            <a:r>
              <a:rPr lang="pt-BR" sz="1300" dirty="0" err="1" smtClean="0">
                <a:latin typeface="Bahnschrift" panose="020B0502040204020203" pitchFamily="34" charset="0"/>
              </a:rPr>
              <a:t>extra-tropical</a:t>
            </a:r>
            <a:r>
              <a:rPr lang="pt-BR" sz="1300" dirty="0" smtClean="0">
                <a:latin typeface="Bahnschrift" panose="020B0502040204020203" pitchFamily="34" charset="0"/>
              </a:rPr>
              <a:t> nos trópicos, na região dos ventos de oeste tropical.</a:t>
            </a:r>
          </a:p>
          <a:p>
            <a:pPr lvl="2"/>
            <a:endParaRPr lang="pt-BR" sz="1300" dirty="0" smtClean="0">
              <a:latin typeface="Bahnschrift" panose="020B0502040204020203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1300" dirty="0" smtClean="0">
                <a:latin typeface="Bahnschrift" panose="020B0502040204020203" pitchFamily="34" charset="0"/>
              </a:rPr>
              <a:t>“trópicos para trópicos”:</a:t>
            </a:r>
          </a:p>
          <a:p>
            <a:pPr lvl="2"/>
            <a:r>
              <a:rPr lang="pt-BR" sz="1300" dirty="0" smtClean="0">
                <a:latin typeface="Bahnschrift" panose="020B0502040204020203" pitchFamily="34" charset="0"/>
              </a:rPr>
              <a:t>Mecanismo de interconexão equatorial causada tanto pela variação temporal da onda de Kelvin ou transientes que movem através do estado básico.</a:t>
            </a:r>
            <a:br>
              <a:rPr lang="pt-BR" sz="1300" dirty="0" smtClean="0">
                <a:latin typeface="Bahnschrift" panose="020B0502040204020203" pitchFamily="34" charset="0"/>
              </a:rPr>
            </a:br>
            <a:endParaRPr lang="pt-BR" sz="1300" dirty="0" smtClean="0">
              <a:latin typeface="Bahnschrift" panose="020B0502040204020203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 smtClean="0">
              <a:latin typeface="Bahnschrift" panose="020B0502040204020203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212" y="874666"/>
            <a:ext cx="4486275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25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867557" y="5416096"/>
            <a:ext cx="10991067" cy="409575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867558" y="3714537"/>
            <a:ext cx="10991067" cy="1665151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Bahnschrift" panose="020B0502040204020203" pitchFamily="34" charset="0"/>
              </a:rPr>
              <a:t>4. Teorias da variabilidade de baixa-frequência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81270" y="865141"/>
            <a:ext cx="887703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Bahnschrift" panose="020B0502040204020203" pitchFamily="34" charset="0"/>
              </a:rPr>
              <a:t>Juntamente com os avanços das análises observacionais, surgiram os experimentos numéricos e teorias.</a:t>
            </a:r>
          </a:p>
          <a:p>
            <a:r>
              <a:rPr lang="pt-BR" sz="1400" dirty="0" smtClean="0">
                <a:latin typeface="Bahnschrift" panose="020B0502040204020203" pitchFamily="34" charset="0"/>
              </a:rPr>
              <a:t>O objetivo é explicar a estrutura temporal e espacial das flutuações atmosféricas.</a:t>
            </a:r>
          </a:p>
          <a:p>
            <a:r>
              <a:rPr lang="pt-BR" sz="1400" dirty="0" smtClean="0">
                <a:latin typeface="Bahnschrift" panose="020B0502040204020203" pitchFamily="34" charset="0"/>
              </a:rPr>
              <a:t>Hipóteses postas para explicar as estruturas observadas das </a:t>
            </a:r>
            <a:r>
              <a:rPr lang="pt-BR" sz="1400" dirty="0" err="1" smtClean="0">
                <a:latin typeface="Bahnschrift" panose="020B0502040204020203" pitchFamily="34" charset="0"/>
              </a:rPr>
              <a:t>sub-classes</a:t>
            </a:r>
            <a:r>
              <a:rPr lang="pt-BR" sz="1400" dirty="0" smtClean="0">
                <a:latin typeface="Bahnschrift" panose="020B0502040204020203" pitchFamily="34" charset="0"/>
              </a:rPr>
              <a:t> da variância de baixa-frequência da atmosfera: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Variabilidade de alta-frequência:</a:t>
            </a:r>
          </a:p>
          <a:p>
            <a:pPr lvl="1"/>
            <a:r>
              <a:rPr lang="pt-BR" sz="1400" dirty="0" smtClean="0">
                <a:latin typeface="Bahnschrift" panose="020B0502040204020203" pitchFamily="34" charset="0"/>
              </a:rPr>
              <a:t>Há pouca controvérsia com relação aos mecanismos básicos de operação da produção de flutuação em menores escalas de tempo. As investigações ocorreram de duas formas: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Examinando a estabilidade dos fluxos que não apresentavam variação zonal no seu estado básico ou na amplitude dos distúrbios em crescimento.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Explicação pela teoria de instabilidade tridimensional.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Variabilidade de baixa-frequência:</a:t>
            </a:r>
          </a:p>
          <a:p>
            <a:pPr lvl="1"/>
            <a:r>
              <a:rPr lang="pt-BR" sz="1400" dirty="0" smtClean="0">
                <a:latin typeface="Bahnschrift" panose="020B0502040204020203" pitchFamily="34" charset="0"/>
              </a:rPr>
              <a:t>Os estudos de bloqueios e o comportamento de baixa-frequência da atmosfera em geral é muito mais diverso.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400" dirty="0" smtClean="0">
                <a:latin typeface="Bahnschrift" panose="020B0502040204020203" pitchFamily="34" charset="0"/>
              </a:rPr>
              <a:t>Teoria de dispersão de ondas bidimensionais de </a:t>
            </a:r>
            <a:r>
              <a:rPr lang="pt-BR" sz="1400" dirty="0" err="1" smtClean="0">
                <a:latin typeface="Bahnschrift" panose="020B0502040204020203" pitchFamily="34" charset="0"/>
              </a:rPr>
              <a:t>Rossby</a:t>
            </a:r>
            <a:r>
              <a:rPr lang="pt-BR" sz="1400" dirty="0" smtClean="0">
                <a:latin typeface="Bahnschrift" panose="020B0502040204020203" pitchFamily="34" charset="0"/>
              </a:rPr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400" dirty="0">
                <a:latin typeface="Bahnschrift" panose="020B0502040204020203" pitchFamily="34" charset="0"/>
              </a:rPr>
              <a:t>I</a:t>
            </a:r>
            <a:r>
              <a:rPr lang="pt-BR" sz="1400" dirty="0" smtClean="0">
                <a:latin typeface="Bahnschrift" panose="020B0502040204020203" pitchFamily="34" charset="0"/>
              </a:rPr>
              <a:t>nteração não-linear de uma onda forçada e de onda livre.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400" dirty="0" smtClean="0">
                <a:latin typeface="Bahnschrift" panose="020B0502040204020203" pitchFamily="34" charset="0"/>
              </a:rPr>
              <a:t>Amplificação ressonante hemisférica de ondas planetárias em larga escala forçadas por topografia e aquecimento.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400" dirty="0" smtClean="0">
                <a:latin typeface="Bahnschrift" panose="020B0502040204020203" pitchFamily="34" charset="0"/>
              </a:rPr>
              <a:t>Resposta local devido às ondas de </a:t>
            </a:r>
            <a:r>
              <a:rPr lang="pt-BR" sz="1400" dirty="0" err="1" smtClean="0">
                <a:latin typeface="Bahnschrift" panose="020B0502040204020203" pitchFamily="34" charset="0"/>
              </a:rPr>
              <a:t>Rossby</a:t>
            </a:r>
            <a:r>
              <a:rPr lang="pt-BR" sz="1400" dirty="0" smtClean="0">
                <a:latin typeface="Bahnschrift" panose="020B0502040204020203" pitchFamily="34" charset="0"/>
              </a:rPr>
              <a:t> geradas por uma região forçante sendo aprimorada por uma segunda fonte a jusante.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400" dirty="0">
                <a:latin typeface="Bahnschrift" panose="020B0502040204020203" pitchFamily="34" charset="0"/>
              </a:rPr>
              <a:t>I</a:t>
            </a:r>
            <a:r>
              <a:rPr lang="pt-BR" sz="1400" dirty="0" smtClean="0">
                <a:latin typeface="Bahnschrift" panose="020B0502040204020203" pitchFamily="34" charset="0"/>
              </a:rPr>
              <a:t>nstabilidade tridimensional do fluxo básico variável tridimensional.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400" dirty="0" smtClean="0">
                <a:latin typeface="Bahnschrift" panose="020B0502040204020203" pitchFamily="34" charset="0"/>
              </a:rPr>
              <a:t>Instabilidade </a:t>
            </a:r>
            <a:r>
              <a:rPr lang="pt-BR" sz="1400" dirty="0" err="1" smtClean="0">
                <a:latin typeface="Bahnschrift" panose="020B0502040204020203" pitchFamily="34" charset="0"/>
              </a:rPr>
              <a:t>barotrópica</a:t>
            </a:r>
            <a:r>
              <a:rPr lang="pt-BR" sz="1400" dirty="0" smtClean="0">
                <a:latin typeface="Bahnschrift" panose="020B0502040204020203" pitchFamily="34" charset="0"/>
              </a:rPr>
              <a:t> do fluxo </a:t>
            </a:r>
            <a:r>
              <a:rPr lang="pt-BR" sz="1400" dirty="0" err="1" smtClean="0">
                <a:latin typeface="Bahnschrift" panose="020B0502040204020203" pitchFamily="34" charset="0"/>
              </a:rPr>
              <a:t>zonalmente</a:t>
            </a:r>
            <a:r>
              <a:rPr lang="pt-BR" sz="1400" dirty="0" smtClean="0">
                <a:latin typeface="Bahnschrift" panose="020B0502040204020203" pitchFamily="34" charset="0"/>
              </a:rPr>
              <a:t> variável.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400" dirty="0" smtClean="0">
                <a:latin typeface="Bahnschrift" panose="020B0502040204020203" pitchFamily="34" charset="0"/>
              </a:rPr>
              <a:t>Equilíbrios múltiplos do fluxo atmosférico.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400" dirty="0" smtClean="0">
                <a:latin typeface="Bahnschrift" panose="020B0502040204020203" pitchFamily="34" charset="0"/>
              </a:rPr>
              <a:t>Onda solitária de </a:t>
            </a:r>
            <a:r>
              <a:rPr lang="pt-BR" sz="1400" dirty="0" err="1" smtClean="0">
                <a:latin typeface="Bahnschrift" panose="020B0502040204020203" pitchFamily="34" charset="0"/>
              </a:rPr>
              <a:t>Rossby</a:t>
            </a:r>
            <a:endParaRPr lang="pt-BR" sz="1400" dirty="0" smtClean="0">
              <a:latin typeface="Bahnschrift" panose="020B0502040204020203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205913" y="4081654"/>
            <a:ext cx="2705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Explicam o início e desenvolvimento dos eventos de bloqueio.</a:t>
            </a:r>
            <a:endParaRPr lang="pt-BR" dirty="0">
              <a:solidFill>
                <a:schemeClr val="accent5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629525" y="5429407"/>
            <a:ext cx="436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Manutenção dos eventos de bloqueio.</a:t>
            </a:r>
            <a:endParaRPr lang="pt-BR" dirty="0">
              <a:solidFill>
                <a:schemeClr val="accent5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67557" y="5867146"/>
            <a:ext cx="10991067" cy="35601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867557" y="5862079"/>
            <a:ext cx="9472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Há pouca discussão das teorias de decaimento do bloqueio na literatura.</a:t>
            </a:r>
            <a:endParaRPr lang="pt-BR" sz="1400" dirty="0">
              <a:solidFill>
                <a:schemeClr val="accent5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16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381270" y="569866"/>
            <a:ext cx="88770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1400" dirty="0" smtClean="0">
                <a:latin typeface="Bahnschrift" panose="020B0502040204020203" pitchFamily="34" charset="0"/>
              </a:rPr>
              <a:t>Estados básicos zonais: </a:t>
            </a:r>
          </a:p>
          <a:p>
            <a:pPr lvl="1"/>
            <a:r>
              <a:rPr lang="pt-BR" sz="1400" dirty="0" smtClean="0">
                <a:latin typeface="Bahnschrift" panose="020B0502040204020203" pitchFamily="34" charset="0"/>
              </a:rPr>
              <a:t>a) Teleconexões tropical para extratropical.</a:t>
            </a:r>
          </a:p>
          <a:p>
            <a:pPr lvl="1"/>
            <a:r>
              <a:rPr lang="pt-BR" sz="1400" dirty="0" smtClean="0">
                <a:latin typeface="Bahnschrift" panose="020B0502040204020203" pitchFamily="34" charset="0"/>
              </a:rPr>
              <a:t>A variedade de técnicas usadas para examinar os fenômenos de baixa-frequência podem ser vistos pela revisão dos estudos de teleconexões atmosféricas. E, diversos estudos assumem solução linear em estado estacionário.</a:t>
            </a:r>
          </a:p>
          <a:p>
            <a:pPr lvl="1"/>
            <a:r>
              <a:rPr lang="pt-BR" sz="1400" dirty="0" smtClean="0">
                <a:latin typeface="Bahnschrift" panose="020B0502040204020203" pitchFamily="34" charset="0"/>
              </a:rPr>
              <a:t>Outros estudos que usam complexos modelos de circulação geral da atmosfera não consideram pressuposições a priori com relação a dinâmica dominante das forçantes remotas às respostas atmosféricas. E que os resultados só podem ser decifrados desde que sejam guiados por hipóteses anteriores resultantes de análises de dados reais ou de modelo fenomenológico.</a:t>
            </a:r>
          </a:p>
          <a:p>
            <a:pPr lvl="1"/>
            <a:endParaRPr lang="pt-BR" sz="1400" dirty="0" smtClean="0">
              <a:latin typeface="Bahnschrift" panose="020B0502040204020203" pitchFamily="34" charset="0"/>
            </a:endParaRPr>
          </a:p>
          <a:p>
            <a:pPr lvl="1"/>
            <a:endParaRPr lang="pt-BR" sz="1400" dirty="0">
              <a:latin typeface="Bahnschrift" panose="020B0502040204020203" pitchFamily="34" charset="0"/>
            </a:endParaRPr>
          </a:p>
          <a:p>
            <a:pPr lvl="1"/>
            <a:endParaRPr lang="pt-BR" sz="1400" dirty="0" smtClean="0">
              <a:latin typeface="Bahnschrift" panose="020B0502040204020203" pitchFamily="34" charset="0"/>
            </a:endParaRPr>
          </a:p>
          <a:p>
            <a:pPr lvl="1"/>
            <a:endParaRPr lang="pt-BR" sz="1400" dirty="0">
              <a:latin typeface="Bahnschrift" panose="020B0502040204020203" pitchFamily="34" charset="0"/>
            </a:endParaRPr>
          </a:p>
          <a:p>
            <a:pPr lvl="1"/>
            <a:endParaRPr lang="pt-BR" sz="1400" dirty="0" smtClean="0">
              <a:latin typeface="Bahnschrift" panose="020B0502040204020203" pitchFamily="34" charset="0"/>
            </a:endParaRPr>
          </a:p>
          <a:p>
            <a:pPr lvl="1"/>
            <a:endParaRPr lang="pt-BR" sz="1400" dirty="0">
              <a:latin typeface="Bahnschrift" panose="020B0502040204020203" pitchFamily="34" charset="0"/>
            </a:endParaRPr>
          </a:p>
          <a:p>
            <a:pPr lvl="1"/>
            <a:endParaRPr lang="pt-BR" sz="1400" dirty="0" smtClean="0">
              <a:latin typeface="Bahnschrift" panose="020B0502040204020203" pitchFamily="34" charset="0"/>
            </a:endParaRPr>
          </a:p>
          <a:p>
            <a:pPr lvl="1"/>
            <a:endParaRPr lang="pt-BR" sz="1400" dirty="0" smtClean="0">
              <a:latin typeface="Bahnschrift" panose="020B0502040204020203" pitchFamily="34" charset="0"/>
            </a:endParaRPr>
          </a:p>
          <a:p>
            <a:pPr lvl="1"/>
            <a:endParaRPr lang="pt-BR" sz="1400" dirty="0">
              <a:latin typeface="Bahnschrift" panose="020B0502040204020203" pitchFamily="34" charset="0"/>
            </a:endParaRPr>
          </a:p>
          <a:p>
            <a:pPr lvl="1"/>
            <a:endParaRPr lang="pt-BR" sz="1400" dirty="0" smtClean="0">
              <a:latin typeface="Bahnschrift" panose="020B0502040204020203" pitchFamily="34" charset="0"/>
            </a:endParaRPr>
          </a:p>
          <a:p>
            <a:pPr lvl="1"/>
            <a:endParaRPr lang="pt-BR" sz="1400" dirty="0">
              <a:latin typeface="Bahnschrift" panose="020B0502040204020203" pitchFamily="34" charset="0"/>
            </a:endParaRPr>
          </a:p>
          <a:p>
            <a:pPr lvl="1"/>
            <a:endParaRPr lang="pt-BR" sz="1400" dirty="0" smtClean="0">
              <a:latin typeface="Bahnschrift" panose="020B0502040204020203" pitchFamily="34" charset="0"/>
            </a:endParaRPr>
          </a:p>
          <a:p>
            <a:pPr lvl="1"/>
            <a:endParaRPr lang="pt-BR" sz="1400" dirty="0">
              <a:latin typeface="Bahnschrift" panose="020B0502040204020203" pitchFamily="34" charset="0"/>
            </a:endParaRPr>
          </a:p>
          <a:p>
            <a:pPr lvl="1"/>
            <a:endParaRPr lang="pt-BR" sz="1400" dirty="0" smtClean="0">
              <a:latin typeface="Bahnschrift" panose="020B0502040204020203" pitchFamily="34" charset="0"/>
            </a:endParaRPr>
          </a:p>
          <a:p>
            <a:pPr marL="342900" indent="-342900">
              <a:buAutoNum type="arabicPeriod"/>
            </a:pPr>
            <a:endParaRPr lang="pt-BR" sz="1400" dirty="0" smtClean="0">
              <a:latin typeface="Bahnschrift" panose="020B0502040204020203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848508" y="837987"/>
            <a:ext cx="11219667" cy="1714713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848508" y="5000022"/>
            <a:ext cx="11219667" cy="1790187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48508" y="2800194"/>
            <a:ext cx="6533367" cy="1973465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5</a:t>
            </a:r>
            <a:r>
              <a:rPr lang="pt-BR" sz="2000" b="1" dirty="0" smtClean="0">
                <a:latin typeface="Bahnschrift" panose="020B0502040204020203" pitchFamily="34" charset="0"/>
              </a:rPr>
              <a:t>. Dispersão das ondas </a:t>
            </a:r>
            <a:r>
              <a:rPr lang="pt-BR" sz="2000" b="1" dirty="0" err="1" smtClean="0">
                <a:latin typeface="Bahnschrift" panose="020B0502040204020203" pitchFamily="34" charset="0"/>
              </a:rPr>
              <a:t>Rossby</a:t>
            </a:r>
            <a:r>
              <a:rPr lang="pt-BR" sz="2000" b="1" dirty="0" smtClean="0">
                <a:latin typeface="Bahnschrift" panose="020B0502040204020203" pitchFamily="34" charset="0"/>
              </a:rPr>
              <a:t> e teorias de respostas ao estado estacionário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034462" y="1156734"/>
            <a:ext cx="30337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E</a:t>
            </a:r>
            <a:r>
              <a:rPr lang="pt-BR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xperimentos em ambos modelos produzem resultados que são surpreendentemente similares </a:t>
            </a:r>
            <a:endParaRPr lang="pt-BR" sz="1600" dirty="0">
              <a:solidFill>
                <a:schemeClr val="accent5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7448550" y="2559847"/>
            <a:ext cx="46196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Uma fonte anômala emanando de baixas latitudes que pode ser tanto de uma fonte de aquecimento na superfície do oceano ou uma fonte de aquecimento latente no meio da troposfera, é um trem de ondas propagando predominantemente em direção ao hemisfério durante o inverno em altas latitudes – Ondas de dispersão </a:t>
            </a:r>
            <a:r>
              <a:rPr lang="pt-BR" sz="14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Rossby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. A forçante preferencial do hemisfério no inverno ocorre simplesmente pelos ventos de oeste que invadem em proximidade ao equador e facilitam e excitação das ondas de </a:t>
            </a:r>
            <a:r>
              <a:rPr lang="pt-BR" sz="14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Rossby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81270" y="2762250"/>
            <a:ext cx="71815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sz="1400" dirty="0" smtClean="0">
                <a:latin typeface="Bahnschrift" panose="020B0502040204020203" pitchFamily="34" charset="0"/>
              </a:rPr>
              <a:t>Existem diversos aspectos para a hipótese desse trem de ondas simplificado: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A teoria prediz corretamente que o hemisfério no inverno é mais facilmente perturbado pelas anomalias de aquecimento do equador.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As respostas anômalas apresentam uma dependência espectral com a latitude. Ondas longas se propagam mais em direção aos polos enquanto as ondas mais curtas apresentam latitude de desvio mais direcionadas ao equador (</a:t>
            </a:r>
            <a:r>
              <a:rPr lang="pt-BR" sz="1400" dirty="0" err="1" smtClean="0">
                <a:latin typeface="Bahnschrift" panose="020B0502040204020203" pitchFamily="34" charset="0"/>
              </a:rPr>
              <a:t>Hoskings</a:t>
            </a:r>
            <a:r>
              <a:rPr lang="pt-BR" sz="1400" dirty="0" smtClean="0">
                <a:latin typeface="Bahnschrift" panose="020B0502040204020203" pitchFamily="34" charset="0"/>
              </a:rPr>
              <a:t> &amp; </a:t>
            </a:r>
            <a:r>
              <a:rPr lang="pt-BR" sz="1400" dirty="0" err="1" smtClean="0">
                <a:latin typeface="Bahnschrift" panose="020B0502040204020203" pitchFamily="34" charset="0"/>
              </a:rPr>
              <a:t>Karoly</a:t>
            </a:r>
            <a:r>
              <a:rPr lang="pt-BR" sz="1400" dirty="0" smtClean="0">
                <a:latin typeface="Bahnschrift" panose="020B0502040204020203" pitchFamily="34" charset="0"/>
              </a:rPr>
              <a:t>, 1981).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A dispersão do trem de ondas em direção aos estra-trópicos apresenta uma estrutura </a:t>
            </a:r>
            <a:r>
              <a:rPr lang="pt-BR" sz="1400" dirty="0" err="1" smtClean="0">
                <a:latin typeface="Bahnschrift" panose="020B0502040204020203" pitchFamily="34" charset="0"/>
              </a:rPr>
              <a:t>barotrópica</a:t>
            </a:r>
            <a:r>
              <a:rPr lang="pt-BR" sz="1400" dirty="0" smtClean="0">
                <a:latin typeface="Bahnschrift" panose="020B0502040204020203" pitchFamily="34" charset="0"/>
              </a:rPr>
              <a:t> (</a:t>
            </a:r>
            <a:r>
              <a:rPr lang="pt-BR" sz="1400" dirty="0" err="1" smtClean="0">
                <a:latin typeface="Bahnschrift" panose="020B0502040204020203" pitchFamily="34" charset="0"/>
              </a:rPr>
              <a:t>Hoskings</a:t>
            </a:r>
            <a:r>
              <a:rPr lang="pt-BR" sz="1400" dirty="0" smtClean="0">
                <a:latin typeface="Bahnschrift" panose="020B0502040204020203" pitchFamily="34" charset="0"/>
              </a:rPr>
              <a:t> &amp; </a:t>
            </a:r>
            <a:r>
              <a:rPr lang="pt-BR" sz="1400" dirty="0" err="1" smtClean="0">
                <a:latin typeface="Bahnschrift" panose="020B0502040204020203" pitchFamily="34" charset="0"/>
              </a:rPr>
              <a:t>Karoly</a:t>
            </a:r>
            <a:r>
              <a:rPr lang="pt-BR" sz="1400" dirty="0" smtClean="0">
                <a:latin typeface="Bahnschrift" panose="020B0502040204020203" pitchFamily="34" charset="0"/>
              </a:rPr>
              <a:t>, 1981)..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90795" y="4974327"/>
            <a:ext cx="11601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sz="1400" dirty="0" smtClean="0">
                <a:latin typeface="Bahnschrift" panose="020B0502040204020203" pitchFamily="34" charset="0"/>
              </a:rPr>
              <a:t>Problemas que existem com essa teoria: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Dependendo do estado estacionário assumido, não se considera a possibilidade da instabilidade inerente da atmosfera em seu estado tridimensional.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A teoria ignora a variabilidade longitudinal do estado estacionário apesar delas existir tanto no estado estacionário quanto na variância de baixa frequência.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Seguindo essa linha, a teoria indica que o trem de ondas migra seguindo a fonte de calor conforme ela muda em direção leste durante os episódios de aquecimento equatorial, situação que parece contrária às evidencias de observações e modelagem.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As repostas em estudos de circulação geral não lineares é muito mais complexa.</a:t>
            </a:r>
            <a:endParaRPr lang="pt-BR" sz="1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044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381269" y="512716"/>
            <a:ext cx="932470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1400" dirty="0" smtClean="0">
                <a:latin typeface="Bahnschrift" panose="020B0502040204020203" pitchFamily="34" charset="0"/>
              </a:rPr>
              <a:t>Estados básicos zonais: (</a:t>
            </a:r>
            <a:r>
              <a:rPr lang="pt-BR" sz="1400" dirty="0" err="1" smtClean="0">
                <a:latin typeface="Bahnschrift" panose="020B0502040204020203" pitchFamily="34" charset="0"/>
              </a:rPr>
              <a:t>Charney</a:t>
            </a:r>
            <a:r>
              <a:rPr lang="pt-BR" sz="1400" dirty="0" smtClean="0">
                <a:latin typeface="Bahnschrift" panose="020B0502040204020203" pitchFamily="34" charset="0"/>
              </a:rPr>
              <a:t>, 1963 &amp; 1969)</a:t>
            </a:r>
          </a:p>
          <a:p>
            <a:pPr lvl="1"/>
            <a:r>
              <a:rPr lang="pt-BR" sz="1400" dirty="0" smtClean="0">
                <a:latin typeface="Bahnschrift" panose="020B0502040204020203" pitchFamily="34" charset="0"/>
              </a:rPr>
              <a:t>b) Teleconexão extratropical para tropical.</a:t>
            </a:r>
          </a:p>
          <a:p>
            <a:pPr lvl="1"/>
            <a:r>
              <a:rPr lang="pt-BR" sz="1400" dirty="0" smtClean="0">
                <a:latin typeface="Bahnschrift" panose="020B0502040204020203" pitchFamily="34" charset="0"/>
              </a:rPr>
              <a:t>Considerando a variação longitudinal em termos de tempo médio e estrutura transiente relativa ao estado básico em um modelo </a:t>
            </a:r>
            <a:r>
              <a:rPr lang="pt-BR" sz="1400" dirty="0" err="1" smtClean="0">
                <a:latin typeface="Bahnschrift" panose="020B0502040204020203" pitchFamily="34" charset="0"/>
              </a:rPr>
              <a:t>barotrópico</a:t>
            </a:r>
            <a:r>
              <a:rPr lang="pt-BR" sz="1400" dirty="0" smtClean="0">
                <a:latin typeface="Bahnschrift" panose="020B0502040204020203" pitchFamily="34" charset="0"/>
              </a:rPr>
              <a:t> não linear foi testada a hipótese de que os ventos de oeste equatorial da alta troposfera equatorial eram formadas pela propagação de ondas dos extra trópicos.</a:t>
            </a:r>
          </a:p>
          <a:p>
            <a:pPr lvl="1"/>
            <a:r>
              <a:rPr lang="pt-BR" sz="1400" dirty="0" smtClean="0">
                <a:latin typeface="Bahnschrift" panose="020B0502040204020203" pitchFamily="34" charset="0"/>
              </a:rPr>
              <a:t>Durante o outono e o inverno boreal, quando os ventos de oeste equatorial são mais fortes, os transientes de um hemisfério pode propagar até o equador ou até </a:t>
            </a:r>
            <a:r>
              <a:rPr lang="pt-BR" sz="1400" dirty="0" err="1" smtClean="0">
                <a:latin typeface="Bahnschrift" panose="020B0502040204020203" pitchFamily="34" charset="0"/>
              </a:rPr>
              <a:t>memso</a:t>
            </a:r>
            <a:r>
              <a:rPr lang="pt-BR" sz="1400" dirty="0" smtClean="0">
                <a:latin typeface="Bahnschrift" panose="020B0502040204020203" pitchFamily="34" charset="0"/>
              </a:rPr>
              <a:t> ao outro hemisfério.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Ondas menores o sinal do vento equatorial no ponto de intercepção determina se propaga através da região equatorial, absorvida ou refletida.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Para ondas muito maiores à escala dos ventos de oeste, a onda pode interagir com o estado básico dependendo da fase da onda extratropical. A região do vento de oeste pode ser ampliada ou removida. </a:t>
            </a:r>
          </a:p>
          <a:p>
            <a:pPr marL="800100" lvl="1" indent="-342900">
              <a:buAutoNum type="alphaLcParenR"/>
            </a:pPr>
            <a:endParaRPr lang="pt-BR" sz="1400" dirty="0" smtClean="0">
              <a:latin typeface="Bahnschrift" panose="020B0502040204020203" pitchFamily="34" charset="0"/>
            </a:endParaRPr>
          </a:p>
          <a:p>
            <a:pPr marL="342900" indent="-342900">
              <a:buAutoNum type="arabicPeriod"/>
            </a:pPr>
            <a:r>
              <a:rPr lang="pt-BR" sz="1400" dirty="0" smtClean="0">
                <a:latin typeface="Bahnschrift" panose="020B0502040204020203" pitchFamily="34" charset="0"/>
              </a:rPr>
              <a:t>Dispersão de ondas em um fluxo de variação longitudinal do estado estacionário: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Os distúrbios tropicais são invariavelmente convectivos e confinados às regiões oceânicas de temperaturas quentes. Eles apresentam uma estrutura divergente que ocupa toda a troposfera, e também, são aprisionadas </a:t>
            </a:r>
            <a:r>
              <a:rPr lang="pt-BR" sz="1400" dirty="0" err="1" smtClean="0">
                <a:latin typeface="Bahnschrift" panose="020B0502040204020203" pitchFamily="34" charset="0"/>
              </a:rPr>
              <a:t>equatorialmente</a:t>
            </a:r>
            <a:r>
              <a:rPr lang="pt-BR" sz="1400" dirty="0" smtClean="0">
                <a:latin typeface="Bahnschrift" panose="020B0502040204020203" pitchFamily="34" charset="0"/>
              </a:rPr>
              <a:t> com uma amplitude que diminui exponencialmente com a distância do equador.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Os sistemas convectivos dos trópicos agregam aquecimento localmente que produzem efeitos locais que forçam circulações diretamente relacionadas ao extra trópicos.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Porém, é concebível que há outros efeitos com variações longitudinais no estado básico equatorial que podem criar influencias em regiões não convectivas e remotas dos trópicos e até mesmo extratropicais.</a:t>
            </a:r>
          </a:p>
          <a:p>
            <a:pPr marL="342900" indent="-342900">
              <a:buAutoNum type="arabicPeriod"/>
            </a:pPr>
            <a:endParaRPr lang="pt-BR" sz="1400" dirty="0" smtClean="0">
              <a:latin typeface="Bahnschrift" panose="020B0502040204020203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pt-BR" sz="1400" dirty="0" smtClean="0">
                <a:latin typeface="Bahnschrift" panose="020B0502040204020203" pitchFamily="34" charset="0"/>
              </a:rPr>
              <a:t>Mecanismos do duto de oeste – </a:t>
            </a:r>
            <a:r>
              <a:rPr lang="pt-BR" sz="1400" i="1" dirty="0" err="1" smtClean="0">
                <a:latin typeface="Bahnschrift" panose="020B0502040204020203" pitchFamily="34" charset="0"/>
              </a:rPr>
              <a:t>Westerly</a:t>
            </a:r>
            <a:r>
              <a:rPr lang="pt-BR" sz="1400" i="1" dirty="0" smtClean="0">
                <a:latin typeface="Bahnschrift" panose="020B0502040204020203" pitchFamily="34" charset="0"/>
              </a:rPr>
              <a:t> </a:t>
            </a:r>
            <a:r>
              <a:rPr lang="pt-BR" sz="1400" i="1" dirty="0" err="1" smtClean="0">
                <a:latin typeface="Bahnschrift" panose="020B0502040204020203" pitchFamily="34" charset="0"/>
              </a:rPr>
              <a:t>duct</a:t>
            </a:r>
            <a:r>
              <a:rPr lang="pt-BR" sz="1400" i="1" dirty="0" smtClean="0">
                <a:latin typeface="Bahnschrift" panose="020B0502040204020203" pitchFamily="34" charset="0"/>
              </a:rPr>
              <a:t> </a:t>
            </a:r>
            <a:r>
              <a:rPr lang="pt-BR" sz="1400" i="1" dirty="0" err="1" smtClean="0">
                <a:latin typeface="Bahnschrift" panose="020B0502040204020203" pitchFamily="34" charset="0"/>
              </a:rPr>
              <a:t>mechanism</a:t>
            </a:r>
            <a:endParaRPr lang="pt-BR" sz="1400" i="1" dirty="0" smtClean="0">
              <a:latin typeface="Bahnschrift" panose="020B05020402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Bahnschrift" panose="020B0502040204020203" pitchFamily="34" charset="0"/>
              </a:rPr>
              <a:t>O problema da teoria de trens de onda para teleconexões atmosféricas e o entendimento da importância do papel do cisalhamento longitudinal, juntamente com a identificação da região de saturação e emanação de ondas, permitem colocar o novo mecanismo de comunicação entre os trópicos e os </a:t>
            </a:r>
            <a:r>
              <a:rPr lang="pt-BR" sz="1400" dirty="0" err="1" smtClean="0">
                <a:latin typeface="Bahnschrift" panose="020B0502040204020203" pitchFamily="34" charset="0"/>
              </a:rPr>
              <a:t>extratrópicos</a:t>
            </a:r>
            <a:r>
              <a:rPr lang="pt-BR" sz="1400" dirty="0" smtClean="0">
                <a:latin typeface="Bahnschrift" panose="020B0502040204020203" pitchFamily="34" charset="0"/>
              </a:rPr>
              <a:t>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5</a:t>
            </a:r>
            <a:r>
              <a:rPr lang="pt-BR" sz="2000" b="1" dirty="0" smtClean="0">
                <a:latin typeface="Bahnschrift" panose="020B0502040204020203" pitchFamily="34" charset="0"/>
              </a:rPr>
              <a:t>. Dispersão das ondas </a:t>
            </a:r>
            <a:r>
              <a:rPr lang="pt-BR" sz="2000" b="1" dirty="0" err="1" smtClean="0">
                <a:latin typeface="Bahnschrift" panose="020B0502040204020203" pitchFamily="34" charset="0"/>
              </a:rPr>
              <a:t>Rossby</a:t>
            </a:r>
            <a:r>
              <a:rPr lang="pt-BR" sz="2000" b="1" dirty="0" smtClean="0">
                <a:latin typeface="Bahnschrift" panose="020B0502040204020203" pitchFamily="34" charset="0"/>
              </a:rPr>
              <a:t> e teorias de respostas ao estado estacionário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039225" y="909079"/>
            <a:ext cx="31527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1400" dirty="0" smtClean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Que foram até então baseadas em estados básicos zonais e ignoravam a variação longitudinal considerável tanto em tempo quanto nas estruturas transientes.</a:t>
            </a:r>
            <a:endParaRPr lang="pt-BR" sz="1400" dirty="0">
              <a:solidFill>
                <a:schemeClr val="accent2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9115425" y="4787064"/>
            <a:ext cx="30765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O mecanismo indica que o desenvolvimento dos transientes nas regiões de temperaturas quentes do oceano nos trópicos, e que na ocorrência de regiões de saturação, define-se a onda de propagação e emanação em direção aos extra trópicos.</a:t>
            </a:r>
            <a:endParaRPr lang="pt-BR" sz="1400" dirty="0">
              <a:solidFill>
                <a:schemeClr val="accent5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762125" y="6160416"/>
            <a:ext cx="763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1400" dirty="0" smtClean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Apesar de ser uma mecanismo atraente, ainda não considera a instabilidade  extratropical do estado básico. </a:t>
            </a:r>
            <a:endParaRPr lang="pt-BR" sz="1400" dirty="0">
              <a:solidFill>
                <a:schemeClr val="accent2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719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5844" y="1143001"/>
            <a:ext cx="11622024" cy="2340864"/>
          </a:xfrm>
        </p:spPr>
        <p:txBody>
          <a:bodyPr>
            <a:no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TEORIA DA INSTABILIDADE TRIDIMENSIONAL E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VARIABILIDADE DE BAIXA FREQUÊNCIA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ATMOSFERA</a:t>
            </a:r>
          </a:p>
        </p:txBody>
      </p:sp>
    </p:spTree>
    <p:extLst>
      <p:ext uri="{BB962C8B-B14F-4D97-AF65-F5344CB8AC3E}">
        <p14:creationId xmlns:p14="http://schemas.microsoft.com/office/powerpoint/2010/main" val="27185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46304" y="256032"/>
            <a:ext cx="11859768" cy="6464808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estudo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Frederiksen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(1982a)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mostrou que a teoria da instabilidade com fluxos tridimensionais de estado básico poderia produzir uma variedade de distúrbios além dos modos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monopolos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ciclogênese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(como os mostrados nas Figuras 9b e 10b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como os bloqueios;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0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46304" y="256032"/>
            <a:ext cx="11859768" cy="6464808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estudo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Frederiksen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(1982a)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mostrou que a teoria da instabilidade com fluxos tridimensionais de estado básico poderia produzir uma variedade de distúrbios além dos modos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monopolos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ciclogênese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(como os mostrados nas Figuras 9b e 10b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como os bloqueios;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acordo com essa proposição, a formação de anomalias maduras, como eventos de bloqueio, é iniciada 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alguns casos) pela geração de modos iniciais de instabilidade de dipolo bloqueador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corrente abaixo das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regiões de amplitude máxima das anomalias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maduras;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296341" y="2719799"/>
            <a:ext cx="7409634" cy="1040546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1</a:t>
            </a:r>
            <a:r>
              <a:rPr lang="pt-BR" sz="2000" b="1" dirty="0" smtClean="0">
                <a:latin typeface="Bahnschrift" panose="020B0502040204020203" pitchFamily="34" charset="0"/>
              </a:rPr>
              <a:t>. Introdução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3266" y="561974"/>
            <a:ext cx="10991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Bahnschrift" panose="020B0502040204020203" pitchFamily="34" charset="0"/>
              </a:rPr>
              <a:t>Duas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linhas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pesquisa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foram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desenvolvidas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nas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ciências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atmosféricas</a:t>
            </a:r>
            <a:r>
              <a:rPr lang="en-US" sz="1600" dirty="0" smtClean="0">
                <a:latin typeface="Bahnschrift" panose="020B0502040204020203" pitchFamily="34" charset="0"/>
              </a:rPr>
              <a:t>, </a:t>
            </a:r>
            <a:r>
              <a:rPr lang="en-US" sz="1600" dirty="0" err="1" smtClean="0">
                <a:latin typeface="Bahnschrift" panose="020B0502040204020203" pitchFamily="34" charset="0"/>
              </a:rPr>
              <a:t>ambas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relacionadas</a:t>
            </a:r>
            <a:r>
              <a:rPr lang="en-US" sz="1600" dirty="0" smtClean="0">
                <a:latin typeface="Bahnschrift" panose="020B0502040204020203" pitchFamily="34" charset="0"/>
              </a:rPr>
              <a:t> com a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baixa-frequência</a:t>
            </a:r>
            <a:r>
              <a:rPr lang="en-US" sz="1600" dirty="0" smtClean="0">
                <a:latin typeface="Bahnschrift" panose="020B0502040204020203" pitchFamily="34" charset="0"/>
              </a:rPr>
              <a:t>:</a:t>
            </a:r>
          </a:p>
          <a:p>
            <a:endParaRPr lang="en-US" sz="1600" dirty="0" smtClean="0">
              <a:latin typeface="Bahnschrif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Bahnschrift" panose="020B0502040204020203" pitchFamily="34" charset="0"/>
              </a:rPr>
              <a:t>Avanço</a:t>
            </a:r>
            <a:r>
              <a:rPr lang="en-US" sz="1600" dirty="0" smtClean="0">
                <a:latin typeface="Bahnschrift" panose="020B0502040204020203" pitchFamily="34" charset="0"/>
              </a:rPr>
              <a:t> da </a:t>
            </a:r>
            <a:r>
              <a:rPr lang="en-US" sz="1600" dirty="0" err="1" smtClean="0">
                <a:latin typeface="Bahnschrift" panose="020B0502040204020203" pitchFamily="34" charset="0"/>
              </a:rPr>
              <a:t>previsão</a:t>
            </a:r>
            <a:r>
              <a:rPr lang="en-US" sz="1600" dirty="0" smtClean="0">
                <a:latin typeface="Bahnschrift" panose="020B0502040204020203" pitchFamily="34" charset="0"/>
              </a:rPr>
              <a:t> para as </a:t>
            </a:r>
            <a:r>
              <a:rPr lang="en-US" sz="1600" dirty="0" err="1" smtClean="0">
                <a:latin typeface="Bahnschrift" panose="020B0502040204020203" pitchFamily="34" charset="0"/>
              </a:rPr>
              <a:t>médias</a:t>
            </a:r>
            <a:r>
              <a:rPr lang="en-US" sz="1600" dirty="0" smtClean="0">
                <a:latin typeface="Bahnschrift" panose="020B0502040204020203" pitchFamily="34" charset="0"/>
              </a:rPr>
              <a:t> (5 – 10 </a:t>
            </a:r>
            <a:r>
              <a:rPr lang="en-US" sz="1600" dirty="0" err="1" smtClean="0">
                <a:latin typeface="Bahnschrift" panose="020B0502040204020203" pitchFamily="34" charset="0"/>
              </a:rPr>
              <a:t>dias</a:t>
            </a:r>
            <a:r>
              <a:rPr lang="en-US" sz="1600" dirty="0" smtClean="0">
                <a:latin typeface="Bahnschrift" panose="020B0502040204020203" pitchFamily="34" charset="0"/>
              </a:rPr>
              <a:t>) e </a:t>
            </a:r>
            <a:r>
              <a:rPr lang="en-US" sz="1600" dirty="0" err="1" smtClean="0">
                <a:latin typeface="Bahnschrift" panose="020B0502040204020203" pitchFamily="34" charset="0"/>
              </a:rPr>
              <a:t>baixas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frequências</a:t>
            </a:r>
            <a:r>
              <a:rPr lang="en-US" sz="1600" dirty="0" smtClean="0">
                <a:latin typeface="Bahnschrift" panose="020B0502040204020203" pitchFamily="34" charset="0"/>
              </a:rPr>
              <a:t> (10 – 90 </a:t>
            </a:r>
            <a:r>
              <a:rPr lang="en-US" sz="1600" dirty="0" err="1" smtClean="0">
                <a:latin typeface="Bahnschrift" panose="020B0502040204020203" pitchFamily="34" charset="0"/>
              </a:rPr>
              <a:t>dias</a:t>
            </a:r>
            <a:r>
              <a:rPr lang="en-US" sz="1600" dirty="0" smtClean="0">
                <a:latin typeface="Bahnschrift" panose="020B0502040204020203" pitchFamily="34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>
              <a:latin typeface="Bahnschrif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Bahnschrift" panose="020B0502040204020203" pitchFamily="34" charset="0"/>
              </a:rPr>
              <a:t>Climatologia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dinâmica</a:t>
            </a:r>
            <a:r>
              <a:rPr lang="en-US" sz="1600" dirty="0" smtClean="0">
                <a:latin typeface="Bahnschrift" panose="020B0502040204020203" pitchFamily="34" charset="0"/>
              </a:rPr>
              <a:t> para a </a:t>
            </a:r>
            <a:r>
              <a:rPr lang="en-US" sz="1600" dirty="0" err="1" smtClean="0">
                <a:latin typeface="Bahnschrift" panose="020B0502040204020203" pitchFamily="34" charset="0"/>
              </a:rPr>
              <a:t>previsão</a:t>
            </a:r>
            <a:r>
              <a:rPr lang="en-US" sz="1600" dirty="0" smtClean="0">
                <a:latin typeface="Bahnschrift" panose="020B0502040204020203" pitchFamily="34" charset="0"/>
              </a:rPr>
              <a:t> da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interanual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mesmo</a:t>
            </a:r>
            <a:r>
              <a:rPr lang="en-US" sz="1600" dirty="0" smtClean="0">
                <a:latin typeface="Bahnschrift" panose="020B0502040204020203" pitchFamily="34" charset="0"/>
              </a:rPr>
              <a:t> que </a:t>
            </a:r>
            <a:r>
              <a:rPr lang="en-US" sz="1600" dirty="0" err="1" smtClean="0">
                <a:latin typeface="Bahnschrift" panose="020B0502040204020203" pitchFamily="34" charset="0"/>
              </a:rPr>
              <a:t>seja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estatisticamente</a:t>
            </a:r>
            <a:r>
              <a:rPr lang="en-US" sz="1600" dirty="0" smtClean="0">
                <a:latin typeface="Bahnschrift" panose="020B0502040204020203" pitchFamily="34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Bahnschrift" panose="020B0502040204020203" pitchFamily="34" charset="0"/>
              </a:rPr>
              <a:t>Ex: </a:t>
            </a:r>
            <a:r>
              <a:rPr lang="en-US" sz="1600" dirty="0" err="1" smtClean="0">
                <a:latin typeface="Bahnschrift" panose="020B0502040204020203" pitchFamily="34" charset="0"/>
              </a:rPr>
              <a:t>respostas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remotas</a:t>
            </a:r>
            <a:r>
              <a:rPr lang="en-US" sz="1600" dirty="0" smtClean="0">
                <a:latin typeface="Bahnschrift" panose="020B0502040204020203" pitchFamily="34" charset="0"/>
              </a:rPr>
              <a:t> dos </a:t>
            </a:r>
            <a:r>
              <a:rPr lang="en-US" sz="1600" dirty="0" err="1" smtClean="0">
                <a:latin typeface="Bahnschrift" panose="020B0502040204020203" pitchFamily="34" charset="0"/>
              </a:rPr>
              <a:t>sistemas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climáticos</a:t>
            </a:r>
            <a:r>
              <a:rPr lang="en-US" sz="1600" dirty="0">
                <a:latin typeface="Bahnschrift" panose="020B0502040204020203" pitchFamily="34" charset="0"/>
              </a:rPr>
              <a:t> </a:t>
            </a:r>
            <a:r>
              <a:rPr lang="en-US" sz="1600" dirty="0" smtClean="0">
                <a:latin typeface="Bahnschrift" panose="020B0502040204020203" pitchFamily="34" charset="0"/>
              </a:rPr>
              <a:t>que </a:t>
            </a:r>
            <a:r>
              <a:rPr lang="en-US" sz="1600" dirty="0" err="1" smtClean="0">
                <a:latin typeface="Bahnschrift" panose="020B0502040204020203" pitchFamily="34" charset="0"/>
              </a:rPr>
              <a:t>são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importantes</a:t>
            </a:r>
            <a:r>
              <a:rPr lang="en-US" sz="1600" dirty="0" smtClean="0">
                <a:latin typeface="Bahnschrift" panose="020B0502040204020203" pitchFamily="34" charset="0"/>
              </a:rPr>
              <a:t> para </a:t>
            </a:r>
            <a:r>
              <a:rPr lang="en-US" sz="1600" dirty="0" err="1" smtClean="0">
                <a:latin typeface="Bahnschrift" panose="020B0502040204020203" pitchFamily="34" charset="0"/>
              </a:rPr>
              <a:t>construir</a:t>
            </a:r>
            <a:r>
              <a:rPr lang="en-US" sz="1600" dirty="0" smtClean="0">
                <a:latin typeface="Bahnschrift" panose="020B0502040204020203" pitchFamily="34" charset="0"/>
              </a:rPr>
              <a:t> a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interanual</a:t>
            </a:r>
            <a:r>
              <a:rPr lang="en-US" sz="1600" dirty="0" smtClean="0">
                <a:latin typeface="Bahnschrift" panose="020B0502040204020203" pitchFamily="34" charset="0"/>
              </a:rPr>
              <a:t>. </a:t>
            </a:r>
            <a:r>
              <a:rPr lang="en-US" sz="1600" dirty="0" err="1" smtClean="0">
                <a:latin typeface="Bahnschrift" panose="020B0502040204020203" pitchFamily="34" charset="0"/>
              </a:rPr>
              <a:t>Relação</a:t>
            </a:r>
            <a:r>
              <a:rPr lang="en-US" sz="1600" dirty="0" smtClean="0">
                <a:latin typeface="Bahnschrift" panose="020B0502040204020203" pitchFamily="34" charset="0"/>
              </a:rPr>
              <a:t> entre as </a:t>
            </a:r>
            <a:r>
              <a:rPr lang="en-US" sz="1600" dirty="0" err="1" smtClean="0">
                <a:latin typeface="Bahnschrift" panose="020B0502040204020203" pitchFamily="34" charset="0"/>
              </a:rPr>
              <a:t>anomalias</a:t>
            </a:r>
            <a:r>
              <a:rPr lang="en-US" sz="1600" dirty="0" smtClean="0">
                <a:latin typeface="Bahnschrift" panose="020B0502040204020203" pitchFamily="34" charset="0"/>
              </a:rPr>
              <a:t> do </a:t>
            </a:r>
            <a:r>
              <a:rPr lang="en-US" sz="1600" dirty="0" err="1" smtClean="0">
                <a:latin typeface="Bahnschrift" panose="020B0502040204020203" pitchFamily="34" charset="0"/>
              </a:rPr>
              <a:t>clima</a:t>
            </a:r>
            <a:r>
              <a:rPr lang="en-US" sz="1600" dirty="0" smtClean="0">
                <a:latin typeface="Bahnschrift" panose="020B0502040204020203" pitchFamily="34" charset="0"/>
              </a:rPr>
              <a:t> tropical e extratropical.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296341" y="2851810"/>
            <a:ext cx="7304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Modelagem</a:t>
            </a:r>
            <a:r>
              <a:rPr lang="en-US" sz="1600" dirty="0" smtClean="0">
                <a:latin typeface="Bahnschrift" panose="020B0502040204020203" pitchFamily="34" charset="0"/>
              </a:rPr>
              <a:t> e </a:t>
            </a:r>
            <a:r>
              <a:rPr lang="en-US" sz="1600" dirty="0" err="1" smtClean="0">
                <a:latin typeface="Bahnschrift" panose="020B0502040204020203" pitchFamily="34" charset="0"/>
              </a:rPr>
              <a:t>estudos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observacionais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baixa-frequência</a:t>
            </a:r>
            <a:endParaRPr lang="en-US" sz="16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Bahnschrift" panose="020B0502040204020203" pitchFamily="34" charset="0"/>
              </a:rPr>
              <a:t>Teleconexões de forçantes </a:t>
            </a:r>
            <a:r>
              <a:rPr lang="en-US" sz="1600" dirty="0" err="1" smtClean="0">
                <a:latin typeface="Bahnschrift" panose="020B0502040204020203" pitchFamily="34" charset="0"/>
              </a:rPr>
              <a:t>remotas</a:t>
            </a:r>
            <a:endParaRPr lang="en-US" sz="16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Respostas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climáticas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anômalas</a:t>
            </a:r>
            <a:endParaRPr lang="en-US" sz="1600" dirty="0" smtClean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9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46304" y="256032"/>
            <a:ext cx="11859768" cy="6464808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estudo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Frederiksen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(1982a)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mostrou que a teoria da instabilidade com fluxos tridimensionais de estado básico poderia produzir uma variedade de distúrbios além dos modos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monopolos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ciclogênese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(como os mostrados nas Figuras 9b e 10b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como os bloqueios;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acordo com essa proposição, a formação de anomalias maduras, como eventos de bloqueio, é iniciada 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alguns casos) pela geração de modos iniciais de instabilidade de dipolo bloqueador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corrente abaixo das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regiões de amplitude máxima das anomalias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maduras;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Processos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baroclínicos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processos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barotrópico:  eles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propagam para o leste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nclinação para o oeste com a altura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medida que aumentam em amplitude, tornam-se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barotrópico. 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5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46304" y="256032"/>
            <a:ext cx="11859768" cy="6464808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estudo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Frederiksen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(1982a)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mostrou que a teoria da instabilidade com fluxos tridimensionais de estado básico poderia produzir uma variedade de distúrbios além dos modos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monopolos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ciclogênese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(como os mostrados nas Figuras 9b e 10b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como os bloqueios;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acordo com essa proposição, a formação de anomalias maduras, como eventos de bloqueio, é iniciada 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alguns casos) pela geração de modos iniciais de instabilidade de dipolo bloqueador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corrente abaixo das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regiões de amplitude máxima das anomalias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maduras;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Processos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baroclínicos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processos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barotrópico:  eles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propagam para o leste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nclinação para o oeste com a altura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medida que aumentam em amplitude, tornam-se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barotrópico. 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mudança dos modos dipolo de início de bloqueio para modos de anomalia madura ocorreria por efeitos não-lineares da mesma maneira que ocorre com distúrbios na escala de ciclones e como é encontrado nas experiências 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[1976],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Simmons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Hoskins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[1978]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Frederiksen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[1981a, 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3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0312" y="265176"/>
            <a:ext cx="11777472" cy="6437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Frederiksen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[1982a, 1983c] estudou a instabilidade de um fluxo tridimensional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inverno do hemisfério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norte;</a:t>
            </a:r>
          </a:p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modelo quase-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geostrófico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duas camadas com geometria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esférica; </a:t>
            </a:r>
          </a:p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diferentes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parâmetros de estabilidade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estática;</a:t>
            </a:r>
          </a:p>
          <a:p>
            <a:pPr algn="ctr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Verificou-se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havia uma estreita relação entre o período dos modos e sua estrutura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baroclínica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barotrópica. Períodos curtos (altas frequências) estão associados a modos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baroclínicos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menor escala, progredindo por modos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barotrópicos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cada vez mais amplos à medida que o período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97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016" y="127381"/>
            <a:ext cx="11969496" cy="759587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Bloqueios no HN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80" y="1335829"/>
            <a:ext cx="7557317" cy="3782752"/>
          </a:xfrm>
        </p:spPr>
      </p:pic>
      <p:cxnSp>
        <p:nvCxnSpPr>
          <p:cNvPr id="6" name="Conector reto 5"/>
          <p:cNvCxnSpPr/>
          <p:nvPr/>
        </p:nvCxnSpPr>
        <p:spPr>
          <a:xfrm>
            <a:off x="2728031" y="1875167"/>
            <a:ext cx="475488" cy="8869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3750306" y="3313597"/>
            <a:ext cx="0" cy="8869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843985" y="5277322"/>
            <a:ext cx="4361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Inclinação para oeste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dipolar antes do estabelecimento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Barotropia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monopolar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682" y="231365"/>
            <a:ext cx="2766300" cy="6523285"/>
          </a:xfrm>
          <a:prstGeom prst="rect">
            <a:avLst/>
          </a:prstGeom>
        </p:spPr>
      </p:pic>
      <p:sp>
        <p:nvSpPr>
          <p:cNvPr id="12" name="Elipse 11"/>
          <p:cNvSpPr/>
          <p:nvPr/>
        </p:nvSpPr>
        <p:spPr>
          <a:xfrm>
            <a:off x="9791566" y="1371600"/>
            <a:ext cx="868680" cy="70408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0169652" y="3531178"/>
            <a:ext cx="594360" cy="57926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10032492" y="5523609"/>
            <a:ext cx="868680" cy="70408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7571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2468879"/>
            <a:ext cx="11814048" cy="3708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Lejen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1984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um estudo observacional do bloqueio do hemisfério sul, também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encontrou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suporte para os modos de instabilidade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dipolar,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esses responsáveis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​​pela maioria dos episódios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bloqueio.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4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2870581"/>
            <a:ext cx="1162202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INSTABILIDADE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ESTADO BÁSICO E DISPERSÃO DE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ONDAS DE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001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" y="218821"/>
            <a:ext cx="11768328" cy="12533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 Teorias de estado estacionário linear e não linear</a:t>
            </a:r>
            <a:b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uma atmosfera instável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836" y="1572768"/>
            <a:ext cx="11768328" cy="505663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obtenção de soluções lineares realistas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 de quão bem-sucedido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substituição 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efeitos dos transientes por coeficientes de arrasto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difusão, dado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aproximadamente metade da energia cinética na atmosfera é devida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transientes;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1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" y="218821"/>
            <a:ext cx="11768328" cy="12533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 Teorias de estado estacionário linear e não linear</a:t>
            </a:r>
            <a:b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uma atmosfera instável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836" y="1572768"/>
            <a:ext cx="11768328" cy="505663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obtenção de soluções lineares realistas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 de quão bem-sucedido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substituição 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efeitos dos transientes por coeficientes de arrasto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difusão, dado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aproximadamente metade da energia cinética na atmosfera é devida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transientes;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geral, não é possível fornecer uma estimativa a priori de quão bem a solução linear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estado estacionário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aproxima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resposta 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linear, 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4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" y="218821"/>
            <a:ext cx="11768328" cy="12533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 Teorias de estado estacionário linear e não linear</a:t>
            </a:r>
            <a:b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uma atmosfera instável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836" y="1572768"/>
            <a:ext cx="11768328" cy="505663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obtenção de soluções lineares realistas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 de quão bem-sucedido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substituição 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efeitos dos transientes por coeficientes de arrasto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difusão, dado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aproximadamente metade da energia cinética na atmosfera é devida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transientes;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geral, não é possível fornecer uma estimativa a priori de quão bem a solução linear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estado estacionário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aproxima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resposta 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linear,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entanto,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Frederiksen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Carneyale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(1986),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examinaram as condições sob as quais a solução linear de estado estacionário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também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a solução climática não linear para o caso simples de fluxo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invíscido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rotação do corpo sólido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modelo barotrópico. Eles descobrem que, no caso em que o componente de rotação do corpo sólido corresponde ao fluxo para oeste, a solução linear de estado estacionário também é a solução climática não linear. No entanto, no caso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fluxo de rotação do corpo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sólido ser para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leste, a solução linear de estado estacionário é instável e os estados climáticos lineares e não lineares são consideravelmente diferentes.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4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" y="393192"/>
            <a:ext cx="11768328" cy="10789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 Flutuações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internas ou respostas a </a:t>
            </a:r>
            <a:r>
              <a:rPr lang="pt-B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 externas?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836" y="1280160"/>
            <a:ext cx="11768328" cy="543153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subseção, examinamos alguns dos estudos observacionais e modelo que lançam luz sobre o papel das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flutuações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internas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forçamentos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externos na geração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anomalias;</a:t>
            </a:r>
          </a:p>
        </p:txBody>
      </p:sp>
    </p:spTree>
    <p:extLst>
      <p:ext uri="{BB962C8B-B14F-4D97-AF65-F5344CB8AC3E}">
        <p14:creationId xmlns:p14="http://schemas.microsoft.com/office/powerpoint/2010/main" val="224298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296341" y="2719799"/>
            <a:ext cx="7409634" cy="1040546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1</a:t>
            </a:r>
            <a:r>
              <a:rPr lang="pt-BR" sz="2000" b="1" dirty="0" smtClean="0">
                <a:latin typeface="Bahnschrift" panose="020B0502040204020203" pitchFamily="34" charset="0"/>
              </a:rPr>
              <a:t>. Introdução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3266" y="561974"/>
            <a:ext cx="10991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Bahnschrift" panose="020B0502040204020203" pitchFamily="34" charset="0"/>
              </a:rPr>
              <a:t>Duas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linhas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pesquisa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foram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desenvolvidas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nas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ciências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atmosféricas</a:t>
            </a:r>
            <a:r>
              <a:rPr lang="en-US" sz="1600" dirty="0" smtClean="0">
                <a:latin typeface="Bahnschrift" panose="020B0502040204020203" pitchFamily="34" charset="0"/>
              </a:rPr>
              <a:t>, </a:t>
            </a:r>
            <a:r>
              <a:rPr lang="en-US" sz="1600" dirty="0" err="1" smtClean="0">
                <a:latin typeface="Bahnschrift" panose="020B0502040204020203" pitchFamily="34" charset="0"/>
              </a:rPr>
              <a:t>ambas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relacionadas</a:t>
            </a:r>
            <a:r>
              <a:rPr lang="en-US" sz="1600" dirty="0" smtClean="0">
                <a:latin typeface="Bahnschrift" panose="020B0502040204020203" pitchFamily="34" charset="0"/>
              </a:rPr>
              <a:t> com a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baixa-frequência</a:t>
            </a:r>
            <a:r>
              <a:rPr lang="en-US" sz="1600" dirty="0" smtClean="0">
                <a:latin typeface="Bahnschrift" panose="020B0502040204020203" pitchFamily="34" charset="0"/>
              </a:rPr>
              <a:t>:</a:t>
            </a:r>
          </a:p>
          <a:p>
            <a:endParaRPr lang="en-US" sz="1600" dirty="0" smtClean="0">
              <a:latin typeface="Bahnschrif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Bahnschrift" panose="020B0502040204020203" pitchFamily="34" charset="0"/>
              </a:rPr>
              <a:t>Avanço</a:t>
            </a:r>
            <a:r>
              <a:rPr lang="en-US" sz="1600" dirty="0" smtClean="0">
                <a:latin typeface="Bahnschrift" panose="020B0502040204020203" pitchFamily="34" charset="0"/>
              </a:rPr>
              <a:t> da </a:t>
            </a:r>
            <a:r>
              <a:rPr lang="en-US" sz="1600" dirty="0" err="1" smtClean="0">
                <a:latin typeface="Bahnschrift" panose="020B0502040204020203" pitchFamily="34" charset="0"/>
              </a:rPr>
              <a:t>previsão</a:t>
            </a:r>
            <a:r>
              <a:rPr lang="en-US" sz="1600" dirty="0" smtClean="0">
                <a:latin typeface="Bahnschrift" panose="020B0502040204020203" pitchFamily="34" charset="0"/>
              </a:rPr>
              <a:t> para as </a:t>
            </a:r>
            <a:r>
              <a:rPr lang="en-US" sz="1600" dirty="0" err="1" smtClean="0">
                <a:latin typeface="Bahnschrift" panose="020B0502040204020203" pitchFamily="34" charset="0"/>
              </a:rPr>
              <a:t>médias</a:t>
            </a:r>
            <a:r>
              <a:rPr lang="en-US" sz="1600" dirty="0" smtClean="0">
                <a:latin typeface="Bahnschrift" panose="020B0502040204020203" pitchFamily="34" charset="0"/>
              </a:rPr>
              <a:t> (5 – 10 </a:t>
            </a:r>
            <a:r>
              <a:rPr lang="en-US" sz="1600" dirty="0" err="1" smtClean="0">
                <a:latin typeface="Bahnschrift" panose="020B0502040204020203" pitchFamily="34" charset="0"/>
              </a:rPr>
              <a:t>dias</a:t>
            </a:r>
            <a:r>
              <a:rPr lang="en-US" sz="1600" dirty="0" smtClean="0">
                <a:latin typeface="Bahnschrift" panose="020B0502040204020203" pitchFamily="34" charset="0"/>
              </a:rPr>
              <a:t>) e </a:t>
            </a:r>
            <a:r>
              <a:rPr lang="en-US" sz="1600" dirty="0" err="1" smtClean="0">
                <a:latin typeface="Bahnschrift" panose="020B0502040204020203" pitchFamily="34" charset="0"/>
              </a:rPr>
              <a:t>baixas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frequências</a:t>
            </a:r>
            <a:r>
              <a:rPr lang="en-US" sz="1600" dirty="0" smtClean="0">
                <a:latin typeface="Bahnschrift" panose="020B0502040204020203" pitchFamily="34" charset="0"/>
              </a:rPr>
              <a:t> (10 – 90 </a:t>
            </a:r>
            <a:r>
              <a:rPr lang="en-US" sz="1600" dirty="0" err="1" smtClean="0">
                <a:latin typeface="Bahnschrift" panose="020B0502040204020203" pitchFamily="34" charset="0"/>
              </a:rPr>
              <a:t>dias</a:t>
            </a:r>
            <a:r>
              <a:rPr lang="en-US" sz="1600" dirty="0" smtClean="0">
                <a:latin typeface="Bahnschrift" panose="020B0502040204020203" pitchFamily="34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>
              <a:latin typeface="Bahnschrift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Bahnschrift" panose="020B0502040204020203" pitchFamily="34" charset="0"/>
              </a:rPr>
              <a:t>Climatologia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dinâmica</a:t>
            </a:r>
            <a:r>
              <a:rPr lang="en-US" sz="1600" dirty="0" smtClean="0">
                <a:latin typeface="Bahnschrift" panose="020B0502040204020203" pitchFamily="34" charset="0"/>
              </a:rPr>
              <a:t> para a </a:t>
            </a:r>
            <a:r>
              <a:rPr lang="en-US" sz="1600" dirty="0" err="1" smtClean="0">
                <a:latin typeface="Bahnschrift" panose="020B0502040204020203" pitchFamily="34" charset="0"/>
              </a:rPr>
              <a:t>previsão</a:t>
            </a:r>
            <a:r>
              <a:rPr lang="en-US" sz="1600" dirty="0" smtClean="0">
                <a:latin typeface="Bahnschrift" panose="020B0502040204020203" pitchFamily="34" charset="0"/>
              </a:rPr>
              <a:t> da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interanual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mesmo</a:t>
            </a:r>
            <a:r>
              <a:rPr lang="en-US" sz="1600" dirty="0" smtClean="0">
                <a:latin typeface="Bahnschrift" panose="020B0502040204020203" pitchFamily="34" charset="0"/>
              </a:rPr>
              <a:t> que </a:t>
            </a:r>
            <a:r>
              <a:rPr lang="en-US" sz="1600" dirty="0" err="1" smtClean="0">
                <a:latin typeface="Bahnschrift" panose="020B0502040204020203" pitchFamily="34" charset="0"/>
              </a:rPr>
              <a:t>seja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estatisticamente</a:t>
            </a:r>
            <a:r>
              <a:rPr lang="en-US" sz="1600" dirty="0" smtClean="0">
                <a:latin typeface="Bahnschrift" panose="020B0502040204020203" pitchFamily="34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Bahnschrift" panose="020B0502040204020203" pitchFamily="34" charset="0"/>
              </a:rPr>
              <a:t>Ex: </a:t>
            </a:r>
            <a:r>
              <a:rPr lang="en-US" sz="1600" dirty="0" err="1" smtClean="0">
                <a:latin typeface="Bahnschrift" panose="020B0502040204020203" pitchFamily="34" charset="0"/>
              </a:rPr>
              <a:t>respostas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remotas</a:t>
            </a:r>
            <a:r>
              <a:rPr lang="en-US" sz="1600" dirty="0" smtClean="0">
                <a:latin typeface="Bahnschrift" panose="020B0502040204020203" pitchFamily="34" charset="0"/>
              </a:rPr>
              <a:t> dos </a:t>
            </a:r>
            <a:r>
              <a:rPr lang="en-US" sz="1600" dirty="0" err="1" smtClean="0">
                <a:latin typeface="Bahnschrift" panose="020B0502040204020203" pitchFamily="34" charset="0"/>
              </a:rPr>
              <a:t>sistemas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climáticos</a:t>
            </a:r>
            <a:r>
              <a:rPr lang="en-US" sz="1600" dirty="0">
                <a:latin typeface="Bahnschrift" panose="020B0502040204020203" pitchFamily="34" charset="0"/>
              </a:rPr>
              <a:t> </a:t>
            </a:r>
            <a:r>
              <a:rPr lang="en-US" sz="1600" dirty="0" smtClean="0">
                <a:latin typeface="Bahnschrift" panose="020B0502040204020203" pitchFamily="34" charset="0"/>
              </a:rPr>
              <a:t>que </a:t>
            </a:r>
            <a:r>
              <a:rPr lang="en-US" sz="1600" dirty="0" err="1" smtClean="0">
                <a:latin typeface="Bahnschrift" panose="020B0502040204020203" pitchFamily="34" charset="0"/>
              </a:rPr>
              <a:t>são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importantes</a:t>
            </a:r>
            <a:r>
              <a:rPr lang="en-US" sz="1600" dirty="0" smtClean="0">
                <a:latin typeface="Bahnschrift" panose="020B0502040204020203" pitchFamily="34" charset="0"/>
              </a:rPr>
              <a:t> para </a:t>
            </a:r>
            <a:r>
              <a:rPr lang="en-US" sz="1600" dirty="0" err="1" smtClean="0">
                <a:latin typeface="Bahnschrift" panose="020B0502040204020203" pitchFamily="34" charset="0"/>
              </a:rPr>
              <a:t>construir</a:t>
            </a:r>
            <a:r>
              <a:rPr lang="en-US" sz="1600" dirty="0" smtClean="0">
                <a:latin typeface="Bahnschrift" panose="020B0502040204020203" pitchFamily="34" charset="0"/>
              </a:rPr>
              <a:t> a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interanual</a:t>
            </a:r>
            <a:r>
              <a:rPr lang="en-US" sz="1600" dirty="0" smtClean="0">
                <a:latin typeface="Bahnschrift" panose="020B0502040204020203" pitchFamily="34" charset="0"/>
              </a:rPr>
              <a:t>. </a:t>
            </a:r>
            <a:r>
              <a:rPr lang="en-US" sz="1600" dirty="0" err="1" smtClean="0">
                <a:latin typeface="Bahnschrift" panose="020B0502040204020203" pitchFamily="34" charset="0"/>
              </a:rPr>
              <a:t>Relação</a:t>
            </a:r>
            <a:r>
              <a:rPr lang="en-US" sz="1600" dirty="0" smtClean="0">
                <a:latin typeface="Bahnschrift" panose="020B0502040204020203" pitchFamily="34" charset="0"/>
              </a:rPr>
              <a:t> entre as </a:t>
            </a:r>
            <a:r>
              <a:rPr lang="en-US" sz="1600" dirty="0" err="1" smtClean="0">
                <a:latin typeface="Bahnschrift" panose="020B0502040204020203" pitchFamily="34" charset="0"/>
              </a:rPr>
              <a:t>anomalias</a:t>
            </a:r>
            <a:r>
              <a:rPr lang="en-US" sz="1600" dirty="0" smtClean="0">
                <a:latin typeface="Bahnschrift" panose="020B0502040204020203" pitchFamily="34" charset="0"/>
              </a:rPr>
              <a:t> do </a:t>
            </a:r>
            <a:r>
              <a:rPr lang="en-US" sz="1600" dirty="0" err="1" smtClean="0">
                <a:latin typeface="Bahnschrift" panose="020B0502040204020203" pitchFamily="34" charset="0"/>
              </a:rPr>
              <a:t>clima</a:t>
            </a:r>
            <a:r>
              <a:rPr lang="en-US" sz="1600" dirty="0" smtClean="0">
                <a:latin typeface="Bahnschrift" panose="020B0502040204020203" pitchFamily="34" charset="0"/>
              </a:rPr>
              <a:t> tropical e extratropical.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296341" y="2851810"/>
            <a:ext cx="7304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Modelagem</a:t>
            </a:r>
            <a:r>
              <a:rPr lang="en-US" sz="1600" dirty="0" smtClean="0">
                <a:latin typeface="Bahnschrift" panose="020B0502040204020203" pitchFamily="34" charset="0"/>
              </a:rPr>
              <a:t> e </a:t>
            </a:r>
            <a:r>
              <a:rPr lang="en-US" sz="1600" dirty="0" err="1" smtClean="0">
                <a:latin typeface="Bahnschrift" panose="020B0502040204020203" pitchFamily="34" charset="0"/>
              </a:rPr>
              <a:t>estudos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observacionais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baixa-frequência</a:t>
            </a:r>
            <a:endParaRPr lang="en-US" sz="16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Bahnschrift" panose="020B0502040204020203" pitchFamily="34" charset="0"/>
              </a:rPr>
              <a:t>Teleconexões de forçantes </a:t>
            </a:r>
            <a:r>
              <a:rPr lang="en-US" sz="1600" dirty="0" err="1" smtClean="0">
                <a:latin typeface="Bahnschrift" panose="020B0502040204020203" pitchFamily="34" charset="0"/>
              </a:rPr>
              <a:t>remotas</a:t>
            </a:r>
            <a:endParaRPr lang="en-US" sz="16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Respostas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climáticas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anômalas</a:t>
            </a:r>
            <a:endParaRPr lang="en-US" sz="1600" dirty="0" smtClean="0">
              <a:latin typeface="Bahnschrift" panose="020B0502040204020203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86666" y="3948640"/>
            <a:ext cx="10295708" cy="1747310"/>
          </a:xfrm>
          <a:prstGeom prst="rect">
            <a:avLst/>
          </a:prstGeom>
          <a:solidFill>
            <a:schemeClr val="accent5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153341" y="4024840"/>
            <a:ext cx="10229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Observações</a:t>
            </a:r>
            <a:r>
              <a:rPr lang="en-US" sz="1600" dirty="0" smtClean="0">
                <a:latin typeface="Bahnschrift" panose="020B0502040204020203" pitchFamily="34" charset="0"/>
              </a:rPr>
              <a:t> e </a:t>
            </a:r>
            <a:r>
              <a:rPr lang="en-US" sz="1600" dirty="0" err="1" smtClean="0">
                <a:latin typeface="Bahnschrift" panose="020B0502040204020203" pitchFamily="34" charset="0"/>
              </a:rPr>
              <a:t>teoria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são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distantes</a:t>
            </a:r>
            <a:r>
              <a:rPr lang="en-US" sz="16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Existem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diversas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inconsistências</a:t>
            </a:r>
            <a:r>
              <a:rPr lang="en-US" sz="16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Oferecer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hipóteses</a:t>
            </a:r>
            <a:r>
              <a:rPr lang="en-US" sz="1600" dirty="0" smtClean="0">
                <a:latin typeface="Bahnschrift" panose="020B0502040204020203" pitchFamily="34" charset="0"/>
              </a:rPr>
              <a:t> de que </a:t>
            </a:r>
            <a:r>
              <a:rPr lang="en-US" sz="1600" dirty="0" err="1" smtClean="0">
                <a:latin typeface="Bahnschrift" panose="020B0502040204020203" pitchFamily="34" charset="0"/>
              </a:rPr>
              <a:t>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autores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julgam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ser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mais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consistentes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fisicamente</a:t>
            </a:r>
            <a:r>
              <a:rPr lang="en-US" sz="1600" dirty="0">
                <a:latin typeface="Bahnschrift" panose="020B0502040204020203" pitchFamily="34" charset="0"/>
              </a:rPr>
              <a:t> </a:t>
            </a:r>
            <a:r>
              <a:rPr lang="en-US" sz="1600" dirty="0" smtClean="0">
                <a:latin typeface="Bahnschrift" panose="020B0502040204020203" pitchFamily="34" charset="0"/>
              </a:rPr>
              <a:t>e </a:t>
            </a:r>
            <a:r>
              <a:rPr lang="en-US" sz="1600" dirty="0" err="1" smtClean="0">
                <a:latin typeface="Bahnschrift" panose="020B0502040204020203" pitchFamily="34" charset="0"/>
              </a:rPr>
              <a:t>em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fundamentos</a:t>
            </a:r>
            <a:r>
              <a:rPr lang="en-US" sz="16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Bahnschrift" panose="020B0502040204020203" pitchFamily="34" charset="0"/>
              </a:rPr>
              <a:t>A </a:t>
            </a:r>
            <a:r>
              <a:rPr lang="en-US" sz="1600" dirty="0" err="1" smtClean="0">
                <a:latin typeface="Bahnschrift" panose="020B0502040204020203" pitchFamily="34" charset="0"/>
              </a:rPr>
              <a:t>questão</a:t>
            </a:r>
            <a:r>
              <a:rPr lang="en-US" sz="1600" dirty="0" smtClean="0">
                <a:latin typeface="Bahnschrift" panose="020B0502040204020203" pitchFamily="34" charset="0"/>
              </a:rPr>
              <a:t> da </a:t>
            </a:r>
            <a:r>
              <a:rPr lang="en-US" sz="1600" dirty="0" err="1" smtClean="0">
                <a:latin typeface="Bahnschrift" panose="020B0502040204020203" pitchFamily="34" charset="0"/>
              </a:rPr>
              <a:t>variabilidade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baixa-frequencia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deve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ser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tratada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em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relação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ao</a:t>
            </a:r>
            <a:r>
              <a:rPr lang="en-US" sz="1600" dirty="0" smtClean="0">
                <a:latin typeface="Bahnschrift" panose="020B0502040204020203" pitchFamily="34" charset="0"/>
              </a:rPr>
              <a:t> “</a:t>
            </a:r>
            <a:r>
              <a:rPr lang="en-US" sz="1600" dirty="0" err="1" smtClean="0">
                <a:latin typeface="Bahnschrift" panose="020B0502040204020203" pitchFamily="34" charset="0"/>
              </a:rPr>
              <a:t>fluxo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básico</a:t>
            </a:r>
            <a:r>
              <a:rPr lang="en-US" sz="1600" dirty="0" smtClean="0">
                <a:latin typeface="Bahnschrift" panose="020B0502040204020203" pitchFamily="34" charset="0"/>
              </a:rPr>
              <a:t> tridimensional </a:t>
            </a:r>
            <a:r>
              <a:rPr lang="en-US" sz="1600" dirty="0" err="1" smtClean="0">
                <a:latin typeface="Bahnschrift" panose="020B0502040204020203" pitchFamily="34" charset="0"/>
              </a:rPr>
              <a:t>completo</a:t>
            </a:r>
            <a:r>
              <a:rPr lang="en-US" sz="1600" dirty="0" smtClean="0">
                <a:latin typeface="Bahnschrift" panose="020B0502040204020203" pitchFamily="34" charset="0"/>
              </a:rPr>
              <a:t>” </a:t>
            </a:r>
            <a:r>
              <a:rPr lang="en-US" sz="1600" dirty="0" err="1" smtClean="0">
                <a:latin typeface="Bahnschrift" panose="020B0502040204020203" pitchFamily="34" charset="0"/>
              </a:rPr>
              <a:t>partindo</a:t>
            </a:r>
            <a:r>
              <a:rPr lang="en-US" sz="1600" dirty="0" smtClean="0">
                <a:latin typeface="Bahnschrift" panose="020B0502040204020203" pitchFamily="34" charset="0"/>
              </a:rPr>
              <a:t> do </a:t>
            </a:r>
            <a:r>
              <a:rPr lang="en-US" sz="1600" dirty="0" err="1" smtClean="0">
                <a:latin typeface="Bahnschrift" panose="020B0502040204020203" pitchFamily="34" charset="0"/>
              </a:rPr>
              <a:t>entendimento</a:t>
            </a:r>
            <a:r>
              <a:rPr lang="en-US" sz="1600" dirty="0" smtClean="0">
                <a:latin typeface="Bahnschrift" panose="020B0502040204020203" pitchFamily="34" charset="0"/>
              </a:rPr>
              <a:t> que o </a:t>
            </a:r>
            <a:r>
              <a:rPr lang="en-US" sz="1600" dirty="0" err="1" smtClean="0">
                <a:latin typeface="Bahnschrift" panose="020B0502040204020203" pitchFamily="34" charset="0"/>
              </a:rPr>
              <a:t>fluxo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básico</a:t>
            </a:r>
            <a:r>
              <a:rPr lang="en-US" sz="1600" dirty="0" smtClean="0">
                <a:latin typeface="Bahnschrift" panose="020B0502040204020203" pitchFamily="34" charset="0"/>
              </a:rPr>
              <a:t> é </a:t>
            </a:r>
            <a:r>
              <a:rPr lang="en-US" sz="1600" dirty="0" err="1" smtClean="0">
                <a:latin typeface="Bahnschrift" panose="020B0502040204020203" pitchFamily="34" charset="0"/>
              </a:rPr>
              <a:t>instável</a:t>
            </a:r>
            <a:r>
              <a:rPr lang="en-US" sz="1600" dirty="0" smtClean="0">
                <a:latin typeface="Bahnschrift" panose="020B0502040204020203" pitchFamily="34" charset="0"/>
              </a:rPr>
              <a:t> e </a:t>
            </a:r>
            <a:r>
              <a:rPr lang="en-US" sz="1600" dirty="0" err="1" smtClean="0">
                <a:latin typeface="Bahnschrift" panose="020B0502040204020203" pitchFamily="34" charset="0"/>
              </a:rPr>
              <a:t>apresenta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certa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hierarquia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estruturas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modais</a:t>
            </a:r>
            <a:r>
              <a:rPr lang="en-US" sz="1600" dirty="0" smtClean="0">
                <a:latin typeface="Bahnschrift" panose="020B0502040204020203" pitchFamily="34" charset="0"/>
              </a:rPr>
              <a:t> que </a:t>
            </a:r>
            <a:r>
              <a:rPr lang="en-US" sz="1600" dirty="0" err="1" smtClean="0">
                <a:latin typeface="Bahnschrift" panose="020B0502040204020203" pitchFamily="34" charset="0"/>
              </a:rPr>
              <a:t>vão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escalas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temporais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sinóticas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ao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domínio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baixa-frequência</a:t>
            </a:r>
            <a:r>
              <a:rPr lang="en-US" sz="1600" dirty="0" smtClean="0">
                <a:latin typeface="Bahnschrift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04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" y="393192"/>
            <a:ext cx="11768328" cy="10789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 Flutuações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internas ou respostas a </a:t>
            </a:r>
            <a:r>
              <a:rPr lang="pt-B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 externas?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836" y="1280160"/>
            <a:ext cx="11768328" cy="543153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subseção, examinamos alguns dos estudos observacionais e modelo que lançam luz sobre o papel das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flutuações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internas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forçamentos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externos na geração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anomalias;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flutuações filtradas por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filtros passa-baixa, o papel 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 externas é mínimo (exceto na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determinação da distribuição do estado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básico). Para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flutuações de frequência mais baixa, pode ser que forças externas anômalas, como anomalias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TSM,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desempenhem um papel cada vez mais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3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" y="393192"/>
            <a:ext cx="11768328" cy="10789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 Flutuações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internas ou respostas a </a:t>
            </a:r>
            <a:r>
              <a:rPr lang="pt-B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 externas?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836" y="1280160"/>
            <a:ext cx="11768328" cy="543153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subseção, examinamos alguns dos estudos observacionais e modelo que lançam luz sobre o papel das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flutuações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internas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forçamentos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externos na geração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anomalias;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flutuações filtradas por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filtros passa-baixa, o papel 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 externas é mínimo (exceto na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determinação da distribuição do estado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básico). Para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flutuações de frequência mais baixa, pode ser que forças externas anômalas, como anomalias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TSM,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desempenhem um papel cada vez mais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Hotel e Wallace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(1981)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apresentaram evidências observacionais convincentes de uma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a variabilidade interanual nas anomalias tropicais 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TSM no Pacífico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padrão 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teleconexão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Pacífico - Norte Americano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Eles interpretam as anomalias da circulação atmosférica extratropical como essencialmente uma resposta da onda estacionária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às anomalias do aquecimento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Pacífico Equatorial central;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80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" y="393192"/>
            <a:ext cx="11768328" cy="10789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 Flutuações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internas ou respostas a </a:t>
            </a:r>
            <a:r>
              <a:rPr lang="pt-B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 externas?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836" y="1280160"/>
            <a:ext cx="11768328" cy="543153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subseção, examinamos alguns dos estudos observacionais e modelo que lançam luz sobre o papel das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flutuações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internas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forçamentos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externos na geração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anomalias;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flutuações filtradas por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filtros passa-baixa, o papel 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 externas é mínimo (exceto na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determinação da distribuição do estado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básico). Para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flutuações de frequência mais baixa, pode ser que forças externas anômalas, como anomalias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TSM,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desempenhem um papel cada vez mais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importante;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Hotel e Wallace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(1981)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apresentaram evidências observacionais convincentes de uma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a variabilidade interanual nas anomalias tropicais 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TSM no Pacífico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padrão 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teleconexão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Pacífico - Norte Americano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Eles interpretam as anomalias da circulação atmosférica extratropical como essencialmente uma resposta da onda estacionária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às anomalias do aquecimento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Pacífico Equatorial central;</a:t>
            </a:r>
          </a:p>
          <a:p>
            <a:pPr algn="just"/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(1986),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entanto, indica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padrões podem frequentemente e talvez principalmente, crescer e decair enquanto o forçamento externo permanece quase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fixo;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95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" y="393192"/>
            <a:ext cx="11768328" cy="10789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 Flutuações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internas ou respostas a </a:t>
            </a:r>
            <a:r>
              <a:rPr lang="pt-B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 externas?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836" y="1280160"/>
            <a:ext cx="11768328" cy="543153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Diversos trabalhos da época, como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(1981) analisaram que anomalias bem realistas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geradas em modelos de circulação geral também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geradas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TSM;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8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" y="393192"/>
            <a:ext cx="11768328" cy="10789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 Flutuações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internas ou respostas a </a:t>
            </a:r>
            <a:r>
              <a:rPr lang="pt-B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 externas?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836" y="1280160"/>
            <a:ext cx="11768328" cy="543153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Diversos trabalhos da época, como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(1981) analisaram que anomalias bem realistas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geradas em modelos de circulação geral também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geradas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TSM;</a:t>
            </a:r>
          </a:p>
          <a:p>
            <a:pPr algn="just"/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.(1979)  diz que pode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fácil separar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papel das perturbações na escala de ciclones transitórios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externas dependentes do tempo, tais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TSM no forçamento de escalas maiores,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que esses termos sejam medidos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separadamente;</a:t>
            </a:r>
          </a:p>
        </p:txBody>
      </p:sp>
    </p:spTree>
    <p:extLst>
      <p:ext uri="{BB962C8B-B14F-4D97-AF65-F5344CB8AC3E}">
        <p14:creationId xmlns:p14="http://schemas.microsoft.com/office/powerpoint/2010/main" val="27459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" y="393192"/>
            <a:ext cx="11768328" cy="10789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 Flutuações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internas ou respostas a </a:t>
            </a:r>
            <a:r>
              <a:rPr lang="pt-B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 externas?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836" y="1280160"/>
            <a:ext cx="11768328" cy="543153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Diversos trabalhos da época, como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(1981) analisaram que anomalias bem realistas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geradas em modelos de circulação geral também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geradas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anômalas,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TSM;</a:t>
            </a:r>
          </a:p>
          <a:p>
            <a:pPr algn="just"/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.(1979)  diz que pode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fácil separar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papel das perturbações na escala de ciclones transitórios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externas dependentes do tempo, tais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TSM no forçamento de escalas maiores,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que esses termos sejam medidos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separadamente;</a:t>
            </a:r>
          </a:p>
          <a:p>
            <a:pPr algn="just"/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Opsteeqh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(1985)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realizaram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estudo de modelo linear em que os efeitos de transientes, aquecimento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diabático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orografia na produção de circulações anômalas são tratados separadamente. Eles observam que as amplitudes das anomalias nos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extratrópicos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forçados pelas fontes de calor tropicais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pequenas, mesmo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evento E1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Niño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1982/83 estava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máximo (correlações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próximas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zero).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sinal dos trópicos parece, de longe, não tão importante quanto o efeito dos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transientes.</a:t>
            </a:r>
          </a:p>
        </p:txBody>
      </p:sp>
    </p:spTree>
    <p:extLst>
      <p:ext uri="{BB962C8B-B14F-4D97-AF65-F5344CB8AC3E}">
        <p14:creationId xmlns:p14="http://schemas.microsoft.com/office/powerpoint/2010/main" val="25189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2870581"/>
            <a:ext cx="1162202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EVOLUÇÃO DE ANOMALIAS EM MODELOS BAROCLÍNICOS COM VARIAÇÃO LONGITUDINAL DO ESTADO BÁSICO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0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0312" y="2231136"/>
            <a:ext cx="11740896" cy="4430459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Houve muitos estudos que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examinaram a resposta atmosférica a forçamentos anômalos ou distúrbios impostos. Poucos, no entanto, se concentraram na dependência temporal da resposta transitória. Aqui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consideramos um estudo que examina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evolução de um distúrbio inicial de latitude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176" y="1344168"/>
            <a:ext cx="7324344" cy="5303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Figura 23 mostra os desenvolvimentos dos espectros de número de onda zonal de energia cinética de perturbação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durante um período de 10 dias de integração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Há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mudança gradual e contínua nos espectros de energia, atingindo o pico em escalas relativamente pequenas inicialmente até que, até o dia 10, a energia de perturbação preenche preferencialmente as escalas em grande escala.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816" y="437930"/>
            <a:ext cx="4078224" cy="588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5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800" y="106395"/>
            <a:ext cx="4237376" cy="6751605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316" y="1824703"/>
            <a:ext cx="3307367" cy="331498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7367014" y="5337125"/>
            <a:ext cx="30662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Figuras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24a, 24b 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24c: perturbação na função de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corrente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dia 2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0.7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no dia 6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0.1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e no dia 10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superfície sigma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0,1.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275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19966" y="1003357"/>
            <a:ext cx="10295708" cy="1854143"/>
          </a:xfrm>
          <a:prstGeom prst="rect">
            <a:avLst/>
          </a:prstGeom>
          <a:solidFill>
            <a:schemeClr val="accent5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86641" y="1112220"/>
            <a:ext cx="10229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Examinar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estudos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observações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baixa-frequência</a:t>
            </a:r>
            <a:r>
              <a:rPr lang="en-US" sz="1600" dirty="0" smtClean="0">
                <a:latin typeface="Bahnschrift" panose="020B0502040204020203" pitchFamily="34" charset="0"/>
              </a:rPr>
              <a:t> e </a:t>
            </a:r>
            <a:r>
              <a:rPr lang="en-US" sz="1600" dirty="0" err="1" smtClean="0">
                <a:latin typeface="Bahnschrift" panose="020B0502040204020203" pitchFamily="34" charset="0"/>
              </a:rPr>
              <a:t>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mecanismos</a:t>
            </a:r>
            <a:r>
              <a:rPr lang="en-US" sz="1600" dirty="0" smtClean="0">
                <a:latin typeface="Bahnschrift" panose="020B0502040204020203" pitchFamily="34" charset="0"/>
              </a:rPr>
              <a:t> que </a:t>
            </a:r>
            <a:r>
              <a:rPr lang="en-US" sz="1600" dirty="0" err="1" smtClean="0">
                <a:latin typeface="Bahnschrift" panose="020B0502040204020203" pitchFamily="34" charset="0"/>
              </a:rPr>
              <a:t>determinam</a:t>
            </a:r>
            <a:r>
              <a:rPr lang="en-US" sz="1600" dirty="0" smtClean="0">
                <a:latin typeface="Bahnschrift" panose="020B0502040204020203" pitchFamily="34" charset="0"/>
              </a:rPr>
              <a:t> o </a:t>
            </a:r>
            <a:r>
              <a:rPr lang="en-US" sz="1600" dirty="0" err="1" smtClean="0">
                <a:latin typeface="Bahnschrift" panose="020B0502040204020203" pitchFamily="34" charset="0"/>
              </a:rPr>
              <a:t>estado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básico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em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três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dimesões</a:t>
            </a:r>
            <a:r>
              <a:rPr lang="en-US" sz="1600" dirty="0" smtClean="0">
                <a:latin typeface="Bahnschrift" panose="020B0502040204020203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Estudos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teóricos</a:t>
            </a:r>
            <a:r>
              <a:rPr lang="en-US" sz="1600" dirty="0" smtClean="0">
                <a:latin typeface="Bahnschrift" panose="020B0502040204020203" pitchFamily="34" charset="0"/>
              </a:rPr>
              <a:t>, de </a:t>
            </a:r>
            <a:r>
              <a:rPr lang="en-US" sz="1600" dirty="0" err="1" smtClean="0">
                <a:latin typeface="Bahnschrift" panose="020B0502040204020203" pitchFamily="34" charset="0"/>
              </a:rPr>
              <a:t>modelagem</a:t>
            </a:r>
            <a:r>
              <a:rPr lang="en-US" sz="1600" dirty="0" smtClean="0">
                <a:latin typeface="Bahnschrift" panose="020B0502040204020203" pitchFamily="34" charset="0"/>
              </a:rPr>
              <a:t> e </a:t>
            </a:r>
            <a:r>
              <a:rPr lang="en-US" sz="1600" dirty="0" err="1" smtClean="0">
                <a:latin typeface="Bahnschrift" panose="020B0502040204020203" pitchFamily="34" charset="0"/>
              </a:rPr>
              <a:t>observacionais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pertinentes</a:t>
            </a:r>
            <a:r>
              <a:rPr lang="en-US" sz="1600" dirty="0" smtClean="0">
                <a:latin typeface="Bahnschrift" panose="020B0502040204020203" pitchFamily="34" charset="0"/>
              </a:rPr>
              <a:t> a: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Ondas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dispersão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Rossby</a:t>
            </a:r>
            <a:r>
              <a:rPr lang="en-US" sz="1600" dirty="0" smtClean="0">
                <a:latin typeface="Bahnschrift" panose="020B0502040204020203" pitchFamily="34" charset="0"/>
              </a:rPr>
              <a:t>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Condições</a:t>
            </a:r>
            <a:r>
              <a:rPr lang="en-US" sz="1600" dirty="0" smtClean="0">
                <a:latin typeface="Bahnschrift" panose="020B0502040204020203" pitchFamily="34" charset="0"/>
              </a:rPr>
              <a:t> do </a:t>
            </a:r>
            <a:r>
              <a:rPr lang="en-US" sz="1600" dirty="0" err="1" smtClean="0">
                <a:latin typeface="Bahnschrift" panose="020B0502040204020203" pitchFamily="34" charset="0"/>
              </a:rPr>
              <a:t>estado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estacionário</a:t>
            </a:r>
            <a:endParaRPr lang="en-US" sz="1600" dirty="0" smtClean="0">
              <a:latin typeface="Bahnschrift" panose="020B0502040204020203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Bahnschrift" panose="020B0502040204020203" pitchFamily="34" charset="0"/>
              </a:rPr>
              <a:t>T</a:t>
            </a:r>
            <a:r>
              <a:rPr lang="en-US" sz="1600" dirty="0" err="1" smtClean="0">
                <a:latin typeface="Bahnschrift" panose="020B0502040204020203" pitchFamily="34" charset="0"/>
              </a:rPr>
              <a:t>eoria</a:t>
            </a:r>
            <a:r>
              <a:rPr lang="en-US" sz="1600" dirty="0" smtClean="0">
                <a:latin typeface="Bahnschrift" panose="020B0502040204020203" pitchFamily="34" charset="0"/>
              </a:rPr>
              <a:t> da </a:t>
            </a:r>
            <a:r>
              <a:rPr lang="en-US" sz="1600" dirty="0" err="1" smtClean="0">
                <a:latin typeface="Bahnschrift" panose="020B0502040204020203" pitchFamily="34" charset="0"/>
              </a:rPr>
              <a:t>instabilidade</a:t>
            </a:r>
            <a:r>
              <a:rPr lang="en-US" sz="1600" dirty="0" smtClean="0">
                <a:latin typeface="Bahnschrift" panose="020B0502040204020203" pitchFamily="34" charset="0"/>
              </a:rPr>
              <a:t> tridimensional.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1</a:t>
            </a:r>
            <a:r>
              <a:rPr lang="pt-BR" sz="2000" b="1" dirty="0" smtClean="0">
                <a:latin typeface="Bahnschrift" panose="020B0502040204020203" pitchFamily="34" charset="0"/>
              </a:rPr>
              <a:t>. Introdução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800" y="106395"/>
            <a:ext cx="4237376" cy="6751605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316" y="1824703"/>
            <a:ext cx="3307367" cy="331498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7367014" y="5337125"/>
            <a:ext cx="30662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Figuras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24a, 24b 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24c: perturbação na função de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corrente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dia 2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0.7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no dia 6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0.1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e no dia 10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superfície sigma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0,1. 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10896" y="283464"/>
            <a:ext cx="2916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aracterística inicialmente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penetra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vez mais na atmosfera superior durante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800" y="106395"/>
            <a:ext cx="4237376" cy="6751605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316" y="1824703"/>
            <a:ext cx="3307367" cy="331498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7367014" y="5337125"/>
            <a:ext cx="30662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Figuras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24a, 24b 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24c: perturbação na função de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corrente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dia 2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0.7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no dia 6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0.1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e no dia 10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superfície sigma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0,1. 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10896" y="228600"/>
            <a:ext cx="2916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aracterística inicialmente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penetra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vez mais na atmosfera superior durante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 dias 6 e 10, os distúrbios em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baixos níveis têm características semelhantes mostradas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 Figuras 24b e 24c,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 com uma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em menor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escala;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800" y="106395"/>
            <a:ext cx="4237376" cy="6751605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316" y="1824703"/>
            <a:ext cx="3307367" cy="331498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7367014" y="5337125"/>
            <a:ext cx="30662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Figuras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24a, 24b 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24c: perturbação na função de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corrente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dia 2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0.7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no dia 6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0.1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e no dia 10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superfície sigma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0,1. 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6032" y="1554480"/>
            <a:ext cx="2916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dipolar no Pacífico;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4784434" y="2084832"/>
            <a:ext cx="782139" cy="6766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94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800" y="106395"/>
            <a:ext cx="4237376" cy="6751605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316" y="1824703"/>
            <a:ext cx="3307367" cy="331498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7367014" y="5337125"/>
            <a:ext cx="30662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Figuras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24a, 24b 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24c: perturbação na função de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corrente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dia 2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0.7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no dia 6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0.1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e no dia 10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superfície sigma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0,1. 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6032" y="1554480"/>
            <a:ext cx="2916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dipolar no Pacífico;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barotrópica com características de Oscilação do Atlântico Norte;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4784434" y="2084832"/>
            <a:ext cx="782139" cy="6766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4784433" y="3992880"/>
            <a:ext cx="782139" cy="6766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800" y="106395"/>
            <a:ext cx="4237376" cy="6751605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316" y="1824703"/>
            <a:ext cx="3307367" cy="331498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7367014" y="5337125"/>
            <a:ext cx="30662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Figuras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24a, 24b 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24c: perturbação na função de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corrente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no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dia 2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0.7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no dia 6 na superfície sigma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0.1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e no dia 10 </a:t>
            </a:r>
            <a:r>
              <a:rPr lang="pt-B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 superfície sigma </a:t>
            </a:r>
            <a:r>
              <a:rPr lang="pt-B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0,1. 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6032" y="1554480"/>
            <a:ext cx="2916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dipolar no Pacífico;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barotrópica com características de Oscilação do Atlântico Norte;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dia 10,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têm-se a característica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barotrópica equivalente em larga escala no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Pacífico;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4784434" y="2084832"/>
            <a:ext cx="782139" cy="6766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4784433" y="3992880"/>
            <a:ext cx="782139" cy="6766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8217080" y="3654552"/>
            <a:ext cx="1035122" cy="10149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4995344" y="5337125"/>
            <a:ext cx="975688" cy="92651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25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2870581"/>
            <a:ext cx="11622024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RESUMO E CONCLUSÕES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58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431792" y="1048384"/>
            <a:ext cx="3529584" cy="408623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Variabilidade de Baixa Frequência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7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431792" y="1048384"/>
            <a:ext cx="3529584" cy="408623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Variabilidade de Baixa Frequência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ector de Seta Reta 8"/>
          <p:cNvCxnSpPr/>
          <p:nvPr/>
        </p:nvCxnSpPr>
        <p:spPr>
          <a:xfrm>
            <a:off x="6196584" y="1537809"/>
            <a:ext cx="6096" cy="2986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572256" y="1917284"/>
            <a:ext cx="5248656" cy="715089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tridimensional em evolução da circulação atmosférica</a:t>
            </a:r>
          </a:p>
        </p:txBody>
      </p:sp>
    </p:spTree>
    <p:extLst>
      <p:ext uri="{BB962C8B-B14F-4D97-AF65-F5344CB8AC3E}">
        <p14:creationId xmlns:p14="http://schemas.microsoft.com/office/powerpoint/2010/main" val="39964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431792" y="1048384"/>
            <a:ext cx="3529584" cy="408623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Variabilidade de Baixa Frequência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4151376" y="2798064"/>
            <a:ext cx="280416" cy="49377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8004048" y="2798064"/>
            <a:ext cx="280416" cy="49377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196584" y="1537809"/>
            <a:ext cx="6096" cy="2986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572256" y="1917284"/>
            <a:ext cx="5248656" cy="715089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tridimensional em evolução da circulação atmosférica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234184" y="3450882"/>
            <a:ext cx="3529584" cy="715089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anual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aquecimento latitudinal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787896" y="3450881"/>
            <a:ext cx="3529584" cy="408623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da Orografia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431792" y="1048384"/>
            <a:ext cx="3529584" cy="408623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Variabilidade de Baixa Frequência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4151376" y="2798064"/>
            <a:ext cx="280416" cy="49377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8004048" y="2798064"/>
            <a:ext cx="280416" cy="49377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196584" y="1537809"/>
            <a:ext cx="6096" cy="2986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572256" y="1917284"/>
            <a:ext cx="5248656" cy="715089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tridimensional em evolução da circulação atmosférica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787896" y="3450881"/>
            <a:ext cx="3529584" cy="408623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 da Orografia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>
            <a:off x="3992880" y="4306626"/>
            <a:ext cx="6096" cy="2986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2234184" y="4754900"/>
            <a:ext cx="3529584" cy="715089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ocalização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variação do jato subtropical de inverno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234184" y="3450882"/>
            <a:ext cx="3529584" cy="715089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anual do aquecimento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latitudinal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19966" y="1003357"/>
            <a:ext cx="10295708" cy="1854143"/>
          </a:xfrm>
          <a:prstGeom prst="rect">
            <a:avLst/>
          </a:prstGeom>
          <a:solidFill>
            <a:schemeClr val="accent5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86641" y="1112220"/>
            <a:ext cx="10229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Examinar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estudos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observações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baixa-frequência</a:t>
            </a:r>
            <a:r>
              <a:rPr lang="en-US" sz="1600" dirty="0" smtClean="0">
                <a:latin typeface="Bahnschrift" panose="020B0502040204020203" pitchFamily="34" charset="0"/>
              </a:rPr>
              <a:t> e </a:t>
            </a:r>
            <a:r>
              <a:rPr lang="en-US" sz="1600" dirty="0" err="1" smtClean="0">
                <a:latin typeface="Bahnschrift" panose="020B0502040204020203" pitchFamily="34" charset="0"/>
              </a:rPr>
              <a:t>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mecanismos</a:t>
            </a:r>
            <a:r>
              <a:rPr lang="en-US" sz="1600" dirty="0" smtClean="0">
                <a:latin typeface="Bahnschrift" panose="020B0502040204020203" pitchFamily="34" charset="0"/>
              </a:rPr>
              <a:t> que </a:t>
            </a:r>
            <a:r>
              <a:rPr lang="en-US" sz="1600" dirty="0" err="1" smtClean="0">
                <a:latin typeface="Bahnschrift" panose="020B0502040204020203" pitchFamily="34" charset="0"/>
              </a:rPr>
              <a:t>determinam</a:t>
            </a:r>
            <a:r>
              <a:rPr lang="en-US" sz="1600" dirty="0" smtClean="0">
                <a:latin typeface="Bahnschrift" panose="020B0502040204020203" pitchFamily="34" charset="0"/>
              </a:rPr>
              <a:t> o </a:t>
            </a:r>
            <a:r>
              <a:rPr lang="en-US" sz="1600" dirty="0" err="1" smtClean="0">
                <a:latin typeface="Bahnschrift" panose="020B0502040204020203" pitchFamily="34" charset="0"/>
              </a:rPr>
              <a:t>estado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básico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em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três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dimesões</a:t>
            </a:r>
            <a:r>
              <a:rPr lang="en-US" sz="1600" dirty="0" smtClean="0">
                <a:latin typeface="Bahnschrift" panose="020B0502040204020203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Estudos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teóricos</a:t>
            </a:r>
            <a:r>
              <a:rPr lang="en-US" sz="1600" dirty="0" smtClean="0">
                <a:latin typeface="Bahnschrift" panose="020B0502040204020203" pitchFamily="34" charset="0"/>
              </a:rPr>
              <a:t>, de </a:t>
            </a:r>
            <a:r>
              <a:rPr lang="en-US" sz="1600" dirty="0" err="1" smtClean="0">
                <a:latin typeface="Bahnschrift" panose="020B0502040204020203" pitchFamily="34" charset="0"/>
              </a:rPr>
              <a:t>modelagem</a:t>
            </a:r>
            <a:r>
              <a:rPr lang="en-US" sz="1600" dirty="0" smtClean="0">
                <a:latin typeface="Bahnschrift" panose="020B0502040204020203" pitchFamily="34" charset="0"/>
              </a:rPr>
              <a:t> e </a:t>
            </a:r>
            <a:r>
              <a:rPr lang="en-US" sz="1600" dirty="0" err="1" smtClean="0">
                <a:latin typeface="Bahnschrift" panose="020B0502040204020203" pitchFamily="34" charset="0"/>
              </a:rPr>
              <a:t>observacionais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pertinentes</a:t>
            </a:r>
            <a:r>
              <a:rPr lang="en-US" sz="1600" dirty="0" smtClean="0">
                <a:latin typeface="Bahnschrift" panose="020B0502040204020203" pitchFamily="34" charset="0"/>
              </a:rPr>
              <a:t> a: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Ondas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dispersão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Rossby</a:t>
            </a:r>
            <a:r>
              <a:rPr lang="en-US" sz="1600" dirty="0" smtClean="0">
                <a:latin typeface="Bahnschrift" panose="020B0502040204020203" pitchFamily="34" charset="0"/>
              </a:rPr>
              <a:t>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Condições</a:t>
            </a:r>
            <a:r>
              <a:rPr lang="en-US" sz="1600" dirty="0" smtClean="0">
                <a:latin typeface="Bahnschrift" panose="020B0502040204020203" pitchFamily="34" charset="0"/>
              </a:rPr>
              <a:t> do </a:t>
            </a:r>
            <a:r>
              <a:rPr lang="en-US" sz="1600" dirty="0" err="1" smtClean="0">
                <a:latin typeface="Bahnschrift" panose="020B0502040204020203" pitchFamily="34" charset="0"/>
              </a:rPr>
              <a:t>estado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estacionário</a:t>
            </a:r>
            <a:endParaRPr lang="en-US" sz="1600" dirty="0" smtClean="0">
              <a:latin typeface="Bahnschrift" panose="020B0502040204020203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Bahnschrift" panose="020B0502040204020203" pitchFamily="34" charset="0"/>
              </a:rPr>
              <a:t>T</a:t>
            </a:r>
            <a:r>
              <a:rPr lang="en-US" sz="1600" dirty="0" err="1" smtClean="0">
                <a:latin typeface="Bahnschrift" panose="020B0502040204020203" pitchFamily="34" charset="0"/>
              </a:rPr>
              <a:t>eoria</a:t>
            </a:r>
            <a:r>
              <a:rPr lang="en-US" sz="1600" dirty="0" smtClean="0">
                <a:latin typeface="Bahnschrift" panose="020B0502040204020203" pitchFamily="34" charset="0"/>
              </a:rPr>
              <a:t> da </a:t>
            </a:r>
            <a:r>
              <a:rPr lang="en-US" sz="1600" dirty="0" err="1" smtClean="0">
                <a:latin typeface="Bahnschrift" panose="020B0502040204020203" pitchFamily="34" charset="0"/>
              </a:rPr>
              <a:t>instabilidade</a:t>
            </a:r>
            <a:r>
              <a:rPr lang="en-US" sz="1600" dirty="0" smtClean="0">
                <a:latin typeface="Bahnschrift" panose="020B0502040204020203" pitchFamily="34" charset="0"/>
              </a:rPr>
              <a:t> tridimensional.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1</a:t>
            </a:r>
            <a:r>
              <a:rPr lang="pt-BR" sz="2000" b="1" dirty="0" smtClean="0">
                <a:latin typeface="Bahnschrift" panose="020B0502040204020203" pitchFamily="34" charset="0"/>
              </a:rPr>
              <a:t>. Introdução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48653" y="2401731"/>
            <a:ext cx="4537847" cy="250364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943916" y="3309671"/>
            <a:ext cx="4342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Fornece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uma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generalização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natural e um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casamento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com as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ondas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dispersão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Rossby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,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teorias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respostas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estacionárias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Rossby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e a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teoria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instabilidade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zonal media.</a:t>
            </a:r>
          </a:p>
        </p:txBody>
      </p:sp>
    </p:spTree>
    <p:extLst>
      <p:ext uri="{BB962C8B-B14F-4D97-AF65-F5344CB8AC3E}">
        <p14:creationId xmlns:p14="http://schemas.microsoft.com/office/powerpoint/2010/main" val="22264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176" y="914400"/>
            <a:ext cx="11731752" cy="570585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Vários autores demonstraram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através de estudos empíricos, teóricos e de modelagem 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regiões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acumulação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energia, tais como o leste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Oceano Pacífico e, em menor grau,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oceano Atlântico na troposfera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superior;</a:t>
            </a:r>
          </a:p>
          <a:p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6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176" y="914400"/>
            <a:ext cx="11731752" cy="570585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Vários autores demonstraram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através de estudos empíricos, teóricos e de modelagem 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regiões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acumulação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energia, tais como o leste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Oceano Pacífico e, em menor grau,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oceano Atlântico na troposfera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energia se acumula nessas regiões a partir dos distúrbios da latitude média [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Webster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Holton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1982;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Arkin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Webster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1985] ou a partir das regiões de convecção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equador [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Webster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Chang, 1988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176" y="914400"/>
            <a:ext cx="11731752" cy="570585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Vários autores demonstraram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através de estudos empíricos, teóricos e de modelagem 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regiões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acumulação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energia, tais como o leste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Oceano Pacífico e, em menor grau,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oceano Atlântico na troposfera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energia se acumula nessas regiões a partir dos distúrbios da latitude média [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Webster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Holton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1982;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Arkin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Webster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1985] ou a partir das regiões de convecção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equador [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Webster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Chang, 1988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transferência de energia de uma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trópicos para outra sugere a possibilidade de um mecanismo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teleconexão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equatorial, o que 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distinto dos mecanismos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teleconexão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extratropical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Hoskins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Karoly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[1981]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Webster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[1981, 1982].</a:t>
            </a:r>
          </a:p>
        </p:txBody>
      </p:sp>
    </p:spTree>
    <p:extLst>
      <p:ext uri="{BB962C8B-B14F-4D97-AF65-F5344CB8AC3E}">
        <p14:creationId xmlns:p14="http://schemas.microsoft.com/office/powerpoint/2010/main" val="12377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44" y="1435608"/>
            <a:ext cx="11731752" cy="570585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lineares simples de estado estacionário e de dispersão das ondas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não conseguem prever vários aspectos de anomalias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maduras;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6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44" y="1435608"/>
            <a:ext cx="11731752" cy="570585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lineares simples de estado estacionário e de dispersão das ondas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não conseguem prever vários aspectos de anomalias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maduras;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instabilidade tridimensional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 como uma união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teoria da instabilidade com média zonal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Charney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dispersão de ondas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teoria linear de estado estacionário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Yeh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7744" y="1435608"/>
            <a:ext cx="11731752" cy="570585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lineares simples de estado estacionário e de dispersão das ondas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não conseguem prever vários aspectos de anomalias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maduras;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instabilidade tridimensional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 como uma união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teoria da instabilidade com média zonal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Charney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dispersão de ondas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teoria linear de estado estacionário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Yeh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teoria da instabilidade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tridimensional fornece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formalismo para estudar tanto a amplificação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ruídos" internos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a resposta a forçamentos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anômalos;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072" y="475488"/>
            <a:ext cx="11274552" cy="578815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início da variabilidade de baixa frequência é visto como causado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alguns casos) por distúrbios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tropicais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2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072" y="475488"/>
            <a:ext cx="11274552" cy="578815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início da variabilidade de baixa frequência é visto como causado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alguns casos) por distúrbios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tropicais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 ser gerados através da amplificação do "ruído" interno ou através de alterações nos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limites, como anomalias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TSM;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12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072" y="475488"/>
            <a:ext cx="11274552" cy="578815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início da variabilidade de baixa frequência é visto como causado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alguns casos) por distúrbios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tropicais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 ser gerados através da amplificação do "ruído" interno ou através de alterações nos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limites, como anomalias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TSM;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acordo com essa hipótese, a variação longitudinal do fluxo atmosférico básico próximo ao equador causa um ducto da energia das ondas gerada nos trópicos para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ocidentais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troposféricas superiores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6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072" y="475488"/>
            <a:ext cx="11274552" cy="578815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início da variabilidade de baixa frequência é visto como causado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alguns casos) por distúrbios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tropicais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 ser gerados através da amplificação do "ruído" interno ou através de alterações nos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limites, como anomalias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TSM;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acordo com essa hipótese, a variação longitudinal do fluxo atmosférico básico próximo ao equador causa um ducto da energia das ondas gerada nos trópicos para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ocidentais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troposféricas superiores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zonas agem como regiões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 emanação de ondas nos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extratrópicos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19966" y="1003357"/>
            <a:ext cx="10295708" cy="1854143"/>
          </a:xfrm>
          <a:prstGeom prst="rect">
            <a:avLst/>
          </a:prstGeom>
          <a:solidFill>
            <a:schemeClr val="accent5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86641" y="1112220"/>
            <a:ext cx="10229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Examinar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estudos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observações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baixa-frequência</a:t>
            </a:r>
            <a:r>
              <a:rPr lang="en-US" sz="1600" dirty="0" smtClean="0">
                <a:latin typeface="Bahnschrift" panose="020B0502040204020203" pitchFamily="34" charset="0"/>
              </a:rPr>
              <a:t> e </a:t>
            </a:r>
            <a:r>
              <a:rPr lang="en-US" sz="1600" dirty="0" err="1" smtClean="0">
                <a:latin typeface="Bahnschrift" panose="020B0502040204020203" pitchFamily="34" charset="0"/>
              </a:rPr>
              <a:t>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mecanismos</a:t>
            </a:r>
            <a:r>
              <a:rPr lang="en-US" sz="1600" dirty="0" smtClean="0">
                <a:latin typeface="Bahnschrift" panose="020B0502040204020203" pitchFamily="34" charset="0"/>
              </a:rPr>
              <a:t> que </a:t>
            </a:r>
            <a:r>
              <a:rPr lang="en-US" sz="1600" dirty="0" err="1" smtClean="0">
                <a:latin typeface="Bahnschrift" panose="020B0502040204020203" pitchFamily="34" charset="0"/>
              </a:rPr>
              <a:t>determinam</a:t>
            </a:r>
            <a:r>
              <a:rPr lang="en-US" sz="1600" dirty="0" smtClean="0">
                <a:latin typeface="Bahnschrift" panose="020B0502040204020203" pitchFamily="34" charset="0"/>
              </a:rPr>
              <a:t> o </a:t>
            </a:r>
            <a:r>
              <a:rPr lang="en-US" sz="1600" dirty="0" err="1" smtClean="0">
                <a:latin typeface="Bahnschrift" panose="020B0502040204020203" pitchFamily="34" charset="0"/>
              </a:rPr>
              <a:t>estado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básico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em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três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dimesões</a:t>
            </a:r>
            <a:r>
              <a:rPr lang="en-US" sz="1600" dirty="0" smtClean="0">
                <a:latin typeface="Bahnschrift" panose="020B0502040204020203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Estudos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teóricos</a:t>
            </a:r>
            <a:r>
              <a:rPr lang="en-US" sz="1600" dirty="0" smtClean="0">
                <a:latin typeface="Bahnschrift" panose="020B0502040204020203" pitchFamily="34" charset="0"/>
              </a:rPr>
              <a:t>, de </a:t>
            </a:r>
            <a:r>
              <a:rPr lang="en-US" sz="1600" dirty="0" err="1" smtClean="0">
                <a:latin typeface="Bahnschrift" panose="020B0502040204020203" pitchFamily="34" charset="0"/>
              </a:rPr>
              <a:t>modelagem</a:t>
            </a:r>
            <a:r>
              <a:rPr lang="en-US" sz="1600" dirty="0" smtClean="0">
                <a:latin typeface="Bahnschrift" panose="020B0502040204020203" pitchFamily="34" charset="0"/>
              </a:rPr>
              <a:t> e </a:t>
            </a:r>
            <a:r>
              <a:rPr lang="en-US" sz="1600" dirty="0" err="1" smtClean="0">
                <a:latin typeface="Bahnschrift" panose="020B0502040204020203" pitchFamily="34" charset="0"/>
              </a:rPr>
              <a:t>observacionais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pertinentes</a:t>
            </a:r>
            <a:r>
              <a:rPr lang="en-US" sz="1600" dirty="0" smtClean="0">
                <a:latin typeface="Bahnschrift" panose="020B0502040204020203" pitchFamily="34" charset="0"/>
              </a:rPr>
              <a:t> a: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Ondas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dispersão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Rossby</a:t>
            </a:r>
            <a:r>
              <a:rPr lang="en-US" sz="1600" dirty="0" smtClean="0">
                <a:latin typeface="Bahnschrift" panose="020B0502040204020203" pitchFamily="34" charset="0"/>
              </a:rPr>
              <a:t>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Condições</a:t>
            </a:r>
            <a:r>
              <a:rPr lang="en-US" sz="1600" dirty="0" smtClean="0">
                <a:latin typeface="Bahnschrift" panose="020B0502040204020203" pitchFamily="34" charset="0"/>
              </a:rPr>
              <a:t> do </a:t>
            </a:r>
            <a:r>
              <a:rPr lang="en-US" sz="1600" dirty="0" err="1" smtClean="0">
                <a:latin typeface="Bahnschrift" panose="020B0502040204020203" pitchFamily="34" charset="0"/>
              </a:rPr>
              <a:t>estado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estacionário</a:t>
            </a:r>
            <a:endParaRPr lang="en-US" sz="1600" dirty="0" smtClean="0">
              <a:latin typeface="Bahnschrift" panose="020B0502040204020203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Bahnschrift" panose="020B0502040204020203" pitchFamily="34" charset="0"/>
              </a:rPr>
              <a:t>T</a:t>
            </a:r>
            <a:r>
              <a:rPr lang="en-US" sz="1600" dirty="0" err="1" smtClean="0">
                <a:latin typeface="Bahnschrift" panose="020B0502040204020203" pitchFamily="34" charset="0"/>
              </a:rPr>
              <a:t>eoria</a:t>
            </a:r>
            <a:r>
              <a:rPr lang="en-US" sz="1600" dirty="0" smtClean="0">
                <a:latin typeface="Bahnschrift" panose="020B0502040204020203" pitchFamily="34" charset="0"/>
              </a:rPr>
              <a:t> da </a:t>
            </a:r>
            <a:r>
              <a:rPr lang="en-US" sz="1600" dirty="0" err="1" smtClean="0">
                <a:latin typeface="Bahnschrift" panose="020B0502040204020203" pitchFamily="34" charset="0"/>
              </a:rPr>
              <a:t>instabilidade</a:t>
            </a:r>
            <a:r>
              <a:rPr lang="en-US" sz="1600" dirty="0" smtClean="0">
                <a:latin typeface="Bahnschrift" panose="020B0502040204020203" pitchFamily="34" charset="0"/>
              </a:rPr>
              <a:t> tridimensional.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Bahnschrift" panose="020B0502040204020203" pitchFamily="34" charset="0"/>
              </a:rPr>
              <a:t>1</a:t>
            </a:r>
            <a:r>
              <a:rPr lang="pt-BR" sz="2000" b="1" dirty="0" smtClean="0">
                <a:latin typeface="Bahnschrift" panose="020B0502040204020203" pitchFamily="34" charset="0"/>
              </a:rPr>
              <a:t>. Introdução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48653" y="2401731"/>
            <a:ext cx="4537847" cy="250364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943916" y="3309671"/>
            <a:ext cx="4342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Fornece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uma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generalização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natural e um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casamento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com as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ondas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dispersão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Rossby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,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teorias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respostas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estacionárias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Rossby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e a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teoria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instabilidade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Bahnschrift" panose="020B0502040204020203" pitchFamily="34" charset="0"/>
              </a:rPr>
              <a:t> zonal media.</a:t>
            </a:r>
          </a:p>
        </p:txBody>
      </p:sp>
      <p:sp>
        <p:nvSpPr>
          <p:cNvPr id="7" name="Retângulo 6"/>
          <p:cNvSpPr/>
          <p:nvPr/>
        </p:nvSpPr>
        <p:spPr>
          <a:xfrm>
            <a:off x="6611166" y="3100121"/>
            <a:ext cx="4888592" cy="2014804"/>
          </a:xfrm>
          <a:prstGeom prst="rect">
            <a:avLst/>
          </a:prstGeom>
          <a:solidFill>
            <a:schemeClr val="accent5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677842" y="3176321"/>
            <a:ext cx="48219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Bahnschrift" panose="020B0502040204020203" pitchFamily="34" charset="0"/>
              </a:rPr>
              <a:t>Em</a:t>
            </a:r>
            <a:r>
              <a:rPr lang="en-US" sz="1600" dirty="0" smtClean="0">
                <a:latin typeface="Bahnschrift" panose="020B0502040204020203" pitchFamily="34" charset="0"/>
              </a:rPr>
              <a:t> um </a:t>
            </a:r>
            <a:r>
              <a:rPr lang="en-US" sz="1600" dirty="0" err="1" smtClean="0">
                <a:latin typeface="Bahnschrift" panose="020B0502040204020203" pitchFamily="34" charset="0"/>
              </a:rPr>
              <a:t>contexto</a:t>
            </a:r>
            <a:r>
              <a:rPr lang="en-US" sz="1600" dirty="0" smtClean="0">
                <a:latin typeface="Bahnschrift" panose="020B0502040204020203" pitchFamily="34" charset="0"/>
              </a:rPr>
              <a:t> linear, </a:t>
            </a:r>
            <a:r>
              <a:rPr lang="en-US" sz="1600" dirty="0" err="1" smtClean="0">
                <a:latin typeface="Bahnschrift" panose="020B0502040204020203" pitchFamily="34" charset="0"/>
              </a:rPr>
              <a:t>essa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teoria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instabilidade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geral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cria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uma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formalidade</a:t>
            </a:r>
            <a:r>
              <a:rPr lang="en-US" sz="1600" dirty="0" smtClean="0">
                <a:latin typeface="Bahnschrift" panose="020B0502040204020203" pitchFamily="34" charset="0"/>
              </a:rPr>
              <a:t> para </a:t>
            </a:r>
            <a:r>
              <a:rPr lang="en-US" sz="1600" dirty="0" err="1" smtClean="0">
                <a:latin typeface="Bahnschrift" panose="020B0502040204020203" pitchFamily="34" charset="0"/>
              </a:rPr>
              <a:t>analisar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anomalias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geradas</a:t>
            </a:r>
            <a:r>
              <a:rPr lang="en-US" sz="1600" dirty="0" smtClean="0">
                <a:latin typeface="Bahnschrift" panose="020B0502040204020203" pitchFamily="34" charset="0"/>
              </a:rPr>
              <a:t> pela </a:t>
            </a:r>
            <a:r>
              <a:rPr lang="en-US" sz="1600" dirty="0" err="1" smtClean="0">
                <a:latin typeface="Bahnschrift" panose="020B0502040204020203" pitchFamily="34" charset="0"/>
              </a:rPr>
              <a:t>evolução</a:t>
            </a:r>
            <a:r>
              <a:rPr lang="en-US" sz="1600" dirty="0" smtClean="0">
                <a:latin typeface="Bahnschrift" panose="020B0502040204020203" pitchFamily="34" charset="0"/>
              </a:rPr>
              <a:t> e </a:t>
            </a:r>
            <a:r>
              <a:rPr lang="en-US" sz="1600" dirty="0" err="1" smtClean="0">
                <a:latin typeface="Bahnschrift" panose="020B0502040204020203" pitchFamily="34" charset="0"/>
              </a:rPr>
              <a:t>amplificação</a:t>
            </a:r>
            <a:r>
              <a:rPr lang="en-US" sz="1600" dirty="0" smtClean="0">
                <a:latin typeface="Bahnschrift" panose="020B0502040204020203" pitchFamily="34" charset="0"/>
              </a:rPr>
              <a:t> dos </a:t>
            </a:r>
            <a:r>
              <a:rPr lang="en-US" sz="1600" dirty="0" err="1" smtClean="0">
                <a:latin typeface="Bahnschrift" panose="020B0502040204020203" pitchFamily="34" charset="0"/>
              </a:rPr>
              <a:t>ruídos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internos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às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respostas</a:t>
            </a:r>
            <a:r>
              <a:rPr lang="en-US" sz="1600" dirty="0" smtClean="0">
                <a:latin typeface="Bahnschrift" panose="020B0502040204020203" pitchFamily="34" charset="0"/>
              </a:rPr>
              <a:t> das forçantes </a:t>
            </a:r>
            <a:r>
              <a:rPr lang="en-US" sz="1600" dirty="0" err="1" smtClean="0">
                <a:latin typeface="Bahnschrift" panose="020B0502040204020203" pitchFamily="34" charset="0"/>
              </a:rPr>
              <a:t>anômalas</a:t>
            </a:r>
            <a:r>
              <a:rPr lang="en-US" sz="16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Bahnschrift" panose="020B0502040204020203" pitchFamily="34" charset="0"/>
              </a:rPr>
              <a:t>bloqueios</a:t>
            </a:r>
            <a:endParaRPr lang="en-US" sz="1600" dirty="0" smtClean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Bahnschrift" panose="020B0502040204020203" pitchFamily="34" charset="0"/>
              </a:rPr>
              <a:t>Outros </a:t>
            </a:r>
            <a:r>
              <a:rPr lang="en-US" sz="1600" dirty="0" err="1" smtClean="0">
                <a:latin typeface="Bahnschrift" panose="020B0502040204020203" pitchFamily="34" charset="0"/>
              </a:rPr>
              <a:t>padrões</a:t>
            </a:r>
            <a:r>
              <a:rPr lang="en-US" sz="1600" dirty="0" smtClean="0">
                <a:latin typeface="Bahnschrift" panose="020B0502040204020203" pitchFamily="34" charset="0"/>
              </a:rPr>
              <a:t> de teleconexão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2038350" y="5453155"/>
            <a:ext cx="6981825" cy="837339"/>
          </a:xfrm>
          <a:prstGeom prst="rect">
            <a:avLst/>
          </a:prstGeom>
          <a:solidFill>
            <a:schemeClr val="accent5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291806" y="5444374"/>
            <a:ext cx="728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ahnschrift" panose="020B0502040204020203" pitchFamily="34" charset="0"/>
              </a:rPr>
              <a:t>Entre </a:t>
            </a:r>
            <a:r>
              <a:rPr lang="en-US" sz="1600" dirty="0" err="1" smtClean="0">
                <a:latin typeface="Bahnschrift" panose="020B0502040204020203" pitchFamily="34" charset="0"/>
              </a:rPr>
              <a:t>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mecanismos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  <a:r>
              <a:rPr lang="en-US" sz="1600" dirty="0" err="1" smtClean="0">
                <a:latin typeface="Bahnschrift" panose="020B0502040204020203" pitchFamily="34" charset="0"/>
              </a:rPr>
              <a:t>apresentados</a:t>
            </a:r>
            <a:r>
              <a:rPr lang="en-US" sz="1600" dirty="0" smtClean="0">
                <a:latin typeface="Bahnschrift" panose="020B0502040204020203" pitchFamily="34" charset="0"/>
              </a:rPr>
              <a:t>, </a:t>
            </a:r>
            <a:r>
              <a:rPr lang="en-US" sz="1600" dirty="0" err="1" smtClean="0">
                <a:latin typeface="Bahnschrift" panose="020B0502040204020203" pitchFamily="34" charset="0"/>
              </a:rPr>
              <a:t>são</a:t>
            </a:r>
            <a:r>
              <a:rPr lang="en-US" sz="1600" dirty="0" smtClean="0">
                <a:latin typeface="Bahnschrift" panose="020B0502040204020203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Bahnschrift" panose="020B0502040204020203" pitchFamily="34" charset="0"/>
              </a:rPr>
              <a:t>Mecanismos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instabilidade</a:t>
            </a:r>
            <a:r>
              <a:rPr lang="en-US" sz="1600" dirty="0" smtClean="0">
                <a:latin typeface="Bahnschrift" panose="020B0502040204020203" pitchFamily="34" charset="0"/>
              </a:rPr>
              <a:t> dos </a:t>
            </a:r>
            <a:r>
              <a:rPr lang="en-US" sz="1600" dirty="0" err="1" smtClean="0">
                <a:latin typeface="Bahnschrift" panose="020B0502040204020203" pitchFamily="34" charset="0"/>
              </a:rPr>
              <a:t>dipolos</a:t>
            </a:r>
            <a:r>
              <a:rPr lang="en-US" sz="1600" dirty="0" smtClean="0">
                <a:latin typeface="Bahnschrift" panose="020B0502040204020203" pitchFamily="34" charset="0"/>
              </a:rPr>
              <a:t> “</a:t>
            </a:r>
            <a:r>
              <a:rPr lang="en-US" sz="1600" dirty="0" err="1" smtClean="0">
                <a:latin typeface="Bahnschrift" panose="020B0502040204020203" pitchFamily="34" charset="0"/>
              </a:rPr>
              <a:t>baroclínico-barotrópico</a:t>
            </a:r>
            <a:r>
              <a:rPr lang="en-US" sz="1600" dirty="0" smtClean="0">
                <a:latin typeface="Bahnschrift" panose="020B0502040204020203" pitchFamily="34" charset="0"/>
              </a:rPr>
              <a:t>”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Bahnschrift" panose="020B0502040204020203" pitchFamily="34" charset="0"/>
              </a:rPr>
              <a:t>Região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acumulação</a:t>
            </a:r>
            <a:r>
              <a:rPr lang="en-US" sz="1600" dirty="0">
                <a:latin typeface="Bahnschrift" panose="020B0502040204020203" pitchFamily="34" charset="0"/>
              </a:rPr>
              <a:t> </a:t>
            </a:r>
            <a:r>
              <a:rPr lang="en-US" sz="1600" dirty="0" smtClean="0">
                <a:latin typeface="Bahnschrift" panose="020B0502040204020203" pitchFamily="34" charset="0"/>
              </a:rPr>
              <a:t>e </a:t>
            </a:r>
            <a:r>
              <a:rPr lang="en-US" sz="1600" dirty="0" err="1" smtClean="0">
                <a:latin typeface="Bahnschrift" panose="020B0502040204020203" pitchFamily="34" charset="0"/>
              </a:rPr>
              <a:t>dispesão</a:t>
            </a:r>
            <a:r>
              <a:rPr lang="en-US" sz="1600" dirty="0" smtClean="0">
                <a:latin typeface="Bahnschrift" panose="020B0502040204020203" pitchFamily="34" charset="0"/>
              </a:rPr>
              <a:t> das </a:t>
            </a:r>
            <a:r>
              <a:rPr lang="en-US" sz="1600" dirty="0" err="1" smtClean="0">
                <a:latin typeface="Bahnschrift" panose="020B0502040204020203" pitchFamily="34" charset="0"/>
              </a:rPr>
              <a:t>ondas</a:t>
            </a:r>
            <a:r>
              <a:rPr lang="en-US" sz="1600" dirty="0" smtClean="0">
                <a:latin typeface="Bahnschrift" panose="020B0502040204020203" pitchFamily="34" charset="0"/>
              </a:rPr>
              <a:t> de </a:t>
            </a:r>
            <a:r>
              <a:rPr lang="en-US" sz="1600" dirty="0" err="1" smtClean="0">
                <a:latin typeface="Bahnschrift" panose="020B0502040204020203" pitchFamily="34" charset="0"/>
              </a:rPr>
              <a:t>energia</a:t>
            </a:r>
            <a:r>
              <a:rPr lang="en-US" sz="1600" dirty="0" smtClean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60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072" y="475488"/>
            <a:ext cx="11274552" cy="5788151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início da variabilidade de baixa frequência é visto como causado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alguns casos) por distúrbios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tropicais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 ser gerados através da amplificação do "ruído" interno ou através de alterações nos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limites, como anomalias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TSM;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acordo com essa hipótese, a variação longitudinal do fluxo atmosférico básico próximo ao equador causa um ducto da energia das ondas gerada nos trópicos para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ocidentais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troposféricas superiores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zonas agem como regiões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 emanação de ondas nos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extratrópicos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Evidências observacionais, teóricas e de modelagem em favor desses mecanismos específicos foram apresentadas.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468" y="292387"/>
            <a:ext cx="6718518" cy="4614824"/>
          </a:xfrm>
        </p:spPr>
      </p:pic>
      <p:sp>
        <p:nvSpPr>
          <p:cNvPr id="5" name="CaixaDeTexto 4"/>
          <p:cNvSpPr txBox="1"/>
          <p:nvPr/>
        </p:nvSpPr>
        <p:spPr>
          <a:xfrm>
            <a:off x="228600" y="5315552"/>
            <a:ext cx="11768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Fig.28 -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transitórios formados nas regiões convectivas dos trópicos como modos capturados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equatorialmente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são conduzidos para o oeste ao longo do equador (PR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as ondas não são dispersivas, ocorre um acúmulo de energia das ondas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(AC). A região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oeste da troposfera superior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atua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região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distribuição (EM) para trens de ondas que devem se dispersar por um estado básico potencialmente instável.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260282" y="1637435"/>
            <a:ext cx="2468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Propagação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ondas retidas no equador (setas largas) ao longo do equador e em latitudes mais altas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92608" y="1637435"/>
            <a:ext cx="2125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básico de fundo que contém deformação por estiramento e cisalhamento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4164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7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517" y="672577"/>
            <a:ext cx="8142514" cy="6008143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Bahnschrift" panose="020B0502040204020203" pitchFamily="34" charset="0"/>
              </a:rPr>
              <a:t>2. Mecanismo de determinação do estado tridimensional do tempo-médio da atmosfera 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7017" y="362008"/>
            <a:ext cx="1048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Bahnschrift" panose="020B0502040204020203" pitchFamily="34" charset="0"/>
              </a:rPr>
              <a:t>Relações entre o estado-base da estrutura tridimensional com funções do aquecimento global e a orografia. </a:t>
            </a:r>
            <a:endParaRPr lang="pt-BR" sz="14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25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517" y="672577"/>
            <a:ext cx="8142514" cy="6008143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952874" y="3590924"/>
            <a:ext cx="3581401" cy="988967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77017" y="3295649"/>
            <a:ext cx="36195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 smtClean="0">
                <a:latin typeface="Bahnschrift" panose="020B0502040204020203" pitchFamily="34" charset="0"/>
              </a:rPr>
              <a:t>Inverno</a:t>
            </a:r>
            <a:r>
              <a:rPr lang="en-US" sz="1300" dirty="0" smtClean="0">
                <a:latin typeface="Bahnschrift" panose="020B0502040204020203" pitchFamily="34" charset="0"/>
              </a:rPr>
              <a:t> boreal: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Jatos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máximos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estão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localizados</a:t>
            </a:r>
            <a:r>
              <a:rPr lang="en-US" sz="1300" dirty="0" smtClean="0">
                <a:latin typeface="Bahnschrift" panose="020B0502040204020203" pitchFamily="34" charset="0"/>
              </a:rPr>
              <a:t> a </a:t>
            </a:r>
            <a:r>
              <a:rPr lang="en-US" sz="1300" dirty="0" err="1" smtClean="0">
                <a:latin typeface="Bahnschrift" panose="020B0502040204020203" pitchFamily="34" charset="0"/>
              </a:rPr>
              <a:t>jusante</a:t>
            </a:r>
            <a:r>
              <a:rPr lang="en-US" sz="1300" dirty="0" smtClean="0">
                <a:latin typeface="Bahnschrift" panose="020B0502040204020203" pitchFamily="34" charset="0"/>
              </a:rPr>
              <a:t> das </a:t>
            </a:r>
            <a:r>
              <a:rPr lang="en-US" sz="1300" dirty="0" err="1" smtClean="0">
                <a:latin typeface="Bahnschrift" panose="020B0502040204020203" pitchFamily="34" charset="0"/>
              </a:rPr>
              <a:t>maiores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feições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orográficas</a:t>
            </a:r>
            <a:r>
              <a:rPr lang="en-US" sz="1300" dirty="0" smtClean="0">
                <a:latin typeface="Bahnschrift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>
                <a:latin typeface="Bahnschrift" panose="020B0502040204020203" pitchFamily="34" charset="0"/>
              </a:rPr>
              <a:t>Conclusão</a:t>
            </a:r>
            <a:r>
              <a:rPr lang="en-US" sz="1300" dirty="0" smtClean="0">
                <a:latin typeface="Bahnschrift" panose="020B0502040204020203" pitchFamily="34" charset="0"/>
              </a:rPr>
              <a:t>: </a:t>
            </a:r>
            <a:r>
              <a:rPr lang="en-US" sz="1300" dirty="0" err="1" smtClean="0">
                <a:latin typeface="Bahnschrift" panose="020B0502040204020203" pitchFamily="34" charset="0"/>
              </a:rPr>
              <a:t>variação</a:t>
            </a:r>
            <a:r>
              <a:rPr lang="en-US" sz="1300" dirty="0" smtClean="0">
                <a:latin typeface="Bahnschrift" panose="020B0502040204020203" pitchFamily="34" charset="0"/>
              </a:rPr>
              <a:t> longitudinal do </a:t>
            </a:r>
            <a:r>
              <a:rPr lang="en-US" sz="1300" dirty="0" err="1" smtClean="0">
                <a:latin typeface="Bahnschrift" panose="020B0502040204020203" pitchFamily="34" charset="0"/>
              </a:rPr>
              <a:t>fluxo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médio</a:t>
            </a:r>
            <a:r>
              <a:rPr lang="en-US" sz="1300" dirty="0" smtClean="0">
                <a:latin typeface="Bahnschrift" panose="020B0502040204020203" pitchFamily="34" charset="0"/>
              </a:rPr>
              <a:t> é </a:t>
            </a:r>
            <a:r>
              <a:rPr lang="en-US" sz="1300" dirty="0" err="1" smtClean="0">
                <a:latin typeface="Bahnschrift" panose="020B0502040204020203" pitchFamily="34" charset="0"/>
              </a:rPr>
              <a:t>uma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função</a:t>
            </a:r>
            <a:r>
              <a:rPr lang="en-US" sz="1300" dirty="0" smtClean="0">
                <a:latin typeface="Bahnschrift" panose="020B0502040204020203" pitchFamily="34" charset="0"/>
              </a:rPr>
              <a:t> das </a:t>
            </a:r>
            <a:r>
              <a:rPr lang="en-US" sz="1300" dirty="0" err="1" smtClean="0">
                <a:latin typeface="Bahnschrift" panose="020B0502040204020203" pitchFamily="34" charset="0"/>
              </a:rPr>
              <a:t>funções</a:t>
            </a:r>
            <a:r>
              <a:rPr lang="en-US" sz="1300" dirty="0" smtClean="0">
                <a:latin typeface="Bahnschrift" panose="020B0502040204020203" pitchFamily="34" charset="0"/>
              </a:rPr>
              <a:t> </a:t>
            </a:r>
            <a:r>
              <a:rPr lang="en-US" sz="1300" dirty="0" err="1" smtClean="0">
                <a:latin typeface="Bahnschrift" panose="020B0502040204020203" pitchFamily="34" charset="0"/>
              </a:rPr>
              <a:t>orográficas</a:t>
            </a:r>
            <a:r>
              <a:rPr lang="en-US" sz="1300" dirty="0" smtClean="0">
                <a:latin typeface="Bahnschrift" panose="020B0502040204020203" pitchFamily="34" charset="0"/>
              </a:rPr>
              <a:t>.  </a:t>
            </a:r>
            <a:endParaRPr lang="pt-BR" sz="1300" dirty="0">
              <a:latin typeface="Bahnschrift" panose="020B0502040204020203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19048"/>
            <a:ext cx="104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Bahnschrift" panose="020B0502040204020203" pitchFamily="34" charset="0"/>
              </a:rPr>
              <a:t>2. Mecanismo de determinação do estado tridimensional do tempo-médio da atmosfera </a:t>
            </a:r>
            <a:endParaRPr lang="pt-BR" sz="2000" b="1" dirty="0">
              <a:latin typeface="Bahnschrift" panose="020B0502040204020203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7017" y="362008"/>
            <a:ext cx="1048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Bahnschrift" panose="020B0502040204020203" pitchFamily="34" charset="0"/>
              </a:rPr>
              <a:t>Relações entre o estado-base da estrutura tridimensional com funções do aquecimento global e a orografia. </a:t>
            </a:r>
            <a:endParaRPr lang="pt-BR" sz="14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24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6418</Words>
  <Application>Microsoft Office PowerPoint</Application>
  <PresentationFormat>Widescreen</PresentationFormat>
  <Paragraphs>388</Paragraphs>
  <Slides>72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72</vt:i4>
      </vt:variant>
    </vt:vector>
  </HeadingPairs>
  <TitlesOfParts>
    <vt:vector size="78" baseType="lpstr">
      <vt:lpstr>Arial</vt:lpstr>
      <vt:lpstr>Bahnschrift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6. TEORIA DA INSTABILIDADE TRIDIMENSIONAL E VARIABILIDADE DE BAIXA FREQUÊNCIA DA ATMOSFERA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Bloqueios no HN</vt:lpstr>
      <vt:lpstr>Apresentação do PowerPoint</vt:lpstr>
      <vt:lpstr>7. INSTABILIDADE DO ESTADO BÁSICO E DISPERSÃO DE ONDAS DE ROSSBY </vt:lpstr>
      <vt:lpstr>7.2. Teorias de estado estacionário linear e não linear em uma atmosfera instável </vt:lpstr>
      <vt:lpstr>7.2. Teorias de estado estacionário linear e não linear em uma atmosfera instável </vt:lpstr>
      <vt:lpstr>7.2. Teorias de estado estacionário linear e não linear em uma atmosfera instável </vt:lpstr>
      <vt:lpstr>7.3 Flutuações internas ou respostas a forçantes anômalas externas? </vt:lpstr>
      <vt:lpstr>7.3 Flutuações internas ou respostas a forçantes anômalas externas? </vt:lpstr>
      <vt:lpstr>7.3 Flutuações internas ou respostas a forçantes anômalas externas? </vt:lpstr>
      <vt:lpstr>7.3 Flutuações internas ou respostas a forçantes anômalas externas? </vt:lpstr>
      <vt:lpstr>7.3 Flutuações internas ou respostas a forçantes anômalas externas? </vt:lpstr>
      <vt:lpstr>7.3 Flutuações internas ou respostas a forçantes anômalas externas? </vt:lpstr>
      <vt:lpstr>7.3 Flutuações internas ou respostas a forçantes anômalas externas? </vt:lpstr>
      <vt:lpstr>8. EVOLUÇÃO DE ANOMALIAS EM MODELOS BAROCLÍNICOS COM VARIAÇÃO LONGITUDINAL DO ESTADO BÁSICO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9. RESUMO E CONCLUSÕES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TEORIA DA INSTABILIDADE TRIDIMENSIONAL E VARIABILIDADE DE BAIXA FREQUÊNCIA DA ATMOSFERA</dc:title>
  <dc:creator>pelissaroelen@outlook.com</dc:creator>
  <cp:lastModifiedBy>Aula</cp:lastModifiedBy>
  <cp:revision>47</cp:revision>
  <dcterms:created xsi:type="dcterms:W3CDTF">2019-08-25T15:25:16Z</dcterms:created>
  <dcterms:modified xsi:type="dcterms:W3CDTF">2019-08-27T21:36:29Z</dcterms:modified>
</cp:coreProperties>
</file>