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75" r:id="rId25"/>
    <p:sldId id="29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767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44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9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87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3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96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9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1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48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10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6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5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158" y="2404534"/>
            <a:ext cx="8333845" cy="1646302"/>
          </a:xfrm>
        </p:spPr>
        <p:txBody>
          <a:bodyPr/>
          <a:lstStyle/>
          <a:p>
            <a:pPr algn="just"/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Barotropic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Rossby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Dynamics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Zonally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Varying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Upper-Level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599759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BORGES, SARDESHMUKH (1995)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83586" y="347729"/>
            <a:ext cx="719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v. 52, n. 21, p. 3779-3796.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07067" y="624558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112" t="27420" r="27465" b="16946"/>
          <a:stretch/>
        </p:blipFill>
        <p:spPr>
          <a:xfrm>
            <a:off x="1184856" y="231820"/>
            <a:ext cx="9569003" cy="64473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13656" y="1236372"/>
            <a:ext cx="592429" cy="5357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2.4 Análises de estabilidade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Os modos normais são solucionados e obtidos resolvendo um problema de autovalores (eq. 4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um estado básico que varia zonalmente, a solução no espaço geográfico pode ser representada pela equação (5), onde a e b são as estruturas espaciais ortogonais, σ e ω são as partes reais e imaginária de </a:t>
            </a:r>
            <a:r>
              <a:rPr lang="pt-BR" dirty="0" err="1" smtClean="0"/>
              <a:t>yi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2744" t="59639" r="60723" b="36664"/>
          <a:stretch/>
        </p:blipFill>
        <p:spPr>
          <a:xfrm>
            <a:off x="4005329" y="3078050"/>
            <a:ext cx="1254771" cy="399246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5048518" y="3490175"/>
            <a:ext cx="244699" cy="38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170867" y="3876541"/>
            <a:ext cx="455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matriz diagonal dos autovalores </a:t>
            </a:r>
            <a:r>
              <a:rPr lang="pt-BR" dirty="0" err="1"/>
              <a:t>yi</a:t>
            </a:r>
            <a:r>
              <a:rPr lang="pt-BR" dirty="0"/>
              <a:t> 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4842308" y="3468779"/>
            <a:ext cx="13027" cy="89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16416" y="4366523"/>
            <a:ext cx="644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matriz cujas colunas são os correspondentes </a:t>
            </a:r>
            <a:r>
              <a:rPr lang="pt-BR" dirty="0" err="1"/>
              <a:t>autovetores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22153" t="57878" r="49537" b="34904"/>
          <a:stretch/>
        </p:blipFill>
        <p:spPr>
          <a:xfrm>
            <a:off x="2936233" y="5934177"/>
            <a:ext cx="4632077" cy="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2.4 Análise de estabilidade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Perturbações que sofrem amplificações algébricas podem ter taxas de crescimento que excedem a do modo normal mais instável para um tempo finito. O método para determinar essas perturbações ideais é construído a partir de um problema de maximização. O máximo crescimento possível é dado por uma curva que mostra o fator de amplificação versus o tempo (curva MA).</a:t>
            </a:r>
          </a:p>
        </p:txBody>
      </p:sp>
    </p:spTree>
    <p:extLst>
      <p:ext uri="{BB962C8B-B14F-4D97-AF65-F5344CB8AC3E}">
        <p14:creationId xmlns:p14="http://schemas.microsoft.com/office/powerpoint/2010/main" val="24914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Análise de estabilidade: aplicada aos 17 casos com inclusão de difusão </a:t>
            </a:r>
            <a:r>
              <a:rPr lang="pt-BR" dirty="0" err="1" smtClean="0"/>
              <a:t>biharmônica</a:t>
            </a:r>
            <a:r>
              <a:rPr lang="pt-BR" dirty="0" smtClean="0"/>
              <a:t> na eq. (2) e de um arrasto no problema de otimização.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7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112" t="27420" r="27465" b="16946"/>
          <a:stretch/>
        </p:blipFill>
        <p:spPr>
          <a:xfrm>
            <a:off x="1184856" y="231820"/>
            <a:ext cx="9569003" cy="64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023" t="26716" r="25090" b="29093"/>
          <a:stretch/>
        </p:blipFill>
        <p:spPr>
          <a:xfrm>
            <a:off x="2640169" y="218941"/>
            <a:ext cx="6490952" cy="32325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4429" t="35344" r="25882" b="21347"/>
          <a:stretch/>
        </p:blipFill>
        <p:spPr>
          <a:xfrm>
            <a:off x="2575774" y="3451539"/>
            <a:ext cx="6555347" cy="316820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5910" y="412124"/>
            <a:ext cx="2356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Modos principais para a climatologia de 250 </a:t>
            </a:r>
            <a:r>
              <a:rPr lang="pt-BR" dirty="0" err="1" smtClean="0"/>
              <a:t>mb</a:t>
            </a:r>
            <a:r>
              <a:rPr lang="pt-BR" dirty="0" smtClean="0"/>
              <a:t> do NMC.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6061" y="4016062"/>
            <a:ext cx="2356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Perturbação ideal que mais amplifica na presença de um arrasto de 5 dias.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3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337" t="30062" r="33932" b="33398"/>
          <a:stretch/>
        </p:blipFill>
        <p:spPr>
          <a:xfrm>
            <a:off x="2585532" y="370268"/>
            <a:ext cx="6287508" cy="39463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4451" t="37500" r="25366" b="45703"/>
          <a:stretch/>
        </p:blipFill>
        <p:spPr>
          <a:xfrm>
            <a:off x="1771649" y="4429125"/>
            <a:ext cx="7915275" cy="148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219" t="11328" r="51062" b="5273"/>
          <a:stretch/>
        </p:blipFill>
        <p:spPr>
          <a:xfrm>
            <a:off x="1771649" y="314325"/>
            <a:ext cx="3086101" cy="61007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4890" t="32617" r="52489" b="27734"/>
          <a:stretch/>
        </p:blipFill>
        <p:spPr>
          <a:xfrm>
            <a:off x="5929312" y="642937"/>
            <a:ext cx="2943225" cy="29003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6427" t="74219" r="26574" b="12109"/>
          <a:stretch/>
        </p:blipFill>
        <p:spPr>
          <a:xfrm>
            <a:off x="5157787" y="5187432"/>
            <a:ext cx="6457951" cy="10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8294" t="12890" r="28002" b="5469"/>
          <a:stretch/>
        </p:blipFill>
        <p:spPr>
          <a:xfrm>
            <a:off x="542926" y="371475"/>
            <a:ext cx="5686426" cy="59721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9173" t="27539" r="27232" b="17968"/>
          <a:stretch/>
        </p:blipFill>
        <p:spPr>
          <a:xfrm>
            <a:off x="6343651" y="942975"/>
            <a:ext cx="5672138" cy="39862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14637" y="6460092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PNA+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467724" y="386833"/>
            <a:ext cx="167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PNA-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12718" y="5145642"/>
            <a:ext cx="537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PNA+: </a:t>
            </a:r>
            <a:r>
              <a:rPr lang="pt-BR" dirty="0"/>
              <a:t>o modo mais instável cresce cada 5 dias, com um período de 12 </a:t>
            </a:r>
            <a:r>
              <a:rPr lang="pt-BR" dirty="0" smtClean="0"/>
              <a:t>dias.</a:t>
            </a:r>
          </a:p>
          <a:p>
            <a:r>
              <a:rPr lang="pt-BR" dirty="0" smtClean="0"/>
              <a:t>PNA-: </a:t>
            </a:r>
            <a:r>
              <a:rPr lang="pt-BR" dirty="0"/>
              <a:t>e-</a:t>
            </a:r>
            <a:r>
              <a:rPr lang="pt-BR" dirty="0" err="1"/>
              <a:t>folding</a:t>
            </a:r>
            <a:r>
              <a:rPr lang="pt-BR" dirty="0"/>
              <a:t> time é de </a:t>
            </a:r>
            <a:r>
              <a:rPr lang="pt-BR" dirty="0" smtClean="0"/>
              <a:t>~ uma </a:t>
            </a:r>
            <a:r>
              <a:rPr lang="pt-BR" dirty="0"/>
              <a:t>semana e se propaga mais lentamente, com período de 35 dias.</a:t>
            </a:r>
          </a:p>
        </p:txBody>
      </p:sp>
    </p:spTree>
    <p:extLst>
      <p:ext uri="{BB962C8B-B14F-4D97-AF65-F5344CB8AC3E}">
        <p14:creationId xmlns:p14="http://schemas.microsoft.com/office/powerpoint/2010/main" val="40427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000" t="21875" r="25695" b="34570"/>
          <a:stretch/>
        </p:blipFill>
        <p:spPr>
          <a:xfrm>
            <a:off x="3048137" y="114300"/>
            <a:ext cx="6415087" cy="31861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2028" t="13673" r="34260" b="52734"/>
          <a:stretch/>
        </p:blipFill>
        <p:spPr>
          <a:xfrm>
            <a:off x="421480" y="3471860"/>
            <a:ext cx="5253315" cy="29432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4451" t="65625" r="26354" b="15039"/>
          <a:stretch/>
        </p:blipFill>
        <p:spPr>
          <a:xfrm>
            <a:off x="5803383" y="4943474"/>
            <a:ext cx="6400800" cy="141446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00688" y="4271963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PNA -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00688" y="3816907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PNA +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095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1. Introdução</a:t>
            </a:r>
          </a:p>
          <a:p>
            <a:r>
              <a:rPr lang="pt-BR" dirty="0" smtClean="0"/>
              <a:t>2. Metodologia</a:t>
            </a:r>
          </a:p>
          <a:p>
            <a:r>
              <a:rPr lang="pt-BR" dirty="0"/>
              <a:t>3</a:t>
            </a:r>
            <a:r>
              <a:rPr lang="pt-BR" dirty="0" smtClean="0"/>
              <a:t>. Resultados</a:t>
            </a:r>
          </a:p>
          <a:p>
            <a:r>
              <a:rPr lang="pt-BR" dirty="0" smtClean="0"/>
              <a:t>4. Conclusões</a:t>
            </a:r>
          </a:p>
          <a:p>
            <a:r>
              <a:rPr lang="pt-BR" dirty="0" smtClean="0"/>
              <a:t>Referência Bibliográfica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Conclusões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modos normais dos fluxos da alta troposfera zonalmente variados são estáveis na presença de um arrasto representativo de 5 dias. </a:t>
            </a:r>
            <a:endParaRPr lang="pt-BR" dirty="0" smtClean="0"/>
          </a:p>
          <a:p>
            <a:pPr algn="just"/>
            <a:r>
              <a:rPr lang="pt-BR" dirty="0"/>
              <a:t>Há um padrão de PNA para a maioria dos estados básicos considerados, cuja estrutura espacial e período de 30 dias são insensíveis a pequenas mudanças no fluxo do ambiente e </a:t>
            </a:r>
            <a:r>
              <a:rPr lang="pt-BR" dirty="0" smtClean="0"/>
              <a:t>como </a:t>
            </a:r>
            <a:r>
              <a:rPr lang="pt-BR" dirty="0"/>
              <a:t>o esse fluxo é mantido. </a:t>
            </a:r>
          </a:p>
          <a:p>
            <a:pPr algn="just"/>
            <a:r>
              <a:rPr lang="pt-BR" dirty="0"/>
              <a:t>Sem uma forçante, todas as perturbações iniciais a fluxos não zonais começam a decair em 12 dias ou menos. </a:t>
            </a:r>
          </a:p>
        </p:txBody>
      </p:sp>
    </p:spTree>
    <p:extLst>
      <p:ext uri="{BB962C8B-B14F-4D97-AF65-F5344CB8AC3E}">
        <p14:creationId xmlns:p14="http://schemas.microsoft.com/office/powerpoint/2010/main" val="14366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112" t="27420" r="27465" b="16946"/>
          <a:stretch/>
        </p:blipFill>
        <p:spPr>
          <a:xfrm>
            <a:off x="1184856" y="231820"/>
            <a:ext cx="9569003" cy="644734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843588" y="614363"/>
            <a:ext cx="757237" cy="594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0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algn="just"/>
            <a:r>
              <a:rPr lang="pt-BR" dirty="0" smtClean="0"/>
              <a:t>Com um arrasto </a:t>
            </a:r>
            <a:r>
              <a:rPr lang="pt-BR" dirty="0"/>
              <a:t>realístico, o crescimento de uma perturbação do fluxo climatológico não é possível além de 12 dias. Isso limita as possibilidades de explicar a variabilidade de baixa frequência através de escalas de tempo maiores.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337" t="30062" r="33932" b="33398"/>
          <a:stretch/>
        </p:blipFill>
        <p:spPr>
          <a:xfrm>
            <a:off x="2757488" y="3608684"/>
            <a:ext cx="4858252" cy="30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BORGES, M. D.; SARDESHMUKH, P. D. </a:t>
            </a:r>
            <a:r>
              <a:rPr lang="pt-BR" sz="2400" dirty="0" err="1" smtClean="0"/>
              <a:t>Barotropic</a:t>
            </a:r>
            <a:r>
              <a:rPr lang="pt-BR" sz="2400" dirty="0" smtClean="0"/>
              <a:t> </a:t>
            </a:r>
            <a:r>
              <a:rPr lang="pt-BR" sz="2400" dirty="0" err="1"/>
              <a:t>Rossby</a:t>
            </a:r>
            <a:r>
              <a:rPr lang="pt-BR" sz="2400" dirty="0"/>
              <a:t> </a:t>
            </a:r>
            <a:r>
              <a:rPr lang="pt-BR" sz="2400" dirty="0" err="1"/>
              <a:t>Wave</a:t>
            </a:r>
            <a:r>
              <a:rPr lang="pt-BR" sz="2400" dirty="0"/>
              <a:t> Dynamics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Zonally</a:t>
            </a:r>
            <a:r>
              <a:rPr lang="pt-BR" sz="2400" dirty="0"/>
              <a:t> </a:t>
            </a:r>
            <a:r>
              <a:rPr lang="pt-BR" sz="2400" dirty="0" err="1"/>
              <a:t>Varying</a:t>
            </a:r>
            <a:r>
              <a:rPr lang="pt-BR" sz="2400" dirty="0"/>
              <a:t> </a:t>
            </a:r>
            <a:r>
              <a:rPr lang="pt-BR" sz="2400" dirty="0" err="1"/>
              <a:t>Upper-Level</a:t>
            </a:r>
            <a:r>
              <a:rPr lang="pt-BR" sz="2400" dirty="0"/>
              <a:t> </a:t>
            </a:r>
            <a:r>
              <a:rPr lang="pt-BR" sz="2400" dirty="0" err="1"/>
              <a:t>Flows</a:t>
            </a:r>
            <a:r>
              <a:rPr lang="pt-BR" sz="2400" dirty="0"/>
              <a:t> </a:t>
            </a:r>
            <a:r>
              <a:rPr lang="pt-BR" sz="2400" dirty="0" err="1"/>
              <a:t>during</a:t>
            </a:r>
            <a:r>
              <a:rPr lang="pt-BR" sz="2400" dirty="0"/>
              <a:t> </a:t>
            </a:r>
            <a:r>
              <a:rPr lang="pt-BR" sz="2400" dirty="0" err="1"/>
              <a:t>Northern</a:t>
            </a:r>
            <a:r>
              <a:rPr lang="pt-BR" sz="2400" dirty="0"/>
              <a:t> </a:t>
            </a:r>
            <a:r>
              <a:rPr lang="pt-BR" sz="2400" dirty="0" err="1"/>
              <a:t>Winter</a:t>
            </a:r>
            <a:r>
              <a:rPr lang="pt-BR" dirty="0" smtClean="0"/>
              <a:t>. </a:t>
            </a:r>
            <a:r>
              <a:rPr lang="pt-BR" b="1" dirty="0" err="1"/>
              <a:t>Journal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Atmospheric</a:t>
            </a:r>
            <a:r>
              <a:rPr lang="pt-BR" b="1" dirty="0"/>
              <a:t> </a:t>
            </a:r>
            <a:r>
              <a:rPr lang="pt-BR" b="1" dirty="0" err="1"/>
              <a:t>Sciences</a:t>
            </a:r>
            <a:r>
              <a:rPr lang="pt-BR" dirty="0"/>
              <a:t>, v. 52, n. 21, p. </a:t>
            </a:r>
            <a:r>
              <a:rPr lang="pt-BR" dirty="0" smtClean="0"/>
              <a:t>3779-3796, 1995.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1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2657341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Obrigada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SWB (</a:t>
            </a:r>
            <a:r>
              <a:rPr lang="pt-BR" dirty="0" err="1" smtClean="0"/>
              <a:t>Simmons</a:t>
            </a:r>
            <a:r>
              <a:rPr lang="pt-BR" dirty="0" smtClean="0"/>
              <a:t>, Wallace, </a:t>
            </a:r>
            <a:r>
              <a:rPr lang="pt-BR" dirty="0" err="1" smtClean="0"/>
              <a:t>Branstator</a:t>
            </a:r>
            <a:r>
              <a:rPr lang="pt-BR" dirty="0" smtClean="0"/>
              <a:t>, 1983): variabilidade de baixa frequência durante o inverno do HN → </a:t>
            </a:r>
            <a:r>
              <a:rPr lang="pt-BR" dirty="0" smtClean="0">
                <a:solidFill>
                  <a:schemeClr val="accent1"/>
                </a:solidFill>
              </a:rPr>
              <a:t>instabilidade barotrópica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r>
              <a:rPr lang="pt-BR" dirty="0" smtClean="0"/>
              <a:t>Outros pontos de vista: </a:t>
            </a:r>
            <a:r>
              <a:rPr lang="pt-BR" dirty="0"/>
              <a:t>f</a:t>
            </a:r>
            <a:r>
              <a:rPr lang="pt-BR" dirty="0" smtClean="0"/>
              <a:t>orçantes </a:t>
            </a:r>
            <a:r>
              <a:rPr lang="pt-BR" dirty="0"/>
              <a:t>externas de baixa </a:t>
            </a:r>
            <a:r>
              <a:rPr lang="pt-BR" dirty="0" smtClean="0"/>
              <a:t>frequência, feedbacks </a:t>
            </a:r>
            <a:r>
              <a:rPr lang="pt-BR" dirty="0"/>
              <a:t>de transientes </a:t>
            </a:r>
            <a:r>
              <a:rPr lang="pt-BR" dirty="0" err="1" smtClean="0"/>
              <a:t>baroclínicos</a:t>
            </a:r>
            <a:r>
              <a:rPr lang="pt-BR" dirty="0" smtClean="0"/>
              <a:t>, </a:t>
            </a:r>
            <a:r>
              <a:rPr lang="pt-BR" dirty="0"/>
              <a:t>d</a:t>
            </a:r>
            <a:r>
              <a:rPr lang="pt-BR" dirty="0" smtClean="0"/>
              <a:t>inâmica </a:t>
            </a:r>
            <a:r>
              <a:rPr lang="pt-BR" dirty="0"/>
              <a:t>fundamentalmente não linear e possivelmente caótica associada com equilíbrios </a:t>
            </a:r>
            <a:r>
              <a:rPr lang="pt-BR" dirty="0" smtClean="0"/>
              <a:t>múltiplos, etc.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43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SWB: perturbação de um modelo barotrópico global </a:t>
            </a:r>
            <a:r>
              <a:rPr lang="pt-BR" dirty="0" smtClean="0"/>
              <a:t>linearizado com </a:t>
            </a:r>
            <a:r>
              <a:rPr lang="pt-BR" dirty="0" smtClean="0"/>
              <a:t>relação a climatologia do fluxo médio de Janeiro no nível de 300 </a:t>
            </a:r>
            <a:r>
              <a:rPr lang="pt-BR" dirty="0" err="1" smtClean="0"/>
              <a:t>mb</a:t>
            </a:r>
            <a:r>
              <a:rPr lang="pt-BR" dirty="0" smtClean="0"/>
              <a:t> aplicando forçantes localizadas em diferentes regiões.</a:t>
            </a:r>
          </a:p>
          <a:p>
            <a:pPr algn="just"/>
            <a:r>
              <a:rPr lang="pt-BR" dirty="0" smtClean="0"/>
              <a:t>Resposta: estrutura semelhante ao padrão de PNA e EA →</a:t>
            </a:r>
            <a:r>
              <a:rPr lang="pt-BR" dirty="0"/>
              <a:t>modo de crescimento mais rápido associado com a instabilidade barotrópica do estado básico </a:t>
            </a:r>
            <a:r>
              <a:rPr lang="pt-BR" dirty="0" smtClean="0"/>
              <a:t>climatológico.</a:t>
            </a:r>
          </a:p>
          <a:p>
            <a:pPr algn="just"/>
            <a:r>
              <a:rPr lang="pt-BR" dirty="0" smtClean="0"/>
              <a:t>SWB: </a:t>
            </a:r>
            <a:r>
              <a:rPr lang="pt-BR" dirty="0"/>
              <a:t>que a estrutura dos modos mais instáveis é naturalmente </a:t>
            </a:r>
            <a:r>
              <a:rPr lang="pt-BR" dirty="0" smtClean="0"/>
              <a:t>selecionada, forçantes </a:t>
            </a:r>
            <a:r>
              <a:rPr lang="pt-BR" dirty="0"/>
              <a:t>externas são importantes apenas para fornecer a perturbação </a:t>
            </a:r>
            <a:r>
              <a:rPr lang="pt-BR" dirty="0" smtClean="0"/>
              <a:t>inicial.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2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Objetivo: </a:t>
            </a:r>
            <a:r>
              <a:rPr lang="pt-BR" dirty="0"/>
              <a:t>examinar em detalhes as hipóteses de </a:t>
            </a:r>
            <a:r>
              <a:rPr lang="pt-BR" dirty="0" smtClean="0"/>
              <a:t>SWB para verificar se a hipótese original pode ser mantida.</a:t>
            </a:r>
          </a:p>
          <a:p>
            <a:pPr algn="just"/>
            <a:r>
              <a:rPr lang="pt-BR" dirty="0" smtClean="0"/>
              <a:t>Motivação: questões ainda não respondidas pelo modelo do SWB → </a:t>
            </a:r>
            <a:r>
              <a:rPr lang="pt-BR" dirty="0"/>
              <a:t>como as não linearidades são alcançadas, se isso deixa intacta a seleção </a:t>
            </a:r>
            <a:r>
              <a:rPr lang="pt-BR" dirty="0" smtClean="0"/>
              <a:t>dos modos </a:t>
            </a:r>
            <a:r>
              <a:rPr lang="pt-BR" dirty="0"/>
              <a:t>com base nas taxas de crescimento lineares, qual é o papel da não linearidade e das forçantes, o que causa o decaimento, etc. </a:t>
            </a:r>
            <a:endParaRPr lang="pt-BR" dirty="0" smtClean="0"/>
          </a:p>
          <a:p>
            <a:pPr algn="just"/>
            <a:r>
              <a:rPr lang="pt-BR" dirty="0"/>
              <a:t>Estudo baseado na análise de diversos fluxos básicos.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81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Dados: análise de vento do ECMWF e NMC.</a:t>
            </a:r>
          </a:p>
          <a:p>
            <a:pPr algn="just"/>
            <a:r>
              <a:rPr lang="pt-BR" dirty="0" smtClean="0"/>
              <a:t>ECMWF: </a:t>
            </a:r>
            <a:r>
              <a:rPr lang="pt-BR" dirty="0"/>
              <a:t>13 anos (1979-1991) de dados nos níveis de 150, 250 e 300 </a:t>
            </a:r>
            <a:r>
              <a:rPr lang="pt-BR" dirty="0" err="1"/>
              <a:t>mb</a:t>
            </a:r>
            <a:r>
              <a:rPr lang="pt-BR" dirty="0"/>
              <a:t> do inverno do </a:t>
            </a:r>
            <a:r>
              <a:rPr lang="pt-BR" dirty="0" smtClean="0"/>
              <a:t>HN.</a:t>
            </a:r>
          </a:p>
          <a:p>
            <a:pPr algn="just"/>
            <a:r>
              <a:rPr lang="pt-BR" dirty="0" smtClean="0"/>
              <a:t>NMC: </a:t>
            </a:r>
            <a:r>
              <a:rPr lang="pt-BR" dirty="0"/>
              <a:t>27 anos (1965-1991) de dados de DJF do HN para 250 </a:t>
            </a:r>
            <a:r>
              <a:rPr lang="pt-BR" dirty="0" err="1"/>
              <a:t>mb</a:t>
            </a:r>
            <a:r>
              <a:rPr lang="pt-BR" dirty="0"/>
              <a:t> e 14 anos de dados do HS. </a:t>
            </a:r>
            <a:endParaRPr lang="pt-BR" dirty="0" smtClean="0"/>
          </a:p>
          <a:p>
            <a:pPr algn="just"/>
            <a:r>
              <a:rPr lang="pt-BR" dirty="0" smtClean="0"/>
              <a:t>Climatologia </a:t>
            </a:r>
            <a:r>
              <a:rPr lang="pt-BR" dirty="0"/>
              <a:t>dos fluxos de </a:t>
            </a:r>
            <a:r>
              <a:rPr lang="pt-BR" dirty="0" smtClean="0"/>
              <a:t>inverno: definida </a:t>
            </a:r>
            <a:r>
              <a:rPr lang="pt-BR" dirty="0"/>
              <a:t>em termos de médias de vorticidade.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56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2.2 Soluções da equação da vorticidade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58208" t="37941" r="13185" b="54118"/>
          <a:stretch/>
        </p:blipFill>
        <p:spPr bwMode="auto">
          <a:xfrm>
            <a:off x="2421227" y="1930400"/>
            <a:ext cx="4121240" cy="658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2"/>
          <a:srcRect l="51924" t="70000" r="14012" b="17059"/>
          <a:stretch/>
        </p:blipFill>
        <p:spPr bwMode="auto">
          <a:xfrm>
            <a:off x="2421227" y="2794069"/>
            <a:ext cx="3992451" cy="828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147774" y="1999562"/>
            <a:ext cx="334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Equação da vorticidade barotrópica.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050631" y="2885007"/>
            <a:ext cx="3542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Equação da vorticidade </a:t>
            </a:r>
            <a:r>
              <a:rPr lang="pt-BR" dirty="0" smtClean="0"/>
              <a:t>barotrópica linearizada.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9245" y="3850783"/>
            <a:ext cx="916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é a componente não divergente do vento horizontal.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resolver a equação (2), </a:t>
            </a:r>
            <a:r>
              <a:rPr lang="pt-BR" dirty="0"/>
              <a:t>V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devem ser especificados → quatro maneiras.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9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2.2 Soluções da equação da vorticidade</a:t>
            </a:r>
            <a:endParaRPr lang="pt-BR" dirty="0"/>
          </a:p>
        </p:txBody>
      </p:sp>
      <p:pic>
        <p:nvPicPr>
          <p:cNvPr id="11" name="Imagem 10"/>
          <p:cNvPicPr/>
          <p:nvPr/>
        </p:nvPicPr>
        <p:blipFill rotWithShape="1">
          <a:blip r:embed="rId2"/>
          <a:srcRect l="51924" t="30881" r="16657" b="25001"/>
          <a:stretch/>
        </p:blipFill>
        <p:spPr bwMode="auto">
          <a:xfrm>
            <a:off x="677334" y="1782719"/>
            <a:ext cx="3676355" cy="277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/>
          <p:cNvPicPr/>
          <p:nvPr/>
        </p:nvPicPr>
        <p:blipFill rotWithShape="1">
          <a:blip r:embed="rId3"/>
          <a:srcRect l="15874" t="18824" r="51715" b="17647"/>
          <a:stretch/>
        </p:blipFill>
        <p:spPr bwMode="auto">
          <a:xfrm>
            <a:off x="5265580" y="1666808"/>
            <a:ext cx="3736751" cy="4039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85611" y="4919730"/>
            <a:ext cx="4208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Ignora interação entre o fluxo e forçante;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)-(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Melhoram o problema de como especificar a forçante e consideram fluxos próximos da climatologia.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71" y="961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Exemplos de fluxos básicos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411" t="20554" r="20041" b="6735"/>
          <a:stretch/>
        </p:blipFill>
        <p:spPr>
          <a:xfrm>
            <a:off x="1928609" y="1146220"/>
            <a:ext cx="8615967" cy="55426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2841" y="1661375"/>
            <a:ext cx="179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Climatologia do NMC de 250 </a:t>
            </a:r>
            <a:r>
              <a:rPr lang="pt-BR" dirty="0" err="1" smtClean="0"/>
              <a:t>mb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718441" y="1661375"/>
            <a:ext cx="179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Solução não divergente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544576" y="4031319"/>
            <a:ext cx="1790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Comparação da climatologia de 250 </a:t>
            </a:r>
            <a:r>
              <a:rPr lang="pt-BR" dirty="0" err="1" smtClean="0"/>
              <a:t>mb</a:t>
            </a:r>
            <a:r>
              <a:rPr lang="pt-BR" dirty="0" smtClean="0"/>
              <a:t> do ECMWF com a do NMC.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362163" y="5666704"/>
            <a:ext cx="1893195" cy="2704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722772" y="4275785"/>
            <a:ext cx="1056067" cy="7727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0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</TotalTime>
  <Words>867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Wingdings 3</vt:lpstr>
      <vt:lpstr>Facetado</vt:lpstr>
      <vt:lpstr>Tema do Office</vt:lpstr>
      <vt:lpstr>Barotropic Rossby Wave Dynamics of Zonally Varying Upper-Level Flows during Northern Winter</vt:lpstr>
      <vt:lpstr>Apresentação</vt:lpstr>
      <vt:lpstr>1 Introdução</vt:lpstr>
      <vt:lpstr>1 Introdução</vt:lpstr>
      <vt:lpstr>1 Introdução</vt:lpstr>
      <vt:lpstr>2 Metodologia</vt:lpstr>
      <vt:lpstr>2.2 Soluções da equação da vorticidade</vt:lpstr>
      <vt:lpstr>2.2 Soluções da equação da vorticidade</vt:lpstr>
      <vt:lpstr>2.3 Exemplos de fluxos básicos</vt:lpstr>
      <vt:lpstr>Apresentação do PowerPoint</vt:lpstr>
      <vt:lpstr>2.4 Análises de estabilidade</vt:lpstr>
      <vt:lpstr>2.4 Análise de estabilidade</vt:lpstr>
      <vt:lpstr>3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 Conclusões </vt:lpstr>
      <vt:lpstr>Apresentação do PowerPoint</vt:lpstr>
      <vt:lpstr>4 Conclusões</vt:lpstr>
      <vt:lpstr>Referência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forcing of stationary wave motion by tropical diabatic heating</dc:title>
  <dc:creator>Camila Sapucci</dc:creator>
  <cp:lastModifiedBy>Camila Sapucci</cp:lastModifiedBy>
  <cp:revision>89</cp:revision>
  <dcterms:created xsi:type="dcterms:W3CDTF">2019-08-12T18:49:57Z</dcterms:created>
  <dcterms:modified xsi:type="dcterms:W3CDTF">2019-08-27T19:03:06Z</dcterms:modified>
</cp:coreProperties>
</file>