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71" r:id="rId9"/>
    <p:sldId id="273" r:id="rId10"/>
    <p:sldId id="272" r:id="rId11"/>
    <p:sldId id="270" r:id="rId12"/>
    <p:sldId id="274" r:id="rId13"/>
    <p:sldId id="275" r:id="rId14"/>
    <p:sldId id="276" r:id="rId15"/>
    <p:sldId id="265" r:id="rId16"/>
    <p:sldId id="266" r:id="rId17"/>
    <p:sldId id="261" r:id="rId18"/>
    <p:sldId id="268" r:id="rId19"/>
    <p:sldId id="277" r:id="rId20"/>
    <p:sldId id="283" r:id="rId21"/>
    <p:sldId id="278" r:id="rId22"/>
    <p:sldId id="284" r:id="rId23"/>
    <p:sldId id="285" r:id="rId24"/>
    <p:sldId id="286" r:id="rId25"/>
    <p:sldId id="287" r:id="rId26"/>
    <p:sldId id="288" r:id="rId27"/>
    <p:sldId id="291" r:id="rId28"/>
    <p:sldId id="289" r:id="rId29"/>
    <p:sldId id="290" r:id="rId30"/>
    <p:sldId id="292" r:id="rId31"/>
    <p:sldId id="280" r:id="rId32"/>
    <p:sldId id="279" r:id="rId33"/>
    <p:sldId id="28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EBE"/>
    <a:srgbClr val="E709D7"/>
    <a:srgbClr val="FFFF00"/>
    <a:srgbClr val="F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07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97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65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26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29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56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19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204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21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91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15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88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85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16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23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9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04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3953-443E-4FA6-9E18-71E482FAB71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FCAE4A-B522-4A02-B5DC-2C4BC61C53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10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D10284-B366-4836-A3F9-5A2428D03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2" y="1984016"/>
            <a:ext cx="10364091" cy="1646302"/>
          </a:xfrm>
        </p:spPr>
        <p:txBody>
          <a:bodyPr/>
          <a:lstStyle/>
          <a:p>
            <a:pPr algn="ctr"/>
            <a:r>
              <a:rPr lang="pt-BR" dirty="0" err="1"/>
              <a:t>Deterministic</a:t>
            </a:r>
            <a:r>
              <a:rPr lang="pt-BR" dirty="0"/>
              <a:t> </a:t>
            </a:r>
            <a:r>
              <a:rPr lang="pt-BR" dirty="0" err="1"/>
              <a:t>Nonperiodic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 </a:t>
            </a:r>
            <a:r>
              <a:rPr lang="pt-BR" dirty="0" err="1"/>
              <a:t>Flow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D389708-C1B6-4CAF-AE9D-47F728C34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807" y="4050833"/>
            <a:ext cx="9177866" cy="1096899"/>
          </a:xfrm>
        </p:spPr>
        <p:txBody>
          <a:bodyPr/>
          <a:lstStyle/>
          <a:p>
            <a:pPr algn="ctr"/>
            <a:r>
              <a:rPr lang="pt-BR" dirty="0"/>
              <a:t>Lorenz, E.N., 1963: </a:t>
            </a:r>
            <a:r>
              <a:rPr lang="pt-BR" dirty="0" err="1"/>
              <a:t>Deterministic</a:t>
            </a:r>
            <a:r>
              <a:rPr lang="pt-BR" dirty="0"/>
              <a:t> </a:t>
            </a:r>
            <a:r>
              <a:rPr lang="pt-BR" dirty="0" err="1"/>
              <a:t>Nonperiodic</a:t>
            </a:r>
            <a:r>
              <a:rPr lang="pt-BR" dirty="0"/>
              <a:t> </a:t>
            </a:r>
            <a:r>
              <a:rPr lang="pt-BR" dirty="0" err="1"/>
              <a:t>Flow</a:t>
            </a:r>
            <a:r>
              <a:rPr lang="pt-BR" dirty="0"/>
              <a:t>. J. </a:t>
            </a:r>
            <a:r>
              <a:rPr lang="pt-BR" dirty="0" err="1"/>
              <a:t>Atmos</a:t>
            </a:r>
            <a:r>
              <a:rPr lang="pt-BR" dirty="0"/>
              <a:t>. </a:t>
            </a:r>
            <a:r>
              <a:rPr lang="pt-BR" dirty="0" err="1"/>
              <a:t>Sci</a:t>
            </a:r>
            <a:r>
              <a:rPr lang="pt-BR" dirty="0"/>
              <a:t>., 20, 130–141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="" xmlns:a16="http://schemas.microsoft.com/office/drawing/2014/main" id="{6CFE9E8A-14EE-411B-A46C-E1AFA766F852}"/>
              </a:ext>
            </a:extLst>
          </p:cNvPr>
          <p:cNvSpPr txBox="1">
            <a:spLocks/>
          </p:cNvSpPr>
          <p:nvPr/>
        </p:nvSpPr>
        <p:spPr>
          <a:xfrm>
            <a:off x="-2840733" y="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i="1" dirty="0"/>
              <a:t>“Fluxo não-periódico determinístico”</a:t>
            </a:r>
          </a:p>
        </p:txBody>
      </p:sp>
    </p:spTree>
    <p:extLst>
      <p:ext uri="{BB962C8B-B14F-4D97-AF65-F5344CB8AC3E}">
        <p14:creationId xmlns:p14="http://schemas.microsoft.com/office/powerpoint/2010/main" val="17859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3. Instabilidade do fluxo não periódico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Propriedade mais importante dos fluxos determinísticos não-periódicos: instabilidade em relação a modificações de pequena amplitude</a:t>
            </a:r>
          </a:p>
          <a:p>
            <a:pPr lvl="1" algn="just"/>
            <a:r>
              <a:rPr lang="pt-BR" sz="2000" dirty="0"/>
              <a:t>Estudo identificando as </a:t>
            </a:r>
            <a:r>
              <a:rPr lang="pt-BR" sz="2000" dirty="0" err="1"/>
              <a:t>eqs</a:t>
            </a:r>
            <a:r>
              <a:rPr lang="pt-BR" sz="2000" dirty="0"/>
              <a:t>. governantes com trajetórias no espaço de fases</a:t>
            </a:r>
          </a:p>
          <a:p>
            <a:pPr algn="just"/>
            <a:r>
              <a:rPr lang="pt-BR" sz="2400" dirty="0"/>
              <a:t>Classificação das trajetórias:</a:t>
            </a:r>
          </a:p>
          <a:p>
            <a:pPr lvl="1" algn="just"/>
            <a:r>
              <a:rPr lang="pt-BR" sz="2200" dirty="0"/>
              <a:t>Presença ou não de propriedades transientes</a:t>
            </a:r>
          </a:p>
          <a:p>
            <a:pPr lvl="2" algn="just"/>
            <a:r>
              <a:rPr lang="pt-BR" sz="2000" dirty="0"/>
              <a:t>Central ou não-central </a:t>
            </a:r>
          </a:p>
          <a:p>
            <a:pPr lvl="1" algn="just"/>
            <a:r>
              <a:rPr lang="pt-BR" sz="2200" dirty="0"/>
              <a:t>Estabilidade ou instabilidade em relação a pequenas perturbações </a:t>
            </a:r>
          </a:p>
          <a:p>
            <a:pPr lvl="2" algn="just"/>
            <a:r>
              <a:rPr lang="pt-BR" sz="2000" dirty="0"/>
              <a:t>Uniformemente estável</a:t>
            </a:r>
          </a:p>
          <a:p>
            <a:pPr lvl="1" algn="just"/>
            <a:r>
              <a:rPr lang="pt-BR" sz="2200" dirty="0"/>
              <a:t>Presença ou não de comportamento periódico</a:t>
            </a:r>
          </a:p>
          <a:p>
            <a:pPr lvl="2" algn="just"/>
            <a:r>
              <a:rPr lang="pt-BR" sz="2000" dirty="0" err="1"/>
              <a:t>Quasi</a:t>
            </a:r>
            <a:r>
              <a:rPr lang="pt-BR" sz="2000" dirty="0"/>
              <a:t>-periódica ou não periódica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="" xmlns:a16="http://schemas.microsoft.com/office/drawing/2014/main" id="{BAB2D012-9805-4440-9102-7AA0B1F79543}"/>
              </a:ext>
            </a:extLst>
          </p:cNvPr>
          <p:cNvSpPr/>
          <p:nvPr/>
        </p:nvSpPr>
        <p:spPr>
          <a:xfrm>
            <a:off x="4170947" y="5887453"/>
            <a:ext cx="1620253" cy="336884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C3292BB5-4C90-4E74-9ED9-F0CFAAA9513D}"/>
              </a:ext>
            </a:extLst>
          </p:cNvPr>
          <p:cNvSpPr txBox="1"/>
          <p:nvPr/>
        </p:nvSpPr>
        <p:spPr>
          <a:xfrm>
            <a:off x="7892716" y="5069305"/>
            <a:ext cx="3012350" cy="646331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Fluxo determinístico não-periódico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01DF1312-1A12-48C7-953C-0404272BDA64}"/>
              </a:ext>
            </a:extLst>
          </p:cNvPr>
          <p:cNvSpPr txBox="1"/>
          <p:nvPr/>
        </p:nvSpPr>
        <p:spPr>
          <a:xfrm>
            <a:off x="7892716" y="5870960"/>
            <a:ext cx="3012350" cy="369332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Foco do estudo</a:t>
            </a:r>
          </a:p>
        </p:txBody>
      </p:sp>
    </p:spTree>
    <p:extLst>
      <p:ext uri="{BB962C8B-B14F-4D97-AF65-F5344CB8AC3E}">
        <p14:creationId xmlns:p14="http://schemas.microsoft.com/office/powerpoint/2010/main" val="19931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1FD302DF-5B6C-48F9-9F15-D4AA16A87662}"/>
              </a:ext>
            </a:extLst>
          </p:cNvPr>
          <p:cNvSpPr txBox="1"/>
          <p:nvPr/>
        </p:nvSpPr>
        <p:spPr>
          <a:xfrm>
            <a:off x="930442" y="1700463"/>
            <a:ext cx="3012350" cy="369332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Periódicas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AF8C82B-5945-4335-861E-9A394B8CF601}"/>
              </a:ext>
            </a:extLst>
          </p:cNvPr>
          <p:cNvSpPr txBox="1"/>
          <p:nvPr/>
        </p:nvSpPr>
        <p:spPr>
          <a:xfrm>
            <a:off x="4391972" y="1700463"/>
            <a:ext cx="3012350" cy="369332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Quasi</a:t>
            </a:r>
            <a:r>
              <a:rPr lang="pt-BR" dirty="0"/>
              <a:t>-periódicas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2DC16E2-ED15-4DEC-B7D1-B8563A383E86}"/>
              </a:ext>
            </a:extLst>
          </p:cNvPr>
          <p:cNvSpPr txBox="1"/>
          <p:nvPr/>
        </p:nvSpPr>
        <p:spPr>
          <a:xfrm>
            <a:off x="7853502" y="1700463"/>
            <a:ext cx="3012350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Não-periódicas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DD86D5F3-8CB3-4D7D-A614-90FAFA22B194}"/>
              </a:ext>
            </a:extLst>
          </p:cNvPr>
          <p:cNvSpPr txBox="1"/>
          <p:nvPr/>
        </p:nvSpPr>
        <p:spPr>
          <a:xfrm>
            <a:off x="1949116" y="2695432"/>
            <a:ext cx="1163052" cy="369332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4975108A-453F-4237-ABA9-4E4D26AD7339}"/>
              </a:ext>
            </a:extLst>
          </p:cNvPr>
          <p:cNvSpPr txBox="1"/>
          <p:nvPr/>
        </p:nvSpPr>
        <p:spPr>
          <a:xfrm>
            <a:off x="4507832" y="2695432"/>
            <a:ext cx="1163052" cy="369332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2A3C426-4A72-47FF-AE49-900FEDF30F65}"/>
              </a:ext>
            </a:extLst>
          </p:cNvPr>
          <p:cNvSpPr txBox="1"/>
          <p:nvPr/>
        </p:nvSpPr>
        <p:spPr>
          <a:xfrm>
            <a:off x="6169080" y="2695432"/>
            <a:ext cx="1163052" cy="646331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Não-central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C0FBDAC7-6232-4519-BE63-0731EF23B6EB}"/>
              </a:ext>
            </a:extLst>
          </p:cNvPr>
          <p:cNvSpPr txBox="1"/>
          <p:nvPr/>
        </p:nvSpPr>
        <p:spPr>
          <a:xfrm>
            <a:off x="8000110" y="2695432"/>
            <a:ext cx="1163052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Central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216C58BA-11B0-416B-86DB-905AF8F7322B}"/>
              </a:ext>
            </a:extLst>
          </p:cNvPr>
          <p:cNvSpPr txBox="1"/>
          <p:nvPr/>
        </p:nvSpPr>
        <p:spPr>
          <a:xfrm>
            <a:off x="9661358" y="2695432"/>
            <a:ext cx="1163052" cy="646331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Não-central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="" xmlns:a16="http://schemas.microsoft.com/office/drawing/2014/main" id="{2F479849-4780-4BF4-89EE-EAFDE90AA5C7}"/>
              </a:ext>
            </a:extLst>
          </p:cNvPr>
          <p:cNvCxnSpPr/>
          <p:nvPr/>
        </p:nvCxnSpPr>
        <p:spPr>
          <a:xfrm>
            <a:off x="2422358" y="2229853"/>
            <a:ext cx="0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="" xmlns:a16="http://schemas.microsoft.com/office/drawing/2014/main" id="{B2E224FC-8C4A-493B-8253-52981129147A}"/>
              </a:ext>
            </a:extLst>
          </p:cNvPr>
          <p:cNvCxnSpPr>
            <a:cxnSpLocks/>
          </p:cNvCxnSpPr>
          <p:nvPr/>
        </p:nvCxnSpPr>
        <p:spPr>
          <a:xfrm flipH="1">
            <a:off x="5181600" y="2229853"/>
            <a:ext cx="497305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="" xmlns:a16="http://schemas.microsoft.com/office/drawing/2014/main" id="{25EAA575-3061-426C-BA7E-2291F116D41A}"/>
              </a:ext>
            </a:extLst>
          </p:cNvPr>
          <p:cNvCxnSpPr>
            <a:cxnSpLocks/>
          </p:cNvCxnSpPr>
          <p:nvPr/>
        </p:nvCxnSpPr>
        <p:spPr>
          <a:xfrm>
            <a:off x="5871409" y="2229853"/>
            <a:ext cx="475474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="" xmlns:a16="http://schemas.microsoft.com/office/drawing/2014/main" id="{E50B2409-615A-4AEC-8698-292FA6C0A3B7}"/>
              </a:ext>
            </a:extLst>
          </p:cNvPr>
          <p:cNvCxnSpPr>
            <a:cxnSpLocks/>
          </p:cNvCxnSpPr>
          <p:nvPr/>
        </p:nvCxnSpPr>
        <p:spPr>
          <a:xfrm flipH="1">
            <a:off x="8842096" y="2222192"/>
            <a:ext cx="497305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="" xmlns:a16="http://schemas.microsoft.com/office/drawing/2014/main" id="{BAB064A0-5E8E-407D-B357-DA7A301F053B}"/>
              </a:ext>
            </a:extLst>
          </p:cNvPr>
          <p:cNvCxnSpPr>
            <a:cxnSpLocks/>
          </p:cNvCxnSpPr>
          <p:nvPr/>
        </p:nvCxnSpPr>
        <p:spPr>
          <a:xfrm>
            <a:off x="9531905" y="2222192"/>
            <a:ext cx="475474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="" xmlns:a16="http://schemas.microsoft.com/office/drawing/2014/main" id="{A386E565-7532-4461-B669-8D8405EE56B0}"/>
              </a:ext>
            </a:extLst>
          </p:cNvPr>
          <p:cNvCxnSpPr>
            <a:cxnSpLocks/>
          </p:cNvCxnSpPr>
          <p:nvPr/>
        </p:nvCxnSpPr>
        <p:spPr>
          <a:xfrm flipH="1">
            <a:off x="5108297" y="3149704"/>
            <a:ext cx="1" cy="4116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="" xmlns:a16="http://schemas.microsoft.com/office/drawing/2014/main" id="{3A1ADF32-2A1F-4557-BDCF-CD81AD651DC2}"/>
              </a:ext>
            </a:extLst>
          </p:cNvPr>
          <p:cNvCxnSpPr>
            <a:cxnSpLocks/>
          </p:cNvCxnSpPr>
          <p:nvPr/>
        </p:nvCxnSpPr>
        <p:spPr>
          <a:xfrm flipH="1">
            <a:off x="6750606" y="3486500"/>
            <a:ext cx="1" cy="4116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B221EFD8-B5B9-403B-82F2-04C7B2B15C82}"/>
              </a:ext>
            </a:extLst>
          </p:cNvPr>
          <p:cNvSpPr txBox="1"/>
          <p:nvPr/>
        </p:nvSpPr>
        <p:spPr>
          <a:xfrm>
            <a:off x="4169838" y="3713477"/>
            <a:ext cx="1839039" cy="1200329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Várias </a:t>
            </a:r>
            <a:r>
              <a:rPr lang="pt-BR" dirty="0" err="1"/>
              <a:t>traj</a:t>
            </a:r>
            <a:r>
              <a:rPr lang="pt-BR" dirty="0"/>
              <a:t>. periódicas com períodos imensuráveis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="" xmlns:a16="http://schemas.microsoft.com/office/drawing/2014/main" id="{0993335C-4329-42CE-AF37-82A7B094606B}"/>
              </a:ext>
            </a:extLst>
          </p:cNvPr>
          <p:cNvSpPr txBox="1"/>
          <p:nvPr/>
        </p:nvSpPr>
        <p:spPr>
          <a:xfrm>
            <a:off x="6062589" y="3946691"/>
            <a:ext cx="2343469" cy="923330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 aproximam das </a:t>
            </a:r>
            <a:r>
              <a:rPr lang="pt-BR" dirty="0" err="1"/>
              <a:t>traj</a:t>
            </a:r>
            <a:r>
              <a:rPr lang="pt-BR" dirty="0"/>
              <a:t>. periódicas </a:t>
            </a:r>
            <a:r>
              <a:rPr lang="pt-BR" dirty="0" err="1"/>
              <a:t>assintoticamente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53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1FD302DF-5B6C-48F9-9F15-D4AA16A87662}"/>
              </a:ext>
            </a:extLst>
          </p:cNvPr>
          <p:cNvSpPr txBox="1"/>
          <p:nvPr/>
        </p:nvSpPr>
        <p:spPr>
          <a:xfrm>
            <a:off x="930442" y="1700463"/>
            <a:ext cx="3012350" cy="369332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Periódicas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AF8C82B-5945-4335-861E-9A394B8CF601}"/>
              </a:ext>
            </a:extLst>
          </p:cNvPr>
          <p:cNvSpPr txBox="1"/>
          <p:nvPr/>
        </p:nvSpPr>
        <p:spPr>
          <a:xfrm>
            <a:off x="4391972" y="1700463"/>
            <a:ext cx="3012350" cy="369332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Quasi</a:t>
            </a:r>
            <a:r>
              <a:rPr lang="pt-BR" dirty="0"/>
              <a:t>-periódicas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2DC16E2-ED15-4DEC-B7D1-B8563A383E86}"/>
              </a:ext>
            </a:extLst>
          </p:cNvPr>
          <p:cNvSpPr txBox="1"/>
          <p:nvPr/>
        </p:nvSpPr>
        <p:spPr>
          <a:xfrm>
            <a:off x="7853502" y="1700463"/>
            <a:ext cx="3012350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Não-periódicas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DD86D5F3-8CB3-4D7D-A614-90FAFA22B194}"/>
              </a:ext>
            </a:extLst>
          </p:cNvPr>
          <p:cNvSpPr txBox="1"/>
          <p:nvPr/>
        </p:nvSpPr>
        <p:spPr>
          <a:xfrm>
            <a:off x="1949116" y="2695432"/>
            <a:ext cx="1163052" cy="369332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4975108A-453F-4237-ABA9-4E4D26AD7339}"/>
              </a:ext>
            </a:extLst>
          </p:cNvPr>
          <p:cNvSpPr txBox="1"/>
          <p:nvPr/>
        </p:nvSpPr>
        <p:spPr>
          <a:xfrm>
            <a:off x="4507832" y="2695432"/>
            <a:ext cx="1163052" cy="369332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2A3C426-4A72-47FF-AE49-900FEDF30F65}"/>
              </a:ext>
            </a:extLst>
          </p:cNvPr>
          <p:cNvSpPr txBox="1"/>
          <p:nvPr/>
        </p:nvSpPr>
        <p:spPr>
          <a:xfrm>
            <a:off x="6169080" y="2695432"/>
            <a:ext cx="1163052" cy="646331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Não-central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C0FBDAC7-6232-4519-BE63-0731EF23B6EB}"/>
              </a:ext>
            </a:extLst>
          </p:cNvPr>
          <p:cNvSpPr txBox="1"/>
          <p:nvPr/>
        </p:nvSpPr>
        <p:spPr>
          <a:xfrm>
            <a:off x="8000110" y="2695432"/>
            <a:ext cx="1163052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Central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216C58BA-11B0-416B-86DB-905AF8F7322B}"/>
              </a:ext>
            </a:extLst>
          </p:cNvPr>
          <p:cNvSpPr txBox="1"/>
          <p:nvPr/>
        </p:nvSpPr>
        <p:spPr>
          <a:xfrm>
            <a:off x="9661358" y="2695432"/>
            <a:ext cx="1163052" cy="646331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Não-central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="" xmlns:a16="http://schemas.microsoft.com/office/drawing/2014/main" id="{2F479849-4780-4BF4-89EE-EAFDE90AA5C7}"/>
              </a:ext>
            </a:extLst>
          </p:cNvPr>
          <p:cNvCxnSpPr/>
          <p:nvPr/>
        </p:nvCxnSpPr>
        <p:spPr>
          <a:xfrm>
            <a:off x="2422358" y="2229853"/>
            <a:ext cx="0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="" xmlns:a16="http://schemas.microsoft.com/office/drawing/2014/main" id="{B2E224FC-8C4A-493B-8253-52981129147A}"/>
              </a:ext>
            </a:extLst>
          </p:cNvPr>
          <p:cNvCxnSpPr>
            <a:cxnSpLocks/>
          </p:cNvCxnSpPr>
          <p:nvPr/>
        </p:nvCxnSpPr>
        <p:spPr>
          <a:xfrm flipH="1">
            <a:off x="5181600" y="2229853"/>
            <a:ext cx="497305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="" xmlns:a16="http://schemas.microsoft.com/office/drawing/2014/main" id="{25EAA575-3061-426C-BA7E-2291F116D41A}"/>
              </a:ext>
            </a:extLst>
          </p:cNvPr>
          <p:cNvCxnSpPr>
            <a:cxnSpLocks/>
          </p:cNvCxnSpPr>
          <p:nvPr/>
        </p:nvCxnSpPr>
        <p:spPr>
          <a:xfrm>
            <a:off x="5871409" y="2229853"/>
            <a:ext cx="475474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="" xmlns:a16="http://schemas.microsoft.com/office/drawing/2014/main" id="{E50B2409-615A-4AEC-8698-292FA6C0A3B7}"/>
              </a:ext>
            </a:extLst>
          </p:cNvPr>
          <p:cNvCxnSpPr>
            <a:cxnSpLocks/>
          </p:cNvCxnSpPr>
          <p:nvPr/>
        </p:nvCxnSpPr>
        <p:spPr>
          <a:xfrm flipH="1">
            <a:off x="8842096" y="2222192"/>
            <a:ext cx="497305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="" xmlns:a16="http://schemas.microsoft.com/office/drawing/2014/main" id="{BAB064A0-5E8E-407D-B357-DA7A301F053B}"/>
              </a:ext>
            </a:extLst>
          </p:cNvPr>
          <p:cNvCxnSpPr>
            <a:cxnSpLocks/>
          </p:cNvCxnSpPr>
          <p:nvPr/>
        </p:nvCxnSpPr>
        <p:spPr>
          <a:xfrm>
            <a:off x="9531905" y="2222192"/>
            <a:ext cx="475474" cy="3208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="" xmlns:a16="http://schemas.microsoft.com/office/drawing/2014/main" id="{A386E565-7532-4461-B669-8D8405EE56B0}"/>
              </a:ext>
            </a:extLst>
          </p:cNvPr>
          <p:cNvCxnSpPr>
            <a:cxnSpLocks/>
          </p:cNvCxnSpPr>
          <p:nvPr/>
        </p:nvCxnSpPr>
        <p:spPr>
          <a:xfrm flipH="1">
            <a:off x="5108297" y="3149704"/>
            <a:ext cx="1" cy="4116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="" xmlns:a16="http://schemas.microsoft.com/office/drawing/2014/main" id="{3A1ADF32-2A1F-4557-BDCF-CD81AD651DC2}"/>
              </a:ext>
            </a:extLst>
          </p:cNvPr>
          <p:cNvCxnSpPr>
            <a:cxnSpLocks/>
          </p:cNvCxnSpPr>
          <p:nvPr/>
        </p:nvCxnSpPr>
        <p:spPr>
          <a:xfrm flipH="1">
            <a:off x="6750606" y="3486500"/>
            <a:ext cx="1" cy="4116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B221EFD8-B5B9-403B-82F2-04C7B2B15C82}"/>
              </a:ext>
            </a:extLst>
          </p:cNvPr>
          <p:cNvSpPr txBox="1"/>
          <p:nvPr/>
        </p:nvSpPr>
        <p:spPr>
          <a:xfrm>
            <a:off x="4169838" y="3713477"/>
            <a:ext cx="1839039" cy="1200329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Várias </a:t>
            </a:r>
            <a:r>
              <a:rPr lang="pt-BR" dirty="0" err="1"/>
              <a:t>traj</a:t>
            </a:r>
            <a:r>
              <a:rPr lang="pt-BR" dirty="0"/>
              <a:t>. periódicas com períodos imensuráveis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="" xmlns:a16="http://schemas.microsoft.com/office/drawing/2014/main" id="{0993335C-4329-42CE-AF37-82A7B094606B}"/>
              </a:ext>
            </a:extLst>
          </p:cNvPr>
          <p:cNvSpPr txBox="1"/>
          <p:nvPr/>
        </p:nvSpPr>
        <p:spPr>
          <a:xfrm>
            <a:off x="6062589" y="3946691"/>
            <a:ext cx="2343469" cy="923330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 aproximam das </a:t>
            </a:r>
            <a:r>
              <a:rPr lang="pt-BR" dirty="0" err="1"/>
              <a:t>traj</a:t>
            </a:r>
            <a:r>
              <a:rPr lang="pt-BR" dirty="0"/>
              <a:t>. periódicas </a:t>
            </a:r>
            <a:r>
              <a:rPr lang="pt-BR" dirty="0" err="1"/>
              <a:t>assintoticamente</a:t>
            </a:r>
            <a:endParaRPr lang="pt-BR" dirty="0"/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5D4BE4F4-07B2-4011-A03A-13CD5DB32286}"/>
              </a:ext>
            </a:extLst>
          </p:cNvPr>
          <p:cNvSpPr txBox="1"/>
          <p:nvPr/>
        </p:nvSpPr>
        <p:spPr>
          <a:xfrm>
            <a:off x="442940" y="5454315"/>
            <a:ext cx="7963117" cy="830997"/>
          </a:xfrm>
          <a:prstGeom prst="rect">
            <a:avLst/>
          </a:prstGeom>
          <a:solidFill>
            <a:schemeClr val="accent1">
              <a:lumMod val="75000"/>
              <a:alpha val="27843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Teorema: trajetória limitada por uma trajetória estável é </a:t>
            </a:r>
            <a:r>
              <a:rPr lang="pt-BR" sz="2400" dirty="0" err="1"/>
              <a:t>quasi</a:t>
            </a:r>
            <a:r>
              <a:rPr lang="pt-BR" sz="2400" dirty="0"/>
              <a:t>-periódica</a:t>
            </a:r>
          </a:p>
        </p:txBody>
      </p:sp>
    </p:spTree>
    <p:extLst>
      <p:ext uri="{BB962C8B-B14F-4D97-AF65-F5344CB8AC3E}">
        <p14:creationId xmlns:p14="http://schemas.microsoft.com/office/powerpoint/2010/main" val="36374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9702"/>
            <a:ext cx="8596668" cy="640589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Então, uma trajetória central estável é </a:t>
            </a:r>
            <a:r>
              <a:rPr lang="pt-BR" sz="2400" dirty="0" err="1"/>
              <a:t>quasi</a:t>
            </a:r>
            <a:r>
              <a:rPr lang="pt-BR" sz="2400" dirty="0"/>
              <a:t>-periódica </a:t>
            </a:r>
            <a:r>
              <a:rPr lang="pt-BR" sz="2400" dirty="0">
                <a:sym typeface="Wingdings" panose="05000000000000000000" pitchFamily="2" charset="2"/>
              </a:rPr>
              <a:t> trajetória central não periódica é instável</a:t>
            </a:r>
          </a:p>
          <a:p>
            <a:pPr lvl="1" algn="just"/>
            <a:r>
              <a:rPr lang="pt-BR" sz="2000" dirty="0">
                <a:sym typeface="Wingdings" panose="05000000000000000000" pitchFamily="2" charset="2"/>
              </a:rPr>
              <a:t>Implicação: dois estados diferenciados quase que imperceptivelmente podem, eventualmente, evoluir para dois estados completamente distintos  erro no estado inicial levando a previsões totalmente distintas</a:t>
            </a:r>
          </a:p>
          <a:p>
            <a:pPr lvl="1" algn="just"/>
            <a:endParaRPr lang="pt-BR" sz="20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535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9702"/>
            <a:ext cx="8596668" cy="6405898"/>
          </a:xfrm>
        </p:spPr>
        <p:txBody>
          <a:bodyPr>
            <a:normAutofit/>
          </a:bodyPr>
          <a:lstStyle/>
          <a:p>
            <a:pPr algn="just"/>
            <a:r>
              <a:rPr lang="pt-BR" sz="2400" dirty="0" err="1"/>
              <a:t>Traj</a:t>
            </a:r>
            <a:r>
              <a:rPr lang="pt-BR" sz="2400" dirty="0"/>
              <a:t>. central </a:t>
            </a:r>
            <a:r>
              <a:rPr lang="pt-BR" sz="2400" dirty="0">
                <a:sym typeface="Wingdings" panose="05000000000000000000" pitchFamily="2" charset="2"/>
              </a:rPr>
              <a:t> livre de propriedades transientes: instável se for não-periódica</a:t>
            </a:r>
          </a:p>
          <a:p>
            <a:pPr algn="just"/>
            <a:r>
              <a:rPr lang="pt-BR" sz="2400" dirty="0" err="1">
                <a:sym typeface="Wingdings" panose="05000000000000000000" pitchFamily="2" charset="2"/>
              </a:rPr>
              <a:t>Traj</a:t>
            </a:r>
            <a:r>
              <a:rPr lang="pt-BR" sz="2400" dirty="0">
                <a:sym typeface="Wingdings" panose="05000000000000000000" pitchFamily="2" charset="2"/>
              </a:rPr>
              <a:t>. não-central  propriedades transientes: não é uniformemente estável se for não periódica ; se for estável, a própria estabilidade é uma característica transiente e tende a acabar com o avanço do tempo</a:t>
            </a:r>
          </a:p>
          <a:p>
            <a:pPr algn="just"/>
            <a:r>
              <a:rPr lang="pt-BR" sz="2400" dirty="0">
                <a:sym typeface="Wingdings" panose="05000000000000000000" pitchFamily="2" charset="2"/>
              </a:rPr>
              <a:t>Impossibilidade de condição inicial perfeita  não distinção entre trajetória central e trajetória não-central aproximada  todas trajetórias não-periódicas são instáveis do ponto de vista da previsão </a:t>
            </a:r>
            <a:endParaRPr lang="pt-BR" sz="2000" dirty="0"/>
          </a:p>
          <a:p>
            <a:pPr lvl="1"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984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1206009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4. Integração numérica de sistemas não conservativos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Apresentação dos esquemas numéricos (se a solução existir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64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5. Equações de convecção de </a:t>
            </a:r>
            <a:r>
              <a:rPr lang="pt-BR" dirty="0" err="1"/>
              <a:t>Saltzman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Exemplo simples de fluxo determinístico não-periódico</a:t>
            </a:r>
          </a:p>
          <a:p>
            <a:pPr algn="just"/>
            <a:r>
              <a:rPr lang="pt-BR" sz="2400" dirty="0" err="1"/>
              <a:t>Saltzman</a:t>
            </a:r>
            <a:r>
              <a:rPr lang="pt-BR" sz="2400" dirty="0"/>
              <a:t> (1962): expansão em Fourier das equações encontradas por Rayleigh em 1916, no estudo dos processos convectivos numa camada uniforme de fluido de espessura H, com uma diferença de temperatura (∆T) constante entre topo e base</a:t>
            </a:r>
          </a:p>
          <a:p>
            <a:pPr lvl="1" algn="just"/>
            <a:r>
              <a:rPr lang="pt-BR" sz="2000" dirty="0"/>
              <a:t>Solução estacionária sem movimento</a:t>
            </a:r>
          </a:p>
          <a:p>
            <a:pPr lvl="1" algn="just"/>
            <a:r>
              <a:rPr lang="pt-BR" sz="2000" dirty="0"/>
              <a:t>Temperatura variando linearmente com a profundidade</a:t>
            </a:r>
          </a:p>
          <a:p>
            <a:pPr lvl="1" algn="just"/>
            <a:r>
              <a:rPr lang="pt-BR" sz="2000" dirty="0"/>
              <a:t>Se a solução é instável haverá desenvolvimento de movimentos convectivos</a:t>
            </a:r>
          </a:p>
        </p:txBody>
      </p:sp>
    </p:spTree>
    <p:extLst>
      <p:ext uri="{BB962C8B-B14F-4D97-AF65-F5344CB8AC3E}">
        <p14:creationId xmlns:p14="http://schemas.microsoft.com/office/powerpoint/2010/main" val="11319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9702"/>
            <a:ext cx="8596668" cy="6405898"/>
          </a:xfrm>
        </p:spPr>
        <p:txBody>
          <a:bodyPr>
            <a:normAutofit/>
          </a:bodyPr>
          <a:lstStyle/>
          <a:p>
            <a:pPr algn="just"/>
            <a:r>
              <a:rPr lang="pt-BR" sz="2400" dirty="0" err="1"/>
              <a:t>Saltzman</a:t>
            </a:r>
            <a:r>
              <a:rPr lang="pt-BR" sz="2400" dirty="0"/>
              <a:t> + Lorenz: </a:t>
            </a:r>
          </a:p>
          <a:p>
            <a:pPr lvl="1" algn="just"/>
            <a:r>
              <a:rPr lang="pt-BR" sz="2000" dirty="0"/>
              <a:t>Sistema finito</a:t>
            </a:r>
          </a:p>
          <a:p>
            <a:pPr lvl="1" algn="just"/>
            <a:r>
              <a:rPr lang="pt-BR" sz="2000" dirty="0"/>
              <a:t>Soluções dependentes apenas do tempo (integração numérica)</a:t>
            </a:r>
          </a:p>
          <a:p>
            <a:pPr lvl="1" algn="just"/>
            <a:r>
              <a:rPr lang="pt-BR" sz="2000" dirty="0"/>
              <a:t>3 variáveis irregulares, com flutuações não-periódicas</a:t>
            </a:r>
          </a:p>
          <a:p>
            <a:pPr lvl="1" algn="just"/>
            <a:endParaRPr lang="pt-BR" sz="2000" dirty="0"/>
          </a:p>
          <a:p>
            <a:pPr lvl="1" algn="just"/>
            <a:endParaRPr lang="pt-BR" sz="2000" dirty="0"/>
          </a:p>
          <a:p>
            <a:pPr lvl="1" algn="just"/>
            <a:endParaRPr lang="pt-BR" sz="2000" dirty="0"/>
          </a:p>
          <a:p>
            <a:pPr lvl="1" algn="just"/>
            <a:endParaRPr lang="pt-BR" sz="2000" dirty="0"/>
          </a:p>
          <a:p>
            <a:pPr lvl="1" algn="just"/>
            <a:endParaRPr lang="pt-BR" sz="2000" dirty="0"/>
          </a:p>
          <a:p>
            <a:pPr lvl="1" algn="just"/>
            <a:endParaRPr lang="pt-BR" sz="2000" dirty="0"/>
          </a:p>
          <a:p>
            <a:pPr lvl="1" algn="just"/>
            <a:r>
              <a:rPr lang="pt-BR" sz="2000" dirty="0"/>
              <a:t>X: proporcional a intensidade do movimento convectivo</a:t>
            </a:r>
          </a:p>
          <a:p>
            <a:pPr lvl="1" algn="just"/>
            <a:r>
              <a:rPr lang="pt-BR" sz="2000" dirty="0"/>
              <a:t>Y: proporcional a diferença de temperatura entre as correntes ascendente e subsidente (X,Y </a:t>
            </a:r>
            <a:r>
              <a:rPr lang="pt-BR" sz="2000" dirty="0">
                <a:sym typeface="Wingdings" panose="05000000000000000000" pitchFamily="2" charset="2"/>
              </a:rPr>
              <a:t> fluido quente sobe e frio desce)</a:t>
            </a:r>
          </a:p>
          <a:p>
            <a:pPr lvl="1" algn="just"/>
            <a:r>
              <a:rPr lang="pt-BR" sz="2000" dirty="0"/>
              <a:t>Z: proporcional a distorção do perfil vertical de temperatura linear (valores positivos indicam maiores gradientes perto das bordas)</a:t>
            </a:r>
          </a:p>
          <a:p>
            <a:pPr lvl="1" algn="just"/>
            <a:endParaRPr lang="pt-BR" sz="2000" dirty="0"/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18C7011E-4AF0-4F1F-8AE9-67BC78647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2733675"/>
            <a:ext cx="44958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6. Aplicações da teoria linear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X=Y=Z=0   </a:t>
            </a:r>
            <a:r>
              <a:rPr lang="pt-BR" sz="2400" dirty="0">
                <a:sym typeface="Wingdings" panose="05000000000000000000" pitchFamily="2" charset="2"/>
              </a:rPr>
              <a:t>   solução estado estacionário</a:t>
            </a:r>
          </a:p>
          <a:p>
            <a:pPr algn="just"/>
            <a:r>
              <a:rPr lang="pt-BR" sz="2400" dirty="0">
                <a:sym typeface="Wingdings" panose="05000000000000000000" pitchFamily="2" charset="2"/>
              </a:rPr>
              <a:t>Eq. característica</a:t>
            </a:r>
          </a:p>
          <a:p>
            <a:pPr algn="just"/>
            <a:r>
              <a:rPr lang="pt-BR" sz="2400" dirty="0"/>
              <a:t>Análise das possíveis soluções</a:t>
            </a:r>
          </a:p>
        </p:txBody>
      </p:sp>
    </p:spTree>
    <p:extLst>
      <p:ext uri="{BB962C8B-B14F-4D97-AF65-F5344CB8AC3E}">
        <p14:creationId xmlns:p14="http://schemas.microsoft.com/office/powerpoint/2010/main" val="8999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7. Integração numérica das </a:t>
            </a:r>
            <a:r>
              <a:rPr lang="pt-BR" dirty="0" err="1"/>
              <a:t>eqs</a:t>
            </a:r>
            <a:r>
              <a:rPr lang="pt-BR" dirty="0"/>
              <a:t>. convectivas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6A846B1E-5E03-4BA9-82B2-8E1772E14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975"/>
            <a:ext cx="7191375" cy="5915025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53BCC8B3-07AB-446B-871D-CB17BFD0608B}"/>
              </a:ext>
            </a:extLst>
          </p:cNvPr>
          <p:cNvSpPr/>
          <p:nvPr/>
        </p:nvSpPr>
        <p:spPr>
          <a:xfrm>
            <a:off x="192505" y="942975"/>
            <a:ext cx="3352800" cy="949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2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1. 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Padrões sistemas hidrodinâmicos:</a:t>
            </a:r>
          </a:p>
          <a:p>
            <a:pPr lvl="1" algn="just"/>
            <a:r>
              <a:rPr lang="pt-BR" sz="2000" dirty="0"/>
              <a:t>Fluxo estacionário</a:t>
            </a:r>
          </a:p>
          <a:p>
            <a:pPr lvl="1" algn="just"/>
            <a:r>
              <a:rPr lang="pt-BR" sz="2000" dirty="0"/>
              <a:t>Oscilações periódicas</a:t>
            </a:r>
          </a:p>
          <a:p>
            <a:pPr lvl="1" algn="just"/>
            <a:r>
              <a:rPr lang="pt-BR" sz="2000" dirty="0"/>
              <a:t>Variações irregulares =&gt; sem aparente repetição de padrão</a:t>
            </a:r>
          </a:p>
          <a:p>
            <a:pPr marL="457200" lvl="1" indent="0" algn="just">
              <a:buNone/>
            </a:pPr>
            <a:endParaRPr lang="pt-BR" sz="2000" dirty="0"/>
          </a:p>
          <a:p>
            <a:pPr algn="just"/>
            <a:r>
              <a:rPr lang="pt-BR" sz="2400" dirty="0"/>
              <a:t>Sistemas da natureza: comum não ter periodicidade </a:t>
            </a:r>
            <a:r>
              <a:rPr lang="pt-BR" sz="2400" dirty="0">
                <a:sym typeface="Wingdings" panose="05000000000000000000" pitchFamily="2" charset="2"/>
              </a:rPr>
              <a:t> característico dos fluxos turbulentos</a:t>
            </a:r>
            <a:r>
              <a:rPr lang="pt-BR" sz="2400" dirty="0"/>
              <a:t> 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451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7. Integração numérica das </a:t>
            </a:r>
            <a:r>
              <a:rPr lang="pt-BR" dirty="0" err="1"/>
              <a:t>eqs</a:t>
            </a:r>
            <a:r>
              <a:rPr lang="pt-BR" dirty="0"/>
              <a:t>. convectivas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6A846B1E-5E03-4BA9-82B2-8E1772E14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975"/>
            <a:ext cx="7191375" cy="5915025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53BCC8B3-07AB-446B-871D-CB17BFD0608B}"/>
              </a:ext>
            </a:extLst>
          </p:cNvPr>
          <p:cNvSpPr/>
          <p:nvPr/>
        </p:nvSpPr>
        <p:spPr>
          <a:xfrm>
            <a:off x="192505" y="942975"/>
            <a:ext cx="3352800" cy="949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202FBF09-BB97-4DBE-9D09-FA8F3333B80E}"/>
              </a:ext>
            </a:extLst>
          </p:cNvPr>
          <p:cNvSpPr/>
          <p:nvPr/>
        </p:nvSpPr>
        <p:spPr>
          <a:xfrm>
            <a:off x="248653" y="2695072"/>
            <a:ext cx="713874" cy="3946359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1332D92A-2BDF-4284-B377-BEDCADE6735D}"/>
              </a:ext>
            </a:extLst>
          </p:cNvPr>
          <p:cNvSpPr txBox="1"/>
          <p:nvPr/>
        </p:nvSpPr>
        <p:spPr>
          <a:xfrm>
            <a:off x="6982326" y="1796714"/>
            <a:ext cx="2599323" cy="369332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Iterações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51FBC224-8112-46C9-BFD8-5CD7912C7373}"/>
              </a:ext>
            </a:extLst>
          </p:cNvPr>
          <p:cNvSpPr/>
          <p:nvPr/>
        </p:nvSpPr>
        <p:spPr>
          <a:xfrm>
            <a:off x="3437021" y="1455820"/>
            <a:ext cx="557463" cy="5185611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="" xmlns:a16="http://schemas.microsoft.com/office/drawing/2014/main" id="{23EC36AA-EADB-4B85-B9A0-3F19A6C559CB}"/>
              </a:ext>
            </a:extLst>
          </p:cNvPr>
          <p:cNvSpPr/>
          <p:nvPr/>
        </p:nvSpPr>
        <p:spPr>
          <a:xfrm>
            <a:off x="5314198" y="1489909"/>
            <a:ext cx="300539" cy="5185611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5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7FCF8DE-3033-4677-AE04-D9517BE20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" y="228138"/>
            <a:ext cx="12079705" cy="160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7FCF8DE-3033-4677-AE04-D9517BE20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" y="228138"/>
            <a:ext cx="12079705" cy="1606244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E7932AB1-51A1-4B22-9982-BA7E203BA849}"/>
              </a:ext>
            </a:extLst>
          </p:cNvPr>
          <p:cNvSpPr/>
          <p:nvPr/>
        </p:nvSpPr>
        <p:spPr>
          <a:xfrm>
            <a:off x="280736" y="224770"/>
            <a:ext cx="88233" cy="834010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45080E-DFF4-4E63-91F5-332744641DAB}"/>
              </a:ext>
            </a:extLst>
          </p:cNvPr>
          <p:cNvSpPr txBox="1"/>
          <p:nvPr/>
        </p:nvSpPr>
        <p:spPr>
          <a:xfrm>
            <a:off x="1532021" y="2288437"/>
            <a:ext cx="8654719" cy="369332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Primeiro pico (N~35)</a:t>
            </a:r>
          </a:p>
        </p:txBody>
      </p:sp>
    </p:spTree>
    <p:extLst>
      <p:ext uri="{BB962C8B-B14F-4D97-AF65-F5344CB8AC3E}">
        <p14:creationId xmlns:p14="http://schemas.microsoft.com/office/powerpoint/2010/main" val="21984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7FCF8DE-3033-4677-AE04-D9517BE20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" y="228138"/>
            <a:ext cx="12079705" cy="1606244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E7932AB1-51A1-4B22-9982-BA7E203BA849}"/>
              </a:ext>
            </a:extLst>
          </p:cNvPr>
          <p:cNvSpPr/>
          <p:nvPr/>
        </p:nvSpPr>
        <p:spPr>
          <a:xfrm>
            <a:off x="280736" y="224770"/>
            <a:ext cx="88233" cy="834010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45080E-DFF4-4E63-91F5-332744641DAB}"/>
              </a:ext>
            </a:extLst>
          </p:cNvPr>
          <p:cNvSpPr txBox="1"/>
          <p:nvPr/>
        </p:nvSpPr>
        <p:spPr>
          <a:xfrm>
            <a:off x="1532021" y="2288437"/>
            <a:ext cx="8654719" cy="369332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Primeiro pico (N~35)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BF237BDA-5CD4-4352-9DAA-19D183781316}"/>
              </a:ext>
            </a:extLst>
          </p:cNvPr>
          <p:cNvSpPr/>
          <p:nvPr/>
        </p:nvSpPr>
        <p:spPr>
          <a:xfrm>
            <a:off x="385010" y="898358"/>
            <a:ext cx="160422" cy="312822"/>
          </a:xfrm>
          <a:prstGeom prst="round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6455373-9252-40E0-B20F-4C079934AB13}"/>
              </a:ext>
            </a:extLst>
          </p:cNvPr>
          <p:cNvSpPr txBox="1"/>
          <p:nvPr/>
        </p:nvSpPr>
        <p:spPr>
          <a:xfrm>
            <a:off x="1532020" y="2884797"/>
            <a:ext cx="8654719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Equilíbrio (N~85)</a:t>
            </a:r>
          </a:p>
        </p:txBody>
      </p:sp>
    </p:spTree>
    <p:extLst>
      <p:ext uri="{BB962C8B-B14F-4D97-AF65-F5344CB8AC3E}">
        <p14:creationId xmlns:p14="http://schemas.microsoft.com/office/powerpoint/2010/main" val="36290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7FCF8DE-3033-4677-AE04-D9517BE20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" y="228138"/>
            <a:ext cx="12079705" cy="1606244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E7932AB1-51A1-4B22-9982-BA7E203BA849}"/>
              </a:ext>
            </a:extLst>
          </p:cNvPr>
          <p:cNvSpPr/>
          <p:nvPr/>
        </p:nvSpPr>
        <p:spPr>
          <a:xfrm>
            <a:off x="280736" y="224770"/>
            <a:ext cx="88233" cy="834010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45080E-DFF4-4E63-91F5-332744641DAB}"/>
              </a:ext>
            </a:extLst>
          </p:cNvPr>
          <p:cNvSpPr txBox="1"/>
          <p:nvPr/>
        </p:nvSpPr>
        <p:spPr>
          <a:xfrm>
            <a:off x="1532021" y="2288437"/>
            <a:ext cx="8654719" cy="369332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Primeiro pico (N~35)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BF237BDA-5CD4-4352-9DAA-19D183781316}"/>
              </a:ext>
            </a:extLst>
          </p:cNvPr>
          <p:cNvSpPr/>
          <p:nvPr/>
        </p:nvSpPr>
        <p:spPr>
          <a:xfrm>
            <a:off x="385010" y="898358"/>
            <a:ext cx="160422" cy="312822"/>
          </a:xfrm>
          <a:prstGeom prst="round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6455373-9252-40E0-B20F-4C079934AB13}"/>
              </a:ext>
            </a:extLst>
          </p:cNvPr>
          <p:cNvSpPr txBox="1"/>
          <p:nvPr/>
        </p:nvSpPr>
        <p:spPr>
          <a:xfrm>
            <a:off x="1532020" y="2884797"/>
            <a:ext cx="8654719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Equilíbrio (N~85)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286F8D23-3A81-4459-A408-F7F50F49249F}"/>
              </a:ext>
            </a:extLst>
          </p:cNvPr>
          <p:cNvSpPr/>
          <p:nvPr/>
        </p:nvSpPr>
        <p:spPr>
          <a:xfrm>
            <a:off x="593557" y="749968"/>
            <a:ext cx="5911513" cy="461211"/>
          </a:xfrm>
          <a:prstGeom prst="roundRect">
            <a:avLst/>
          </a:prstGeom>
          <a:solidFill>
            <a:srgbClr val="00B0F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E60B38C-4B89-44A8-9D98-DF36E4FF6217}"/>
              </a:ext>
            </a:extLst>
          </p:cNvPr>
          <p:cNvSpPr txBox="1"/>
          <p:nvPr/>
        </p:nvSpPr>
        <p:spPr>
          <a:xfrm>
            <a:off x="1532019" y="3481157"/>
            <a:ext cx="8654719" cy="369332"/>
          </a:xfrm>
          <a:prstGeom prst="rect">
            <a:avLst/>
          </a:prstGeom>
          <a:solidFill>
            <a:srgbClr val="00B0F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Osc</a:t>
            </a:r>
            <a:r>
              <a:rPr lang="pt-BR" dirty="0"/>
              <a:t>. amplificada (N~86 a 1650) </a:t>
            </a:r>
            <a:r>
              <a:rPr lang="pt-BR" dirty="0">
                <a:sym typeface="Wingdings" panose="05000000000000000000" pitchFamily="2" charset="2"/>
              </a:rPr>
              <a:t> estado crítico atingido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60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37FCF8DE-3033-4677-AE04-D9517BE20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" y="228138"/>
            <a:ext cx="12079705" cy="1606244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E7932AB1-51A1-4B22-9982-BA7E203BA849}"/>
              </a:ext>
            </a:extLst>
          </p:cNvPr>
          <p:cNvSpPr/>
          <p:nvPr/>
        </p:nvSpPr>
        <p:spPr>
          <a:xfrm>
            <a:off x="280736" y="224770"/>
            <a:ext cx="88233" cy="834010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45080E-DFF4-4E63-91F5-332744641DAB}"/>
              </a:ext>
            </a:extLst>
          </p:cNvPr>
          <p:cNvSpPr txBox="1"/>
          <p:nvPr/>
        </p:nvSpPr>
        <p:spPr>
          <a:xfrm>
            <a:off x="1532021" y="2288437"/>
            <a:ext cx="8654719" cy="369332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Primeiro pico (N~35)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BF237BDA-5CD4-4352-9DAA-19D183781316}"/>
              </a:ext>
            </a:extLst>
          </p:cNvPr>
          <p:cNvSpPr/>
          <p:nvPr/>
        </p:nvSpPr>
        <p:spPr>
          <a:xfrm>
            <a:off x="385010" y="898358"/>
            <a:ext cx="160422" cy="312822"/>
          </a:xfrm>
          <a:prstGeom prst="round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6455373-9252-40E0-B20F-4C079934AB13}"/>
              </a:ext>
            </a:extLst>
          </p:cNvPr>
          <p:cNvSpPr txBox="1"/>
          <p:nvPr/>
        </p:nvSpPr>
        <p:spPr>
          <a:xfrm>
            <a:off x="1532020" y="2884797"/>
            <a:ext cx="8654719" cy="369332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Equilíbrio (N~85)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286F8D23-3A81-4459-A408-F7F50F49249F}"/>
              </a:ext>
            </a:extLst>
          </p:cNvPr>
          <p:cNvSpPr/>
          <p:nvPr/>
        </p:nvSpPr>
        <p:spPr>
          <a:xfrm>
            <a:off x="593557" y="749968"/>
            <a:ext cx="5911513" cy="461211"/>
          </a:xfrm>
          <a:prstGeom prst="roundRect">
            <a:avLst/>
          </a:prstGeom>
          <a:solidFill>
            <a:srgbClr val="00B0F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E60B38C-4B89-44A8-9D98-DF36E4FF6217}"/>
              </a:ext>
            </a:extLst>
          </p:cNvPr>
          <p:cNvSpPr txBox="1"/>
          <p:nvPr/>
        </p:nvSpPr>
        <p:spPr>
          <a:xfrm>
            <a:off x="1532019" y="3481157"/>
            <a:ext cx="8654719" cy="369332"/>
          </a:xfrm>
          <a:prstGeom prst="rect">
            <a:avLst/>
          </a:prstGeom>
          <a:solidFill>
            <a:srgbClr val="00B0F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Osc</a:t>
            </a:r>
            <a:r>
              <a:rPr lang="pt-BR" dirty="0"/>
              <a:t>. amplificada (N~85 a 1650) </a:t>
            </a:r>
            <a:r>
              <a:rPr lang="pt-BR" dirty="0">
                <a:sym typeface="Wingdings" panose="05000000000000000000" pitchFamily="2" charset="2"/>
              </a:rPr>
              <a:t> estado crítico atingido</a:t>
            </a:r>
            <a:endParaRPr lang="pt-BR" dirty="0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="" xmlns:a16="http://schemas.microsoft.com/office/drawing/2014/main" id="{F29AB462-221D-4CC8-9203-ECCA1E881C83}"/>
              </a:ext>
            </a:extLst>
          </p:cNvPr>
          <p:cNvSpPr/>
          <p:nvPr/>
        </p:nvSpPr>
        <p:spPr>
          <a:xfrm>
            <a:off x="6537153" y="411169"/>
            <a:ext cx="5358069" cy="800010"/>
          </a:xfrm>
          <a:prstGeom prst="roundRect">
            <a:avLst/>
          </a:prstGeom>
          <a:solidFill>
            <a:srgbClr val="A10EBE">
              <a:alpha val="2745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8D7DDB99-22B1-4CBD-8C2D-90FCDE3319D3}"/>
              </a:ext>
            </a:extLst>
          </p:cNvPr>
          <p:cNvSpPr txBox="1"/>
          <p:nvPr/>
        </p:nvSpPr>
        <p:spPr>
          <a:xfrm>
            <a:off x="1532019" y="4077517"/>
            <a:ext cx="8654719" cy="369332"/>
          </a:xfrm>
          <a:prstGeom prst="rect">
            <a:avLst/>
          </a:prstGeom>
          <a:solidFill>
            <a:srgbClr val="A10EBE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Mudança de sinal em intervalos irregulares </a:t>
            </a:r>
          </a:p>
        </p:txBody>
      </p:sp>
    </p:spTree>
    <p:extLst>
      <p:ext uri="{BB962C8B-B14F-4D97-AF65-F5344CB8AC3E}">
        <p14:creationId xmlns:p14="http://schemas.microsoft.com/office/powerpoint/2010/main" val="3720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6B81ADE9-0080-4030-B88B-BFB86681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433" y="32083"/>
            <a:ext cx="3978442" cy="6776579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2B322854-BB13-4B8D-A897-97C81B27F159}"/>
              </a:ext>
            </a:extLst>
          </p:cNvPr>
          <p:cNvSpPr/>
          <p:nvPr/>
        </p:nvSpPr>
        <p:spPr>
          <a:xfrm>
            <a:off x="11530860" y="49338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ZY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6B181FE3-69DF-4475-927C-DDFA3BEEC989}"/>
              </a:ext>
            </a:extLst>
          </p:cNvPr>
          <p:cNvSpPr/>
          <p:nvPr/>
        </p:nvSpPr>
        <p:spPr>
          <a:xfrm>
            <a:off x="11595028" y="3471905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XY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6196601-787A-40E9-8D3A-1B74DD2F78BC}"/>
              </a:ext>
            </a:extLst>
          </p:cNvPr>
          <p:cNvSpPr/>
          <p:nvPr/>
        </p:nvSpPr>
        <p:spPr>
          <a:xfrm>
            <a:off x="8962417" y="3058818"/>
            <a:ext cx="23598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FF0000"/>
                </a:solidFill>
              </a:rPr>
              <a:t>Espaço de fases (N~1400 a 1900)</a:t>
            </a:r>
          </a:p>
        </p:txBody>
      </p:sp>
    </p:spTree>
    <p:extLst>
      <p:ext uri="{BB962C8B-B14F-4D97-AF65-F5344CB8AC3E}">
        <p14:creationId xmlns:p14="http://schemas.microsoft.com/office/powerpoint/2010/main" val="9797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6B81ADE9-0080-4030-B88B-BFB86681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433" y="32083"/>
            <a:ext cx="3978442" cy="677657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45080E-DFF4-4E63-91F5-332744641DAB}"/>
              </a:ext>
            </a:extLst>
          </p:cNvPr>
          <p:cNvSpPr txBox="1"/>
          <p:nvPr/>
        </p:nvSpPr>
        <p:spPr>
          <a:xfrm>
            <a:off x="168442" y="202962"/>
            <a:ext cx="7724273" cy="646331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Espiral para fora das vizinhanças de C’ (amplitude das oscilações crescendo)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2B322854-BB13-4B8D-A897-97C81B27F159}"/>
              </a:ext>
            </a:extLst>
          </p:cNvPr>
          <p:cNvSpPr/>
          <p:nvPr/>
        </p:nvSpPr>
        <p:spPr>
          <a:xfrm>
            <a:off x="11530860" y="49338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ZY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6B181FE3-69DF-4475-927C-DDFA3BEEC989}"/>
              </a:ext>
            </a:extLst>
          </p:cNvPr>
          <p:cNvSpPr/>
          <p:nvPr/>
        </p:nvSpPr>
        <p:spPr>
          <a:xfrm>
            <a:off x="11595028" y="3471905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XY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6196601-787A-40E9-8D3A-1B74DD2F78BC}"/>
              </a:ext>
            </a:extLst>
          </p:cNvPr>
          <p:cNvSpPr/>
          <p:nvPr/>
        </p:nvSpPr>
        <p:spPr>
          <a:xfrm>
            <a:off x="8962417" y="3058818"/>
            <a:ext cx="23598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FF0000"/>
                </a:solidFill>
              </a:rPr>
              <a:t>Espaço de fases (N~1400 a 1900)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03322B8F-4AF3-4876-B31C-9BCA58BCE075}"/>
              </a:ext>
            </a:extLst>
          </p:cNvPr>
          <p:cNvSpPr/>
          <p:nvPr/>
        </p:nvSpPr>
        <p:spPr>
          <a:xfrm>
            <a:off x="8406063" y="114718"/>
            <a:ext cx="1748591" cy="2371808"/>
          </a:xfrm>
          <a:prstGeom prst="round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="" xmlns:a16="http://schemas.microsoft.com/office/drawing/2014/main" id="{B150BA2A-B19E-421E-914E-90ADD55BFA7A}"/>
              </a:ext>
            </a:extLst>
          </p:cNvPr>
          <p:cNvSpPr/>
          <p:nvPr/>
        </p:nvSpPr>
        <p:spPr>
          <a:xfrm>
            <a:off x="8450777" y="3261814"/>
            <a:ext cx="1748591" cy="1305855"/>
          </a:xfrm>
          <a:prstGeom prst="round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6B81ADE9-0080-4030-B88B-BFB86681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433" y="32083"/>
            <a:ext cx="3978442" cy="6776579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E7932AB1-51A1-4B22-9982-BA7E203BA849}"/>
              </a:ext>
            </a:extLst>
          </p:cNvPr>
          <p:cNvSpPr/>
          <p:nvPr/>
        </p:nvSpPr>
        <p:spPr>
          <a:xfrm>
            <a:off x="9841835" y="777249"/>
            <a:ext cx="553449" cy="1292184"/>
          </a:xfrm>
          <a:prstGeom prst="roundRect">
            <a:avLst/>
          </a:prstGeom>
          <a:solidFill>
            <a:srgbClr val="A10EBE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2B322854-BB13-4B8D-A897-97C81B27F159}"/>
              </a:ext>
            </a:extLst>
          </p:cNvPr>
          <p:cNvSpPr/>
          <p:nvPr/>
        </p:nvSpPr>
        <p:spPr>
          <a:xfrm>
            <a:off x="11530860" y="49338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ZY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6B181FE3-69DF-4475-927C-DDFA3BEEC989}"/>
              </a:ext>
            </a:extLst>
          </p:cNvPr>
          <p:cNvSpPr/>
          <p:nvPr/>
        </p:nvSpPr>
        <p:spPr>
          <a:xfrm>
            <a:off x="11595028" y="3471905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XY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6196601-787A-40E9-8D3A-1B74DD2F78BC}"/>
              </a:ext>
            </a:extLst>
          </p:cNvPr>
          <p:cNvSpPr/>
          <p:nvPr/>
        </p:nvSpPr>
        <p:spPr>
          <a:xfrm>
            <a:off x="8962417" y="3058818"/>
            <a:ext cx="23598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FF0000"/>
                </a:solidFill>
              </a:rPr>
              <a:t>Espaço de fases (N~1400 a 1900)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="" xmlns:a16="http://schemas.microsoft.com/office/drawing/2014/main" id="{5434DD16-BA41-46C3-865F-7DD8F9239122}"/>
              </a:ext>
            </a:extLst>
          </p:cNvPr>
          <p:cNvSpPr/>
          <p:nvPr/>
        </p:nvSpPr>
        <p:spPr>
          <a:xfrm>
            <a:off x="9841834" y="3841236"/>
            <a:ext cx="553450" cy="879947"/>
          </a:xfrm>
          <a:prstGeom prst="roundRect">
            <a:avLst/>
          </a:prstGeom>
          <a:solidFill>
            <a:srgbClr val="A10EBE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3616C516-DEB9-4BB8-97C9-F6C1A0ADEC0C}"/>
              </a:ext>
            </a:extLst>
          </p:cNvPr>
          <p:cNvSpPr txBox="1"/>
          <p:nvPr/>
        </p:nvSpPr>
        <p:spPr>
          <a:xfrm>
            <a:off x="168442" y="1100175"/>
            <a:ext cx="7724273" cy="646331"/>
          </a:xfrm>
          <a:prstGeom prst="rect">
            <a:avLst/>
          </a:prstGeom>
          <a:solidFill>
            <a:srgbClr val="A10EBE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Perto de N~1650 </a:t>
            </a:r>
            <a:r>
              <a:rPr lang="pt-BR" dirty="0">
                <a:sym typeface="Wingdings" panose="05000000000000000000" pitchFamily="2" charset="2"/>
              </a:rPr>
              <a:t> cruzamento eixo ZX, deflecção para a vizinhança de 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40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6B81ADE9-0080-4030-B88B-BFB86681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433" y="32083"/>
            <a:ext cx="3978442" cy="6776579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2B322854-BB13-4B8D-A897-97C81B27F159}"/>
              </a:ext>
            </a:extLst>
          </p:cNvPr>
          <p:cNvSpPr/>
          <p:nvPr/>
        </p:nvSpPr>
        <p:spPr>
          <a:xfrm>
            <a:off x="11530860" y="49338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ZY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6B181FE3-69DF-4475-927C-DDFA3BEEC989}"/>
              </a:ext>
            </a:extLst>
          </p:cNvPr>
          <p:cNvSpPr/>
          <p:nvPr/>
        </p:nvSpPr>
        <p:spPr>
          <a:xfrm>
            <a:off x="11578985" y="3429000"/>
            <a:ext cx="613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XY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6196601-787A-40E9-8D3A-1B74DD2F78BC}"/>
              </a:ext>
            </a:extLst>
          </p:cNvPr>
          <p:cNvSpPr/>
          <p:nvPr/>
        </p:nvSpPr>
        <p:spPr>
          <a:xfrm>
            <a:off x="8962417" y="3058818"/>
            <a:ext cx="23598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FF0000"/>
                </a:solidFill>
              </a:rPr>
              <a:t>Espaço de fases (N~1400 a 1900)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D8D8AA54-B74D-4665-805B-AA575D1A04F2}"/>
              </a:ext>
            </a:extLst>
          </p:cNvPr>
          <p:cNvSpPr txBox="1"/>
          <p:nvPr/>
        </p:nvSpPr>
        <p:spPr>
          <a:xfrm>
            <a:off x="164431" y="1997388"/>
            <a:ext cx="7724273" cy="1200329"/>
          </a:xfrm>
          <a:prstGeom prst="rect">
            <a:avLst/>
          </a:prstGeom>
          <a:solidFill>
            <a:schemeClr val="accent3">
              <a:lumMod val="75000"/>
              <a:alpha val="27843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Oscilação temporária em torno de C; mas cruza mais uma vez o eixo XZ e volta para as vizinhanças de C’, voltando para a espiral que estava seguindo; após, há cruzamento de uma espiral para a outra em intervalos irregulares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="" xmlns:a16="http://schemas.microsoft.com/office/drawing/2014/main" id="{4D50920D-BACB-4E07-81EA-B34F0913B1EB}"/>
              </a:ext>
            </a:extLst>
          </p:cNvPr>
          <p:cNvSpPr/>
          <p:nvPr/>
        </p:nvSpPr>
        <p:spPr>
          <a:xfrm>
            <a:off x="10257229" y="58953"/>
            <a:ext cx="1573827" cy="2584766"/>
          </a:xfrm>
          <a:prstGeom prst="roundRect">
            <a:avLst/>
          </a:prstGeom>
          <a:solidFill>
            <a:schemeClr val="accent3">
              <a:lumMod val="75000"/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="" xmlns:a16="http://schemas.microsoft.com/office/drawing/2014/main" id="{1C632AEF-0223-4762-80D2-BF42598F40C7}"/>
              </a:ext>
            </a:extLst>
          </p:cNvPr>
          <p:cNvSpPr/>
          <p:nvPr/>
        </p:nvSpPr>
        <p:spPr>
          <a:xfrm>
            <a:off x="10135199" y="4658339"/>
            <a:ext cx="1573827" cy="1369235"/>
          </a:xfrm>
          <a:prstGeom prst="roundRect">
            <a:avLst/>
          </a:prstGeom>
          <a:solidFill>
            <a:schemeClr val="accent3">
              <a:lumMod val="75000"/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1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9702"/>
            <a:ext cx="8596668" cy="640589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Padrões instantâneos dos fluxos turbulentos são muito irregulares</a:t>
            </a:r>
          </a:p>
          <a:p>
            <a:pPr lvl="1" algn="just"/>
            <a:r>
              <a:rPr lang="pt-BR" sz="2000" dirty="0"/>
              <a:t>Foco nas estatísticas da turbulência e não nos detalhamentos</a:t>
            </a:r>
          </a:p>
          <a:p>
            <a:pPr lvl="1" algn="just"/>
            <a:endParaRPr lang="pt-BR" sz="2000" dirty="0"/>
          </a:p>
          <a:p>
            <a:pPr marL="457200" lvl="1" indent="0" algn="just">
              <a:buNone/>
            </a:pPr>
            <a:endParaRPr lang="pt-BR" sz="2200" dirty="0"/>
          </a:p>
          <a:p>
            <a:pPr algn="just"/>
            <a:r>
              <a:rPr lang="pt-BR" sz="2400" dirty="0"/>
              <a:t>Previsão de curto prazo: queira ou não, tem de prever os detalhes dos eddies turbulentos de larga escala (ciclones e anticiclones) que se rearranjam em novos padrões</a:t>
            </a:r>
          </a:p>
          <a:p>
            <a:pPr lvl="1" algn="just"/>
            <a:r>
              <a:rPr lang="pt-BR" sz="2000" dirty="0"/>
              <a:t>Necessidade de mais que as estatísticas do fluxo irregular</a:t>
            </a:r>
          </a:p>
        </p:txBody>
      </p:sp>
    </p:spTree>
    <p:extLst>
      <p:ext uri="{BB962C8B-B14F-4D97-AF65-F5344CB8AC3E}">
        <p14:creationId xmlns:p14="http://schemas.microsoft.com/office/powerpoint/2010/main" val="38736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78C9F6A9-85C0-45CA-A008-DE5ECCF72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674" y="32084"/>
            <a:ext cx="7315200" cy="677593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45080E-DFF4-4E63-91F5-332744641DAB}"/>
              </a:ext>
            </a:extLst>
          </p:cNvPr>
          <p:cNvSpPr txBox="1"/>
          <p:nvPr/>
        </p:nvSpPr>
        <p:spPr>
          <a:xfrm>
            <a:off x="48126" y="186920"/>
            <a:ext cx="4957011" cy="923330"/>
          </a:xfrm>
          <a:prstGeom prst="rect">
            <a:avLst/>
          </a:prstGeom>
          <a:solidFill>
            <a:schemeClr val="accent3">
              <a:lumMod val="75000"/>
              <a:alpha val="27843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Linha sólida: isopleta de X</a:t>
            </a:r>
          </a:p>
          <a:p>
            <a:pPr algn="ctr"/>
            <a:r>
              <a:rPr lang="pt-BR" dirty="0"/>
              <a:t>Linha tracejada: isopleta do menor valor de X, quando dois valores de X existem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0BABB423-CEFC-44E7-80EE-174CF71F09A7}"/>
              </a:ext>
            </a:extLst>
          </p:cNvPr>
          <p:cNvSpPr/>
          <p:nvPr/>
        </p:nvSpPr>
        <p:spPr>
          <a:xfrm>
            <a:off x="10908632" y="186920"/>
            <a:ext cx="1074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X=f(Y,Z)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C3C3E966-DA71-4045-845F-A21D49C80B23}"/>
              </a:ext>
            </a:extLst>
          </p:cNvPr>
          <p:cNvSpPr txBox="1"/>
          <p:nvPr/>
        </p:nvSpPr>
        <p:spPr>
          <a:xfrm>
            <a:off x="48126" y="1246804"/>
            <a:ext cx="4957011" cy="369332"/>
          </a:xfrm>
          <a:prstGeom prst="rect">
            <a:avLst/>
          </a:prstGeom>
          <a:solidFill>
            <a:schemeClr val="accent3">
              <a:lumMod val="75000"/>
              <a:alpha val="27843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Trajetória confinada a um par de superfícies</a:t>
            </a:r>
          </a:p>
        </p:txBody>
      </p:sp>
    </p:spTree>
    <p:extLst>
      <p:ext uri="{BB962C8B-B14F-4D97-AF65-F5344CB8AC3E}">
        <p14:creationId xmlns:p14="http://schemas.microsoft.com/office/powerpoint/2010/main" val="29919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5F948273-5F3A-40B2-96D6-53EFA3AF0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095" y="423421"/>
            <a:ext cx="5790699" cy="601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8. 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Instabilidade das soluções não-periódicas</a:t>
            </a:r>
          </a:p>
          <a:p>
            <a:pPr algn="just"/>
            <a:r>
              <a:rPr lang="pt-BR" sz="2400" dirty="0"/>
              <a:t>Atmosfera: não periódica</a:t>
            </a:r>
          </a:p>
          <a:p>
            <a:pPr lvl="1" algn="just"/>
            <a:r>
              <a:rPr lang="pt-BR" sz="2200" dirty="0"/>
              <a:t>Previsão numa escala muito maior de tempo seria impossível, pois as condições iniciais que entram não são conhecidas exatamente</a:t>
            </a:r>
          </a:p>
          <a:p>
            <a:pPr algn="just"/>
            <a:r>
              <a:rPr lang="pt-BR" sz="2400" dirty="0"/>
              <a:t>Quão longe podemos ir com a previsão?</a:t>
            </a:r>
          </a:p>
        </p:txBody>
      </p:sp>
    </p:spTree>
    <p:extLst>
      <p:ext uri="{BB962C8B-B14F-4D97-AF65-F5344CB8AC3E}">
        <p14:creationId xmlns:p14="http://schemas.microsoft.com/office/powerpoint/2010/main" val="39610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8. Referências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87F3C79-4035-44B0-BA79-61F4C1E17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19" y="657726"/>
            <a:ext cx="5083002" cy="590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9702"/>
            <a:ext cx="8596668" cy="640589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Neste estudo: </a:t>
            </a:r>
          </a:p>
          <a:p>
            <a:pPr lvl="1" algn="just"/>
            <a:r>
              <a:rPr lang="pt-BR" sz="2000" dirty="0"/>
              <a:t>Sistemas de equações determinísticas que são idealizações dos sistemas hidrodinâmicos </a:t>
            </a:r>
          </a:p>
          <a:p>
            <a:pPr lvl="2" algn="just"/>
            <a:r>
              <a:rPr lang="pt-BR" sz="1800" dirty="0"/>
              <a:t>Sistema hidrodinâmico real: dissipação viscosa e térmica</a:t>
            </a:r>
          </a:p>
          <a:p>
            <a:pPr lvl="2" algn="just"/>
            <a:r>
              <a:rPr lang="pt-BR" sz="1800" dirty="0"/>
              <a:t>Tornar as </a:t>
            </a:r>
            <a:r>
              <a:rPr lang="pt-BR" sz="1800" dirty="0" err="1"/>
              <a:t>eqs</a:t>
            </a:r>
            <a:r>
              <a:rPr lang="pt-BR" sz="1800" dirty="0"/>
              <a:t>. não conservativas, através de uma forçante dissipativa</a:t>
            </a:r>
          </a:p>
          <a:p>
            <a:pPr lvl="1" algn="just"/>
            <a:r>
              <a:rPr lang="pt-BR" sz="2000" dirty="0"/>
              <a:t>Interesse nas soluções não-periódicas </a:t>
            </a:r>
            <a:r>
              <a:rPr lang="pt-BR" sz="2000" dirty="0">
                <a:sym typeface="Wingdings" panose="05000000000000000000" pitchFamily="2" charset="2"/>
              </a:rPr>
              <a:t> procedimentos numéricos</a:t>
            </a:r>
            <a:endParaRPr lang="pt-BR" sz="2000" dirty="0"/>
          </a:p>
          <a:p>
            <a:pPr lvl="1" algn="just"/>
            <a:r>
              <a:rPr lang="pt-BR" sz="2000" dirty="0"/>
              <a:t>Estudar o comportamento destas soluções 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790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2. Espaço de fases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Estudo de um sistema no qual os diferentes estados podem ser descritos por </a:t>
            </a:r>
            <a:r>
              <a:rPr lang="pt-BR" sz="2400" i="1" dirty="0"/>
              <a:t>M </a:t>
            </a:r>
            <a:r>
              <a:rPr lang="pt-BR" sz="2400" dirty="0"/>
              <a:t>variáveis (X</a:t>
            </a:r>
            <a:r>
              <a:rPr lang="pt-BR" sz="2400" baseline="-25000" dirty="0"/>
              <a:t>1</a:t>
            </a:r>
            <a:r>
              <a:rPr lang="pt-BR" sz="2400" dirty="0"/>
              <a:t>, X</a:t>
            </a:r>
            <a:r>
              <a:rPr lang="pt-BR" sz="2400" baseline="-25000" dirty="0"/>
              <a:t>2</a:t>
            </a:r>
            <a:r>
              <a:rPr lang="pt-BR" sz="2400" dirty="0"/>
              <a:t>, ..., </a:t>
            </a:r>
            <a:r>
              <a:rPr lang="pt-BR" sz="2400" dirty="0" err="1"/>
              <a:t>X</a:t>
            </a:r>
            <a:r>
              <a:rPr lang="pt-BR" sz="2400" baseline="-25000" dirty="0" err="1"/>
              <a:t>m</a:t>
            </a:r>
            <a:r>
              <a:rPr lang="pt-BR" sz="2400" dirty="0"/>
              <a:t>), sendo governado por: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t é o tempo e é a variável independente</a:t>
            </a:r>
          </a:p>
          <a:p>
            <a:pPr algn="just"/>
            <a:r>
              <a:rPr lang="pt-BR" sz="2400" dirty="0"/>
              <a:t>Funções </a:t>
            </a:r>
            <a:r>
              <a:rPr lang="pt-BR" sz="2400" dirty="0" err="1"/>
              <a:t>F</a:t>
            </a:r>
            <a:r>
              <a:rPr lang="pt-BR" sz="2400" baseline="-25000" dirty="0" err="1"/>
              <a:t>i</a:t>
            </a:r>
            <a:r>
              <a:rPr lang="pt-BR" sz="2400" dirty="0"/>
              <a:t> têm a primeira derivada parcial contínua 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="" xmlns:a16="http://schemas.microsoft.com/office/drawing/2014/main" id="{9BA04C55-DEEB-4D76-A4E8-F9D4620EB1E3}"/>
                  </a:ext>
                </a:extLst>
              </p:cNvPr>
              <p:cNvSpPr txBox="1"/>
              <p:nvPr/>
            </p:nvSpPr>
            <p:spPr>
              <a:xfrm>
                <a:off x="2773620" y="2277445"/>
                <a:ext cx="5857033" cy="8180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𝑑𝑋</m:t>
                          </m:r>
                          <m:r>
                            <a:rPr lang="pt-BR" sz="2800" b="0" i="1" baseline="-25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800" b="0" i="1" baseline="-250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latin typeface="Cambria Math" panose="02040503050406030204" pitchFamily="18" charset="0"/>
                        </a:rPr>
                        <m:t>Fi</m:t>
                      </m:r>
                      <m:d>
                        <m:d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pt-BR" sz="2800" b="0" i="0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Xm</m:t>
                          </m:r>
                        </m:e>
                      </m:d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BA04C55-DEEB-4D76-A4E8-F9D4620EB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620" y="2277445"/>
                <a:ext cx="5857033" cy="8180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3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9702"/>
            <a:ext cx="8596668" cy="640589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Cada ponto no diagrama representa um possível estado instantâneo do sistema (</a:t>
            </a:r>
            <a:r>
              <a:rPr lang="pt-BR" sz="2400" i="1" dirty="0"/>
              <a:t>P</a:t>
            </a:r>
            <a:r>
              <a:rPr lang="pt-BR" sz="2400" dirty="0"/>
              <a:t> ou </a:t>
            </a:r>
            <a:r>
              <a:rPr lang="pt-BR" sz="2400" i="1" dirty="0"/>
              <a:t>P(t</a:t>
            </a:r>
            <a:r>
              <a:rPr lang="pt-BR" sz="2400" i="1" baseline="-25000" dirty="0"/>
              <a:t>0</a:t>
            </a:r>
            <a:r>
              <a:rPr lang="pt-BR" sz="2400" i="1" dirty="0"/>
              <a:t>)</a:t>
            </a:r>
            <a:r>
              <a:rPr lang="pt-BR" sz="2400" dirty="0"/>
              <a:t>)</a:t>
            </a:r>
          </a:p>
          <a:p>
            <a:pPr algn="just"/>
            <a:r>
              <a:rPr lang="pt-BR" sz="2400" dirty="0"/>
              <a:t>Partícula se movendo ao longo de uma trajetória (</a:t>
            </a:r>
            <a:r>
              <a:rPr lang="pt-BR" sz="2400" i="1" dirty="0"/>
              <a:t>P(t)</a:t>
            </a:r>
            <a:r>
              <a:rPr lang="pt-B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43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3. Instabilidade do fluxo não periódico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Propriedade mais importante dos fluxos determinísticos não-periódicos: instabilidade em relação a modificações de pequena amplitude</a:t>
            </a:r>
          </a:p>
          <a:p>
            <a:pPr lvl="1" algn="just"/>
            <a:r>
              <a:rPr lang="pt-BR" sz="2000" dirty="0"/>
              <a:t>Estudo identificando as </a:t>
            </a:r>
            <a:r>
              <a:rPr lang="pt-BR" sz="2000" dirty="0" err="1"/>
              <a:t>eqs</a:t>
            </a:r>
            <a:r>
              <a:rPr lang="pt-BR" sz="2000" dirty="0"/>
              <a:t>. governantes com trajetórias no espaço de fases</a:t>
            </a:r>
          </a:p>
          <a:p>
            <a:pPr algn="just"/>
            <a:r>
              <a:rPr lang="pt-BR" sz="2400" dirty="0"/>
              <a:t>Classificação das trajetórias:</a:t>
            </a:r>
          </a:p>
          <a:p>
            <a:pPr lvl="1" algn="just"/>
            <a:r>
              <a:rPr lang="pt-BR" sz="2200" dirty="0"/>
              <a:t>Presença ou não de propriedades transientes</a:t>
            </a:r>
          </a:p>
          <a:p>
            <a:pPr lvl="2" algn="just"/>
            <a:r>
              <a:rPr lang="pt-BR" sz="2000" dirty="0"/>
              <a:t>Central ou não-central </a:t>
            </a:r>
          </a:p>
          <a:p>
            <a:pPr lvl="1" algn="just"/>
            <a:r>
              <a:rPr lang="pt-BR" sz="2200" dirty="0"/>
              <a:t>Estabilidade ou instabilidade em relação a pequenas perturbações </a:t>
            </a:r>
          </a:p>
          <a:p>
            <a:pPr lvl="2" algn="just"/>
            <a:r>
              <a:rPr lang="pt-BR" sz="2000" dirty="0"/>
              <a:t>Uniformemente estável</a:t>
            </a:r>
          </a:p>
          <a:p>
            <a:pPr lvl="1" algn="just"/>
            <a:r>
              <a:rPr lang="pt-BR" sz="2200" dirty="0"/>
              <a:t>Presença ou não de comportamento periódico</a:t>
            </a:r>
          </a:p>
          <a:p>
            <a:pPr lvl="2" algn="just"/>
            <a:r>
              <a:rPr lang="pt-BR" sz="2000" dirty="0"/>
              <a:t>Quase-periódica ou não periódica</a:t>
            </a:r>
          </a:p>
        </p:txBody>
      </p:sp>
    </p:spTree>
    <p:extLst>
      <p:ext uri="{BB962C8B-B14F-4D97-AF65-F5344CB8AC3E}">
        <p14:creationId xmlns:p14="http://schemas.microsoft.com/office/powerpoint/2010/main" val="16862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3. Instabilidade do fluxo não periódico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Propriedade mais importante dos fluxos determinísticos não-periódicos: instabilidade em relação a modificações de pequena amplitude</a:t>
            </a:r>
          </a:p>
          <a:p>
            <a:pPr lvl="1" algn="just"/>
            <a:r>
              <a:rPr lang="pt-BR" sz="2000" dirty="0"/>
              <a:t>Estudo identificando as </a:t>
            </a:r>
            <a:r>
              <a:rPr lang="pt-BR" sz="2000" dirty="0" err="1"/>
              <a:t>eqs</a:t>
            </a:r>
            <a:r>
              <a:rPr lang="pt-BR" sz="2000" dirty="0"/>
              <a:t>. governantes com trajetórias no espaço de fases</a:t>
            </a:r>
          </a:p>
          <a:p>
            <a:pPr algn="just"/>
            <a:r>
              <a:rPr lang="pt-BR" sz="2400" dirty="0"/>
              <a:t>Classificação das trajetórias:</a:t>
            </a:r>
          </a:p>
          <a:p>
            <a:pPr lvl="1" algn="just"/>
            <a:r>
              <a:rPr lang="pt-BR" sz="2200" dirty="0"/>
              <a:t>Presença ou não de propriedades transientes</a:t>
            </a:r>
          </a:p>
          <a:p>
            <a:pPr lvl="2" algn="just"/>
            <a:r>
              <a:rPr lang="pt-BR" sz="2000" dirty="0"/>
              <a:t>Central ou não-central </a:t>
            </a:r>
          </a:p>
          <a:p>
            <a:pPr lvl="1" algn="just"/>
            <a:r>
              <a:rPr lang="pt-BR" sz="2200" dirty="0"/>
              <a:t>Estabilidade ou instabilidade em relação a pequenas perturbações </a:t>
            </a:r>
          </a:p>
          <a:p>
            <a:pPr lvl="2" algn="just"/>
            <a:r>
              <a:rPr lang="pt-BR" sz="2000" dirty="0"/>
              <a:t>Uniformemente estável</a:t>
            </a:r>
          </a:p>
          <a:p>
            <a:pPr lvl="1" algn="just"/>
            <a:r>
              <a:rPr lang="pt-BR" sz="2200" dirty="0"/>
              <a:t>Presença ou não de comportamento periódico</a:t>
            </a:r>
          </a:p>
          <a:p>
            <a:pPr lvl="2" algn="just"/>
            <a:r>
              <a:rPr lang="pt-BR" sz="2000" dirty="0" err="1" smtClean="0"/>
              <a:t>Quasi</a:t>
            </a:r>
            <a:r>
              <a:rPr lang="pt-BR" sz="2000" dirty="0" smtClean="0"/>
              <a:t>-periódica </a:t>
            </a:r>
            <a:r>
              <a:rPr lang="pt-BR" sz="2000" dirty="0"/>
              <a:t>ou não periódica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="" xmlns:a16="http://schemas.microsoft.com/office/drawing/2014/main" id="{BAB2D012-9805-4440-9102-7AA0B1F79543}"/>
              </a:ext>
            </a:extLst>
          </p:cNvPr>
          <p:cNvSpPr/>
          <p:nvPr/>
        </p:nvSpPr>
        <p:spPr>
          <a:xfrm>
            <a:off x="4170947" y="5887453"/>
            <a:ext cx="1620253" cy="336884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7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C645E0-0806-47A3-A91A-AEE1D9F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87"/>
            <a:ext cx="8596668" cy="625639"/>
          </a:xfrm>
        </p:spPr>
        <p:txBody>
          <a:bodyPr>
            <a:normAutofit fontScale="90000"/>
          </a:bodyPr>
          <a:lstStyle/>
          <a:p>
            <a:r>
              <a:rPr lang="pt-BR" dirty="0"/>
              <a:t>3. Instabilidade do fluxo não periódico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5E177E-C6A2-4E74-84F3-3CE8FFA35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3050"/>
            <a:ext cx="8596668" cy="5876507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Propriedade mais importante dos fluxos determinísticos não-periódicos: instabilidade em relação a modificações de pequena amplitude</a:t>
            </a:r>
          </a:p>
          <a:p>
            <a:pPr lvl="1" algn="just"/>
            <a:r>
              <a:rPr lang="pt-BR" sz="2000" dirty="0"/>
              <a:t>Estudo identificando as </a:t>
            </a:r>
            <a:r>
              <a:rPr lang="pt-BR" sz="2000" dirty="0" err="1"/>
              <a:t>eqs</a:t>
            </a:r>
            <a:r>
              <a:rPr lang="pt-BR" sz="2000" dirty="0"/>
              <a:t>. governantes com trajetórias no espaço de fases</a:t>
            </a:r>
          </a:p>
          <a:p>
            <a:pPr algn="just"/>
            <a:r>
              <a:rPr lang="pt-BR" sz="2400" dirty="0"/>
              <a:t>Classificação das trajetórias:</a:t>
            </a:r>
          </a:p>
          <a:p>
            <a:pPr lvl="1" algn="just"/>
            <a:r>
              <a:rPr lang="pt-BR" sz="2200" dirty="0"/>
              <a:t>Presença ou não de propriedades transientes</a:t>
            </a:r>
          </a:p>
          <a:p>
            <a:pPr lvl="2" algn="just"/>
            <a:r>
              <a:rPr lang="pt-BR" sz="2000" dirty="0"/>
              <a:t>Central ou não-central </a:t>
            </a:r>
          </a:p>
          <a:p>
            <a:pPr lvl="1" algn="just"/>
            <a:r>
              <a:rPr lang="pt-BR" sz="2200" dirty="0"/>
              <a:t>Estabilidade ou instabilidade em relação a pequenas perturbações </a:t>
            </a:r>
          </a:p>
          <a:p>
            <a:pPr lvl="2" algn="just"/>
            <a:r>
              <a:rPr lang="pt-BR" sz="2000" dirty="0"/>
              <a:t>Uniformemente estável</a:t>
            </a:r>
          </a:p>
          <a:p>
            <a:pPr lvl="1" algn="just"/>
            <a:r>
              <a:rPr lang="pt-BR" sz="2200" dirty="0"/>
              <a:t>Presença ou não de comportamento periódico</a:t>
            </a:r>
          </a:p>
          <a:p>
            <a:pPr lvl="2" algn="just"/>
            <a:r>
              <a:rPr lang="pt-BR" sz="2000" dirty="0" err="1" smtClean="0"/>
              <a:t>Quasi</a:t>
            </a:r>
            <a:r>
              <a:rPr lang="pt-BR" sz="2000" dirty="0" smtClean="0"/>
              <a:t>-periódica </a:t>
            </a:r>
            <a:r>
              <a:rPr lang="pt-BR" sz="2000" dirty="0"/>
              <a:t>ou não periódica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="" xmlns:a16="http://schemas.microsoft.com/office/drawing/2014/main" id="{BAB2D012-9805-4440-9102-7AA0B1F79543}"/>
              </a:ext>
            </a:extLst>
          </p:cNvPr>
          <p:cNvSpPr/>
          <p:nvPr/>
        </p:nvSpPr>
        <p:spPr>
          <a:xfrm>
            <a:off x="4170947" y="5887453"/>
            <a:ext cx="1620253" cy="336884"/>
          </a:xfrm>
          <a:prstGeom prst="round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C3292BB5-4C90-4E74-9ED9-F0CFAAA9513D}"/>
              </a:ext>
            </a:extLst>
          </p:cNvPr>
          <p:cNvSpPr txBox="1"/>
          <p:nvPr/>
        </p:nvSpPr>
        <p:spPr>
          <a:xfrm>
            <a:off x="7892716" y="5069305"/>
            <a:ext cx="3012350" cy="646331"/>
          </a:xfrm>
          <a:prstGeom prst="rect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Fluxo determinístico não-periódico</a:t>
            </a:r>
          </a:p>
        </p:txBody>
      </p:sp>
    </p:spTree>
    <p:extLst>
      <p:ext uri="{BB962C8B-B14F-4D97-AF65-F5344CB8AC3E}">
        <p14:creationId xmlns:p14="http://schemas.microsoft.com/office/powerpoint/2010/main" val="2638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1154</Words>
  <Application>Microsoft Office PowerPoint</Application>
  <PresentationFormat>Personalizar</PresentationFormat>
  <Paragraphs>164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Facetado</vt:lpstr>
      <vt:lpstr>Deterministic Nonperiodic  Flow</vt:lpstr>
      <vt:lpstr>1. Introdução</vt:lpstr>
      <vt:lpstr>Apresentação do PowerPoint</vt:lpstr>
      <vt:lpstr>Apresentação do PowerPoint</vt:lpstr>
      <vt:lpstr>2. Espaço de fases </vt:lpstr>
      <vt:lpstr>Apresentação do PowerPoint</vt:lpstr>
      <vt:lpstr>3. Instabilidade do fluxo não periódico</vt:lpstr>
      <vt:lpstr>3. Instabilidade do fluxo não periódico</vt:lpstr>
      <vt:lpstr>3. Instabilidade do fluxo não periódico</vt:lpstr>
      <vt:lpstr>3. Instabilidade do fluxo não periódico</vt:lpstr>
      <vt:lpstr>Apresentação do PowerPoint</vt:lpstr>
      <vt:lpstr>Apresentação do PowerPoint</vt:lpstr>
      <vt:lpstr>Apresentação do PowerPoint</vt:lpstr>
      <vt:lpstr>Apresentação do PowerPoint</vt:lpstr>
      <vt:lpstr>4. Integração numérica de sistemas não conservativos</vt:lpstr>
      <vt:lpstr>5. Equações de convecção de Saltzman</vt:lpstr>
      <vt:lpstr>Apresentação do PowerPoint</vt:lpstr>
      <vt:lpstr>6. Aplicações da teoria linear</vt:lpstr>
      <vt:lpstr>7. Integração numérica das eqs. convectivas</vt:lpstr>
      <vt:lpstr>7. Integração numérica das eqs. convectivas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8. Conclusão</vt:lpstr>
      <vt:lpstr>8. Referências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Deterministic Nonperiodic  Flow</dc:title>
  <dc:creator>Bruna F. Ramim</dc:creator>
  <cp:lastModifiedBy>Bruna Ferreira Ramim</cp:lastModifiedBy>
  <cp:revision>39</cp:revision>
  <dcterms:created xsi:type="dcterms:W3CDTF">2019-10-22T00:03:07Z</dcterms:created>
  <dcterms:modified xsi:type="dcterms:W3CDTF">2019-10-22T19:18:34Z</dcterms:modified>
</cp:coreProperties>
</file>