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256" r:id="rId3"/>
    <p:sldId id="257" r:id="rId4"/>
    <p:sldId id="281" r:id="rId5"/>
    <p:sldId id="282" r:id="rId6"/>
    <p:sldId id="283" r:id="rId7"/>
    <p:sldId id="284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7" r:id="rId17"/>
    <p:sldId id="297" r:id="rId18"/>
    <p:sldId id="298" r:id="rId19"/>
    <p:sldId id="285" r:id="rId20"/>
    <p:sldId id="300" r:id="rId21"/>
    <p:sldId id="30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844"/>
    <a:srgbClr val="E70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2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3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11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2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5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0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3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51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2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0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4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5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4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8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6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9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6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203" t="40977" r="20437" b="18177"/>
          <a:stretch/>
        </p:blipFill>
        <p:spPr>
          <a:xfrm>
            <a:off x="1365159" y="1409357"/>
            <a:ext cx="8937939" cy="329143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881093" y="5087155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50035" t="38013" r="14721" b="16278"/>
          <a:stretch/>
        </p:blipFill>
        <p:spPr>
          <a:xfrm>
            <a:off x="685800" y="2194559"/>
            <a:ext cx="5518798" cy="40241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8357" t="34282" r="50595" b="24860"/>
          <a:stretch/>
        </p:blipFill>
        <p:spPr>
          <a:xfrm>
            <a:off x="6096000" y="2194558"/>
            <a:ext cx="5299881" cy="402412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62065" y="6218684"/>
            <a:ext cx="564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ordem na qual as equações estão balanceadas.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290" y="1871394"/>
            <a:ext cx="4991669" cy="4024125"/>
          </a:xfrm>
        </p:spPr>
        <p:txBody>
          <a:bodyPr/>
          <a:lstStyle/>
          <a:p>
            <a:pPr algn="just"/>
            <a:r>
              <a:rPr lang="pt-BR" dirty="0" smtClean="0"/>
              <a:t>As  perturbações de ordem principal de cada sistema são governadas pelas ondas longas equatoriais: ondas de Kelvin e Rossby.</a:t>
            </a:r>
          </a:p>
          <a:p>
            <a:pPr algn="just"/>
            <a:r>
              <a:rPr lang="pt-BR" dirty="0" smtClean="0"/>
              <a:t>Busca pelos tripletos ressonantes.</a:t>
            </a:r>
          </a:p>
          <a:p>
            <a:pPr algn="just"/>
            <a:r>
              <a:rPr lang="pt-BR" dirty="0" smtClean="0"/>
              <a:t>Interações não lineares entre os modos do tripleto: advecção não linear e forçantes parametrizadas de massa e momento.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825" t="18423" r="16189" b="22808"/>
          <a:stretch/>
        </p:blipFill>
        <p:spPr>
          <a:xfrm>
            <a:off x="6550925" y="1919640"/>
            <a:ext cx="4421875" cy="42990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0958" y="6211669"/>
            <a:ext cx="116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–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Diagrama de dispersão para o possível tripleto ressonante envolvendo uma onda de Kelvin atmosférica, uma oceânica e uma onda de Rossby atmosférica.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338782" y="2961564"/>
                <a:ext cx="750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82" y="2961564"/>
                <a:ext cx="75062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836090" y="4116831"/>
                <a:ext cx="750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090" y="4116831"/>
                <a:ext cx="75062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94695" y="4278455"/>
                <a:ext cx="750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95" y="4278455"/>
                <a:ext cx="75062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03277" y="5249188"/>
                <a:ext cx="5214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Condição de ressonância: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77" y="5249188"/>
                <a:ext cx="521424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053"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790" t="50326" r="50385" b="21875"/>
          <a:stretch/>
        </p:blipFill>
        <p:spPr>
          <a:xfrm>
            <a:off x="630071" y="2784143"/>
            <a:ext cx="4531057" cy="20335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9406" t="21595" r="13987" b="62920"/>
          <a:stretch/>
        </p:blipFill>
        <p:spPr>
          <a:xfrm>
            <a:off x="630071" y="4817659"/>
            <a:ext cx="4763068" cy="11327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56014" t="26819" r="14511" b="43517"/>
          <a:stretch/>
        </p:blipFill>
        <p:spPr>
          <a:xfrm>
            <a:off x="6632812" y="2057401"/>
            <a:ext cx="3835022" cy="21699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469" t="60588" r="31503" b="15718"/>
          <a:stretch/>
        </p:blipFill>
        <p:spPr>
          <a:xfrm>
            <a:off x="6264323" y="4517409"/>
            <a:ext cx="4817660" cy="173326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30071" y="2069785"/>
            <a:ext cx="436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Suposição: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Substituindo (40) no modelo em (38):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0770" t="38946" r="50700" b="40158"/>
          <a:stretch/>
        </p:blipFill>
        <p:spPr>
          <a:xfrm>
            <a:off x="3684894" y="2678073"/>
            <a:ext cx="4533249" cy="186663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135272" y="2906973"/>
            <a:ext cx="341194" cy="4094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135272" y="3521121"/>
            <a:ext cx="341194" cy="4094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135272" y="4100850"/>
            <a:ext cx="341194" cy="4094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875068" y="2904204"/>
            <a:ext cx="28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da onda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65845" y="2884153"/>
            <a:ext cx="516340" cy="43225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345984" y="3453565"/>
            <a:ext cx="516340" cy="43225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365845" y="4038862"/>
            <a:ext cx="516340" cy="432253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875067" y="3541171"/>
            <a:ext cx="308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 interação não linear entre as ondas</a:t>
            </a:r>
            <a:endParaRPr lang="pt-BR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have esquerda 15"/>
          <p:cNvSpPr/>
          <p:nvPr/>
        </p:nvSpPr>
        <p:spPr>
          <a:xfrm rot="5400000" flipH="1">
            <a:off x="5719414" y="2781630"/>
            <a:ext cx="325542" cy="41394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23182" t="26446" r="50594" b="52099"/>
          <a:stretch/>
        </p:blipFill>
        <p:spPr>
          <a:xfrm>
            <a:off x="4383817" y="5132705"/>
            <a:ext cx="3411942" cy="1569493"/>
          </a:xfrm>
          <a:prstGeom prst="rect">
            <a:avLst/>
          </a:prstGeom>
        </p:spPr>
      </p:pic>
      <p:cxnSp>
        <p:nvCxnSpPr>
          <p:cNvPr id="20" name="Conector de seta reta 19"/>
          <p:cNvCxnSpPr/>
          <p:nvPr/>
        </p:nvCxnSpPr>
        <p:spPr>
          <a:xfrm flipV="1">
            <a:off x="8093122" y="5132705"/>
            <a:ext cx="1296538" cy="599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9423778" y="4775839"/>
            <a:ext cx="230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Interações paramétricas (N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=0)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8093122" y="5932295"/>
            <a:ext cx="1330656" cy="73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9495952" y="5828953"/>
            <a:ext cx="230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Interações entre os tripletos ressonantes (N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pequeno)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3" grpId="0" animBg="1"/>
      <p:bldP spid="14" grpId="0" animBg="1"/>
      <p:bldP spid="15" grpId="0"/>
      <p:bldP spid="16" grpId="0" animBg="1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RESULTADOS DA INTEGRAÇÃO DO MODELO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Caso paramétrico: modo oceânico de Kelvin age como um modo </a:t>
            </a:r>
            <a:r>
              <a:rPr lang="pt-BR" dirty="0" smtClean="0"/>
              <a:t>catalisador,  permitindo </a:t>
            </a:r>
            <a:r>
              <a:rPr lang="pt-BR" dirty="0" smtClean="0"/>
              <a:t>interações entre as ondas atmosféricas sem ser afetado.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8427" t="32976" r="15560" b="45569"/>
          <a:stretch/>
        </p:blipFill>
        <p:spPr>
          <a:xfrm>
            <a:off x="3957850" y="3016154"/>
            <a:ext cx="3649534" cy="16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13194" y="409433"/>
            <a:ext cx="745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Troca de energia entre as ondas de Kelvin e Rossby atmosféricas depende da amplitude da onda de Kelvin oceânica.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581" t="30364" r="16190" b="11427"/>
          <a:stretch/>
        </p:blipFill>
        <p:spPr>
          <a:xfrm>
            <a:off x="409432" y="1489542"/>
            <a:ext cx="9007523" cy="42581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4606" y="5747645"/>
            <a:ext cx="116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Evolução temporal da energia do tripleto ressonante para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=0,28 (regime estável) para: (a) │Z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│²=25; (b) │Z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│²=16.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16955" y="1869743"/>
            <a:ext cx="216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↑ (↓) 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períodos mais curtos (longos) para troca de energia.</a:t>
            </a:r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9621672" y="3534770"/>
            <a:ext cx="818865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440537" y="359184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Kelvin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9621672" y="3769685"/>
            <a:ext cx="818865" cy="1364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440537" y="331825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Energia total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9621671" y="4029624"/>
            <a:ext cx="818865" cy="1364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0440537" y="381993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Rossby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76465" y="611420"/>
            <a:ext cx="7534701" cy="68511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Caso completo: coeficiente da onda de Rossby oceânica pequeno, onda de Kelvin atmosférica com amplitude inicial nula.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49616" t="16931" r="15979" b="25046"/>
          <a:stretch/>
        </p:blipFill>
        <p:spPr>
          <a:xfrm>
            <a:off x="914399" y="1746913"/>
            <a:ext cx="4476467" cy="424445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03081" y="5991367"/>
            <a:ext cx="116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Evolução temporal da energia do tripleto ressonante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│²=0,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│²=7,56 e│Z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│²=25.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41242" y="2306472"/>
            <a:ext cx="5199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)=3,4 dias,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)=23 dias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)=57 dias.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Modulação da energia dos tripletos é muito mais lenta que o período de oscilação natural de cada um deles.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Interação não linear entre os tripletos permite interação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multiescala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permanecendo uma modulação de energia interanual através das interações entre as ondas com escalas sinóticas e intrasazonais.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637" t="22527" r="30455" b="7323"/>
          <a:stretch/>
        </p:blipFill>
        <p:spPr>
          <a:xfrm>
            <a:off x="0" y="300249"/>
            <a:ext cx="5813946" cy="56052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9161" t="22155" r="30245" b="17770"/>
          <a:stretch/>
        </p:blipFill>
        <p:spPr>
          <a:xfrm>
            <a:off x="5827734" y="259305"/>
            <a:ext cx="6195944" cy="52953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3663" y="5905489"/>
            <a:ext cx="116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E52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>
                <a:solidFill>
                  <a:srgbClr val="E52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b="1" dirty="0" smtClean="0">
                <a:solidFill>
                  <a:srgbClr val="E70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E707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Estrutura horizontal dos ventos de baixos níveis e altura geopotencial (painel esquerdo) e stress do vento produzido pela interação entre as ondas de Kelvin e Rossby atmosféricas.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55357" y="901521"/>
            <a:ext cx="256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t-BR" sz="1400" b="1" dirty="0" err="1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esterly</a:t>
            </a:r>
            <a:r>
              <a:rPr lang="pt-BR" sz="1400" b="1" dirty="0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pt-BR" sz="1400" b="1" dirty="0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endParaRPr lang="pt-BR" sz="1400" b="1" dirty="0">
              <a:solidFill>
                <a:srgbClr val="E618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03841" y="3638137"/>
            <a:ext cx="256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E618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propagação para leste</a:t>
            </a:r>
            <a:endParaRPr lang="pt-BR" sz="1400" b="1" dirty="0">
              <a:solidFill>
                <a:srgbClr val="E618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8358389" y="3963230"/>
            <a:ext cx="695459" cy="0"/>
          </a:xfrm>
          <a:prstGeom prst="straightConnector1">
            <a:avLst/>
          </a:prstGeom>
          <a:ln w="19050">
            <a:solidFill>
              <a:srgbClr val="E618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resumo e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Foi desenvolvido um modelo não linear </a:t>
            </a:r>
            <a:r>
              <a:rPr lang="pt-BR" dirty="0" err="1" smtClean="0"/>
              <a:t>multiescala</a:t>
            </a:r>
            <a:r>
              <a:rPr lang="pt-BR" dirty="0" smtClean="0"/>
              <a:t> para estudar as interações entre as escalas </a:t>
            </a:r>
            <a:r>
              <a:rPr lang="pt-BR" dirty="0" err="1" smtClean="0"/>
              <a:t>SInEN</a:t>
            </a:r>
            <a:r>
              <a:rPr lang="pt-BR" dirty="0" smtClean="0"/>
              <a:t> em um sistema acoplado atmosfera-oceano.</a:t>
            </a:r>
          </a:p>
          <a:p>
            <a:pPr algn="just"/>
            <a:r>
              <a:rPr lang="pt-BR" dirty="0" smtClean="0"/>
              <a:t>Dois modelos de água rasa.</a:t>
            </a:r>
          </a:p>
          <a:p>
            <a:pPr algn="just"/>
            <a:r>
              <a:rPr lang="pt-BR" dirty="0" smtClean="0"/>
              <a:t>Sistemas não completamente acoplados termicamente: </a:t>
            </a:r>
            <a:r>
              <a:rPr lang="pt-BR" dirty="0" smtClean="0"/>
              <a:t>foi considerado que </a:t>
            </a:r>
            <a:r>
              <a:rPr lang="pt-BR" dirty="0" smtClean="0"/>
              <a:t>impacto </a:t>
            </a:r>
            <a:r>
              <a:rPr lang="pt-BR" dirty="0" smtClean="0"/>
              <a:t>dos fluxos de calor não afeta a termodinâmica do oceano e as correntes → deve ser incluído futuramente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Modelo permite uma solução analítica.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0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resumo e 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Modelo </a:t>
            </a:r>
            <a:r>
              <a:rPr lang="pt-BR" dirty="0" smtClean="0"/>
              <a:t>sugere que o acoplamento ressonante entre oceano e atmosfera pode ser um possível mecanismo para a geração de variabilidade de baixa frequência no sistema climático.</a:t>
            </a:r>
          </a:p>
          <a:p>
            <a:pPr algn="just"/>
            <a:r>
              <a:rPr lang="pt-BR" dirty="0" smtClean="0"/>
              <a:t>Os vários mecanismos envolvidos, que determinam as condições para o estabelecimento do acoplamento entre oceano e atmosfera, podem ser vistos como regras de seleção para excitação da variabilidade intrasazonal, como a MJO, ou variabilidades mais lentas como o El </a:t>
            </a:r>
            <a:r>
              <a:rPr lang="pt-BR" dirty="0" err="1" smtClean="0"/>
              <a:t>Niño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9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DE1245-7DBE-4459-88EB-9E5E953C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0B43FD-0B2B-499C-B15C-68F9D0501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Introdução.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Modelo do acoplamento </a:t>
            </a:r>
            <a:r>
              <a:rPr lang="pt-BR" dirty="0" smtClean="0"/>
              <a:t>atmosfera-oceano.</a:t>
            </a:r>
            <a:endParaRPr lang="pt-BR" dirty="0" smtClean="0"/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Resultados da integração do modelo.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pt-BR" dirty="0" smtClean="0"/>
              <a:t>Resumo e conclusões.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pt-BR" dirty="0" smtClean="0"/>
              <a:t>Referência Bibliográfica.</a:t>
            </a:r>
          </a:p>
        </p:txBody>
      </p:sp>
    </p:spTree>
    <p:extLst>
      <p:ext uri="{BB962C8B-B14F-4D97-AF65-F5344CB8AC3E}">
        <p14:creationId xmlns:p14="http://schemas.microsoft.com/office/powerpoint/2010/main" val="32951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RAMIREZ, E.; SILVA DIAS, P. L.; RAUPP, C. F. M. </a:t>
            </a:r>
            <a:r>
              <a:rPr lang="en-US" dirty="0" err="1"/>
              <a:t>Multiscale</a:t>
            </a:r>
            <a:r>
              <a:rPr lang="en-US" dirty="0"/>
              <a:t> Atmosphere–Ocean Interactions and the Low-Frequency Variability in the Equatorial </a:t>
            </a:r>
            <a:r>
              <a:rPr lang="en-US" dirty="0" smtClean="0"/>
              <a:t>Region. </a:t>
            </a:r>
            <a:r>
              <a:rPr lang="en-US" b="1" dirty="0" smtClean="0"/>
              <a:t>Journal of the Atmospheric Sciences</a:t>
            </a:r>
            <a:r>
              <a:rPr lang="en-US" dirty="0" smtClean="0"/>
              <a:t>, v. 74, p. 2303-2523, 2017.</a:t>
            </a:r>
            <a:r>
              <a:rPr lang="en-US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5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828AD0-57E3-436B-98F3-D007C666D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318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1 introdução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Diversas escalas de variabilidade do tempo (diurna, </a:t>
            </a:r>
            <a:r>
              <a:rPr lang="pt-BR" sz="2400" dirty="0" err="1" smtClean="0"/>
              <a:t>mesoescala</a:t>
            </a:r>
            <a:r>
              <a:rPr lang="pt-BR" sz="2400" dirty="0" smtClean="0"/>
              <a:t>, sinótica) e clima (intrasazonal, interanual, </a:t>
            </a:r>
            <a:r>
              <a:rPr lang="pt-BR" sz="2400" dirty="0" err="1" smtClean="0"/>
              <a:t>multidecadal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Má representação da resposta de baixa frequência ↔ má representação da escala de variabilidade rápida.</a:t>
            </a:r>
          </a:p>
          <a:p>
            <a:r>
              <a:rPr lang="pt-BR" sz="2400" dirty="0" smtClean="0"/>
              <a:t>Clima ↔ Tempo: problema de </a:t>
            </a:r>
            <a:r>
              <a:rPr lang="pt-BR" sz="2400" dirty="0" err="1" smtClean="0">
                <a:solidFill>
                  <a:schemeClr val="accent2"/>
                </a:solidFill>
              </a:rPr>
              <a:t>multiescala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Teoria não linear: interações entre ondas ressonantes.</a:t>
            </a:r>
          </a:p>
        </p:txBody>
      </p:sp>
    </p:spTree>
    <p:extLst>
      <p:ext uri="{BB962C8B-B14F-4D97-AF65-F5344CB8AC3E}">
        <p14:creationId xmlns:p14="http://schemas.microsoft.com/office/powerpoint/2010/main" val="19210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Estudo: métodos de </a:t>
            </a:r>
            <a:r>
              <a:rPr lang="pt-BR" sz="2400" dirty="0" err="1"/>
              <a:t>multiescala</a:t>
            </a:r>
            <a:r>
              <a:rPr lang="pt-BR" sz="2400" dirty="0"/>
              <a:t> e interações não lineares entre ondas.</a:t>
            </a:r>
          </a:p>
          <a:p>
            <a:pPr algn="just"/>
            <a:r>
              <a:rPr lang="pt-BR" sz="2400" dirty="0"/>
              <a:t>Não linearidades: </a:t>
            </a:r>
            <a:r>
              <a:rPr lang="pt-BR" sz="2400" dirty="0" err="1"/>
              <a:t>advectiva</a:t>
            </a:r>
            <a:r>
              <a:rPr lang="pt-BR" sz="2400" dirty="0"/>
              <a:t> e processos físicos (fluxo de momento e massa).</a:t>
            </a:r>
          </a:p>
          <a:p>
            <a:pPr algn="just"/>
            <a:r>
              <a:rPr lang="pt-BR" sz="2400" dirty="0"/>
              <a:t>Objetivo: </a:t>
            </a:r>
            <a:r>
              <a:rPr lang="pt-BR" sz="2400" dirty="0" smtClean="0"/>
              <a:t>desenvolver um modelo que represente essas interações não lineares na região tropical, numa aproximação do plano </a:t>
            </a:r>
            <a:r>
              <a:rPr lang="el-GR" sz="2400" dirty="0" smtClean="0"/>
              <a:t>β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Descrever as interações envolvendo as escalas de tempo sinótica, intrasazonal e interanual.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054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MODELO DO ACOPLAMENTO ATMOSFERA-OCEANO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Dois modelos não lineares de água rasa: um presentando o oceano e outro a atmosfera.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274" t="40977" r="15092" b="35959"/>
          <a:stretch/>
        </p:blipFill>
        <p:spPr>
          <a:xfrm>
            <a:off x="3078050" y="3052293"/>
            <a:ext cx="5521203" cy="200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8490" y="5499279"/>
            <a:ext cx="18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→ atmosfera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→ oceano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68225" y="3206839"/>
            <a:ext cx="450761" cy="1725769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12169" y="5409127"/>
            <a:ext cx="269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 de fonte e sumidouro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94560"/>
            <a:ext cx="11085490" cy="4024125"/>
          </a:xfrm>
        </p:spPr>
        <p:txBody>
          <a:bodyPr/>
          <a:lstStyle/>
          <a:p>
            <a:pPr algn="just"/>
            <a:r>
              <a:rPr lang="pt-BR" dirty="0" smtClean="0"/>
              <a:t>Aplicação de métodos de </a:t>
            </a:r>
            <a:r>
              <a:rPr lang="pt-BR" dirty="0" err="1" smtClean="0"/>
              <a:t>multiescala</a:t>
            </a:r>
            <a:r>
              <a:rPr lang="pt-BR" dirty="0" smtClean="0"/>
              <a:t>: escalas de tempo e espaço no oceano são diferentes da atmosfera.</a:t>
            </a:r>
          </a:p>
          <a:p>
            <a:pPr algn="just"/>
            <a:r>
              <a:rPr lang="pt-BR" dirty="0" smtClean="0"/>
              <a:t>Modelo de água rasa aplicado considerando profundidades diferentes para oceano e atmosfera.</a:t>
            </a:r>
          </a:p>
          <a:p>
            <a:pPr algn="just"/>
            <a:r>
              <a:rPr lang="pt-BR" dirty="0" smtClean="0"/>
              <a:t>Diferentes escalas temporais: regime </a:t>
            </a:r>
            <a:r>
              <a:rPr lang="pt-BR" dirty="0" err="1" smtClean="0"/>
              <a:t>SInEN</a:t>
            </a:r>
            <a:r>
              <a:rPr lang="pt-BR" dirty="0" smtClean="0"/>
              <a:t> (sinótico-intrasazonal-interanual-El </a:t>
            </a:r>
            <a:r>
              <a:rPr lang="pt-BR" dirty="0" err="1" smtClean="0"/>
              <a:t>Niño</a:t>
            </a:r>
            <a:r>
              <a:rPr lang="pt-BR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6698" t="62104" r="11034" b="29445"/>
          <a:stretch/>
        </p:blipFill>
        <p:spPr>
          <a:xfrm>
            <a:off x="3773509" y="4443210"/>
            <a:ext cx="4898266" cy="721217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6358597" y="4995610"/>
            <a:ext cx="0" cy="126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690382" y="6176072"/>
            <a:ext cx="1336430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interanual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5690382" y="4971528"/>
            <a:ext cx="0" cy="72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797083" y="5691528"/>
            <a:ext cx="15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intrasazonal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5125330" y="4956700"/>
            <a:ext cx="0" cy="36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576720" y="5262871"/>
            <a:ext cx="15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sinótica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95026" y="5316700"/>
            <a:ext cx="40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Intrasazonal: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Tref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(=43,4 dias) → escalas vizinhas separadas pelo parâmetro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ϵ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(O (0,1)).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MODELO DO ACOPLAMENTO ATMOSFERA-OCEANO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dirty="0" smtClean="0"/>
                  <a:t>A escala de tempo referencial intrasazonal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 smtClean="0"/>
                  <a:t>=15000 km),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 smtClean="0"/>
                  <a:t> a escala de comprimento planetária zonal, são comuns para a atmosfera e oceano, enquanto as outras escalas são diferentes.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76" t="-152" r="-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0561" t="11753" r="15785" b="79444"/>
          <a:stretch/>
        </p:blipFill>
        <p:spPr>
          <a:xfrm>
            <a:off x="1717182" y="3726280"/>
            <a:ext cx="4378818" cy="6439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5306" t="48306" r="50825" b="26100"/>
          <a:stretch/>
        </p:blipFill>
        <p:spPr>
          <a:xfrm>
            <a:off x="6202016" y="3629067"/>
            <a:ext cx="4406720" cy="18722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3442" t="33935" r="50825" b="51414"/>
          <a:stretch/>
        </p:blipFill>
        <p:spPr>
          <a:xfrm>
            <a:off x="1371501" y="4343781"/>
            <a:ext cx="4649273" cy="1071727"/>
          </a:xfrm>
          <a:prstGeom prst="rect">
            <a:avLst/>
          </a:prstGeom>
        </p:spPr>
      </p:pic>
      <p:sp>
        <p:nvSpPr>
          <p:cNvPr id="7" name="Chave esquerda 6"/>
          <p:cNvSpPr/>
          <p:nvPr/>
        </p:nvSpPr>
        <p:spPr>
          <a:xfrm>
            <a:off x="1279861" y="3714852"/>
            <a:ext cx="291547" cy="17006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/>
          <p:cNvSpPr/>
          <p:nvPr/>
        </p:nvSpPr>
        <p:spPr>
          <a:xfrm flipH="1">
            <a:off x="10734482" y="3714852"/>
            <a:ext cx="291547" cy="17006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026029" y="4380514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oceano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236" y="4391052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04552" y="5743977"/>
            <a:ext cx="96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Modelo permite ondas lineares tanto na atmosfera quanto no oceano junto com os efeitos não lineares do acoplamento.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Suposição: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3100" t="46779" r="15654" b="33798"/>
          <a:stretch/>
        </p:blipFill>
        <p:spPr>
          <a:xfrm>
            <a:off x="4236482" y="2194560"/>
            <a:ext cx="4669360" cy="1631852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 rot="5400000" flipH="1">
            <a:off x="6408391" y="2136912"/>
            <a:ext cx="325542" cy="41394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989351" y="4586833"/>
            <a:ext cx="744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 componente do sistema tem um solução composta por perturbações de ordem principal e de ordem mais alta.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21" t="22932" r="26033" b="12452"/>
          <a:stretch/>
        </p:blipFill>
        <p:spPr>
          <a:xfrm>
            <a:off x="1758462" y="1256786"/>
            <a:ext cx="7061981" cy="52846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45527" y="5618147"/>
            <a:ext cx="2827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–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Diagrama esquemático para o regime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SInEN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052689" y="2574388"/>
            <a:ext cx="633046" cy="36576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355144" y="3066758"/>
            <a:ext cx="654148" cy="354562"/>
          </a:xfrm>
          <a:prstGeom prst="ellipse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13871" y="2574388"/>
            <a:ext cx="633046" cy="36576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28104" y="3746220"/>
            <a:ext cx="633046" cy="372555"/>
          </a:xfrm>
          <a:prstGeom prst="roundRect">
            <a:avLst/>
          </a:prstGeom>
          <a:solidFill>
            <a:schemeClr val="accent2">
              <a:lumMod val="75000"/>
              <a:alpha val="3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co 13"/>
          <p:cNvSpPr/>
          <p:nvPr/>
        </p:nvSpPr>
        <p:spPr>
          <a:xfrm rot="11265005">
            <a:off x="4450380" y="3717140"/>
            <a:ext cx="580445" cy="811034"/>
          </a:xfrm>
          <a:prstGeom prst="arc">
            <a:avLst>
              <a:gd name="adj1" fmla="val 15726653"/>
              <a:gd name="adj2" fmla="val 21127596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>
            <a:off x="4714348" y="4245996"/>
            <a:ext cx="930302" cy="405979"/>
          </a:xfrm>
          <a:prstGeom prst="arc">
            <a:avLst>
              <a:gd name="adj1" fmla="val 15703450"/>
              <a:gd name="adj2" fmla="val 552668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75372" y="3746220"/>
            <a:ext cx="633046" cy="372555"/>
          </a:xfrm>
          <a:prstGeom prst="roundRect">
            <a:avLst/>
          </a:prstGeom>
          <a:solidFill>
            <a:schemeClr val="accent2">
              <a:lumMod val="75000"/>
              <a:alpha val="3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4883604" y="4349364"/>
            <a:ext cx="654148" cy="373270"/>
          </a:xfrm>
          <a:prstGeom prst="ellipse">
            <a:avLst/>
          </a:prstGeom>
          <a:solidFill>
            <a:schemeClr val="accent2">
              <a:lumMod val="75000"/>
              <a:alpha val="3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rco 17"/>
          <p:cNvSpPr/>
          <p:nvPr/>
        </p:nvSpPr>
        <p:spPr>
          <a:xfrm rot="13975947">
            <a:off x="2943724" y="2682295"/>
            <a:ext cx="593562" cy="626690"/>
          </a:xfrm>
          <a:prstGeom prst="arc">
            <a:avLst>
              <a:gd name="adj1" fmla="val 17894258"/>
              <a:gd name="adj2" fmla="val 0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2926080" y="3066700"/>
            <a:ext cx="7951" cy="35462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em curva 29"/>
          <p:cNvCxnSpPr/>
          <p:nvPr/>
        </p:nvCxnSpPr>
        <p:spPr>
          <a:xfrm flipV="1">
            <a:off x="2934031" y="3244010"/>
            <a:ext cx="306474" cy="148324"/>
          </a:xfrm>
          <a:prstGeom prst="curvedConnector3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o 31"/>
          <p:cNvSpPr/>
          <p:nvPr/>
        </p:nvSpPr>
        <p:spPr>
          <a:xfrm rot="4866436">
            <a:off x="3949371" y="2653342"/>
            <a:ext cx="465762" cy="712408"/>
          </a:xfrm>
          <a:prstGeom prst="arc">
            <a:avLst>
              <a:gd name="adj1" fmla="val 15130510"/>
              <a:gd name="adj2" fmla="val 3083696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2783326" y="4498806"/>
            <a:ext cx="1053229" cy="605858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9241556" y="2339983"/>
            <a:ext cx="295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de momentum: interação entre os dois sistemas.</a:t>
            </a:r>
            <a:endParaRPr lang="pt-B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 animBg="1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1650</TotalTime>
  <Words>915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Century Gothic</vt:lpstr>
      <vt:lpstr>Trilha de Vapor</vt:lpstr>
      <vt:lpstr>Tema do Office</vt:lpstr>
      <vt:lpstr>Apresentação do PowerPoint</vt:lpstr>
      <vt:lpstr>apresentação</vt:lpstr>
      <vt:lpstr>1 introdução</vt:lpstr>
      <vt:lpstr>1 introdução</vt:lpstr>
      <vt:lpstr>2 MODELO DO ACOPLAMENTO ATMOSFERA-OCEANO</vt:lpstr>
      <vt:lpstr>2 MODELO DO ACOPLAMENTO ATMOSFERA-OCEANO</vt:lpstr>
      <vt:lpstr>2 MODELO DO ACOPLAMENTO ATMOSFERA-OCEANO</vt:lpstr>
      <vt:lpstr>Apresentação do PowerPoint</vt:lpstr>
      <vt:lpstr>Apresentação do PowerPoint</vt:lpstr>
      <vt:lpstr>2 MODELO DO ACOPLAMENTO ATMOSFERA-OCEANO</vt:lpstr>
      <vt:lpstr>2 MODELO DO ACOPLAMENTO ATMOSFERA-OCEANO</vt:lpstr>
      <vt:lpstr>2 MODELO DO ACOPLAMENTO ATMOSFERA-OCEANO</vt:lpstr>
      <vt:lpstr>2 MODELO DO ACOPLAMENTO ATMOSFERA-OCEANO</vt:lpstr>
      <vt:lpstr>3 RESULTADOS DA INTEGRAÇÃO DO MODELO</vt:lpstr>
      <vt:lpstr>Apresentação do PowerPoint</vt:lpstr>
      <vt:lpstr>Apresentação do PowerPoint</vt:lpstr>
      <vt:lpstr>Apresentação do PowerPoint</vt:lpstr>
      <vt:lpstr>4 resumo e conclusões</vt:lpstr>
      <vt:lpstr>4 resumo e conclusões</vt:lpstr>
      <vt:lpstr>Referência bibliográfica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de um ciclone extratropical</dc:title>
  <dc:creator>Aline Araújo</dc:creator>
  <cp:lastModifiedBy>Camila Sapucci</cp:lastModifiedBy>
  <cp:revision>72</cp:revision>
  <dcterms:created xsi:type="dcterms:W3CDTF">2017-12-05T12:35:09Z</dcterms:created>
  <dcterms:modified xsi:type="dcterms:W3CDTF">2019-10-22T18:38:28Z</dcterms:modified>
</cp:coreProperties>
</file>