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1" r:id="rId5"/>
    <p:sldId id="262" r:id="rId6"/>
    <p:sldId id="264" r:id="rId7"/>
    <p:sldId id="265" r:id="rId8"/>
    <p:sldId id="274" r:id="rId9"/>
    <p:sldId id="267" r:id="rId10"/>
    <p:sldId id="272" r:id="rId11"/>
    <p:sldId id="270" r:id="rId12"/>
    <p:sldId id="258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F3FA"/>
    <a:srgbClr val="E7F0F9"/>
    <a:srgbClr val="E4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>
        <p:scale>
          <a:sx n="75" d="100"/>
          <a:sy n="75" d="100"/>
        </p:scale>
        <p:origin x="468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3EF5-C26F-4BC2-B4C2-E40622649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93953-E1E8-4365-A740-B74249856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F7E9-DF84-4018-9847-3E3618F0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6279-699A-4B9A-8F8F-26323FE1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C4BA-CDCF-4967-8A85-4444F2FF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9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6804-31D3-4F6A-AD6E-A82D350E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DA008-8A3C-4F29-B2F0-46F649438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D5539-22E3-42E6-9EAF-3C31AC62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E5F6-BED6-481F-A88F-DF63083F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805E-C05E-493C-BC14-72455D6C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94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CD7F72-5034-440F-B4E7-14C720E46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983F1-5269-4AD4-9E2D-41E42FE4D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EFF44-3938-4A55-B115-49CEEBC9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7E46D-C2B3-4C63-A0EE-679AF218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6075-26DA-4E15-868F-FFC5F674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4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1ACA-3436-496C-9E2E-95E3B7F1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8F57-BEB0-454A-A614-FD3D3ABF3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AFE19-FC19-4D95-81D9-273FCB39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33D4A-36DA-4256-834E-7F49CFF5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0F97F-05CC-4CCC-890E-A12C7EA9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11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2E599-2DE4-4417-9E1E-0440EF2A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EBE3E-A7D8-4476-9B47-15430DDB3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00DBD-0FCF-4A34-B8CE-7FC9C4A6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5909A-2E69-41E1-86F3-43096243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8A55-E167-476D-84A7-155A2775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44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87D8-D22F-402F-9665-35420289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6A3F0-720F-4FB3-A5E6-912313AB1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6EC40-F489-4C22-AE09-DD4956C3B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EF16E-E1A1-4BA9-8A79-62E5067A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5500E-F508-4865-8852-587E900E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EB007-DF96-4880-807C-F9D397CB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47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0A50-1C1A-4609-9081-B1A24B82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D1557-6CA7-4D1F-8421-1539DFA07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141FE-88A4-4C2F-B9B1-DC8D18439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163DD-660B-47A6-8738-3E230D299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312C0-EA01-417F-9884-97F02A7F0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8AB4D-4162-40A4-9F22-97FA3960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5817B-F2CE-40D4-BF9E-59AFEC34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95B72-C860-499C-8332-5EC58708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76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5657-6FA5-4B97-97AC-A307B99D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BFAB6-7D65-40AF-A99D-3A73F5D3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2AE04-5949-42DE-A169-CD800339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5FA94-3308-446D-AF13-13458575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06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E4BAC-7405-4288-A5CB-0B3305A9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366E6-9684-4A50-B9D6-05355FB6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23148-AD8A-4C82-9B8A-F4110B70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98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5294-3080-4D7E-8861-9913D903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E5C10-DF8C-457A-B08A-F3A501318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E03D2-9BBC-40FD-9BED-CA8036E1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93BD4-16F9-4985-ABC6-DED8BEBF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4507E-BA0D-4D59-8654-ACA2CCF3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AEF36-5553-4019-94B8-1822505B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64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3BCD-76A6-4B6C-A944-A2DCA2934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F153B-8EB8-4AA6-A770-4D7BB4F9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5CAED-CE90-41DA-A880-A45F8DA80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04A58-9C62-4E55-B0FA-6C028A50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72C33-EB5C-47BD-9B19-A11B5FE3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6CC5-8353-400A-BA85-BE3FFDD3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44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5B6A5-0A81-4448-830A-66284F5B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3AC7C-CDB0-4443-B74F-689EC9C26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2C1D8-D48A-4257-8220-77016CA67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0F4B7-A2E1-4B08-A729-78B115B745B6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EB136-39CD-40FF-A985-2EE5BE6CB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AD42F-89AC-4E54-AA26-E1EA94F57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19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068D57-6B76-4BC2-A648-8C926D9A21AF}"/>
              </a:ext>
            </a:extLst>
          </p:cNvPr>
          <p:cNvGrpSpPr/>
          <p:nvPr/>
        </p:nvGrpSpPr>
        <p:grpSpPr>
          <a:xfrm>
            <a:off x="0" y="5842"/>
            <a:ext cx="12192000" cy="6852158"/>
            <a:chOff x="0" y="5842"/>
            <a:chExt cx="9906000" cy="68521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6CFA1D-590F-4F8A-B99C-9A3BEB5F770F}"/>
                </a:ext>
              </a:extLst>
            </p:cNvPr>
            <p:cNvGrpSpPr/>
            <p:nvPr/>
          </p:nvGrpSpPr>
          <p:grpSpPr>
            <a:xfrm>
              <a:off x="0" y="5842"/>
              <a:ext cx="9906000" cy="2416466"/>
              <a:chOff x="0" y="5842"/>
              <a:chExt cx="9906000" cy="241646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D0CD864-F9DB-4BF7-AA75-236B73294E1E}"/>
                  </a:ext>
                </a:extLst>
              </p:cNvPr>
              <p:cNvSpPr/>
              <p:nvPr/>
            </p:nvSpPr>
            <p:spPr>
              <a:xfrm>
                <a:off x="0" y="5842"/>
                <a:ext cx="9906000" cy="2416466"/>
              </a:xfrm>
              <a:prstGeom prst="rect">
                <a:avLst/>
              </a:prstGeom>
              <a:blipFill dpi="0"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/>
                <a:tile tx="0" ty="0" sx="100000" sy="100000" flip="none" algn="tl"/>
              </a:blip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C04A894-882D-49BC-BFA8-A95D28B68579}"/>
                  </a:ext>
                </a:extLst>
              </p:cNvPr>
              <p:cNvSpPr/>
              <p:nvPr/>
            </p:nvSpPr>
            <p:spPr>
              <a:xfrm>
                <a:off x="0" y="5842"/>
                <a:ext cx="9906000" cy="2416466"/>
              </a:xfrm>
              <a:prstGeom prst="rect">
                <a:avLst/>
              </a:prstGeom>
              <a:solidFill>
                <a:srgbClr val="002060">
                  <a:alpha val="88000"/>
                </a:srgb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0B3C7F-1109-41AB-9D25-EB7688187ADB}"/>
                </a:ext>
              </a:extLst>
            </p:cNvPr>
            <p:cNvSpPr/>
            <p:nvPr/>
          </p:nvSpPr>
          <p:spPr>
            <a:xfrm>
              <a:off x="0" y="2422308"/>
              <a:ext cx="9906000" cy="4435692"/>
            </a:xfrm>
            <a:prstGeom prst="rect">
              <a:avLst/>
            </a:prstGeom>
            <a:blipFill dpi="0" rotWithShape="1">
              <a:blip r:embed="rId4">
                <a:alphaModFix amt="28000"/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LightScreen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99609BC-009D-45E0-A018-3BF21989D822}"/>
              </a:ext>
            </a:extLst>
          </p:cNvPr>
          <p:cNvSpPr txBox="1">
            <a:spLocks/>
          </p:cNvSpPr>
          <p:nvPr/>
        </p:nvSpPr>
        <p:spPr>
          <a:xfrm>
            <a:off x="-2214" y="348991"/>
            <a:ext cx="12081164" cy="7592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Teleconnections</a:t>
            </a: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 in </a:t>
            </a:r>
            <a:r>
              <a:rPr lang="pt-BR" sz="4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the</a:t>
            </a: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 Southern </a:t>
            </a:r>
            <a:r>
              <a:rPr lang="pt-BR" sz="4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Hemisphere</a:t>
            </a:r>
            <a:endParaRPr lang="pt-BR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C95E30-5805-4EB0-9DC4-7D9B7D5D2E5E}"/>
              </a:ext>
            </a:extLst>
          </p:cNvPr>
          <p:cNvSpPr txBox="1">
            <a:spLocks/>
          </p:cNvSpPr>
          <p:nvPr/>
        </p:nvSpPr>
        <p:spPr>
          <a:xfrm>
            <a:off x="130130" y="2569271"/>
            <a:ext cx="3906983" cy="74006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Kingtse</a:t>
            </a:r>
            <a:r>
              <a:rPr lang="pt-BR" sz="3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 C. Mo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0E4041-1715-4E8D-B75F-9FD1BF2938EE}"/>
              </a:ext>
            </a:extLst>
          </p:cNvPr>
          <p:cNvSpPr txBox="1">
            <a:spLocks/>
          </p:cNvSpPr>
          <p:nvPr/>
        </p:nvSpPr>
        <p:spPr>
          <a:xfrm>
            <a:off x="134019" y="4799296"/>
            <a:ext cx="11944931" cy="85538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MO, K. C.; WHITE, G. H. Teleconnections in the southern hemisphere.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Monthly Weather Review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v. 113, n. 1, p. 22-37, 1985.</a:t>
            </a:r>
            <a:endParaRPr lang="pt-BR" sz="2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E8A4C4-8153-431E-B315-82F16DB80D09}"/>
              </a:ext>
            </a:extLst>
          </p:cNvPr>
          <p:cNvSpPr txBox="1">
            <a:spLocks/>
          </p:cNvSpPr>
          <p:nvPr/>
        </p:nvSpPr>
        <p:spPr>
          <a:xfrm>
            <a:off x="4064078" y="6280725"/>
            <a:ext cx="3352732" cy="4204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Aluno</a:t>
            </a:r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Andre Medeiros Rocha</a:t>
            </a:r>
            <a:endParaRPr lang="pt-BR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6E9673-E849-40AF-8271-B1E921620783}"/>
              </a:ext>
            </a:extLst>
          </p:cNvPr>
          <p:cNvSpPr txBox="1">
            <a:spLocks/>
          </p:cNvSpPr>
          <p:nvPr/>
        </p:nvSpPr>
        <p:spPr>
          <a:xfrm>
            <a:off x="6096000" y="3296110"/>
            <a:ext cx="3906983" cy="74006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Glenn H. White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65A470-C242-4A37-9331-F155F5455CEF}"/>
              </a:ext>
            </a:extLst>
          </p:cNvPr>
          <p:cNvSpPr/>
          <p:nvPr/>
        </p:nvSpPr>
        <p:spPr>
          <a:xfrm>
            <a:off x="130130" y="3257406"/>
            <a:ext cx="5301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Oceanic and Atmospheric Administration,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D.C., United States</a:t>
            </a:r>
            <a:endParaRPr lang="pt-B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219C7E-AD60-4074-89DA-19ABCEC6B25C}"/>
              </a:ext>
            </a:extLst>
          </p:cNvPr>
          <p:cNvSpPr/>
          <p:nvPr/>
        </p:nvSpPr>
        <p:spPr>
          <a:xfrm>
            <a:off x="6096000" y="3943551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Center for Environmental Prediction (NCEP),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Springs, United States</a:t>
            </a:r>
            <a:endParaRPr lang="pt-BR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3BD9F8-A4A4-47F5-8973-7E7F305F6849}"/>
              </a:ext>
            </a:extLst>
          </p:cNvPr>
          <p:cNvSpPr txBox="1">
            <a:spLocks/>
          </p:cNvSpPr>
          <p:nvPr/>
        </p:nvSpPr>
        <p:spPr>
          <a:xfrm>
            <a:off x="0" y="1068631"/>
            <a:ext cx="12081164" cy="7592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(Teleconexões no Hemisfério Sul)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A2BC1A-8E9A-48F1-8612-07EE281AF006}"/>
              </a:ext>
            </a:extLst>
          </p:cNvPr>
          <p:cNvCxnSpPr/>
          <p:nvPr/>
        </p:nvCxnSpPr>
        <p:spPr>
          <a:xfrm>
            <a:off x="3746167" y="6334703"/>
            <a:ext cx="3988555" cy="0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0FD7A5-39ED-4EED-96A9-BF1EFCD3BA73}"/>
              </a:ext>
            </a:extLst>
          </p:cNvPr>
          <p:cNvCxnSpPr/>
          <p:nvPr/>
        </p:nvCxnSpPr>
        <p:spPr>
          <a:xfrm>
            <a:off x="3746167" y="6745934"/>
            <a:ext cx="3988555" cy="0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7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B9D583-CF1D-4C37-8759-31294B996C59}"/>
              </a:ext>
            </a:extLst>
          </p:cNvPr>
          <p:cNvSpPr txBox="1">
            <a:spLocks/>
          </p:cNvSpPr>
          <p:nvPr/>
        </p:nvSpPr>
        <p:spPr>
          <a:xfrm>
            <a:off x="4778670" y="132248"/>
            <a:ext cx="6359236" cy="443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11. </a:t>
            </a:r>
            <a:r>
              <a:rPr lang="pt-BR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(x100) </a:t>
            </a:r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anomalias mensais de AG (500 </a:t>
            </a:r>
            <a:r>
              <a:rPr lang="pt-B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em </a:t>
            </a:r>
            <a:r>
              <a:rPr lang="pt-BR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19ºS e 50ºW </a:t>
            </a:r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verão, depois de remover: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FDB28D-F262-44BE-A5FC-EC5F7CF1D7C0}"/>
              </a:ext>
            </a:extLst>
          </p:cNvPr>
          <p:cNvSpPr txBox="1">
            <a:spLocks/>
          </p:cNvSpPr>
          <p:nvPr/>
        </p:nvSpPr>
        <p:spPr>
          <a:xfrm>
            <a:off x="3834362" y="3989269"/>
            <a:ext cx="3707283" cy="366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1º e 2º harmônico de cada ano individual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8B8E0A-B8EE-4CBE-8E20-28F086684B42}"/>
              </a:ext>
            </a:extLst>
          </p:cNvPr>
          <p:cNvSpPr txBox="1">
            <a:spLocks/>
          </p:cNvSpPr>
          <p:nvPr/>
        </p:nvSpPr>
        <p:spPr>
          <a:xfrm>
            <a:off x="8114427" y="3973093"/>
            <a:ext cx="3793209" cy="443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média anual e 1º e 2º harmônico de cada ano individual;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B391FE2-BE21-4F5B-9A4E-58D20A53912B}"/>
              </a:ext>
            </a:extLst>
          </p:cNvPr>
          <p:cNvSpPr txBox="1">
            <a:spLocks/>
          </p:cNvSpPr>
          <p:nvPr/>
        </p:nvSpPr>
        <p:spPr>
          <a:xfrm>
            <a:off x="3334145" y="4378249"/>
            <a:ext cx="3793209" cy="124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Redução da </a:t>
            </a:r>
            <a:r>
              <a:rPr lang="pt-B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Negativa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Índico Subtropical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Pacífico Leste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Existem respostas em </a:t>
            </a:r>
            <a:r>
              <a:rPr lang="pt-B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latitudes baixas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refletem </a:t>
            </a:r>
            <a:r>
              <a:rPr lang="pt-B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componentes de baixa frequência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E9F819-87C0-4243-85A8-6A3BB1D9FFCE}"/>
              </a:ext>
            </a:extLst>
          </p:cNvPr>
          <p:cNvGrpSpPr/>
          <p:nvPr/>
        </p:nvGrpSpPr>
        <p:grpSpPr>
          <a:xfrm>
            <a:off x="3903609" y="718572"/>
            <a:ext cx="3439156" cy="3270698"/>
            <a:chOff x="3999404" y="837152"/>
            <a:chExt cx="3853927" cy="35461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0D82D5-9C64-410B-A236-E223CB7B2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04" t="15943" r="50000" b="24197"/>
            <a:stretch/>
          </p:blipFill>
          <p:spPr>
            <a:xfrm>
              <a:off x="3999404" y="837152"/>
              <a:ext cx="3853927" cy="3546119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3709B70-E66C-4724-96D7-C4A2920ADBD8}"/>
                </a:ext>
              </a:extLst>
            </p:cNvPr>
            <p:cNvSpPr txBox="1">
              <a:spLocks/>
            </p:cNvSpPr>
            <p:nvPr/>
          </p:nvSpPr>
          <p:spPr>
            <a:xfrm>
              <a:off x="4877993" y="2325095"/>
              <a:ext cx="209367" cy="2724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4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2E5A9D1-320D-453C-9B30-AA08B1A59AD9}"/>
                </a:ext>
              </a:extLst>
            </p:cNvPr>
            <p:cNvSpPr txBox="1">
              <a:spLocks/>
            </p:cNvSpPr>
            <p:nvPr/>
          </p:nvSpPr>
          <p:spPr>
            <a:xfrm>
              <a:off x="6748281" y="1310923"/>
              <a:ext cx="209367" cy="2724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4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9DCEB105-BC8C-420E-B847-F60EB5A61524}"/>
                </a:ext>
              </a:extLst>
            </p:cNvPr>
            <p:cNvSpPr txBox="1">
              <a:spLocks/>
            </p:cNvSpPr>
            <p:nvPr/>
          </p:nvSpPr>
          <p:spPr>
            <a:xfrm>
              <a:off x="7188348" y="3110084"/>
              <a:ext cx="209367" cy="2724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4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3181148-7E41-4248-838F-8657096E544D}"/>
                </a:ext>
              </a:extLst>
            </p:cNvPr>
            <p:cNvSpPr txBox="1">
              <a:spLocks/>
            </p:cNvSpPr>
            <p:nvPr/>
          </p:nvSpPr>
          <p:spPr>
            <a:xfrm>
              <a:off x="5926367" y="3394687"/>
              <a:ext cx="203266" cy="3469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FBA2D13C-F9A8-4646-9FB8-157503D56F5B}"/>
                </a:ext>
              </a:extLst>
            </p:cNvPr>
            <p:cNvSpPr txBox="1">
              <a:spLocks/>
            </p:cNvSpPr>
            <p:nvPr/>
          </p:nvSpPr>
          <p:spPr>
            <a:xfrm>
              <a:off x="5320444" y="2847414"/>
              <a:ext cx="203266" cy="3469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D4E7D814-CA58-4139-B78E-77FF1C3CF8AF}"/>
                </a:ext>
              </a:extLst>
            </p:cNvPr>
            <p:cNvSpPr txBox="1">
              <a:spLocks/>
            </p:cNvSpPr>
            <p:nvPr/>
          </p:nvSpPr>
          <p:spPr>
            <a:xfrm>
              <a:off x="6985083" y="2174382"/>
              <a:ext cx="203266" cy="3469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C0E80626-2ACF-4A08-B1ED-2C39C1C15433}"/>
                </a:ext>
              </a:extLst>
            </p:cNvPr>
            <p:cNvSpPr txBox="1">
              <a:spLocks/>
            </p:cNvSpPr>
            <p:nvPr/>
          </p:nvSpPr>
          <p:spPr>
            <a:xfrm>
              <a:off x="5650613" y="1926662"/>
              <a:ext cx="203266" cy="3469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2C359A77-E74A-4F3C-A60C-45AE85E19B15}"/>
                </a:ext>
              </a:extLst>
            </p:cNvPr>
            <p:cNvSpPr txBox="1">
              <a:spLocks/>
            </p:cNvSpPr>
            <p:nvPr/>
          </p:nvSpPr>
          <p:spPr>
            <a:xfrm>
              <a:off x="4746655" y="1638770"/>
              <a:ext cx="197140" cy="3469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B7238-371C-4D9E-BA12-5C9B4CBBB265}"/>
              </a:ext>
            </a:extLst>
          </p:cNvPr>
          <p:cNvGrpSpPr/>
          <p:nvPr/>
        </p:nvGrpSpPr>
        <p:grpSpPr>
          <a:xfrm>
            <a:off x="8162391" y="690803"/>
            <a:ext cx="3439156" cy="3367052"/>
            <a:chOff x="8161860" y="796700"/>
            <a:chExt cx="3737789" cy="36160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D62627-EA37-466E-99C6-FAA173AF4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04" t="18773" r="50909" b="21198"/>
            <a:stretch/>
          </p:blipFill>
          <p:spPr>
            <a:xfrm>
              <a:off x="8161860" y="796700"/>
              <a:ext cx="3737789" cy="3616036"/>
            </a:xfrm>
            <a:prstGeom prst="rect">
              <a:avLst/>
            </a:prstGeom>
          </p:spPr>
        </p:pic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79491147-F868-4A85-B1FE-E1D9CE3396AA}"/>
                </a:ext>
              </a:extLst>
            </p:cNvPr>
            <p:cNvSpPr txBox="1">
              <a:spLocks/>
            </p:cNvSpPr>
            <p:nvPr/>
          </p:nvSpPr>
          <p:spPr>
            <a:xfrm>
              <a:off x="10953580" y="1263220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28734B66-A95A-4C25-83C8-302A78509AE0}"/>
                </a:ext>
              </a:extLst>
            </p:cNvPr>
            <p:cNvSpPr txBox="1">
              <a:spLocks/>
            </p:cNvSpPr>
            <p:nvPr/>
          </p:nvSpPr>
          <p:spPr>
            <a:xfrm>
              <a:off x="10901303" y="3380311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73E60443-D864-4D13-82ED-9985680DCD9A}"/>
                </a:ext>
              </a:extLst>
            </p:cNvPr>
            <p:cNvSpPr txBox="1">
              <a:spLocks/>
            </p:cNvSpPr>
            <p:nvPr/>
          </p:nvSpPr>
          <p:spPr>
            <a:xfrm>
              <a:off x="10346682" y="2625773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F17D455A-8A6E-4785-8918-57D3DF0FE872}"/>
                </a:ext>
              </a:extLst>
            </p:cNvPr>
            <p:cNvSpPr txBox="1">
              <a:spLocks/>
            </p:cNvSpPr>
            <p:nvPr/>
          </p:nvSpPr>
          <p:spPr>
            <a:xfrm>
              <a:off x="8518837" y="3100621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itle 1">
              <a:extLst>
                <a:ext uri="{FF2B5EF4-FFF2-40B4-BE49-F238E27FC236}">
                  <a16:creationId xmlns:a16="http://schemas.microsoft.com/office/drawing/2014/main" id="{FEA14E44-59E9-4087-B746-668443BCE906}"/>
                </a:ext>
              </a:extLst>
            </p:cNvPr>
            <p:cNvSpPr txBox="1">
              <a:spLocks/>
            </p:cNvSpPr>
            <p:nvPr/>
          </p:nvSpPr>
          <p:spPr>
            <a:xfrm>
              <a:off x="9529573" y="2214366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itle 1">
              <a:extLst>
                <a:ext uri="{FF2B5EF4-FFF2-40B4-BE49-F238E27FC236}">
                  <a16:creationId xmlns:a16="http://schemas.microsoft.com/office/drawing/2014/main" id="{25F6FD4E-3E8A-432B-AFBD-F294E2D6C7F4}"/>
                </a:ext>
              </a:extLst>
            </p:cNvPr>
            <p:cNvSpPr txBox="1">
              <a:spLocks/>
            </p:cNvSpPr>
            <p:nvPr/>
          </p:nvSpPr>
          <p:spPr>
            <a:xfrm>
              <a:off x="9283387" y="2836610"/>
              <a:ext cx="211179" cy="3683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5CAC769B-A632-40EF-935E-66F8F1FCA670}"/>
                </a:ext>
              </a:extLst>
            </p:cNvPr>
            <p:cNvSpPr txBox="1">
              <a:spLocks/>
            </p:cNvSpPr>
            <p:nvPr/>
          </p:nvSpPr>
          <p:spPr>
            <a:xfrm>
              <a:off x="10381596" y="3164615"/>
              <a:ext cx="211179" cy="3683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CDEC44A2-3893-4B34-ACA1-C99451F17100}"/>
                </a:ext>
              </a:extLst>
            </p:cNvPr>
            <p:cNvSpPr txBox="1">
              <a:spLocks/>
            </p:cNvSpPr>
            <p:nvPr/>
          </p:nvSpPr>
          <p:spPr>
            <a:xfrm>
              <a:off x="11062339" y="2084383"/>
              <a:ext cx="211179" cy="3683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C6FEBB6B-E39B-426C-BCBE-E4757749396D}"/>
                </a:ext>
              </a:extLst>
            </p:cNvPr>
            <p:cNvSpPr txBox="1">
              <a:spLocks/>
            </p:cNvSpPr>
            <p:nvPr/>
          </p:nvSpPr>
          <p:spPr>
            <a:xfrm>
              <a:off x="10065435" y="1638826"/>
              <a:ext cx="211179" cy="3683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itle 1">
              <a:extLst>
                <a:ext uri="{FF2B5EF4-FFF2-40B4-BE49-F238E27FC236}">
                  <a16:creationId xmlns:a16="http://schemas.microsoft.com/office/drawing/2014/main" id="{52CBF217-CA74-4E89-8991-3C86F908E448}"/>
                </a:ext>
              </a:extLst>
            </p:cNvPr>
            <p:cNvSpPr txBox="1">
              <a:spLocks/>
            </p:cNvSpPr>
            <p:nvPr/>
          </p:nvSpPr>
          <p:spPr>
            <a:xfrm>
              <a:off x="10299772" y="1048332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itle 1">
              <a:extLst>
                <a:ext uri="{FF2B5EF4-FFF2-40B4-BE49-F238E27FC236}">
                  <a16:creationId xmlns:a16="http://schemas.microsoft.com/office/drawing/2014/main" id="{A0A8B796-2C4B-4C20-BB5E-51C030AA1DD9}"/>
                </a:ext>
              </a:extLst>
            </p:cNvPr>
            <p:cNvSpPr txBox="1">
              <a:spLocks/>
            </p:cNvSpPr>
            <p:nvPr/>
          </p:nvSpPr>
          <p:spPr>
            <a:xfrm>
              <a:off x="8813267" y="2184894"/>
              <a:ext cx="211179" cy="3683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pt-BR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D74F3DDE-811C-4E4E-A74A-D19A12DB6909}"/>
                </a:ext>
              </a:extLst>
            </p:cNvPr>
            <p:cNvSpPr txBox="1">
              <a:spLocks/>
            </p:cNvSpPr>
            <p:nvPr/>
          </p:nvSpPr>
          <p:spPr>
            <a:xfrm>
              <a:off x="9592410" y="3701512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70C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Title 1">
            <a:extLst>
              <a:ext uri="{FF2B5EF4-FFF2-40B4-BE49-F238E27FC236}">
                <a16:creationId xmlns:a16="http://schemas.microsoft.com/office/drawing/2014/main" id="{15C2BE93-F635-446A-8BCB-64A6089D7809}"/>
              </a:ext>
            </a:extLst>
          </p:cNvPr>
          <p:cNvSpPr txBox="1">
            <a:spLocks/>
          </p:cNvSpPr>
          <p:nvPr/>
        </p:nvSpPr>
        <p:spPr>
          <a:xfrm>
            <a:off x="7375526" y="4470342"/>
            <a:ext cx="4606517" cy="1794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Positivas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ainda aparecem nos Continentes subtropicais, assim como as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nos oceanos de latitudes médias. Contudo,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estão mais fracas.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correlações negativas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quase que desaparecem nos oceanos subtropicais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padrões hemisféricos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primariamente afetados pela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variabilidade de baixa frequência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31763D7-50FD-4083-8ED3-3FC209660749}"/>
              </a:ext>
            </a:extLst>
          </p:cNvPr>
          <p:cNvSpPr txBox="1">
            <a:spLocks/>
          </p:cNvSpPr>
          <p:nvPr/>
        </p:nvSpPr>
        <p:spPr>
          <a:xfrm>
            <a:off x="83158" y="4097235"/>
            <a:ext cx="1937320" cy="313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18ºS e 50ºW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8782E4A-3E86-4FF0-9A73-B450005C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76" t="12656" r="15000" b="31867"/>
          <a:stretch/>
        </p:blipFill>
        <p:spPr>
          <a:xfrm>
            <a:off x="158313" y="750194"/>
            <a:ext cx="3448779" cy="335903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ADEEB5B-683D-4279-8CFD-CDEF1097B2DE}"/>
              </a:ext>
            </a:extLst>
          </p:cNvPr>
          <p:cNvSpPr txBox="1">
            <a:spLocks/>
          </p:cNvSpPr>
          <p:nvPr/>
        </p:nvSpPr>
        <p:spPr>
          <a:xfrm>
            <a:off x="2670862" y="1220791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66504AD-ED09-42F0-9F50-473F2837D151}"/>
              </a:ext>
            </a:extLst>
          </p:cNvPr>
          <p:cNvSpPr txBox="1">
            <a:spLocks/>
          </p:cNvSpPr>
          <p:nvPr/>
        </p:nvSpPr>
        <p:spPr>
          <a:xfrm>
            <a:off x="3044515" y="2891653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127266D-F9FD-43BE-9EA2-21845EA5B159}"/>
              </a:ext>
            </a:extLst>
          </p:cNvPr>
          <p:cNvSpPr txBox="1">
            <a:spLocks/>
          </p:cNvSpPr>
          <p:nvPr/>
        </p:nvSpPr>
        <p:spPr>
          <a:xfrm>
            <a:off x="403306" y="1829094"/>
            <a:ext cx="217518" cy="277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A1EAA8-9165-4684-8D39-1A7DE8E405DB}"/>
              </a:ext>
            </a:extLst>
          </p:cNvPr>
          <p:cNvCxnSpPr>
            <a:cxnSpLocks/>
          </p:cNvCxnSpPr>
          <p:nvPr/>
        </p:nvCxnSpPr>
        <p:spPr>
          <a:xfrm>
            <a:off x="1874348" y="822216"/>
            <a:ext cx="16661" cy="32631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00B0DC67-A14F-4D8C-9F53-EE412E10DD18}"/>
              </a:ext>
            </a:extLst>
          </p:cNvPr>
          <p:cNvSpPr txBox="1">
            <a:spLocks/>
          </p:cNvSpPr>
          <p:nvPr/>
        </p:nvSpPr>
        <p:spPr>
          <a:xfrm>
            <a:off x="3369269" y="2226477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E21141F-6634-457C-8B26-C2D07B8722CC}"/>
              </a:ext>
            </a:extLst>
          </p:cNvPr>
          <p:cNvSpPr txBox="1">
            <a:spLocks/>
          </p:cNvSpPr>
          <p:nvPr/>
        </p:nvSpPr>
        <p:spPr>
          <a:xfrm>
            <a:off x="-71095" y="2292536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864EE0-732C-4428-B4CD-BB5A42A1819D}"/>
              </a:ext>
            </a:extLst>
          </p:cNvPr>
          <p:cNvCxnSpPr>
            <a:cxnSpLocks/>
          </p:cNvCxnSpPr>
          <p:nvPr/>
        </p:nvCxnSpPr>
        <p:spPr>
          <a:xfrm flipH="1">
            <a:off x="205743" y="2429711"/>
            <a:ext cx="3363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1F449EE-A137-4938-9BEE-C61B7781B2B1}"/>
              </a:ext>
            </a:extLst>
          </p:cNvPr>
          <p:cNvSpPr/>
          <p:nvPr/>
        </p:nvSpPr>
        <p:spPr>
          <a:xfrm>
            <a:off x="742565" y="1346756"/>
            <a:ext cx="2291745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8FAAFB-3322-4F65-A306-2B1581F778F6}"/>
              </a:ext>
            </a:extLst>
          </p:cNvPr>
          <p:cNvSpPr/>
          <p:nvPr/>
        </p:nvSpPr>
        <p:spPr>
          <a:xfrm>
            <a:off x="1394070" y="1927479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150B6BB1-9A6F-4DC4-9E3B-EB3A679488D8}"/>
              </a:ext>
            </a:extLst>
          </p:cNvPr>
          <p:cNvSpPr txBox="1">
            <a:spLocks/>
          </p:cNvSpPr>
          <p:nvPr/>
        </p:nvSpPr>
        <p:spPr>
          <a:xfrm>
            <a:off x="1702889" y="4069103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B4150DB-1A03-4A6A-9E9E-184DB79421C5}"/>
              </a:ext>
            </a:extLst>
          </p:cNvPr>
          <p:cNvSpPr txBox="1">
            <a:spLocks/>
          </p:cNvSpPr>
          <p:nvPr/>
        </p:nvSpPr>
        <p:spPr>
          <a:xfrm>
            <a:off x="1324985" y="2611339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DFEB7D6-BDA9-4E1E-9359-AC1B4B0E0246}"/>
              </a:ext>
            </a:extLst>
          </p:cNvPr>
          <p:cNvSpPr txBox="1">
            <a:spLocks/>
          </p:cNvSpPr>
          <p:nvPr/>
        </p:nvSpPr>
        <p:spPr>
          <a:xfrm>
            <a:off x="1674465" y="1766115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E81F454-3F11-4881-A124-E2AEE123C0AF}"/>
              </a:ext>
            </a:extLst>
          </p:cNvPr>
          <p:cNvSpPr txBox="1">
            <a:spLocks/>
          </p:cNvSpPr>
          <p:nvPr/>
        </p:nvSpPr>
        <p:spPr>
          <a:xfrm>
            <a:off x="2261296" y="2215295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8BAF9A-163B-41BE-8595-20B600897E30}"/>
              </a:ext>
            </a:extLst>
          </p:cNvPr>
          <p:cNvSpPr txBox="1">
            <a:spLocks/>
          </p:cNvSpPr>
          <p:nvPr/>
        </p:nvSpPr>
        <p:spPr>
          <a:xfrm>
            <a:off x="2961552" y="1935227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5876F45-18B0-4747-B16F-1192172CF4DD}"/>
              </a:ext>
            </a:extLst>
          </p:cNvPr>
          <p:cNvSpPr txBox="1">
            <a:spLocks/>
          </p:cNvSpPr>
          <p:nvPr/>
        </p:nvSpPr>
        <p:spPr>
          <a:xfrm>
            <a:off x="1750211" y="1021841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5404CFF-72B8-43A6-B12A-E5F7489FE745}"/>
              </a:ext>
            </a:extLst>
          </p:cNvPr>
          <p:cNvSpPr txBox="1">
            <a:spLocks/>
          </p:cNvSpPr>
          <p:nvPr/>
        </p:nvSpPr>
        <p:spPr>
          <a:xfrm>
            <a:off x="-52361" y="66677"/>
            <a:ext cx="3621354" cy="627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8.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Correlação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(x100) entre anomalia mensal de AG (500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anomalias em (durante o verão):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C70ED42-7BF0-452C-920B-25D227A6CB6D}"/>
              </a:ext>
            </a:extLst>
          </p:cNvPr>
          <p:cNvSpPr txBox="1">
            <a:spLocks/>
          </p:cNvSpPr>
          <p:nvPr/>
        </p:nvSpPr>
        <p:spPr>
          <a:xfrm>
            <a:off x="1702889" y="597121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50D371E-5DA1-474A-8F14-572721D5FE69}"/>
              </a:ext>
            </a:extLst>
          </p:cNvPr>
          <p:cNvCxnSpPr>
            <a:cxnSpLocks/>
          </p:cNvCxnSpPr>
          <p:nvPr/>
        </p:nvCxnSpPr>
        <p:spPr>
          <a:xfrm>
            <a:off x="5584585" y="750194"/>
            <a:ext cx="16661" cy="32631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26B3E0-4964-4A48-906F-76572F1D4ED4}"/>
              </a:ext>
            </a:extLst>
          </p:cNvPr>
          <p:cNvCxnSpPr>
            <a:cxnSpLocks/>
          </p:cNvCxnSpPr>
          <p:nvPr/>
        </p:nvCxnSpPr>
        <p:spPr>
          <a:xfrm flipH="1">
            <a:off x="3915980" y="2357689"/>
            <a:ext cx="3363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42FAF13-326C-4F0B-AE17-274838C44E79}"/>
              </a:ext>
            </a:extLst>
          </p:cNvPr>
          <p:cNvSpPr/>
          <p:nvPr/>
        </p:nvSpPr>
        <p:spPr>
          <a:xfrm rot="21285421">
            <a:off x="1111194" y="3410144"/>
            <a:ext cx="1677485" cy="61172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D38DCFA-0DEC-4714-AC5F-FF025D0352D2}"/>
              </a:ext>
            </a:extLst>
          </p:cNvPr>
          <p:cNvSpPr/>
          <p:nvPr/>
        </p:nvSpPr>
        <p:spPr>
          <a:xfrm>
            <a:off x="4452690" y="1256073"/>
            <a:ext cx="2251682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4323AD1-B8F3-401E-AA3F-3082E0B97191}"/>
              </a:ext>
            </a:extLst>
          </p:cNvPr>
          <p:cNvSpPr/>
          <p:nvPr/>
        </p:nvSpPr>
        <p:spPr>
          <a:xfrm>
            <a:off x="5094085" y="1837148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A6E9B2F-B849-4510-9716-4B0EF9228CF3}"/>
              </a:ext>
            </a:extLst>
          </p:cNvPr>
          <p:cNvSpPr/>
          <p:nvPr/>
        </p:nvSpPr>
        <p:spPr>
          <a:xfrm rot="21285421">
            <a:off x="4866195" y="3287372"/>
            <a:ext cx="1600569" cy="61172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64D6A0F-6789-4CF4-8BAC-897155C5D2F7}"/>
              </a:ext>
            </a:extLst>
          </p:cNvPr>
          <p:cNvSpPr txBox="1">
            <a:spLocks/>
          </p:cNvSpPr>
          <p:nvPr/>
        </p:nvSpPr>
        <p:spPr>
          <a:xfrm>
            <a:off x="2043314" y="3409651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673D43DB-DAE3-4800-9B20-5FC9E9CB8067}"/>
              </a:ext>
            </a:extLst>
          </p:cNvPr>
          <p:cNvSpPr txBox="1">
            <a:spLocks/>
          </p:cNvSpPr>
          <p:nvPr/>
        </p:nvSpPr>
        <p:spPr>
          <a:xfrm>
            <a:off x="1492271" y="349049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4E41660B-58E5-42B2-9951-258B706C7F47}"/>
              </a:ext>
            </a:extLst>
          </p:cNvPr>
          <p:cNvSpPr txBox="1">
            <a:spLocks/>
          </p:cNvSpPr>
          <p:nvPr/>
        </p:nvSpPr>
        <p:spPr>
          <a:xfrm>
            <a:off x="5267046" y="3425481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CEAEA4D3-294E-4E4A-89DB-0C3FAE8FEDA5}"/>
              </a:ext>
            </a:extLst>
          </p:cNvPr>
          <p:cNvSpPr txBox="1">
            <a:spLocks/>
          </p:cNvSpPr>
          <p:nvPr/>
        </p:nvSpPr>
        <p:spPr>
          <a:xfrm>
            <a:off x="5763587" y="341569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4E08B0E-3717-441D-8582-7CD67C315274}"/>
              </a:ext>
            </a:extLst>
          </p:cNvPr>
          <p:cNvSpPr txBox="1">
            <a:spLocks/>
          </p:cNvSpPr>
          <p:nvPr/>
        </p:nvSpPr>
        <p:spPr>
          <a:xfrm>
            <a:off x="4872152" y="353368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85467E2-16A8-4B3F-A233-971D79BB303D}"/>
              </a:ext>
            </a:extLst>
          </p:cNvPr>
          <p:cNvSpPr txBox="1">
            <a:spLocks/>
          </p:cNvSpPr>
          <p:nvPr/>
        </p:nvSpPr>
        <p:spPr>
          <a:xfrm>
            <a:off x="4476331" y="3247225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0FDCC9A6-27B5-438A-9352-2D3F0452B60F}"/>
              </a:ext>
            </a:extLst>
          </p:cNvPr>
          <p:cNvSpPr txBox="1">
            <a:spLocks/>
          </p:cNvSpPr>
          <p:nvPr/>
        </p:nvSpPr>
        <p:spPr>
          <a:xfrm>
            <a:off x="809633" y="3430735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267FAE21-928C-4A19-BDDE-3B825DE11664}"/>
              </a:ext>
            </a:extLst>
          </p:cNvPr>
          <p:cNvSpPr txBox="1">
            <a:spLocks/>
          </p:cNvSpPr>
          <p:nvPr/>
        </p:nvSpPr>
        <p:spPr>
          <a:xfrm>
            <a:off x="467489" y="2910629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FB586BB9-942B-4429-B669-8FDA33F1F685}"/>
              </a:ext>
            </a:extLst>
          </p:cNvPr>
          <p:cNvSpPr txBox="1">
            <a:spLocks/>
          </p:cNvSpPr>
          <p:nvPr/>
        </p:nvSpPr>
        <p:spPr>
          <a:xfrm>
            <a:off x="695952" y="2583000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0B3188E6-F8DF-490C-BE17-2C0EC5F0473A}"/>
              </a:ext>
            </a:extLst>
          </p:cNvPr>
          <p:cNvSpPr txBox="1">
            <a:spLocks/>
          </p:cNvSpPr>
          <p:nvPr/>
        </p:nvSpPr>
        <p:spPr>
          <a:xfrm>
            <a:off x="620824" y="1243105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9CE62797-8013-4950-B418-6F5715699FF8}"/>
              </a:ext>
            </a:extLst>
          </p:cNvPr>
          <p:cNvSpPr txBox="1">
            <a:spLocks/>
          </p:cNvSpPr>
          <p:nvPr/>
        </p:nvSpPr>
        <p:spPr>
          <a:xfrm>
            <a:off x="928002" y="1012498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62E3119-D5CF-4F55-BC9F-EB531599708E}"/>
              </a:ext>
            </a:extLst>
          </p:cNvPr>
          <p:cNvSpPr/>
          <p:nvPr/>
        </p:nvSpPr>
        <p:spPr>
          <a:xfrm rot="21285421">
            <a:off x="4143203" y="1973326"/>
            <a:ext cx="707197" cy="12027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610E164-2EAD-4101-8F04-9E122D944C43}"/>
              </a:ext>
            </a:extLst>
          </p:cNvPr>
          <p:cNvSpPr/>
          <p:nvPr/>
        </p:nvSpPr>
        <p:spPr>
          <a:xfrm rot="21285421">
            <a:off x="412730" y="2093209"/>
            <a:ext cx="708431" cy="12027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B9F41515-CBEC-4C2E-9FE4-9822689CE1BF}"/>
              </a:ext>
            </a:extLst>
          </p:cNvPr>
          <p:cNvSpPr txBox="1">
            <a:spLocks/>
          </p:cNvSpPr>
          <p:nvPr/>
        </p:nvSpPr>
        <p:spPr>
          <a:xfrm>
            <a:off x="3640159" y="2213020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CD0B5B23-80F2-4EA7-A1D1-5890661FF1D2}"/>
              </a:ext>
            </a:extLst>
          </p:cNvPr>
          <p:cNvSpPr txBox="1">
            <a:spLocks/>
          </p:cNvSpPr>
          <p:nvPr/>
        </p:nvSpPr>
        <p:spPr>
          <a:xfrm>
            <a:off x="7156727" y="2161823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CB6D5E4D-B03E-4276-B140-52AFCA1E3ACC}"/>
              </a:ext>
            </a:extLst>
          </p:cNvPr>
          <p:cNvSpPr txBox="1">
            <a:spLocks/>
          </p:cNvSpPr>
          <p:nvPr/>
        </p:nvSpPr>
        <p:spPr>
          <a:xfrm>
            <a:off x="5377110" y="564219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2AC2FC0A-3768-41B3-B730-994AD6E85E0F}"/>
              </a:ext>
            </a:extLst>
          </p:cNvPr>
          <p:cNvSpPr txBox="1">
            <a:spLocks/>
          </p:cNvSpPr>
          <p:nvPr/>
        </p:nvSpPr>
        <p:spPr>
          <a:xfrm>
            <a:off x="5558500" y="3908193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34C4EC49-83AF-42C0-BC72-7692BEDFDD49}"/>
              </a:ext>
            </a:extLst>
          </p:cNvPr>
          <p:cNvSpPr txBox="1">
            <a:spLocks/>
          </p:cNvSpPr>
          <p:nvPr/>
        </p:nvSpPr>
        <p:spPr>
          <a:xfrm>
            <a:off x="1419882" y="3161714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75985F6B-0613-488A-ADE2-5C251D14B28B}"/>
              </a:ext>
            </a:extLst>
          </p:cNvPr>
          <p:cNvSpPr txBox="1">
            <a:spLocks/>
          </p:cNvSpPr>
          <p:nvPr/>
        </p:nvSpPr>
        <p:spPr>
          <a:xfrm>
            <a:off x="4215298" y="2708694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E5CE1B1E-A9B9-44FF-A5B6-4FBF0E05E9BE}"/>
              </a:ext>
            </a:extLst>
          </p:cNvPr>
          <p:cNvSpPr txBox="1">
            <a:spLocks/>
          </p:cNvSpPr>
          <p:nvPr/>
        </p:nvSpPr>
        <p:spPr>
          <a:xfrm>
            <a:off x="1396766" y="3733409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179A6A0E-5440-48E9-B937-B76703D2B22C}"/>
              </a:ext>
            </a:extLst>
          </p:cNvPr>
          <p:cNvSpPr txBox="1">
            <a:spLocks/>
          </p:cNvSpPr>
          <p:nvPr/>
        </p:nvSpPr>
        <p:spPr>
          <a:xfrm>
            <a:off x="4161375" y="293175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DBB24516-B395-408B-B7C6-F6564BEC30E1}"/>
              </a:ext>
            </a:extLst>
          </p:cNvPr>
          <p:cNvSpPr txBox="1">
            <a:spLocks/>
          </p:cNvSpPr>
          <p:nvPr/>
        </p:nvSpPr>
        <p:spPr>
          <a:xfrm>
            <a:off x="5984880" y="3034332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026AA42-386B-4B85-8C61-14BDC7E3A381}"/>
              </a:ext>
            </a:extLst>
          </p:cNvPr>
          <p:cNvSpPr/>
          <p:nvPr/>
        </p:nvSpPr>
        <p:spPr>
          <a:xfrm>
            <a:off x="9443176" y="1814417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F6CE08B-F8C3-4BDD-A44C-6AC940890253}"/>
              </a:ext>
            </a:extLst>
          </p:cNvPr>
          <p:cNvSpPr/>
          <p:nvPr/>
        </p:nvSpPr>
        <p:spPr>
          <a:xfrm>
            <a:off x="8804863" y="1229785"/>
            <a:ext cx="2251682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5C936CA-1009-4532-8391-A4A9D12879D8}"/>
              </a:ext>
            </a:extLst>
          </p:cNvPr>
          <p:cNvCxnSpPr>
            <a:cxnSpLocks/>
          </p:cNvCxnSpPr>
          <p:nvPr/>
        </p:nvCxnSpPr>
        <p:spPr>
          <a:xfrm>
            <a:off x="9915449" y="750194"/>
            <a:ext cx="16661" cy="32631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615E042-8529-4920-8D71-695926ABBDD4}"/>
              </a:ext>
            </a:extLst>
          </p:cNvPr>
          <p:cNvCxnSpPr>
            <a:cxnSpLocks/>
          </p:cNvCxnSpPr>
          <p:nvPr/>
        </p:nvCxnSpPr>
        <p:spPr>
          <a:xfrm flipH="1">
            <a:off x="8246844" y="2357689"/>
            <a:ext cx="3363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itle 1">
            <a:extLst>
              <a:ext uri="{FF2B5EF4-FFF2-40B4-BE49-F238E27FC236}">
                <a16:creationId xmlns:a16="http://schemas.microsoft.com/office/drawing/2014/main" id="{F3721047-AF47-4A36-9A37-F7D757B24118}"/>
              </a:ext>
            </a:extLst>
          </p:cNvPr>
          <p:cNvSpPr txBox="1">
            <a:spLocks/>
          </p:cNvSpPr>
          <p:nvPr/>
        </p:nvSpPr>
        <p:spPr>
          <a:xfrm>
            <a:off x="7981489" y="2213020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48092166-B8BF-4608-9F7E-9EDC0466F0B9}"/>
              </a:ext>
            </a:extLst>
          </p:cNvPr>
          <p:cNvSpPr txBox="1">
            <a:spLocks/>
          </p:cNvSpPr>
          <p:nvPr/>
        </p:nvSpPr>
        <p:spPr>
          <a:xfrm>
            <a:off x="11498057" y="2161823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1582E603-EA35-4981-B55A-DEE7DA28208F}"/>
              </a:ext>
            </a:extLst>
          </p:cNvPr>
          <p:cNvSpPr txBox="1">
            <a:spLocks/>
          </p:cNvSpPr>
          <p:nvPr/>
        </p:nvSpPr>
        <p:spPr>
          <a:xfrm>
            <a:off x="9718440" y="564219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C4892208-0953-43D2-A854-A87A8AD5F431}"/>
              </a:ext>
            </a:extLst>
          </p:cNvPr>
          <p:cNvSpPr txBox="1">
            <a:spLocks/>
          </p:cNvSpPr>
          <p:nvPr/>
        </p:nvSpPr>
        <p:spPr>
          <a:xfrm>
            <a:off x="9899830" y="3908193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DB92257C-5E65-49A0-AE31-708A972BB669}"/>
              </a:ext>
            </a:extLst>
          </p:cNvPr>
          <p:cNvSpPr txBox="1">
            <a:spLocks/>
          </p:cNvSpPr>
          <p:nvPr/>
        </p:nvSpPr>
        <p:spPr>
          <a:xfrm>
            <a:off x="9318604" y="2740026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-50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BF04F932-24FA-45E3-89F3-453DF2179D51}"/>
              </a:ext>
            </a:extLst>
          </p:cNvPr>
          <p:cNvSpPr txBox="1">
            <a:spLocks/>
          </p:cNvSpPr>
          <p:nvPr/>
        </p:nvSpPr>
        <p:spPr>
          <a:xfrm>
            <a:off x="1278812" y="2790731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-72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097995E8-2F8E-480F-A948-59495BE7A2A0}"/>
              </a:ext>
            </a:extLst>
          </p:cNvPr>
          <p:cNvSpPr txBox="1">
            <a:spLocks/>
          </p:cNvSpPr>
          <p:nvPr/>
        </p:nvSpPr>
        <p:spPr>
          <a:xfrm>
            <a:off x="4544735" y="2413772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AFC921-51D4-40C1-A47E-62C9661B4070}"/>
              </a:ext>
            </a:extLst>
          </p:cNvPr>
          <p:cNvCxnSpPr/>
          <p:nvPr/>
        </p:nvCxnSpPr>
        <p:spPr>
          <a:xfrm>
            <a:off x="3659906" y="66677"/>
            <a:ext cx="0" cy="4343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CE85084-546A-4B71-839F-994CBB9C74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8072" r="9939" b="7632"/>
          <a:stretch/>
        </p:blipFill>
        <p:spPr>
          <a:xfrm>
            <a:off x="620824" y="4538620"/>
            <a:ext cx="2235612" cy="2136284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9ABF3567-3ADD-4BB8-8F3E-F9A3DB279795}"/>
              </a:ext>
            </a:extLst>
          </p:cNvPr>
          <p:cNvSpPr/>
          <p:nvPr/>
        </p:nvSpPr>
        <p:spPr>
          <a:xfrm rot="21285421">
            <a:off x="1329032" y="6131211"/>
            <a:ext cx="935936" cy="3822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867F81E-FDE3-47BF-A8A0-5B1F74270006}"/>
              </a:ext>
            </a:extLst>
          </p:cNvPr>
          <p:cNvSpPr/>
          <p:nvPr/>
        </p:nvSpPr>
        <p:spPr>
          <a:xfrm rot="21285421">
            <a:off x="833439" y="5505726"/>
            <a:ext cx="337398" cy="61226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CB946E87-0490-48CD-A33D-D2B5E9E01711}"/>
              </a:ext>
            </a:extLst>
          </p:cNvPr>
          <p:cNvSpPr txBox="1">
            <a:spLocks/>
          </p:cNvSpPr>
          <p:nvPr/>
        </p:nvSpPr>
        <p:spPr>
          <a:xfrm>
            <a:off x="2930984" y="2134696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-44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1305D92A-766F-445F-8B8F-FFCDF4D35283}"/>
              </a:ext>
            </a:extLst>
          </p:cNvPr>
          <p:cNvSpPr txBox="1">
            <a:spLocks/>
          </p:cNvSpPr>
          <p:nvPr/>
        </p:nvSpPr>
        <p:spPr>
          <a:xfrm>
            <a:off x="10566972" y="1955890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-23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E4C4D78-8BD4-41F5-A999-C6C80ACA4C5A}"/>
              </a:ext>
            </a:extLst>
          </p:cNvPr>
          <p:cNvSpPr/>
          <p:nvPr/>
        </p:nvSpPr>
        <p:spPr>
          <a:xfrm rot="21285421">
            <a:off x="2703837" y="1827347"/>
            <a:ext cx="708431" cy="76200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0B93079-1D09-4B1A-9532-C6EEF74B41A8}"/>
              </a:ext>
            </a:extLst>
          </p:cNvPr>
          <p:cNvSpPr/>
          <p:nvPr/>
        </p:nvSpPr>
        <p:spPr>
          <a:xfrm rot="21285421">
            <a:off x="10568817" y="1750471"/>
            <a:ext cx="708431" cy="76200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DED927E-B9C8-41EC-8CF3-CAC3393875EA}"/>
              </a:ext>
            </a:extLst>
          </p:cNvPr>
          <p:cNvSpPr/>
          <p:nvPr/>
        </p:nvSpPr>
        <p:spPr>
          <a:xfrm rot="21285421">
            <a:off x="2226274" y="5311743"/>
            <a:ext cx="363552" cy="288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89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57180F-B606-4FFB-BF04-5982858FE23B}"/>
              </a:ext>
            </a:extLst>
          </p:cNvPr>
          <p:cNvSpPr txBox="1">
            <a:spLocks/>
          </p:cNvSpPr>
          <p:nvPr/>
        </p:nvSpPr>
        <p:spPr>
          <a:xfrm>
            <a:off x="14959" y="63405"/>
            <a:ext cx="3707283" cy="66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9</a:t>
            </a:r>
            <a:r>
              <a:rPr lang="pt-B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Correlação (x100)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anomalia mensal da 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PNM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anomalia em </a:t>
            </a:r>
            <a:r>
              <a:rPr lang="pt-B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22ºS e 150ºE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o 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verão;</a:t>
            </a:r>
            <a:endParaRPr lang="pt-B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C2F7D8-C6B9-4C1E-B961-6DAC0FCAC2E0}"/>
              </a:ext>
            </a:extLst>
          </p:cNvPr>
          <p:cNvGrpSpPr/>
          <p:nvPr/>
        </p:nvGrpSpPr>
        <p:grpSpPr>
          <a:xfrm>
            <a:off x="236135" y="889481"/>
            <a:ext cx="3609439" cy="3384238"/>
            <a:chOff x="366831" y="283969"/>
            <a:chExt cx="3609439" cy="33842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9B0934-0CB8-40CD-90AA-1D14CBD86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50" t="12760" r="50729" b="25173"/>
            <a:stretch/>
          </p:blipFill>
          <p:spPr>
            <a:xfrm>
              <a:off x="366831" y="283969"/>
              <a:ext cx="3609439" cy="3384238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4E32F121-BE81-49AC-99A1-6EEAC2ABA3F2}"/>
                </a:ext>
              </a:extLst>
            </p:cNvPr>
            <p:cNvSpPr txBox="1">
              <a:spLocks/>
            </p:cNvSpPr>
            <p:nvPr/>
          </p:nvSpPr>
          <p:spPr>
            <a:xfrm>
              <a:off x="775209" y="2426197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93DD0E98-9394-4153-AB8C-2E4C9209391B}"/>
                </a:ext>
              </a:extLst>
            </p:cNvPr>
            <p:cNvSpPr txBox="1">
              <a:spLocks/>
            </p:cNvSpPr>
            <p:nvPr/>
          </p:nvSpPr>
          <p:spPr>
            <a:xfrm>
              <a:off x="2084528" y="1914132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E438D8ED-6936-4544-9D3E-FD69623C9E83}"/>
                </a:ext>
              </a:extLst>
            </p:cNvPr>
            <p:cNvSpPr txBox="1">
              <a:spLocks/>
            </p:cNvSpPr>
            <p:nvPr/>
          </p:nvSpPr>
          <p:spPr>
            <a:xfrm>
              <a:off x="3151328" y="2288283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CFCBE0A1-7E91-4C70-9968-DF55B32D6F7F}"/>
                </a:ext>
              </a:extLst>
            </p:cNvPr>
            <p:cNvSpPr txBox="1">
              <a:spLocks/>
            </p:cNvSpPr>
            <p:nvPr/>
          </p:nvSpPr>
          <p:spPr>
            <a:xfrm>
              <a:off x="2892706" y="630933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ACD91684-63A0-4BD3-A8AE-D9299FC49851}"/>
                </a:ext>
              </a:extLst>
            </p:cNvPr>
            <p:cNvSpPr txBox="1">
              <a:spLocks/>
            </p:cNvSpPr>
            <p:nvPr/>
          </p:nvSpPr>
          <p:spPr>
            <a:xfrm>
              <a:off x="1597306" y="1383408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E8947CB-2B55-4102-90CA-285EA1842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63021" r="60847" b="12797"/>
          <a:stretch/>
        </p:blipFill>
        <p:spPr>
          <a:xfrm>
            <a:off x="3978955" y="854256"/>
            <a:ext cx="1712280" cy="1388654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CB34B9EA-667A-40E8-9DB5-8CB7C06985FE}"/>
              </a:ext>
            </a:extLst>
          </p:cNvPr>
          <p:cNvSpPr txBox="1">
            <a:spLocks/>
          </p:cNvSpPr>
          <p:nvPr/>
        </p:nvSpPr>
        <p:spPr>
          <a:xfrm>
            <a:off x="112803" y="4298255"/>
            <a:ext cx="5789233" cy="2066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Positivas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mantém sobre os continentes, com mudança, no entanto, da disposição para mais próximo da linha de costa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Extensão da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Positiva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Oeste do Pacífico e  leste do Atlântico Sul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Negativas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ainda se apresentam sobre os Oceanos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C436191-1334-42FE-B69E-2003768ABB41}"/>
              </a:ext>
            </a:extLst>
          </p:cNvPr>
          <p:cNvSpPr txBox="1">
            <a:spLocks/>
          </p:cNvSpPr>
          <p:nvPr/>
        </p:nvSpPr>
        <p:spPr>
          <a:xfrm>
            <a:off x="6874692" y="4601772"/>
            <a:ext cx="5210543" cy="1397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clara a identificação da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Oscilação Sul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Positivas sobre Continentes e Negativas sobre Oceanos (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Padrão Gangorra Oceano-Continente - relacionado com a OS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5C7F704-0DED-41FC-B331-52E0C554A2C7}"/>
              </a:ext>
            </a:extLst>
          </p:cNvPr>
          <p:cNvSpPr txBox="1">
            <a:spLocks/>
          </p:cNvSpPr>
          <p:nvPr/>
        </p:nvSpPr>
        <p:spPr>
          <a:xfrm>
            <a:off x="3808434" y="2476184"/>
            <a:ext cx="418112" cy="272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0ED789A-7AE9-4CFE-ABA0-BBA0C7284159}"/>
              </a:ext>
            </a:extLst>
          </p:cNvPr>
          <p:cNvSpPr txBox="1">
            <a:spLocks/>
          </p:cNvSpPr>
          <p:nvPr/>
        </p:nvSpPr>
        <p:spPr>
          <a:xfrm>
            <a:off x="106647" y="2384906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0A1C42-932A-448F-9A30-A08CAE3056E1}"/>
              </a:ext>
            </a:extLst>
          </p:cNvPr>
          <p:cNvCxnSpPr>
            <a:cxnSpLocks/>
          </p:cNvCxnSpPr>
          <p:nvPr/>
        </p:nvCxnSpPr>
        <p:spPr>
          <a:xfrm flipH="1">
            <a:off x="236135" y="2595492"/>
            <a:ext cx="3573366" cy="168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C89D8B5-EBF9-41DB-B239-6190430B70D8}"/>
              </a:ext>
            </a:extLst>
          </p:cNvPr>
          <p:cNvSpPr/>
          <p:nvPr/>
        </p:nvSpPr>
        <p:spPr>
          <a:xfrm>
            <a:off x="862031" y="1439125"/>
            <a:ext cx="2423553" cy="23154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42DEEE-C578-47E4-8A03-122B62FAD34F}"/>
              </a:ext>
            </a:extLst>
          </p:cNvPr>
          <p:cNvSpPr/>
          <p:nvPr/>
        </p:nvSpPr>
        <p:spPr>
          <a:xfrm>
            <a:off x="1454727" y="1988920"/>
            <a:ext cx="1149927" cy="11224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13053B2-02D3-40D2-89C4-6C7DBCFF353B}"/>
              </a:ext>
            </a:extLst>
          </p:cNvPr>
          <p:cNvSpPr txBox="1">
            <a:spLocks/>
          </p:cNvSpPr>
          <p:nvPr/>
        </p:nvSpPr>
        <p:spPr>
          <a:xfrm>
            <a:off x="1818964" y="4216865"/>
            <a:ext cx="404414" cy="313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BE196C2-4398-4DEB-BF24-8768D21CC7CF}"/>
              </a:ext>
            </a:extLst>
          </p:cNvPr>
          <p:cNvSpPr txBox="1">
            <a:spLocks/>
          </p:cNvSpPr>
          <p:nvPr/>
        </p:nvSpPr>
        <p:spPr>
          <a:xfrm>
            <a:off x="1757299" y="731227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C1D280A-0386-475B-A6AE-03469F576A30}"/>
              </a:ext>
            </a:extLst>
          </p:cNvPr>
          <p:cNvCxnSpPr>
            <a:cxnSpLocks/>
          </p:cNvCxnSpPr>
          <p:nvPr/>
        </p:nvCxnSpPr>
        <p:spPr>
          <a:xfrm>
            <a:off x="2038361" y="963910"/>
            <a:ext cx="16661" cy="32631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CE2929-504E-4590-9E6D-DC7DD4C83EDB}"/>
              </a:ext>
            </a:extLst>
          </p:cNvPr>
          <p:cNvCxnSpPr/>
          <p:nvPr/>
        </p:nvCxnSpPr>
        <p:spPr>
          <a:xfrm flipH="1" flipV="1">
            <a:off x="736600" y="1988920"/>
            <a:ext cx="125431" cy="133200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D814F8B-B0C8-4E76-A8C5-09F9846E202A}"/>
              </a:ext>
            </a:extLst>
          </p:cNvPr>
          <p:cNvCxnSpPr>
            <a:cxnSpLocks/>
          </p:cNvCxnSpPr>
          <p:nvPr/>
        </p:nvCxnSpPr>
        <p:spPr>
          <a:xfrm flipV="1">
            <a:off x="889000" y="2117161"/>
            <a:ext cx="565727" cy="106584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51319A-17F3-4305-811D-673E10263617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2979528" y="1381053"/>
            <a:ext cx="56491" cy="77112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9711782-7E92-474D-9F0C-49868353E5BB}"/>
              </a:ext>
            </a:extLst>
          </p:cNvPr>
          <p:cNvCxnSpPr>
            <a:cxnSpLocks/>
          </p:cNvCxnSpPr>
          <p:nvPr/>
        </p:nvCxnSpPr>
        <p:spPr>
          <a:xfrm flipH="1">
            <a:off x="2223378" y="1525660"/>
            <a:ext cx="634122" cy="4632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54A9AF9-6D0F-4B6F-8257-40C2CC7E1EFF}"/>
              </a:ext>
            </a:extLst>
          </p:cNvPr>
          <p:cNvCxnSpPr>
            <a:cxnSpLocks/>
          </p:cNvCxnSpPr>
          <p:nvPr/>
        </p:nvCxnSpPr>
        <p:spPr>
          <a:xfrm flipH="1">
            <a:off x="862031" y="1236445"/>
            <a:ext cx="1309319" cy="144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CB0D6E5-0B6D-46EE-BD56-8AF42AC3DF8A}"/>
              </a:ext>
            </a:extLst>
          </p:cNvPr>
          <p:cNvCxnSpPr>
            <a:cxnSpLocks/>
          </p:cNvCxnSpPr>
          <p:nvPr/>
        </p:nvCxnSpPr>
        <p:spPr>
          <a:xfrm flipH="1">
            <a:off x="1117600" y="1236445"/>
            <a:ext cx="1105778" cy="608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9124B65-C329-4572-8455-678BFE7AA452}"/>
              </a:ext>
            </a:extLst>
          </p:cNvPr>
          <p:cNvCxnSpPr>
            <a:cxnSpLocks/>
          </p:cNvCxnSpPr>
          <p:nvPr/>
        </p:nvCxnSpPr>
        <p:spPr>
          <a:xfrm>
            <a:off x="2223378" y="1236445"/>
            <a:ext cx="381276" cy="373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3738E20-6326-4622-979A-8CB677F2A26D}"/>
              </a:ext>
            </a:extLst>
          </p:cNvPr>
          <p:cNvCxnSpPr>
            <a:cxnSpLocks/>
          </p:cNvCxnSpPr>
          <p:nvPr/>
        </p:nvCxnSpPr>
        <p:spPr>
          <a:xfrm>
            <a:off x="889000" y="3320924"/>
            <a:ext cx="929964" cy="59998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CC9B4E0F-2977-4FAC-9F0F-2440C2107397}"/>
              </a:ext>
            </a:extLst>
          </p:cNvPr>
          <p:cNvSpPr txBox="1">
            <a:spLocks/>
          </p:cNvSpPr>
          <p:nvPr/>
        </p:nvSpPr>
        <p:spPr>
          <a:xfrm>
            <a:off x="2450171" y="2217249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BCDEB5A5-BF6E-4295-8B3F-DD72CDC291F6}"/>
              </a:ext>
            </a:extLst>
          </p:cNvPr>
          <p:cNvSpPr txBox="1">
            <a:spLocks/>
          </p:cNvSpPr>
          <p:nvPr/>
        </p:nvSpPr>
        <p:spPr>
          <a:xfrm>
            <a:off x="2372320" y="3585156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BDD691D-7EF7-4AFE-8EF3-12D40B832B83}"/>
              </a:ext>
            </a:extLst>
          </p:cNvPr>
          <p:cNvSpPr txBox="1">
            <a:spLocks/>
          </p:cNvSpPr>
          <p:nvPr/>
        </p:nvSpPr>
        <p:spPr>
          <a:xfrm>
            <a:off x="1941037" y="3378643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315B84FD-F02A-470C-AD6E-C4A4F4858CFE}"/>
              </a:ext>
            </a:extLst>
          </p:cNvPr>
          <p:cNvSpPr txBox="1">
            <a:spLocks/>
          </p:cNvSpPr>
          <p:nvPr/>
        </p:nvSpPr>
        <p:spPr>
          <a:xfrm>
            <a:off x="2119229" y="2781984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7AD4A874-B0F6-4A38-A404-62B1A1CE6280}"/>
              </a:ext>
            </a:extLst>
          </p:cNvPr>
          <p:cNvSpPr txBox="1">
            <a:spLocks/>
          </p:cNvSpPr>
          <p:nvPr/>
        </p:nvSpPr>
        <p:spPr>
          <a:xfrm>
            <a:off x="2689979" y="2488382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D5CE342F-4032-4C54-9E07-1769EBB2D7EA}"/>
              </a:ext>
            </a:extLst>
          </p:cNvPr>
          <p:cNvSpPr txBox="1">
            <a:spLocks/>
          </p:cNvSpPr>
          <p:nvPr/>
        </p:nvSpPr>
        <p:spPr>
          <a:xfrm>
            <a:off x="1407998" y="2612321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4B34A01-EC7C-4687-9062-0DF9A2D3790B}"/>
              </a:ext>
            </a:extLst>
          </p:cNvPr>
          <p:cNvSpPr txBox="1">
            <a:spLocks/>
          </p:cNvSpPr>
          <p:nvPr/>
        </p:nvSpPr>
        <p:spPr>
          <a:xfrm>
            <a:off x="2030401" y="883084"/>
            <a:ext cx="341919" cy="45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042B557C-8408-42AA-A55F-57BC66D0D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18" t="17762" r="50000" b="17155"/>
          <a:stretch/>
        </p:blipFill>
        <p:spPr>
          <a:xfrm>
            <a:off x="8471715" y="784034"/>
            <a:ext cx="3532906" cy="3622915"/>
          </a:xfrm>
          <a:prstGeom prst="rect">
            <a:avLst/>
          </a:prstGeom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A3512EDE-C982-48D7-B884-B1BD32FE49E4}"/>
              </a:ext>
            </a:extLst>
          </p:cNvPr>
          <p:cNvSpPr txBox="1">
            <a:spLocks/>
          </p:cNvSpPr>
          <p:nvPr/>
        </p:nvSpPr>
        <p:spPr>
          <a:xfrm>
            <a:off x="9480858" y="2134421"/>
            <a:ext cx="203058" cy="272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3D52FEF-1FF4-4071-96F0-5203E6705A87}"/>
              </a:ext>
            </a:extLst>
          </p:cNvPr>
          <p:cNvSpPr txBox="1">
            <a:spLocks/>
          </p:cNvSpPr>
          <p:nvPr/>
        </p:nvSpPr>
        <p:spPr>
          <a:xfrm>
            <a:off x="11252508" y="3015552"/>
            <a:ext cx="203058" cy="272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1FFAF6F5-7E09-4C07-ABC3-4C1C8B7FC5AF}"/>
              </a:ext>
            </a:extLst>
          </p:cNvPr>
          <p:cNvSpPr txBox="1">
            <a:spLocks/>
          </p:cNvSpPr>
          <p:nvPr/>
        </p:nvSpPr>
        <p:spPr>
          <a:xfrm>
            <a:off x="10452408" y="1790776"/>
            <a:ext cx="203058" cy="272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1E1B1A5F-0595-449E-AA22-2A02CA173945}"/>
              </a:ext>
            </a:extLst>
          </p:cNvPr>
          <p:cNvSpPr txBox="1">
            <a:spLocks/>
          </p:cNvSpPr>
          <p:nvPr/>
        </p:nvSpPr>
        <p:spPr>
          <a:xfrm>
            <a:off x="9371106" y="2867757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EA7156D2-D940-4ACD-9DA6-620988331AF2}"/>
              </a:ext>
            </a:extLst>
          </p:cNvPr>
          <p:cNvSpPr txBox="1">
            <a:spLocks/>
          </p:cNvSpPr>
          <p:nvPr/>
        </p:nvSpPr>
        <p:spPr>
          <a:xfrm>
            <a:off x="10792131" y="2668612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39F9E162-9122-490A-8A76-EF896731B2BC}"/>
              </a:ext>
            </a:extLst>
          </p:cNvPr>
          <p:cNvSpPr txBox="1">
            <a:spLocks/>
          </p:cNvSpPr>
          <p:nvPr/>
        </p:nvSpPr>
        <p:spPr>
          <a:xfrm>
            <a:off x="11175909" y="1896593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9179C1FC-FEE1-4B18-8D90-EBD051D87BAE}"/>
              </a:ext>
            </a:extLst>
          </p:cNvPr>
          <p:cNvSpPr txBox="1">
            <a:spLocks/>
          </p:cNvSpPr>
          <p:nvPr/>
        </p:nvSpPr>
        <p:spPr>
          <a:xfrm>
            <a:off x="9874159" y="1236126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DDFC7C5B-4852-43C6-83D6-C9EB3F366E2D}"/>
              </a:ext>
            </a:extLst>
          </p:cNvPr>
          <p:cNvSpPr txBox="1">
            <a:spLocks/>
          </p:cNvSpPr>
          <p:nvPr/>
        </p:nvSpPr>
        <p:spPr>
          <a:xfrm>
            <a:off x="9150301" y="1655406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C9371B20-69F2-4669-83B4-F35820A26553}"/>
              </a:ext>
            </a:extLst>
          </p:cNvPr>
          <p:cNvSpPr txBox="1">
            <a:spLocks/>
          </p:cNvSpPr>
          <p:nvPr/>
        </p:nvSpPr>
        <p:spPr>
          <a:xfrm>
            <a:off x="9986787" y="2070063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266F1167-4443-4288-A4AB-3ACB4CEA555B}"/>
              </a:ext>
            </a:extLst>
          </p:cNvPr>
          <p:cNvSpPr txBox="1">
            <a:spLocks/>
          </p:cNvSpPr>
          <p:nvPr/>
        </p:nvSpPr>
        <p:spPr>
          <a:xfrm>
            <a:off x="9999487" y="3440010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608316F5-51F5-41CD-A0C5-F79FFF168704}"/>
              </a:ext>
            </a:extLst>
          </p:cNvPr>
          <p:cNvSpPr txBox="1">
            <a:spLocks/>
          </p:cNvSpPr>
          <p:nvPr/>
        </p:nvSpPr>
        <p:spPr>
          <a:xfrm>
            <a:off x="10627463" y="3056467"/>
            <a:ext cx="197140" cy="3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F6937782-F534-4493-A8AC-406013B7E279}"/>
              </a:ext>
            </a:extLst>
          </p:cNvPr>
          <p:cNvSpPr txBox="1">
            <a:spLocks/>
          </p:cNvSpPr>
          <p:nvPr/>
        </p:nvSpPr>
        <p:spPr>
          <a:xfrm>
            <a:off x="8201550" y="-41801"/>
            <a:ext cx="4073236" cy="790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14b.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(x100) da Anomalia Mensal de AG (500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com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um índice de Oscilação Sul baseado na figura 14a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755F387-F00D-4488-AEA5-1F71BA648CAC}"/>
              </a:ext>
            </a:extLst>
          </p:cNvPr>
          <p:cNvCxnSpPr>
            <a:cxnSpLocks/>
          </p:cNvCxnSpPr>
          <p:nvPr/>
        </p:nvCxnSpPr>
        <p:spPr>
          <a:xfrm flipH="1" flipV="1">
            <a:off x="8966200" y="3241093"/>
            <a:ext cx="632013" cy="86586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0EC9D40-968C-4358-81D6-3952C2459764}"/>
              </a:ext>
            </a:extLst>
          </p:cNvPr>
          <p:cNvCxnSpPr>
            <a:cxnSpLocks/>
          </p:cNvCxnSpPr>
          <p:nvPr/>
        </p:nvCxnSpPr>
        <p:spPr>
          <a:xfrm flipH="1" flipV="1">
            <a:off x="8563967" y="3071430"/>
            <a:ext cx="1034246" cy="10525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6A23BC4-1D5B-4E38-81E6-23438C8C4FC7}"/>
              </a:ext>
            </a:extLst>
          </p:cNvPr>
          <p:cNvCxnSpPr>
            <a:cxnSpLocks/>
          </p:cNvCxnSpPr>
          <p:nvPr/>
        </p:nvCxnSpPr>
        <p:spPr>
          <a:xfrm>
            <a:off x="9595715" y="4086070"/>
            <a:ext cx="864149" cy="13079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CCC1AAA-BDD2-4F13-819D-09311DD67864}"/>
              </a:ext>
            </a:extLst>
          </p:cNvPr>
          <p:cNvCxnSpPr>
            <a:cxnSpLocks/>
          </p:cNvCxnSpPr>
          <p:nvPr/>
        </p:nvCxnSpPr>
        <p:spPr>
          <a:xfrm flipH="1" flipV="1">
            <a:off x="8881415" y="1669575"/>
            <a:ext cx="370225" cy="2825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3A97104-798D-469B-86EC-AE476723C2CA}"/>
              </a:ext>
            </a:extLst>
          </p:cNvPr>
          <p:cNvCxnSpPr>
            <a:cxnSpLocks/>
          </p:cNvCxnSpPr>
          <p:nvPr/>
        </p:nvCxnSpPr>
        <p:spPr>
          <a:xfrm flipH="1">
            <a:off x="8825447" y="1958489"/>
            <a:ext cx="451503" cy="1224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F2F4ECF-CC64-4881-BD1B-89783FA60171}"/>
              </a:ext>
            </a:extLst>
          </p:cNvPr>
          <p:cNvCxnSpPr>
            <a:cxnSpLocks/>
          </p:cNvCxnSpPr>
          <p:nvPr/>
        </p:nvCxnSpPr>
        <p:spPr>
          <a:xfrm>
            <a:off x="9248871" y="1951546"/>
            <a:ext cx="333516" cy="132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041F691-2819-42C0-AD29-8EBFFFBAB14A}"/>
              </a:ext>
            </a:extLst>
          </p:cNvPr>
          <p:cNvCxnSpPr>
            <a:cxnSpLocks/>
          </p:cNvCxnSpPr>
          <p:nvPr/>
        </p:nvCxnSpPr>
        <p:spPr>
          <a:xfrm flipV="1">
            <a:off x="10071410" y="1409596"/>
            <a:ext cx="584056" cy="5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66613C1-2B82-4F67-987C-95D939EC06BE}"/>
              </a:ext>
            </a:extLst>
          </p:cNvPr>
          <p:cNvCxnSpPr>
            <a:cxnSpLocks/>
          </p:cNvCxnSpPr>
          <p:nvPr/>
        </p:nvCxnSpPr>
        <p:spPr>
          <a:xfrm>
            <a:off x="10071299" y="1507383"/>
            <a:ext cx="246077" cy="6372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6A701691-7C29-49A4-8AFD-D4E310EE8489}"/>
              </a:ext>
            </a:extLst>
          </p:cNvPr>
          <p:cNvSpPr/>
          <p:nvPr/>
        </p:nvSpPr>
        <p:spPr>
          <a:xfrm>
            <a:off x="9644641" y="2052925"/>
            <a:ext cx="1149927" cy="11224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D23C296-B147-4BD1-B611-83BE8E0E5A31}"/>
              </a:ext>
            </a:extLst>
          </p:cNvPr>
          <p:cNvSpPr/>
          <p:nvPr/>
        </p:nvSpPr>
        <p:spPr>
          <a:xfrm>
            <a:off x="9007827" y="1423864"/>
            <a:ext cx="2423553" cy="23307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4D63EE13-B484-4B43-A3F7-EEDF8885DEAB}"/>
              </a:ext>
            </a:extLst>
          </p:cNvPr>
          <p:cNvCxnSpPr>
            <a:cxnSpLocks/>
          </p:cNvCxnSpPr>
          <p:nvPr/>
        </p:nvCxnSpPr>
        <p:spPr>
          <a:xfrm flipV="1">
            <a:off x="10071299" y="1041303"/>
            <a:ext cx="64961" cy="484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31EA91B-BD11-430D-8BF5-61F9367A25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8088" r="10255" b="7789"/>
          <a:stretch/>
        </p:blipFill>
        <p:spPr>
          <a:xfrm>
            <a:off x="6096408" y="548739"/>
            <a:ext cx="2201706" cy="20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7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77526B-2536-4E5D-BA57-342E95E35599}"/>
              </a:ext>
            </a:extLst>
          </p:cNvPr>
          <p:cNvSpPr txBox="1">
            <a:spLocks/>
          </p:cNvSpPr>
          <p:nvPr/>
        </p:nvSpPr>
        <p:spPr>
          <a:xfrm>
            <a:off x="173512" y="105707"/>
            <a:ext cx="2976789" cy="437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F176D3-0031-4B7F-9F24-6D3E77779665}"/>
              </a:ext>
            </a:extLst>
          </p:cNvPr>
          <p:cNvSpPr txBox="1">
            <a:spLocks/>
          </p:cNvSpPr>
          <p:nvPr/>
        </p:nvSpPr>
        <p:spPr>
          <a:xfrm>
            <a:off x="173512" y="850246"/>
            <a:ext cx="11844976" cy="4344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Anomalias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Médias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Campos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Zonais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revelou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padrões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variabilidade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fora-de-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latitudes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altas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e latitudes medias a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baixas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fora-de-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latitudes medias e latitudes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altas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baixas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sendo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evidentes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plotagens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igualmente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Teleconectividade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demonstrou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relações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fora-de-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Continentes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subtropicais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Oceanos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de Latitude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Médias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Muitos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Padrões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identificados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estão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associados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variabilidade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Baixa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Frequência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Oscilação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Sul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domina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Padrões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de Teleconexões das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Anomalias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de PNM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9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AEA08B-4C3A-4729-92B1-39D67CFC81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8000"/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B8E499-0EF8-4439-98D4-71F39A7C7310}"/>
              </a:ext>
            </a:extLst>
          </p:cNvPr>
          <p:cNvSpPr txBox="1">
            <a:spLocks/>
          </p:cNvSpPr>
          <p:nvPr/>
        </p:nvSpPr>
        <p:spPr>
          <a:xfrm>
            <a:off x="3245592" y="2366930"/>
            <a:ext cx="5506852" cy="1470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10671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7407D9-8D59-440B-984A-F3D9A4740A82}"/>
              </a:ext>
            </a:extLst>
          </p:cNvPr>
          <p:cNvSpPr txBox="1">
            <a:spLocks/>
          </p:cNvSpPr>
          <p:nvPr/>
        </p:nvSpPr>
        <p:spPr>
          <a:xfrm>
            <a:off x="56737" y="-22183"/>
            <a:ext cx="2855356" cy="62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A39AD3-23D5-4F98-8C61-EFF70B1FB0AE}"/>
              </a:ext>
            </a:extLst>
          </p:cNvPr>
          <p:cNvSpPr txBox="1">
            <a:spLocks/>
          </p:cNvSpPr>
          <p:nvPr/>
        </p:nvSpPr>
        <p:spPr>
          <a:xfrm>
            <a:off x="411346" y="985254"/>
            <a:ext cx="5001491" cy="14153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Estudo das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Teleconexões atmosféricas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sendo realizados</a:t>
            </a:r>
          </a:p>
          <a:p>
            <a:pPr algn="ctr">
              <a:lnSpc>
                <a:spcPct val="100000"/>
              </a:lnSpc>
            </a:pP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intuito de fornecer bases para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Compreensão e Previsão da Variabilidade Atmosférica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9D9509-9901-4047-805B-7CD96CFCC71E}"/>
              </a:ext>
            </a:extLst>
          </p:cNvPr>
          <p:cNvSpPr txBox="1">
            <a:spLocks/>
          </p:cNvSpPr>
          <p:nvPr/>
        </p:nvSpPr>
        <p:spPr>
          <a:xfrm>
            <a:off x="445981" y="2520533"/>
            <a:ext cx="4710545" cy="64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Estudos de Teleconexões no Hemisfério Norte</a:t>
            </a:r>
          </a:p>
          <a:p>
            <a:pPr algn="ctr">
              <a:lnSpc>
                <a:spcPct val="100000"/>
              </a:lnSpc>
            </a:pPr>
            <a:r>
              <a:rPr lang="pt-B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Namias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(1981), Wallace e </a:t>
            </a:r>
            <a:r>
              <a:rPr lang="pt-BR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Gutzler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(1981)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5FCA9-A1E6-44ED-9CAB-507645EC0DDA}"/>
              </a:ext>
            </a:extLst>
          </p:cNvPr>
          <p:cNvSpPr txBox="1">
            <a:spLocks/>
          </p:cNvSpPr>
          <p:nvPr/>
        </p:nvSpPr>
        <p:spPr>
          <a:xfrm>
            <a:off x="2678553" y="4129238"/>
            <a:ext cx="7093525" cy="2502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Vários estudos tem investigado diferentes aspectos da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Variabilidade Atmosférica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partir de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 Métodos:</a:t>
            </a:r>
          </a:p>
          <a:p>
            <a:pPr algn="ctr">
              <a:lnSpc>
                <a:spcPct val="100000"/>
              </a:lnSpc>
            </a:pPr>
            <a:endParaRPr lang="pt-BR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Construções de índices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circulação de superfície/ troposfera superior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partir de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dados de 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estações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da 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Australiana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dados de 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balões e imagens de satélite</a:t>
            </a:r>
          </a:p>
          <a:p>
            <a:pPr algn="ctr">
              <a:lnSpc>
                <a:spcPct val="100000"/>
              </a:lnSpc>
            </a:pP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de </a:t>
            </a:r>
            <a:r>
              <a:rPr lang="pt-B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Autovetores</a:t>
            </a:r>
            <a:r>
              <a:rPr lang="pt-B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dados de 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Estações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de dados de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Geopotencial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pt-B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Australiana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C19D6F-618A-4C63-89CD-3B5193D4F9E4}"/>
              </a:ext>
            </a:extLst>
          </p:cNvPr>
          <p:cNvSpPr txBox="1">
            <a:spLocks/>
          </p:cNvSpPr>
          <p:nvPr/>
        </p:nvSpPr>
        <p:spPr>
          <a:xfrm>
            <a:off x="6350332" y="321794"/>
            <a:ext cx="5430980" cy="844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Padrões zonais de Número de Ondas 3 estacionários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dominado a altura geopotencial em 500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HS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76B32F-DDF9-48A8-A192-7D63A9CB4C41}"/>
              </a:ext>
            </a:extLst>
          </p:cNvPr>
          <p:cNvSpPr txBox="1">
            <a:spLocks/>
          </p:cNvSpPr>
          <p:nvPr/>
        </p:nvSpPr>
        <p:spPr>
          <a:xfrm>
            <a:off x="6350332" y="1133153"/>
            <a:ext cx="5430980" cy="452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Ondas Planetárias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ocorrem com regularidade no HS </a:t>
            </a:r>
            <a:endParaRPr lang="pt-BR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A95015F-038D-42A9-B47A-4CA1EAF8F6FC}"/>
              </a:ext>
            </a:extLst>
          </p:cNvPr>
          <p:cNvSpPr txBox="1">
            <a:spLocks/>
          </p:cNvSpPr>
          <p:nvPr/>
        </p:nvSpPr>
        <p:spPr>
          <a:xfrm>
            <a:off x="6378700" y="1773544"/>
            <a:ext cx="5430980" cy="452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Campos de Superfície e </a:t>
            </a:r>
            <a:r>
              <a:rPr lang="pt-B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troposféricos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afetados pela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Oscilação Sul</a:t>
            </a:r>
            <a:endParaRPr lang="pt-BR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94B867-C13D-4484-B81C-55F66B9A9C3C}"/>
              </a:ext>
            </a:extLst>
          </p:cNvPr>
          <p:cNvSpPr/>
          <p:nvPr/>
        </p:nvSpPr>
        <p:spPr>
          <a:xfrm>
            <a:off x="6350332" y="276530"/>
            <a:ext cx="5487717" cy="279484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7D68BF-7F12-417E-A219-5B558EDFAB81}"/>
              </a:ext>
            </a:extLst>
          </p:cNvPr>
          <p:cNvSpPr/>
          <p:nvPr/>
        </p:nvSpPr>
        <p:spPr>
          <a:xfrm>
            <a:off x="168234" y="926273"/>
            <a:ext cx="5487717" cy="2502727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E43C300-102C-4C34-A7FB-69BBB08F6CCF}"/>
              </a:ext>
            </a:extLst>
          </p:cNvPr>
          <p:cNvSpPr txBox="1">
            <a:spLocks/>
          </p:cNvSpPr>
          <p:nvPr/>
        </p:nvSpPr>
        <p:spPr>
          <a:xfrm>
            <a:off x="6350332" y="2418767"/>
            <a:ext cx="5430980" cy="452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Conexões entre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mudanças da Precipitação tropical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alterações na circulação atmosférica do HS</a:t>
            </a:r>
            <a:endParaRPr lang="pt-BR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DBDE6-6F8B-41C5-A1FA-54D2B47AEF0B}"/>
              </a:ext>
            </a:extLst>
          </p:cNvPr>
          <p:cNvSpPr/>
          <p:nvPr/>
        </p:nvSpPr>
        <p:spPr>
          <a:xfrm>
            <a:off x="2609937" y="4129238"/>
            <a:ext cx="7397670" cy="256518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B507A67-4AAC-4A25-A747-0D2C1710396A}"/>
              </a:ext>
            </a:extLst>
          </p:cNvPr>
          <p:cNvSpPr txBox="1">
            <a:spLocks/>
          </p:cNvSpPr>
          <p:nvPr/>
        </p:nvSpPr>
        <p:spPr>
          <a:xfrm>
            <a:off x="168234" y="3499652"/>
            <a:ext cx="1675409" cy="62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Estudos de Teleconexões</a:t>
            </a:r>
            <a:endParaRPr lang="pt-BR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AB8E906-B7BA-47E6-B004-A6E520C3C93D}"/>
              </a:ext>
            </a:extLst>
          </p:cNvPr>
          <p:cNvSpPr txBox="1">
            <a:spLocks/>
          </p:cNvSpPr>
          <p:nvPr/>
        </p:nvSpPr>
        <p:spPr>
          <a:xfrm>
            <a:off x="10007607" y="5864629"/>
            <a:ext cx="1297047" cy="62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Métodos</a:t>
            </a:r>
          </a:p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Aplicados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73FD6FC-FA16-4EEF-A60A-EA21CF742526}"/>
              </a:ext>
            </a:extLst>
          </p:cNvPr>
          <p:cNvSpPr txBox="1">
            <a:spLocks/>
          </p:cNvSpPr>
          <p:nvPr/>
        </p:nvSpPr>
        <p:spPr>
          <a:xfrm>
            <a:off x="6378700" y="3066030"/>
            <a:ext cx="1842655" cy="62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Alguns Padrões</a:t>
            </a:r>
          </a:p>
          <a:p>
            <a:pPr algn="ctr">
              <a:lnSpc>
                <a:spcPct val="100000"/>
              </a:lnSpc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 identificados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8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77798AC-F1F8-4B7A-B399-779558DA5245}"/>
              </a:ext>
            </a:extLst>
          </p:cNvPr>
          <p:cNvSpPr txBox="1">
            <a:spLocks/>
          </p:cNvSpPr>
          <p:nvPr/>
        </p:nvSpPr>
        <p:spPr>
          <a:xfrm>
            <a:off x="56737" y="0"/>
            <a:ext cx="2855356" cy="482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D6D026-CEA3-4495-970D-688B0129ED3D}"/>
              </a:ext>
            </a:extLst>
          </p:cNvPr>
          <p:cNvSpPr txBox="1">
            <a:spLocks/>
          </p:cNvSpPr>
          <p:nvPr/>
        </p:nvSpPr>
        <p:spPr>
          <a:xfrm>
            <a:off x="56737" y="409494"/>
            <a:ext cx="12078526" cy="110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Estudo objetiva expandir a investigação de Teleconexões ao Hemisférios Sul (HS), usando métodos de </a:t>
            </a:r>
            <a:r>
              <a:rPr lang="pt-BR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Wallace e </a:t>
            </a:r>
            <a:r>
              <a:rPr lang="pt-BR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Gutzler</a:t>
            </a:r>
            <a:r>
              <a:rPr lang="pt-BR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(1981)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 intuito de encontrar fortes padrões de Teleconexões. O estudo fará uso de dados referentes as </a:t>
            </a:r>
            <a:r>
              <a:rPr lang="pt-BR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Anomalias de PNM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de </a:t>
            </a:r>
            <a:r>
              <a:rPr lang="pt-BR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Altura Geopotencial em 500 </a:t>
            </a:r>
            <a:r>
              <a:rPr lang="pt-BR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estudar as Teleconexões no HS.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A2214CE-6220-49B3-A028-C47368C0EFE1}"/>
              </a:ext>
            </a:extLst>
          </p:cNvPr>
          <p:cNvSpPr txBox="1">
            <a:spLocks/>
          </p:cNvSpPr>
          <p:nvPr/>
        </p:nvSpPr>
        <p:spPr>
          <a:xfrm>
            <a:off x="145649" y="2680505"/>
            <a:ext cx="5122113" cy="386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Média Mensal de 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SLP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Geopotencial de 500 </a:t>
            </a:r>
            <a:r>
              <a:rPr lang="pt-BR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calculado a partir da </a:t>
            </a:r>
            <a:r>
              <a:rPr lang="pt-BR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Australiana </a:t>
            </a:r>
          </a:p>
          <a:p>
            <a:pPr>
              <a:lnSpc>
                <a:spcPct val="100000"/>
              </a:lnSpc>
            </a:pPr>
            <a:endParaRPr lang="pt-BR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Série temporal entre:  </a:t>
            </a:r>
            <a:r>
              <a:rPr lang="pt-BR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/1972 a </a:t>
            </a:r>
            <a:r>
              <a:rPr lang="pt-BR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/1980 </a:t>
            </a:r>
          </a:p>
          <a:p>
            <a:pPr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de 4º de </a:t>
            </a:r>
            <a:r>
              <a:rPr lang="pt-BR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5º de </a:t>
            </a:r>
            <a:r>
              <a:rPr lang="pt-BR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 cobertura entre 10ºe 90º S (</a:t>
            </a:r>
            <a:r>
              <a:rPr lang="pt-BR" sz="21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Dados NCAR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pt-BR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série temporal de anomalias foi dividida em: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Inverno (maio a setembro) = 44 meses;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Verão (novembro a março) = 40 meses.</a:t>
            </a:r>
            <a:endParaRPr lang="pt-BR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27AC04B-3B90-48A8-9EB7-F319F9C048C5}"/>
              </a:ext>
            </a:extLst>
          </p:cNvPr>
          <p:cNvSpPr txBox="1">
            <a:spLocks/>
          </p:cNvSpPr>
          <p:nvPr/>
        </p:nvSpPr>
        <p:spPr>
          <a:xfrm>
            <a:off x="348669" y="1641895"/>
            <a:ext cx="4463256" cy="932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Dados e Técnicas </a:t>
            </a:r>
          </a:p>
          <a:p>
            <a:pPr algn="ctr">
              <a:lnSpc>
                <a:spcPct val="100000"/>
              </a:lnSpc>
            </a:pPr>
            <a:r>
              <a:rPr lang="pt-BR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Análise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4A71E0F-6BE1-4DB0-ACB9-EE4410D03B77}"/>
              </a:ext>
            </a:extLst>
          </p:cNvPr>
          <p:cNvSpPr txBox="1">
            <a:spLocks/>
          </p:cNvSpPr>
          <p:nvPr/>
        </p:nvSpPr>
        <p:spPr>
          <a:xfrm>
            <a:off x="99773" y="4866708"/>
            <a:ext cx="6024749" cy="131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4E23D53-E68B-47EE-B528-5B6EDAE5E27A}"/>
              </a:ext>
            </a:extLst>
          </p:cNvPr>
          <p:cNvSpPr txBox="1">
            <a:spLocks/>
          </p:cNvSpPr>
          <p:nvPr/>
        </p:nvSpPr>
        <p:spPr>
          <a:xfrm>
            <a:off x="5152154" y="1583669"/>
            <a:ext cx="6983109" cy="2691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Elaboração da Matrix de Correlação R/ </a:t>
            </a:r>
            <a:r>
              <a:rPr lang="pt-BR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Teleconectivadade</a:t>
            </a:r>
            <a:endParaRPr lang="pt-BR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pt-BR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da Matriz de Correlação 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nos quais os elementos </a:t>
            </a:r>
            <a:r>
              <a:rPr lang="pt-BR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1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pt-BR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coeficiente de Correlação Temporal entre:</a:t>
            </a:r>
          </a:p>
          <a:p>
            <a:pPr>
              <a:lnSpc>
                <a:spcPct val="100000"/>
              </a:lnSpc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Geopotencial de um ponto de grade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(subscrito i) 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e;</a:t>
            </a:r>
          </a:p>
          <a:p>
            <a:pPr>
              <a:lnSpc>
                <a:spcPct val="100000"/>
              </a:lnSpc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Geopotencial dos demais pontos de grade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(subscrito j)</a:t>
            </a:r>
          </a:p>
          <a:p>
            <a:pPr>
              <a:lnSpc>
                <a:spcPct val="100000"/>
              </a:lnSpc>
            </a:pP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Colunas de 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podem ser visualizadas através do</a:t>
            </a:r>
          </a:p>
          <a:p>
            <a:pPr>
              <a:lnSpc>
                <a:spcPct val="100000"/>
              </a:lnSpc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Correlação de um Ponto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336F58B-1448-4C8A-920E-8BAF2D6E0779}"/>
              </a:ext>
            </a:extLst>
          </p:cNvPr>
          <p:cNvSpPr txBox="1">
            <a:spLocks/>
          </p:cNvSpPr>
          <p:nvPr/>
        </p:nvSpPr>
        <p:spPr>
          <a:xfrm>
            <a:off x="6733684" y="4719883"/>
            <a:ext cx="582552" cy="461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95BC57-6AF2-45F6-B0D0-64D48966B0DD}"/>
              </a:ext>
            </a:extLst>
          </p:cNvPr>
          <p:cNvCxnSpPr>
            <a:cxnSpLocks/>
          </p:cNvCxnSpPr>
          <p:nvPr/>
        </p:nvCxnSpPr>
        <p:spPr>
          <a:xfrm>
            <a:off x="7216829" y="4752711"/>
            <a:ext cx="0" cy="1579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D0820DC4-1576-41E5-8C53-D93C56D0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011" y="4830485"/>
            <a:ext cx="1899358" cy="157941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03A604F-83FB-4C67-B492-530C33D59FD3}"/>
              </a:ext>
            </a:extLst>
          </p:cNvPr>
          <p:cNvSpPr txBox="1">
            <a:spLocks/>
          </p:cNvSpPr>
          <p:nvPr/>
        </p:nvSpPr>
        <p:spPr>
          <a:xfrm>
            <a:off x="7316236" y="4272039"/>
            <a:ext cx="582552" cy="461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Rj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74DDE3-8C80-42A6-B8E7-DCEB5D4C7758}"/>
              </a:ext>
            </a:extLst>
          </p:cNvPr>
          <p:cNvCxnSpPr>
            <a:cxnSpLocks/>
          </p:cNvCxnSpPr>
          <p:nvPr/>
        </p:nvCxnSpPr>
        <p:spPr>
          <a:xfrm>
            <a:off x="7454009" y="4719883"/>
            <a:ext cx="1793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2207DB5F-E9D1-4D33-BE72-0443DCC518E5}"/>
              </a:ext>
            </a:extLst>
          </p:cNvPr>
          <p:cNvSpPr txBox="1">
            <a:spLocks/>
          </p:cNvSpPr>
          <p:nvPr/>
        </p:nvSpPr>
        <p:spPr>
          <a:xfrm>
            <a:off x="7577110" y="4322601"/>
            <a:ext cx="1899358" cy="397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(demais Pontos de Grade)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F490490-E1B9-4D94-9A22-DF7225DA6647}"/>
              </a:ext>
            </a:extLst>
          </p:cNvPr>
          <p:cNvSpPr txBox="1">
            <a:spLocks/>
          </p:cNvSpPr>
          <p:nvPr/>
        </p:nvSpPr>
        <p:spPr>
          <a:xfrm>
            <a:off x="6262256" y="5361459"/>
            <a:ext cx="942855" cy="397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(Ponto de Grade base)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57A4BD-6B99-421C-96AA-36C7B13EF107}"/>
              </a:ext>
            </a:extLst>
          </p:cNvPr>
          <p:cNvSpPr/>
          <p:nvPr/>
        </p:nvSpPr>
        <p:spPr>
          <a:xfrm>
            <a:off x="7361866" y="5615218"/>
            <a:ext cx="1899352" cy="203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5023D22-2AB9-4ADB-9959-ECED2F79D507}"/>
              </a:ext>
            </a:extLst>
          </p:cNvPr>
          <p:cNvSpPr txBox="1">
            <a:spLocks/>
          </p:cNvSpPr>
          <p:nvPr/>
        </p:nvSpPr>
        <p:spPr>
          <a:xfrm>
            <a:off x="9279144" y="5542421"/>
            <a:ext cx="2520511" cy="290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│(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Rij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Mínimo para todos os j│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018F059-8A47-476F-BAB6-A0768A4CDB4D}"/>
              </a:ext>
            </a:extLst>
          </p:cNvPr>
          <p:cNvSpPr txBox="1">
            <a:spLocks/>
          </p:cNvSpPr>
          <p:nvPr/>
        </p:nvSpPr>
        <p:spPr>
          <a:xfrm>
            <a:off x="9247363" y="5784625"/>
            <a:ext cx="2798988" cy="290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Teleconectividade</a:t>
            </a:r>
            <a:r>
              <a:rPr lang="pt-B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do ponto de grade 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98ACEB-9F41-44EA-85A6-6AEA9CB7835E}"/>
              </a:ext>
            </a:extLst>
          </p:cNvPr>
          <p:cNvCxnSpPr>
            <a:cxnSpLocks/>
          </p:cNvCxnSpPr>
          <p:nvPr/>
        </p:nvCxnSpPr>
        <p:spPr>
          <a:xfrm flipV="1">
            <a:off x="138545" y="1530878"/>
            <a:ext cx="11908705" cy="697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6659E2F0-360C-42DE-B464-6754CE2C656C}"/>
              </a:ext>
            </a:extLst>
          </p:cNvPr>
          <p:cNvSpPr txBox="1">
            <a:spLocks/>
          </p:cNvSpPr>
          <p:nvPr/>
        </p:nvSpPr>
        <p:spPr>
          <a:xfrm>
            <a:off x="7502431" y="4820531"/>
            <a:ext cx="582552" cy="203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Rij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C40A08-0CBB-4A74-B009-41A5EABF1DE2}"/>
              </a:ext>
            </a:extLst>
          </p:cNvPr>
          <p:cNvCxnSpPr>
            <a:cxnSpLocks/>
          </p:cNvCxnSpPr>
          <p:nvPr/>
        </p:nvCxnSpPr>
        <p:spPr>
          <a:xfrm flipV="1">
            <a:off x="5039843" y="2292750"/>
            <a:ext cx="0" cy="40848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4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7407D9-8D59-440B-984A-F3D9A4740A82}"/>
              </a:ext>
            </a:extLst>
          </p:cNvPr>
          <p:cNvSpPr txBox="1">
            <a:spLocks/>
          </p:cNvSpPr>
          <p:nvPr/>
        </p:nvSpPr>
        <p:spPr>
          <a:xfrm>
            <a:off x="6847707" y="0"/>
            <a:ext cx="5302069" cy="437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Correlações de Campos Zonais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187714-99F2-4671-8FEE-45403F2337D2}"/>
              </a:ext>
            </a:extLst>
          </p:cNvPr>
          <p:cNvSpPr txBox="1">
            <a:spLocks/>
          </p:cNvSpPr>
          <p:nvPr/>
        </p:nvSpPr>
        <p:spPr>
          <a:xfrm>
            <a:off x="76530" y="55455"/>
            <a:ext cx="5527304" cy="924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1.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Temporal entre </a:t>
            </a:r>
            <a:r>
              <a:rPr lang="pt-BR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Anomalias Mensais da Média Zonal para </a:t>
            </a:r>
            <a:r>
              <a:rPr lang="pt-BR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 (tracejado)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Geopotencial em 500mb (sólido)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pt-BR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66ºS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Anomalias entre 10º a 78ºS durante o inverno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051A23-2A62-4807-A032-0A2CB36A8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4326" r="52386" b="12507"/>
          <a:stretch/>
        </p:blipFill>
        <p:spPr>
          <a:xfrm>
            <a:off x="235528" y="1274624"/>
            <a:ext cx="3782289" cy="54767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CBD4F3-022A-4BA1-8C5B-290695BC495D}"/>
              </a:ext>
            </a:extLst>
          </p:cNvPr>
          <p:cNvCxnSpPr/>
          <p:nvPr/>
        </p:nvCxnSpPr>
        <p:spPr>
          <a:xfrm>
            <a:off x="595746" y="1440873"/>
            <a:ext cx="0" cy="5015345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AA633D-D2DE-4567-85CB-DA721BE980F4}"/>
              </a:ext>
            </a:extLst>
          </p:cNvPr>
          <p:cNvCxnSpPr/>
          <p:nvPr/>
        </p:nvCxnSpPr>
        <p:spPr>
          <a:xfrm>
            <a:off x="1330037" y="1440873"/>
            <a:ext cx="0" cy="5015345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C02640-C688-4C16-89F4-D6491440F6EA}"/>
              </a:ext>
            </a:extLst>
          </p:cNvPr>
          <p:cNvCxnSpPr/>
          <p:nvPr/>
        </p:nvCxnSpPr>
        <p:spPr>
          <a:xfrm>
            <a:off x="2840182" y="1440873"/>
            <a:ext cx="0" cy="5015345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180A9E-9A06-465E-804C-64313F459F6B}"/>
              </a:ext>
            </a:extLst>
          </p:cNvPr>
          <p:cNvCxnSpPr/>
          <p:nvPr/>
        </p:nvCxnSpPr>
        <p:spPr>
          <a:xfrm>
            <a:off x="3574473" y="1440873"/>
            <a:ext cx="0" cy="5015345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F8B5BC20-A4F3-4467-8E00-CE7F0489C680}"/>
              </a:ext>
            </a:extLst>
          </p:cNvPr>
          <p:cNvSpPr txBox="1">
            <a:spLocks/>
          </p:cNvSpPr>
          <p:nvPr/>
        </p:nvSpPr>
        <p:spPr>
          <a:xfrm>
            <a:off x="6622473" y="637401"/>
            <a:ext cx="5333999" cy="1468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Lorenz (1951)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usando dados de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PNM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o período o inverno (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out-mar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1932/33 a 1938/39, entre 15º e 75ºN, encontrou </a:t>
            </a:r>
            <a:r>
              <a:rPr lang="pt-BR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negativas entre latitudes altas e latitudes médias a baixas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EF7DAC-5326-4F3F-8D70-9DCDA6D9C29D}"/>
              </a:ext>
            </a:extLst>
          </p:cNvPr>
          <p:cNvSpPr txBox="1">
            <a:spLocks/>
          </p:cNvSpPr>
          <p:nvPr/>
        </p:nvSpPr>
        <p:spPr>
          <a:xfrm>
            <a:off x="6622473" y="2169903"/>
            <a:ext cx="5209308" cy="1713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Wallace e </a:t>
            </a:r>
            <a:r>
              <a:rPr lang="pt-BR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Gutzler</a:t>
            </a: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(1981)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encontrou mesmo relacionamento acima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usando dados de PNM, para inverno (dez-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fev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entre 1962/63 a 1976/77.</a:t>
            </a:r>
          </a:p>
          <a:p>
            <a:pPr algn="just"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relacionamento se mostrou mais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claramente definido na PNM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que na AG de 500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A6B6D1-857C-4209-8A7F-BF8D435A6B76}"/>
              </a:ext>
            </a:extLst>
          </p:cNvPr>
          <p:cNvCxnSpPr/>
          <p:nvPr/>
        </p:nvCxnSpPr>
        <p:spPr>
          <a:xfrm>
            <a:off x="284347" y="4239491"/>
            <a:ext cx="36846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A45256-2312-4680-877D-9CBE4B7F9D72}"/>
              </a:ext>
            </a:extLst>
          </p:cNvPr>
          <p:cNvSpPr txBox="1"/>
          <p:nvPr/>
        </p:nvSpPr>
        <p:spPr>
          <a:xfrm rot="5042103">
            <a:off x="1159515" y="5765674"/>
            <a:ext cx="10299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Alt. </a:t>
            </a:r>
            <a:r>
              <a:rPr lang="pt-BR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</a:t>
            </a:r>
            <a:endParaRPr lang="pt-BR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6795AE-2746-4A98-BFAE-C81367030C60}"/>
              </a:ext>
            </a:extLst>
          </p:cNvPr>
          <p:cNvSpPr txBox="1"/>
          <p:nvPr/>
        </p:nvSpPr>
        <p:spPr>
          <a:xfrm rot="5042103">
            <a:off x="607258" y="5186265"/>
            <a:ext cx="7758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D6078CD-EB6E-401C-A7B0-D6F2A64117E2}"/>
              </a:ext>
            </a:extLst>
          </p:cNvPr>
          <p:cNvSpPr txBox="1">
            <a:spLocks/>
          </p:cNvSpPr>
          <p:nvPr/>
        </p:nvSpPr>
        <p:spPr>
          <a:xfrm>
            <a:off x="1558179" y="2140670"/>
            <a:ext cx="693386" cy="412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66ºS</a:t>
            </a:r>
            <a:endParaRPr lang="pt-BR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7C2D14-1FE3-43E5-9041-C932CEBD1858}"/>
              </a:ext>
            </a:extLst>
          </p:cNvPr>
          <p:cNvSpPr/>
          <p:nvPr/>
        </p:nvSpPr>
        <p:spPr>
          <a:xfrm>
            <a:off x="1454856" y="2169903"/>
            <a:ext cx="731723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1FDFB1-9B34-4D73-9EE9-9DF6C769A8F8}"/>
              </a:ext>
            </a:extLst>
          </p:cNvPr>
          <p:cNvSpPr txBox="1">
            <a:spLocks/>
          </p:cNvSpPr>
          <p:nvPr/>
        </p:nvSpPr>
        <p:spPr>
          <a:xfrm>
            <a:off x="4228342" y="5260422"/>
            <a:ext cx="7891686" cy="1468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Padrão de PNM é similar ao encontrado em </a:t>
            </a:r>
            <a:r>
              <a:rPr lang="pt-B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Wallace e </a:t>
            </a:r>
            <a:r>
              <a:rPr lang="pt-BR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Gutzler</a:t>
            </a:r>
            <a:r>
              <a:rPr lang="pt-B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(1981)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exceto pela forte correlação em 40ºS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Padrão de alta correlação negativa não é tão pronunciado na AG (500mb) entre 40ºS ao Equador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72084844-1ADE-45D5-844E-687F4D1C63A3}"/>
              </a:ext>
            </a:extLst>
          </p:cNvPr>
          <p:cNvSpPr/>
          <p:nvPr/>
        </p:nvSpPr>
        <p:spPr>
          <a:xfrm>
            <a:off x="6373091" y="637401"/>
            <a:ext cx="221673" cy="4239399"/>
          </a:xfrm>
          <a:prstGeom prst="lef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935B4BD-3424-48A0-BC92-B7B6CCD3F649}"/>
              </a:ext>
            </a:extLst>
          </p:cNvPr>
          <p:cNvSpPr txBox="1">
            <a:spLocks/>
          </p:cNvSpPr>
          <p:nvPr/>
        </p:nvSpPr>
        <p:spPr>
          <a:xfrm>
            <a:off x="6622473" y="3850489"/>
            <a:ext cx="5209308" cy="1197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Rogers e Van </a:t>
            </a:r>
            <a:r>
              <a:rPr lang="pt-BR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Loon</a:t>
            </a: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(1982)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encontraram padrão similar, usando dados de PNM e Altura Geopotencial em 500mb para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verão e inverno</a:t>
            </a:r>
            <a:endParaRPr lang="pt-BR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F3996B-AD03-4358-A167-8FC2933336AC}"/>
              </a:ext>
            </a:extLst>
          </p:cNvPr>
          <p:cNvSpPr/>
          <p:nvPr/>
        </p:nvSpPr>
        <p:spPr>
          <a:xfrm>
            <a:off x="4017817" y="2209330"/>
            <a:ext cx="2278869" cy="126358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B47D4FE-41C9-4EA6-BD18-4DE049C5A3B1}"/>
              </a:ext>
            </a:extLst>
          </p:cNvPr>
          <p:cNvSpPr txBox="1">
            <a:spLocks/>
          </p:cNvSpPr>
          <p:nvPr/>
        </p:nvSpPr>
        <p:spPr>
          <a:xfrm>
            <a:off x="4131154" y="2363567"/>
            <a:ext cx="2052196" cy="955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Padrão Gangorra</a:t>
            </a:r>
          </a:p>
          <a:p>
            <a:pPr algn="ctr"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latitudes baixas e altas</a:t>
            </a:r>
          </a:p>
        </p:txBody>
      </p:sp>
    </p:spTree>
    <p:extLst>
      <p:ext uri="{BB962C8B-B14F-4D97-AF65-F5344CB8AC3E}">
        <p14:creationId xmlns:p14="http://schemas.microsoft.com/office/powerpoint/2010/main" val="49886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187714-99F2-4671-8FEE-45403F2337D2}"/>
              </a:ext>
            </a:extLst>
          </p:cNvPr>
          <p:cNvSpPr txBox="1">
            <a:spLocks/>
          </p:cNvSpPr>
          <p:nvPr/>
        </p:nvSpPr>
        <p:spPr>
          <a:xfrm>
            <a:off x="0" y="329"/>
            <a:ext cx="6483928" cy="927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2. .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Temporal entre </a:t>
            </a:r>
            <a:r>
              <a:rPr lang="pt-BR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 Mensal da Média Zonal para </a:t>
            </a:r>
            <a:r>
              <a:rPr lang="pt-BR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</a:t>
            </a:r>
            <a:r>
              <a:rPr lang="pt-BR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(tracejado)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em 500mb</a:t>
            </a:r>
            <a:r>
              <a:rPr lang="pt-BR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(sólido)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pt-BR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50ºS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Anomalias entre 10º a 78ºS durante o inverno</a:t>
            </a:r>
            <a:endParaRPr lang="pt-BR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E8500-666F-4BFE-A67D-6C03B5DDA577}"/>
              </a:ext>
            </a:extLst>
          </p:cNvPr>
          <p:cNvGrpSpPr/>
          <p:nvPr/>
        </p:nvGrpSpPr>
        <p:grpSpPr>
          <a:xfrm>
            <a:off x="235527" y="928255"/>
            <a:ext cx="4405746" cy="5929416"/>
            <a:chOff x="235527" y="1354023"/>
            <a:chExt cx="3796145" cy="5503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85E78D-3000-400C-972D-5A94427BC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204" t="14528" r="17500" b="12507"/>
            <a:stretch/>
          </p:blipFill>
          <p:spPr>
            <a:xfrm>
              <a:off x="235527" y="1354023"/>
              <a:ext cx="3796145" cy="55036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8406C64-40D1-4F24-AAD5-F057A9142404}"/>
                </a:ext>
              </a:extLst>
            </p:cNvPr>
            <p:cNvCxnSpPr/>
            <p:nvPr/>
          </p:nvCxnSpPr>
          <p:spPr>
            <a:xfrm>
              <a:off x="602673" y="157422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1046A7-74F1-4998-83A2-81C2D32E9A93}"/>
                </a:ext>
              </a:extLst>
            </p:cNvPr>
            <p:cNvCxnSpPr/>
            <p:nvPr/>
          </p:nvCxnSpPr>
          <p:spPr>
            <a:xfrm>
              <a:off x="1383723" y="15551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36C2F82-D855-4A67-A7C6-26A6BE62B4AA}"/>
                </a:ext>
              </a:extLst>
            </p:cNvPr>
            <p:cNvCxnSpPr/>
            <p:nvPr/>
          </p:nvCxnSpPr>
          <p:spPr>
            <a:xfrm>
              <a:off x="2888673" y="15551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710D49-3A67-4E1D-ACB0-4F6E799EE5A6}"/>
                </a:ext>
              </a:extLst>
            </p:cNvPr>
            <p:cNvCxnSpPr/>
            <p:nvPr/>
          </p:nvCxnSpPr>
          <p:spPr>
            <a:xfrm>
              <a:off x="3631623" y="15551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AB0359C-C648-4E60-931F-0A624A9EB9E5}"/>
              </a:ext>
            </a:extLst>
          </p:cNvPr>
          <p:cNvSpPr txBox="1">
            <a:spLocks/>
          </p:cNvSpPr>
          <p:nvPr/>
        </p:nvSpPr>
        <p:spPr>
          <a:xfrm>
            <a:off x="1590720" y="3141066"/>
            <a:ext cx="693386" cy="412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50ºS</a:t>
            </a:r>
            <a:endParaRPr lang="pt-BR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8BC686-1CDF-456D-AA3F-C34B66AEF2E1}"/>
              </a:ext>
            </a:extLst>
          </p:cNvPr>
          <p:cNvSpPr/>
          <p:nvPr/>
        </p:nvSpPr>
        <p:spPr>
          <a:xfrm>
            <a:off x="1487397" y="3170299"/>
            <a:ext cx="731723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B6624F-B541-4EA8-993B-91DE39C435CF}"/>
              </a:ext>
            </a:extLst>
          </p:cNvPr>
          <p:cNvSpPr txBox="1">
            <a:spLocks/>
          </p:cNvSpPr>
          <p:nvPr/>
        </p:nvSpPr>
        <p:spPr>
          <a:xfrm>
            <a:off x="4655128" y="2557815"/>
            <a:ext cx="7222932" cy="2618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Padrão mais intenso para AG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500mb (Resultado do padrão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baixo-alto-baixo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PNM não é significante);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Ambos Padrões são mais fracos durante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verão do HS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similaridade resultados em ambos os hemisférios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sugere que os padrões não são reflexos de aleatoriedade;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91122-6B32-4204-ADAD-1FD9730316FB}"/>
              </a:ext>
            </a:extLst>
          </p:cNvPr>
          <p:cNvSpPr txBox="1"/>
          <p:nvPr/>
        </p:nvSpPr>
        <p:spPr>
          <a:xfrm rot="3312560">
            <a:off x="1512573" y="5865769"/>
            <a:ext cx="10299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Alt. </a:t>
            </a:r>
            <a:r>
              <a:rPr lang="pt-BR" sz="1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</a:t>
            </a:r>
            <a:endParaRPr lang="pt-BR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AA30F8-3216-45DF-BAC3-526E6C3DBB3C}"/>
              </a:ext>
            </a:extLst>
          </p:cNvPr>
          <p:cNvSpPr txBox="1"/>
          <p:nvPr/>
        </p:nvSpPr>
        <p:spPr>
          <a:xfrm rot="3588160">
            <a:off x="2655670" y="6012912"/>
            <a:ext cx="7758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AA1141-B4CA-4834-8C26-BDE4F3713B4D}"/>
              </a:ext>
            </a:extLst>
          </p:cNvPr>
          <p:cNvSpPr txBox="1">
            <a:spLocks/>
          </p:cNvSpPr>
          <p:nvPr/>
        </p:nvSpPr>
        <p:spPr>
          <a:xfrm>
            <a:off x="6847707" y="0"/>
            <a:ext cx="5302069" cy="437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Correlações de Campos Zonais</a:t>
            </a:r>
          </a:p>
        </p:txBody>
      </p:sp>
    </p:spTree>
    <p:extLst>
      <p:ext uri="{BB962C8B-B14F-4D97-AF65-F5344CB8AC3E}">
        <p14:creationId xmlns:p14="http://schemas.microsoft.com/office/powerpoint/2010/main" val="414628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7CC6F8-7758-420D-AEEB-E7699D699894}"/>
              </a:ext>
            </a:extLst>
          </p:cNvPr>
          <p:cNvGrpSpPr/>
          <p:nvPr/>
        </p:nvGrpSpPr>
        <p:grpSpPr>
          <a:xfrm>
            <a:off x="1258" y="1354004"/>
            <a:ext cx="8641839" cy="5503995"/>
            <a:chOff x="1258" y="1354004"/>
            <a:chExt cx="8641839" cy="5503995"/>
          </a:xfrm>
          <a:solidFill>
            <a:schemeClr val="bg1">
              <a:lumMod val="85000"/>
            </a:schemeClr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4E19D7-CC91-4B57-9487-77BACC4FC63A}"/>
                </a:ext>
              </a:extLst>
            </p:cNvPr>
            <p:cNvSpPr/>
            <p:nvPr/>
          </p:nvSpPr>
          <p:spPr>
            <a:xfrm>
              <a:off x="3491045" y="1354004"/>
              <a:ext cx="2593488" cy="3449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3ADE83-28DD-4B14-B414-D60CA6AF42A7}"/>
                </a:ext>
              </a:extLst>
            </p:cNvPr>
            <p:cNvSpPr/>
            <p:nvPr/>
          </p:nvSpPr>
          <p:spPr>
            <a:xfrm>
              <a:off x="1258" y="1355874"/>
              <a:ext cx="3561487" cy="5502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D1B0224A-55FC-4A23-8E8E-2FB42B1834F4}"/>
                </a:ext>
              </a:extLst>
            </p:cNvPr>
            <p:cNvSpPr txBox="1">
              <a:spLocks/>
            </p:cNvSpPr>
            <p:nvPr/>
          </p:nvSpPr>
          <p:spPr>
            <a:xfrm>
              <a:off x="3514312" y="4775268"/>
              <a:ext cx="5128785" cy="2067861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pt-BR" sz="19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Correlações do Padrão baixo-alto-baixo </a:t>
              </a:r>
              <a:r>
                <a:rPr lang="pt-B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são substancialmente mais fracas </a:t>
              </a:r>
              <a:r>
                <a:rPr lang="pt-BR" sz="19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nas Lat. Baixas</a:t>
              </a:r>
              <a:r>
                <a:rPr lang="pt-B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pt-BR"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pt-BR" sz="19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Correlações entre lat. baixas e médias </a:t>
              </a:r>
              <a:r>
                <a:rPr lang="pt-BR" sz="1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(Fig. 3a) </a:t>
              </a:r>
              <a:r>
                <a:rPr lang="pt-BR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refletem influência em parte de </a:t>
              </a:r>
              <a:r>
                <a:rPr lang="pt-BR" sz="19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componentes de baixa frequência</a:t>
              </a:r>
              <a:endParaRPr lang="pt-BR" sz="1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E187714-99F2-4671-8FEE-45403F2337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382788" cy="1357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3.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entre </a:t>
            </a:r>
            <a:r>
              <a:rPr lang="pt-BR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Anomalia Mensal da Média Zonal para </a:t>
            </a:r>
            <a:r>
              <a:rPr lang="pt-BR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em 500 </a:t>
            </a:r>
            <a:r>
              <a:rPr lang="pt-BR" sz="15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pt-BR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50ºS (a) e 66ºS (b)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Anomalias Mensal da Média Zonal para AG (500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10º-78º, inverno, </a:t>
            </a:r>
            <a:r>
              <a:rPr lang="pt-B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média, 1º e 2º harmónico removidos de cada ano individual </a:t>
            </a:r>
          </a:p>
          <a:p>
            <a:pPr algn="ctr">
              <a:lnSpc>
                <a:spcPct val="100000"/>
              </a:lnSpc>
            </a:pPr>
            <a:r>
              <a:rPr lang="pt-BR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Verificar se variações de Baixa frequência contribuem para o padrão anterior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69113E-6331-418D-AEC8-68263643D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2" t="13922" r="53420" b="32315"/>
          <a:stretch/>
        </p:blipFill>
        <p:spPr>
          <a:xfrm>
            <a:off x="184666" y="1565567"/>
            <a:ext cx="3339699" cy="515388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D674EA-0198-4B1C-88C7-30D6848CBFE6}"/>
              </a:ext>
            </a:extLst>
          </p:cNvPr>
          <p:cNvSpPr txBox="1">
            <a:spLocks/>
          </p:cNvSpPr>
          <p:nvPr/>
        </p:nvSpPr>
        <p:spPr>
          <a:xfrm>
            <a:off x="6553538" y="1308909"/>
            <a:ext cx="739612" cy="367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</a:t>
            </a:r>
            <a:endParaRPr lang="pt-BR" sz="15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DE23D8-C0FA-4962-A858-CAE8DCF7AE74}"/>
              </a:ext>
            </a:extLst>
          </p:cNvPr>
          <p:cNvSpPr txBox="1">
            <a:spLocks/>
          </p:cNvSpPr>
          <p:nvPr/>
        </p:nvSpPr>
        <p:spPr>
          <a:xfrm>
            <a:off x="3623914" y="1381937"/>
            <a:ext cx="739612" cy="367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2</a:t>
            </a:r>
            <a:endParaRPr lang="pt-BR" sz="15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710DF3-99E4-4E89-8C2C-23421D0C6E98}"/>
              </a:ext>
            </a:extLst>
          </p:cNvPr>
          <p:cNvCxnSpPr>
            <a:cxnSpLocks/>
          </p:cNvCxnSpPr>
          <p:nvPr/>
        </p:nvCxnSpPr>
        <p:spPr>
          <a:xfrm>
            <a:off x="443346" y="1731818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14A7BE-0634-4B94-A088-9E51044506C6}"/>
              </a:ext>
            </a:extLst>
          </p:cNvPr>
          <p:cNvCxnSpPr>
            <a:cxnSpLocks/>
          </p:cNvCxnSpPr>
          <p:nvPr/>
        </p:nvCxnSpPr>
        <p:spPr>
          <a:xfrm>
            <a:off x="1122219" y="1731818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778304-4832-484A-A79B-85C75A6054F0}"/>
              </a:ext>
            </a:extLst>
          </p:cNvPr>
          <p:cNvCxnSpPr>
            <a:cxnSpLocks/>
          </p:cNvCxnSpPr>
          <p:nvPr/>
        </p:nvCxnSpPr>
        <p:spPr>
          <a:xfrm>
            <a:off x="2493819" y="1786392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D1E69-79C6-4AAC-AE0C-C6EBB7F12185}"/>
              </a:ext>
            </a:extLst>
          </p:cNvPr>
          <p:cNvCxnSpPr>
            <a:cxnSpLocks/>
          </p:cNvCxnSpPr>
          <p:nvPr/>
        </p:nvCxnSpPr>
        <p:spPr>
          <a:xfrm>
            <a:off x="3185407" y="1731818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DA46752-F53A-4D9C-B2BA-CFA68111F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44" t="13922" r="24885" b="32315"/>
          <a:stretch/>
        </p:blipFill>
        <p:spPr>
          <a:xfrm>
            <a:off x="8667634" y="1565567"/>
            <a:ext cx="3524366" cy="51538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34EDF2-3CB8-4775-A55E-E2CCD341E72E}"/>
              </a:ext>
            </a:extLst>
          </p:cNvPr>
          <p:cNvCxnSpPr>
            <a:cxnSpLocks/>
          </p:cNvCxnSpPr>
          <p:nvPr/>
        </p:nvCxnSpPr>
        <p:spPr>
          <a:xfrm>
            <a:off x="9038703" y="1822042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3E0490-2A50-4E4A-9E64-39DCC20673D8}"/>
              </a:ext>
            </a:extLst>
          </p:cNvPr>
          <p:cNvCxnSpPr>
            <a:cxnSpLocks/>
          </p:cNvCxnSpPr>
          <p:nvPr/>
        </p:nvCxnSpPr>
        <p:spPr>
          <a:xfrm>
            <a:off x="9724503" y="1822042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DCE9D5-3A3E-4C0A-BBC0-587D59D8FAAB}"/>
              </a:ext>
            </a:extLst>
          </p:cNvPr>
          <p:cNvCxnSpPr>
            <a:cxnSpLocks/>
          </p:cNvCxnSpPr>
          <p:nvPr/>
        </p:nvCxnSpPr>
        <p:spPr>
          <a:xfrm>
            <a:off x="11115153" y="1697340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0C254E-B6E9-4665-A3C7-B413EB6C575A}"/>
              </a:ext>
            </a:extLst>
          </p:cNvPr>
          <p:cNvCxnSpPr>
            <a:cxnSpLocks/>
          </p:cNvCxnSpPr>
          <p:nvPr/>
        </p:nvCxnSpPr>
        <p:spPr>
          <a:xfrm>
            <a:off x="11781903" y="1692986"/>
            <a:ext cx="0" cy="4640938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4D89FD-F479-4EF2-A173-701F4231843D}"/>
              </a:ext>
            </a:extLst>
          </p:cNvPr>
          <p:cNvGrpSpPr/>
          <p:nvPr/>
        </p:nvGrpSpPr>
        <p:grpSpPr>
          <a:xfrm>
            <a:off x="6382788" y="1651146"/>
            <a:ext cx="2379514" cy="3036627"/>
            <a:chOff x="235528" y="1274624"/>
            <a:chExt cx="3782289" cy="54767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D56E75-8AF8-4FF5-9E03-5BECD1DAF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205" t="14326" r="52386" b="12507"/>
            <a:stretch/>
          </p:blipFill>
          <p:spPr>
            <a:xfrm>
              <a:off x="235528" y="1274624"/>
              <a:ext cx="3782289" cy="5476753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1FE120-5786-4F5E-8E6D-59E8CE75873A}"/>
                </a:ext>
              </a:extLst>
            </p:cNvPr>
            <p:cNvCxnSpPr/>
            <p:nvPr/>
          </p:nvCxnSpPr>
          <p:spPr>
            <a:xfrm>
              <a:off x="595746" y="14408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4B571E-46AA-4EB7-8BB5-B5C8183088AB}"/>
                </a:ext>
              </a:extLst>
            </p:cNvPr>
            <p:cNvCxnSpPr/>
            <p:nvPr/>
          </p:nvCxnSpPr>
          <p:spPr>
            <a:xfrm>
              <a:off x="1330037" y="14408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27ED5A-1E9C-4817-B9A5-D4C9B51DBCC9}"/>
                </a:ext>
              </a:extLst>
            </p:cNvPr>
            <p:cNvCxnSpPr/>
            <p:nvPr/>
          </p:nvCxnSpPr>
          <p:spPr>
            <a:xfrm>
              <a:off x="2840182" y="14408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D76BCD-1F6A-4E0A-86A3-733A0A3C20B4}"/>
                </a:ext>
              </a:extLst>
            </p:cNvPr>
            <p:cNvCxnSpPr/>
            <p:nvPr/>
          </p:nvCxnSpPr>
          <p:spPr>
            <a:xfrm>
              <a:off x="3574473" y="14408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75759E-DFA0-4ED6-B283-5544B828BF04}"/>
              </a:ext>
            </a:extLst>
          </p:cNvPr>
          <p:cNvGrpSpPr/>
          <p:nvPr/>
        </p:nvGrpSpPr>
        <p:grpSpPr>
          <a:xfrm>
            <a:off x="3616039" y="1739075"/>
            <a:ext cx="2228501" cy="2969037"/>
            <a:chOff x="235527" y="1354023"/>
            <a:chExt cx="3796145" cy="55036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FA014E-5D10-40E1-A3E6-2AF45CEE2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204" t="14528" r="17500" b="12507"/>
            <a:stretch/>
          </p:blipFill>
          <p:spPr>
            <a:xfrm>
              <a:off x="235527" y="1354023"/>
              <a:ext cx="3796145" cy="5503648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AE1D9F7-DE09-49DE-A9BF-83F11A2C4B71}"/>
                </a:ext>
              </a:extLst>
            </p:cNvPr>
            <p:cNvCxnSpPr/>
            <p:nvPr/>
          </p:nvCxnSpPr>
          <p:spPr>
            <a:xfrm>
              <a:off x="602673" y="157422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258843-7CCA-46BB-A769-11EF3D8A87C4}"/>
                </a:ext>
              </a:extLst>
            </p:cNvPr>
            <p:cNvCxnSpPr/>
            <p:nvPr/>
          </p:nvCxnSpPr>
          <p:spPr>
            <a:xfrm>
              <a:off x="1383723" y="15551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A387081-2F9D-4C4A-938D-8294F3670228}"/>
                </a:ext>
              </a:extLst>
            </p:cNvPr>
            <p:cNvCxnSpPr/>
            <p:nvPr/>
          </p:nvCxnSpPr>
          <p:spPr>
            <a:xfrm>
              <a:off x="2888673" y="15551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4B0431-F8A6-4E5C-81DF-1E5AF54428A9}"/>
                </a:ext>
              </a:extLst>
            </p:cNvPr>
            <p:cNvCxnSpPr/>
            <p:nvPr/>
          </p:nvCxnSpPr>
          <p:spPr>
            <a:xfrm>
              <a:off x="3631623" y="1555173"/>
              <a:ext cx="0" cy="501534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DF5B86ED-948D-4B11-A2D3-4D73C4790369}"/>
              </a:ext>
            </a:extLst>
          </p:cNvPr>
          <p:cNvSpPr/>
          <p:nvPr/>
        </p:nvSpPr>
        <p:spPr>
          <a:xfrm>
            <a:off x="1600993" y="3429000"/>
            <a:ext cx="731723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7E716DD-0C83-45DF-9B63-6A7E97A95335}"/>
              </a:ext>
            </a:extLst>
          </p:cNvPr>
          <p:cNvSpPr/>
          <p:nvPr/>
        </p:nvSpPr>
        <p:spPr>
          <a:xfrm>
            <a:off x="10316819" y="2439022"/>
            <a:ext cx="731723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B5ABD8-CC5C-4728-8617-0BEB369B5976}"/>
              </a:ext>
            </a:extLst>
          </p:cNvPr>
          <p:cNvCxnSpPr/>
          <p:nvPr/>
        </p:nvCxnSpPr>
        <p:spPr>
          <a:xfrm>
            <a:off x="8919843" y="5372100"/>
            <a:ext cx="30199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2CF7078-2D11-4A31-B483-411BFC79E66C}"/>
              </a:ext>
            </a:extLst>
          </p:cNvPr>
          <p:cNvCxnSpPr>
            <a:cxnSpLocks/>
          </p:cNvCxnSpPr>
          <p:nvPr/>
        </p:nvCxnSpPr>
        <p:spPr>
          <a:xfrm>
            <a:off x="9315450" y="5524500"/>
            <a:ext cx="0" cy="79037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228FCD7-063A-473E-99B2-23F4CFC953C2}"/>
              </a:ext>
            </a:extLst>
          </p:cNvPr>
          <p:cNvSpPr/>
          <p:nvPr/>
        </p:nvSpPr>
        <p:spPr>
          <a:xfrm>
            <a:off x="1131759" y="4905375"/>
            <a:ext cx="666736" cy="12382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9DB1DA-5A1C-4BA1-AAE4-6C12AC1C48E6}"/>
              </a:ext>
            </a:extLst>
          </p:cNvPr>
          <p:cNvSpPr/>
          <p:nvPr/>
        </p:nvSpPr>
        <p:spPr>
          <a:xfrm>
            <a:off x="4288331" y="3502610"/>
            <a:ext cx="433959" cy="81091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687D40C-3C44-4407-B20D-6C2B5078132E}"/>
              </a:ext>
            </a:extLst>
          </p:cNvPr>
          <p:cNvSpPr txBox="1">
            <a:spLocks/>
          </p:cNvSpPr>
          <p:nvPr/>
        </p:nvSpPr>
        <p:spPr>
          <a:xfrm>
            <a:off x="6553539" y="547360"/>
            <a:ext cx="5567342" cy="768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Padrão de </a:t>
            </a:r>
            <a:r>
              <a:rPr lang="pt-B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de AG em 500 </a:t>
            </a:r>
            <a:r>
              <a:rPr lang="pt-BR" sz="1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 </a:t>
            </a:r>
            <a:r>
              <a:rPr lang="pt-BR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tão forte </a:t>
            </a:r>
            <a:r>
              <a:rPr lang="pt-B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quanto na Fig. 1</a:t>
            </a: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 exceção da faixa 26ºS a norte</a:t>
            </a:r>
            <a:endParaRPr lang="pt-BR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BFB912-C0FF-4582-B91E-C8AAA52BB659}"/>
              </a:ext>
            </a:extLst>
          </p:cNvPr>
          <p:cNvSpPr/>
          <p:nvPr/>
        </p:nvSpPr>
        <p:spPr>
          <a:xfrm>
            <a:off x="9724503" y="5372099"/>
            <a:ext cx="666736" cy="106992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BDC92E-78D5-4168-A180-43A032D6CE79}"/>
              </a:ext>
            </a:extLst>
          </p:cNvPr>
          <p:cNvSpPr/>
          <p:nvPr/>
        </p:nvSpPr>
        <p:spPr>
          <a:xfrm>
            <a:off x="7047567" y="3713208"/>
            <a:ext cx="488130" cy="81091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74125E47-B72E-4451-A88C-7548BA183A7E}"/>
              </a:ext>
            </a:extLst>
          </p:cNvPr>
          <p:cNvSpPr txBox="1">
            <a:spLocks/>
          </p:cNvSpPr>
          <p:nvPr/>
        </p:nvSpPr>
        <p:spPr>
          <a:xfrm>
            <a:off x="10408450" y="2439022"/>
            <a:ext cx="693386" cy="412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66ºS</a:t>
            </a:r>
            <a:endParaRPr lang="pt-BR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171359F-22EC-44B3-9E01-04DE34ECA152}"/>
              </a:ext>
            </a:extLst>
          </p:cNvPr>
          <p:cNvSpPr txBox="1">
            <a:spLocks/>
          </p:cNvSpPr>
          <p:nvPr/>
        </p:nvSpPr>
        <p:spPr>
          <a:xfrm>
            <a:off x="6847707" y="0"/>
            <a:ext cx="5302069" cy="437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Correlações de Campos Zonais</a:t>
            </a:r>
          </a:p>
        </p:txBody>
      </p:sp>
    </p:spTree>
    <p:extLst>
      <p:ext uri="{BB962C8B-B14F-4D97-AF65-F5344CB8AC3E}">
        <p14:creationId xmlns:p14="http://schemas.microsoft.com/office/powerpoint/2010/main" val="335663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6F0EC-3AC8-4972-9411-F8E38DAE3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1" t="19177" r="47955" b="14326"/>
          <a:stretch/>
        </p:blipFill>
        <p:spPr>
          <a:xfrm>
            <a:off x="4361786" y="155639"/>
            <a:ext cx="3396326" cy="3425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7858DD-EF8B-4850-8D30-886E30379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9" t="18773" r="48977" b="16347"/>
          <a:stretch/>
        </p:blipFill>
        <p:spPr>
          <a:xfrm>
            <a:off x="8503267" y="2313210"/>
            <a:ext cx="3488204" cy="33312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08C911-0F1C-4396-AE46-544C5E9D7EF3}"/>
              </a:ext>
            </a:extLst>
          </p:cNvPr>
          <p:cNvSpPr txBox="1">
            <a:spLocks/>
          </p:cNvSpPr>
          <p:nvPr/>
        </p:nvSpPr>
        <p:spPr>
          <a:xfrm>
            <a:off x="147685" y="6240149"/>
            <a:ext cx="4145027" cy="476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4a)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(x100) 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anomalia mensal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 (500 </a:t>
            </a:r>
            <a:r>
              <a:rPr lang="pt-BR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anomalias em </a:t>
            </a:r>
            <a:r>
              <a:rPr lang="pt-B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50º S, 95º E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o inverno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ACF793-E252-437A-9CC4-3891EDE4866C}"/>
              </a:ext>
            </a:extLst>
          </p:cNvPr>
          <p:cNvSpPr txBox="1">
            <a:spLocks/>
          </p:cNvSpPr>
          <p:nvPr/>
        </p:nvSpPr>
        <p:spPr>
          <a:xfrm>
            <a:off x="4299286" y="3537357"/>
            <a:ext cx="3643546" cy="462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4b)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(x100) 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anomalia mensal de </a:t>
            </a:r>
            <a:r>
              <a:rPr lang="pt-B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PNM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anomalias em </a:t>
            </a:r>
            <a:r>
              <a:rPr lang="pt-B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50º S, 100º E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durante o inverno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7FCFE6-BA4E-4E65-B6BF-6C81351A59AA}"/>
              </a:ext>
            </a:extLst>
          </p:cNvPr>
          <p:cNvSpPr txBox="1">
            <a:spLocks/>
          </p:cNvSpPr>
          <p:nvPr/>
        </p:nvSpPr>
        <p:spPr>
          <a:xfrm>
            <a:off x="4989993" y="5133085"/>
            <a:ext cx="3577727" cy="632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4c)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em 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mas com remoção de media, 1º e 2º harmónico de cada ano individual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A17E11C-0F2A-4616-A335-D127A1EE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7" t="12709" r="48182" b="22006"/>
          <a:stretch/>
        </p:blipFill>
        <p:spPr>
          <a:xfrm>
            <a:off x="283890" y="2900668"/>
            <a:ext cx="3493879" cy="3331448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ADE6748A-A781-4FB5-93E0-96A85A693D64}"/>
              </a:ext>
            </a:extLst>
          </p:cNvPr>
          <p:cNvSpPr txBox="1">
            <a:spLocks/>
          </p:cNvSpPr>
          <p:nvPr/>
        </p:nvSpPr>
        <p:spPr>
          <a:xfrm>
            <a:off x="850762" y="3593207"/>
            <a:ext cx="217518" cy="289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7E18758-670F-4715-8C3A-7B1C0EE2D891}"/>
              </a:ext>
            </a:extLst>
          </p:cNvPr>
          <p:cNvSpPr txBox="1">
            <a:spLocks/>
          </p:cNvSpPr>
          <p:nvPr/>
        </p:nvSpPr>
        <p:spPr>
          <a:xfrm>
            <a:off x="1446252" y="3263906"/>
            <a:ext cx="217518" cy="289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3660115-FDAD-47FE-82EC-941AB7A09F7A}"/>
              </a:ext>
            </a:extLst>
          </p:cNvPr>
          <p:cNvSpPr txBox="1">
            <a:spLocks/>
          </p:cNvSpPr>
          <p:nvPr/>
        </p:nvSpPr>
        <p:spPr>
          <a:xfrm>
            <a:off x="2866915" y="3448344"/>
            <a:ext cx="217518" cy="289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4FC9F541-1F15-4670-9EBA-95D8A375D14C}"/>
              </a:ext>
            </a:extLst>
          </p:cNvPr>
          <p:cNvSpPr txBox="1">
            <a:spLocks/>
          </p:cNvSpPr>
          <p:nvPr/>
        </p:nvSpPr>
        <p:spPr>
          <a:xfrm>
            <a:off x="1174354" y="5328149"/>
            <a:ext cx="217518" cy="289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D72DA51-1F33-45C2-A94D-154770B48CCD}"/>
              </a:ext>
            </a:extLst>
          </p:cNvPr>
          <p:cNvSpPr txBox="1">
            <a:spLocks/>
          </p:cNvSpPr>
          <p:nvPr/>
        </p:nvSpPr>
        <p:spPr>
          <a:xfrm>
            <a:off x="1446252" y="4143022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A5F5676-41BC-46D8-B855-2951A4460ECA}"/>
              </a:ext>
            </a:extLst>
          </p:cNvPr>
          <p:cNvSpPr txBox="1">
            <a:spLocks/>
          </p:cNvSpPr>
          <p:nvPr/>
        </p:nvSpPr>
        <p:spPr>
          <a:xfrm>
            <a:off x="2828815" y="4123338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332287F-4189-4BA2-8DBF-4A6B4FDA3159}"/>
              </a:ext>
            </a:extLst>
          </p:cNvPr>
          <p:cNvSpPr txBox="1">
            <a:spLocks/>
          </p:cNvSpPr>
          <p:nvPr/>
        </p:nvSpPr>
        <p:spPr>
          <a:xfrm>
            <a:off x="1898283" y="5091878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3450C2-954F-4C89-A8B3-6671E7953861}"/>
              </a:ext>
            </a:extLst>
          </p:cNvPr>
          <p:cNvGrpSpPr/>
          <p:nvPr/>
        </p:nvGrpSpPr>
        <p:grpSpPr>
          <a:xfrm>
            <a:off x="13557" y="2694784"/>
            <a:ext cx="3998544" cy="3498860"/>
            <a:chOff x="2412895" y="332319"/>
            <a:chExt cx="6960668" cy="593709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FCAA01-CAD0-434E-98C1-93A01DBCF00E}"/>
                </a:ext>
              </a:extLst>
            </p:cNvPr>
            <p:cNvCxnSpPr>
              <a:cxnSpLocks/>
            </p:cNvCxnSpPr>
            <p:nvPr/>
          </p:nvCxnSpPr>
          <p:spPr>
            <a:xfrm>
              <a:off x="5862977" y="744842"/>
              <a:ext cx="140176" cy="5461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E9F2EFEC-21DC-410A-8E6A-1D249DBC8ECC}"/>
                </a:ext>
              </a:extLst>
            </p:cNvPr>
            <p:cNvSpPr txBox="1">
              <a:spLocks/>
            </p:cNvSpPr>
            <p:nvPr/>
          </p:nvSpPr>
          <p:spPr>
            <a:xfrm>
              <a:off x="8867622" y="3219226"/>
              <a:ext cx="505941" cy="4744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0º</a:t>
              </a: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43911BCE-7351-48B2-88EA-EC8E5FF55359}"/>
                </a:ext>
              </a:extLst>
            </p:cNvPr>
            <p:cNvSpPr txBox="1">
              <a:spLocks/>
            </p:cNvSpPr>
            <p:nvPr/>
          </p:nvSpPr>
          <p:spPr>
            <a:xfrm>
              <a:off x="2412895" y="3361669"/>
              <a:ext cx="673968" cy="4195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180º</a:t>
              </a: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4F0DDD15-1A04-4AB1-932E-FAFFEF795735}"/>
                </a:ext>
              </a:extLst>
            </p:cNvPr>
            <p:cNvSpPr txBox="1">
              <a:spLocks/>
            </p:cNvSpPr>
            <p:nvPr/>
          </p:nvSpPr>
          <p:spPr>
            <a:xfrm>
              <a:off x="5550794" y="332319"/>
              <a:ext cx="918699" cy="4559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90ºW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C7835FD-CF2B-46C2-8045-BE39FFD06180}"/>
                </a:ext>
              </a:extLst>
            </p:cNvPr>
            <p:cNvCxnSpPr>
              <a:cxnSpLocks/>
              <a:endCxn id="56" idx="3"/>
            </p:cNvCxnSpPr>
            <p:nvPr/>
          </p:nvCxnSpPr>
          <p:spPr>
            <a:xfrm flipH="1">
              <a:off x="3086863" y="3473864"/>
              <a:ext cx="5715508" cy="975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830ACE3-1B1D-4BA2-9605-737431C1D6E1}"/>
                </a:ext>
              </a:extLst>
            </p:cNvPr>
            <p:cNvSpPr/>
            <p:nvPr/>
          </p:nvSpPr>
          <p:spPr>
            <a:xfrm>
              <a:off x="3948735" y="1624640"/>
              <a:ext cx="3989471" cy="37257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00" b="1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618869-1A47-494A-B11E-ABEAAC917CB8}"/>
                </a:ext>
              </a:extLst>
            </p:cNvPr>
            <p:cNvSpPr/>
            <p:nvPr/>
          </p:nvSpPr>
          <p:spPr>
            <a:xfrm>
              <a:off x="5001872" y="2598477"/>
              <a:ext cx="1842122" cy="17549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00" b="1">
                <a:solidFill>
                  <a:srgbClr val="C00000"/>
                </a:solidFill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EF418E81-02CA-452B-BDA4-3A95F7D063E6}"/>
                </a:ext>
              </a:extLst>
            </p:cNvPr>
            <p:cNvSpPr txBox="1">
              <a:spLocks/>
            </p:cNvSpPr>
            <p:nvPr/>
          </p:nvSpPr>
          <p:spPr>
            <a:xfrm>
              <a:off x="5934937" y="5849869"/>
              <a:ext cx="688932" cy="4195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90ºE</a:t>
              </a: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0F63203F-8EE4-4590-8953-43FA8C4D9397}"/>
              </a:ext>
            </a:extLst>
          </p:cNvPr>
          <p:cNvSpPr txBox="1">
            <a:spLocks/>
          </p:cNvSpPr>
          <p:nvPr/>
        </p:nvSpPr>
        <p:spPr>
          <a:xfrm>
            <a:off x="7781739" y="1665322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65619C36-90FB-4D3A-B985-1C5E24C89D64}"/>
              </a:ext>
            </a:extLst>
          </p:cNvPr>
          <p:cNvSpPr txBox="1">
            <a:spLocks/>
          </p:cNvSpPr>
          <p:nvPr/>
        </p:nvSpPr>
        <p:spPr>
          <a:xfrm>
            <a:off x="4073832" y="1749267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27DD435D-5724-4FF6-A84E-3CB55CE49806}"/>
              </a:ext>
            </a:extLst>
          </p:cNvPr>
          <p:cNvSpPr txBox="1">
            <a:spLocks/>
          </p:cNvSpPr>
          <p:nvPr/>
        </p:nvSpPr>
        <p:spPr>
          <a:xfrm>
            <a:off x="5876393" y="-35996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2CAEE8C-4A79-469C-9340-D418FA713050}"/>
              </a:ext>
            </a:extLst>
          </p:cNvPr>
          <p:cNvCxnSpPr>
            <a:cxnSpLocks/>
          </p:cNvCxnSpPr>
          <p:nvPr/>
        </p:nvCxnSpPr>
        <p:spPr>
          <a:xfrm>
            <a:off x="6066020" y="225791"/>
            <a:ext cx="80524" cy="3218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C991AA8-005F-4800-88C1-92EC639FBEAA}"/>
              </a:ext>
            </a:extLst>
          </p:cNvPr>
          <p:cNvCxnSpPr>
            <a:cxnSpLocks/>
            <a:endCxn id="77" idx="3"/>
          </p:cNvCxnSpPr>
          <p:nvPr/>
        </p:nvCxnSpPr>
        <p:spPr>
          <a:xfrm flipH="1">
            <a:off x="4460992" y="1815386"/>
            <a:ext cx="3283264" cy="57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itle 1">
            <a:extLst>
              <a:ext uri="{FF2B5EF4-FFF2-40B4-BE49-F238E27FC236}">
                <a16:creationId xmlns:a16="http://schemas.microsoft.com/office/drawing/2014/main" id="{B6A0EBFA-B9B3-4FAF-872E-1051829F146F}"/>
              </a:ext>
            </a:extLst>
          </p:cNvPr>
          <p:cNvSpPr txBox="1">
            <a:spLocks/>
          </p:cNvSpPr>
          <p:nvPr/>
        </p:nvSpPr>
        <p:spPr>
          <a:xfrm>
            <a:off x="5983045" y="3444317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97364584-DEAA-412D-8833-634DAC4830C4}"/>
              </a:ext>
            </a:extLst>
          </p:cNvPr>
          <p:cNvSpPr txBox="1">
            <a:spLocks/>
          </p:cNvSpPr>
          <p:nvPr/>
        </p:nvSpPr>
        <p:spPr>
          <a:xfrm>
            <a:off x="-77849" y="951604"/>
            <a:ext cx="4465404" cy="1548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padrão mais forte é encontrado em 4a.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Negativas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encontradas em latitudes altas e baixas (Figura 2b)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Latitudes Médias caracterizadas por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positivas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próximas a 50ºS, tal como presente na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2b</a:t>
            </a: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945D0C52-E621-4185-89FF-E66C7B55611D}"/>
              </a:ext>
            </a:extLst>
          </p:cNvPr>
          <p:cNvSpPr txBox="1">
            <a:spLocks/>
          </p:cNvSpPr>
          <p:nvPr/>
        </p:nvSpPr>
        <p:spPr>
          <a:xfrm>
            <a:off x="5417885" y="1395956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5A5D8815-987A-484E-A70A-B9EB8CE9FEC0}"/>
              </a:ext>
            </a:extLst>
          </p:cNvPr>
          <p:cNvSpPr txBox="1">
            <a:spLocks/>
          </p:cNvSpPr>
          <p:nvPr/>
        </p:nvSpPr>
        <p:spPr>
          <a:xfrm>
            <a:off x="6951296" y="1635830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07F159B1-85DA-44EA-B512-93838444368C}"/>
              </a:ext>
            </a:extLst>
          </p:cNvPr>
          <p:cNvSpPr txBox="1">
            <a:spLocks/>
          </p:cNvSpPr>
          <p:nvPr/>
        </p:nvSpPr>
        <p:spPr>
          <a:xfrm>
            <a:off x="5818822" y="2359818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3B2A955B-6EB2-4ED1-A2F9-AD4FAF8AE0F6}"/>
              </a:ext>
            </a:extLst>
          </p:cNvPr>
          <p:cNvSpPr txBox="1">
            <a:spLocks/>
          </p:cNvSpPr>
          <p:nvPr/>
        </p:nvSpPr>
        <p:spPr>
          <a:xfrm>
            <a:off x="5539060" y="523365"/>
            <a:ext cx="268330" cy="35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0276DE83-73E6-4D06-89FC-10B262DADB0B}"/>
              </a:ext>
            </a:extLst>
          </p:cNvPr>
          <p:cNvSpPr txBox="1">
            <a:spLocks/>
          </p:cNvSpPr>
          <p:nvPr/>
        </p:nvSpPr>
        <p:spPr>
          <a:xfrm>
            <a:off x="5006682" y="2175665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CCD66859-1EC9-4467-8712-59C6DB7D0E7E}"/>
              </a:ext>
            </a:extLst>
          </p:cNvPr>
          <p:cNvSpPr txBox="1">
            <a:spLocks/>
          </p:cNvSpPr>
          <p:nvPr/>
        </p:nvSpPr>
        <p:spPr>
          <a:xfrm>
            <a:off x="7084579" y="2296575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7275E739-8F89-4749-858C-7AD861419149}"/>
              </a:ext>
            </a:extLst>
          </p:cNvPr>
          <p:cNvSpPr txBox="1">
            <a:spLocks/>
          </p:cNvSpPr>
          <p:nvPr/>
        </p:nvSpPr>
        <p:spPr>
          <a:xfrm>
            <a:off x="6161386" y="1475833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84E55D59-1B5B-45CB-9593-3F1B4585180B}"/>
              </a:ext>
            </a:extLst>
          </p:cNvPr>
          <p:cNvSpPr txBox="1">
            <a:spLocks/>
          </p:cNvSpPr>
          <p:nvPr/>
        </p:nvSpPr>
        <p:spPr>
          <a:xfrm>
            <a:off x="6252909" y="1944905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73F4ADB4-13B8-4FFD-8677-AA98A22A2B22}"/>
              </a:ext>
            </a:extLst>
          </p:cNvPr>
          <p:cNvSpPr txBox="1">
            <a:spLocks/>
          </p:cNvSpPr>
          <p:nvPr/>
        </p:nvSpPr>
        <p:spPr>
          <a:xfrm>
            <a:off x="5642886" y="1915749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E0D8C89F-D1B2-453C-AC0B-7197491A91BA}"/>
              </a:ext>
            </a:extLst>
          </p:cNvPr>
          <p:cNvSpPr txBox="1">
            <a:spLocks/>
          </p:cNvSpPr>
          <p:nvPr/>
        </p:nvSpPr>
        <p:spPr>
          <a:xfrm>
            <a:off x="5942165" y="1769879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439D5823-CA42-460D-8D6C-D9B6192C0B28}"/>
              </a:ext>
            </a:extLst>
          </p:cNvPr>
          <p:cNvSpPr txBox="1">
            <a:spLocks/>
          </p:cNvSpPr>
          <p:nvPr/>
        </p:nvSpPr>
        <p:spPr>
          <a:xfrm>
            <a:off x="1667331" y="4694002"/>
            <a:ext cx="211179" cy="3683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6CBACEC3-FE10-4783-B699-0F8FDB7162F0}"/>
              </a:ext>
            </a:extLst>
          </p:cNvPr>
          <p:cNvSpPr txBox="1">
            <a:spLocks/>
          </p:cNvSpPr>
          <p:nvPr/>
        </p:nvSpPr>
        <p:spPr>
          <a:xfrm>
            <a:off x="2220199" y="4599921"/>
            <a:ext cx="211179" cy="3683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id="{AE7F3C2E-A3DA-4901-9EDC-3789A7DC2261}"/>
              </a:ext>
            </a:extLst>
          </p:cNvPr>
          <p:cNvSpPr txBox="1">
            <a:spLocks/>
          </p:cNvSpPr>
          <p:nvPr/>
        </p:nvSpPr>
        <p:spPr>
          <a:xfrm>
            <a:off x="2049559" y="4180764"/>
            <a:ext cx="211179" cy="3683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BC1D2828-A545-4340-BD71-3B3CD940AFE6}"/>
              </a:ext>
            </a:extLst>
          </p:cNvPr>
          <p:cNvSpPr txBox="1">
            <a:spLocks/>
          </p:cNvSpPr>
          <p:nvPr/>
        </p:nvSpPr>
        <p:spPr>
          <a:xfrm>
            <a:off x="4000460" y="4088613"/>
            <a:ext cx="4309542" cy="820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Negativas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mais fracas nas latitudes baixas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Positivo no Atlântico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mudou para 15º a leste</a:t>
            </a: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FA59AF47-586C-4D48-897E-572E2057503C}"/>
              </a:ext>
            </a:extLst>
          </p:cNvPr>
          <p:cNvSpPr txBox="1">
            <a:spLocks/>
          </p:cNvSpPr>
          <p:nvPr/>
        </p:nvSpPr>
        <p:spPr>
          <a:xfrm>
            <a:off x="662427" y="3759932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-46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38550B98-93E3-42BA-B297-036010771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7937" r="10258" b="7886"/>
          <a:stretch/>
        </p:blipFill>
        <p:spPr>
          <a:xfrm>
            <a:off x="9860323" y="48319"/>
            <a:ext cx="2177897" cy="2081970"/>
          </a:xfrm>
          <a:prstGeom prst="rect">
            <a:avLst/>
          </a:prstGeom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2B157AD8-0292-4D32-A972-9380A6BC41A2}"/>
              </a:ext>
            </a:extLst>
          </p:cNvPr>
          <p:cNvSpPr txBox="1">
            <a:spLocks/>
          </p:cNvSpPr>
          <p:nvPr/>
        </p:nvSpPr>
        <p:spPr>
          <a:xfrm>
            <a:off x="9248990" y="4204670"/>
            <a:ext cx="268330" cy="35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69702C46-F76E-415B-A4A1-638002D43F8D}"/>
              </a:ext>
            </a:extLst>
          </p:cNvPr>
          <p:cNvSpPr txBox="1">
            <a:spLocks/>
          </p:cNvSpPr>
          <p:nvPr/>
        </p:nvSpPr>
        <p:spPr>
          <a:xfrm>
            <a:off x="9429993" y="4785718"/>
            <a:ext cx="268330" cy="35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CA869EC4-6AA3-4D7A-9509-25E1A0B86DF6}"/>
              </a:ext>
            </a:extLst>
          </p:cNvPr>
          <p:cNvSpPr txBox="1">
            <a:spLocks/>
          </p:cNvSpPr>
          <p:nvPr/>
        </p:nvSpPr>
        <p:spPr>
          <a:xfrm>
            <a:off x="10388532" y="3821850"/>
            <a:ext cx="268330" cy="35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itle 1">
            <a:extLst>
              <a:ext uri="{FF2B5EF4-FFF2-40B4-BE49-F238E27FC236}">
                <a16:creationId xmlns:a16="http://schemas.microsoft.com/office/drawing/2014/main" id="{D5922127-E24C-4AE8-BE12-56C8584022F9}"/>
              </a:ext>
            </a:extLst>
          </p:cNvPr>
          <p:cNvSpPr txBox="1">
            <a:spLocks/>
          </p:cNvSpPr>
          <p:nvPr/>
        </p:nvSpPr>
        <p:spPr>
          <a:xfrm>
            <a:off x="9473343" y="2980121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583F8477-0A4B-4B5E-AD7F-F6AEA21F5497}"/>
              </a:ext>
            </a:extLst>
          </p:cNvPr>
          <p:cNvSpPr txBox="1">
            <a:spLocks/>
          </p:cNvSpPr>
          <p:nvPr/>
        </p:nvSpPr>
        <p:spPr>
          <a:xfrm>
            <a:off x="9569575" y="3628500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628A20F6-4CC4-4587-9E78-996E39D5887A}"/>
              </a:ext>
            </a:extLst>
          </p:cNvPr>
          <p:cNvSpPr txBox="1">
            <a:spLocks/>
          </p:cNvSpPr>
          <p:nvPr/>
        </p:nvSpPr>
        <p:spPr>
          <a:xfrm>
            <a:off x="11091627" y="3609583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D2E7F4B5-897C-44B6-9145-1580B0764410}"/>
              </a:ext>
            </a:extLst>
          </p:cNvPr>
          <p:cNvSpPr txBox="1">
            <a:spLocks/>
          </p:cNvSpPr>
          <p:nvPr/>
        </p:nvSpPr>
        <p:spPr>
          <a:xfrm>
            <a:off x="10074465" y="4486482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3094B215-8799-4468-8ED0-9BC6DB69752B}"/>
              </a:ext>
            </a:extLst>
          </p:cNvPr>
          <p:cNvSpPr txBox="1">
            <a:spLocks/>
          </p:cNvSpPr>
          <p:nvPr/>
        </p:nvSpPr>
        <p:spPr>
          <a:xfrm>
            <a:off x="8719099" y="4202095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5AB97832-4761-4014-9C6A-C8E6AD0160B1}"/>
              </a:ext>
            </a:extLst>
          </p:cNvPr>
          <p:cNvSpPr txBox="1">
            <a:spLocks/>
          </p:cNvSpPr>
          <p:nvPr/>
        </p:nvSpPr>
        <p:spPr>
          <a:xfrm>
            <a:off x="10474574" y="3012163"/>
            <a:ext cx="268330" cy="35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EDA852A1-2CB9-46DE-8146-DFA037AE4382}"/>
              </a:ext>
            </a:extLst>
          </p:cNvPr>
          <p:cNvSpPr txBox="1">
            <a:spLocks/>
          </p:cNvSpPr>
          <p:nvPr/>
        </p:nvSpPr>
        <p:spPr>
          <a:xfrm>
            <a:off x="10417276" y="2551580"/>
            <a:ext cx="282085" cy="35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1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E571BD1F-C958-4CD5-80B5-0C5C225E9906}"/>
              </a:ext>
            </a:extLst>
          </p:cNvPr>
          <p:cNvSpPr txBox="1">
            <a:spLocks/>
          </p:cNvSpPr>
          <p:nvPr/>
        </p:nvSpPr>
        <p:spPr>
          <a:xfrm>
            <a:off x="6832599" y="5793620"/>
            <a:ext cx="5397465" cy="105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negativas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fracas na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Antártica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Banda de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negativa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desaparece no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Pacífico Subtropical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4a não é reflexo da variabilidade interanual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exceto no Pacífico Subtropical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2E08211F-1A37-491F-81DD-E6B3B1A09A10}"/>
              </a:ext>
            </a:extLst>
          </p:cNvPr>
          <p:cNvCxnSpPr>
            <a:cxnSpLocks/>
          </p:cNvCxnSpPr>
          <p:nvPr/>
        </p:nvCxnSpPr>
        <p:spPr>
          <a:xfrm>
            <a:off x="10200785" y="2383454"/>
            <a:ext cx="80524" cy="3218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itle 1">
            <a:extLst>
              <a:ext uri="{FF2B5EF4-FFF2-40B4-BE49-F238E27FC236}">
                <a16:creationId xmlns:a16="http://schemas.microsoft.com/office/drawing/2014/main" id="{8F2B5A01-72F1-4130-B5A7-7EC61F74C158}"/>
              </a:ext>
            </a:extLst>
          </p:cNvPr>
          <p:cNvSpPr txBox="1">
            <a:spLocks/>
          </p:cNvSpPr>
          <p:nvPr/>
        </p:nvSpPr>
        <p:spPr>
          <a:xfrm>
            <a:off x="11926798" y="3841663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060D461F-EA6D-4BE2-96AF-17B4B35056B5}"/>
              </a:ext>
            </a:extLst>
          </p:cNvPr>
          <p:cNvSpPr txBox="1">
            <a:spLocks/>
          </p:cNvSpPr>
          <p:nvPr/>
        </p:nvSpPr>
        <p:spPr>
          <a:xfrm>
            <a:off x="8251714" y="3888463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159" name="Title 1">
            <a:extLst>
              <a:ext uri="{FF2B5EF4-FFF2-40B4-BE49-F238E27FC236}">
                <a16:creationId xmlns:a16="http://schemas.microsoft.com/office/drawing/2014/main" id="{823DB894-87E1-43D3-A0AD-93BC3AE6B207}"/>
              </a:ext>
            </a:extLst>
          </p:cNvPr>
          <p:cNvSpPr txBox="1">
            <a:spLocks/>
          </p:cNvSpPr>
          <p:nvPr/>
        </p:nvSpPr>
        <p:spPr>
          <a:xfrm>
            <a:off x="10021452" y="2140345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BA82D8E-632A-439C-BDCC-9A2A9F4F64FA}"/>
              </a:ext>
            </a:extLst>
          </p:cNvPr>
          <p:cNvCxnSpPr>
            <a:cxnSpLocks/>
          </p:cNvCxnSpPr>
          <p:nvPr/>
        </p:nvCxnSpPr>
        <p:spPr>
          <a:xfrm flipH="1">
            <a:off x="8606051" y="3991727"/>
            <a:ext cx="3283264" cy="57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Oval 165">
            <a:extLst>
              <a:ext uri="{FF2B5EF4-FFF2-40B4-BE49-F238E27FC236}">
                <a16:creationId xmlns:a16="http://schemas.microsoft.com/office/drawing/2014/main" id="{7E303FD9-6BA0-4CF5-AFBD-6C6E6F538E3D}"/>
              </a:ext>
            </a:extLst>
          </p:cNvPr>
          <p:cNvSpPr/>
          <p:nvPr/>
        </p:nvSpPr>
        <p:spPr>
          <a:xfrm>
            <a:off x="9101152" y="2901938"/>
            <a:ext cx="2291745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D528594D-14CC-4E4F-A27E-B8E5DC3A2D18}"/>
              </a:ext>
            </a:extLst>
          </p:cNvPr>
          <p:cNvSpPr/>
          <p:nvPr/>
        </p:nvSpPr>
        <p:spPr>
          <a:xfrm>
            <a:off x="9706124" y="3475842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8663B46B-43A2-4FB0-8113-E9951469AABE}"/>
              </a:ext>
            </a:extLst>
          </p:cNvPr>
          <p:cNvSpPr txBox="1">
            <a:spLocks/>
          </p:cNvSpPr>
          <p:nvPr/>
        </p:nvSpPr>
        <p:spPr>
          <a:xfrm>
            <a:off x="10243469" y="5395677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5F155F5D-8CE2-4362-81B2-D29088593897}"/>
              </a:ext>
            </a:extLst>
          </p:cNvPr>
          <p:cNvSpPr txBox="1">
            <a:spLocks/>
          </p:cNvSpPr>
          <p:nvPr/>
        </p:nvSpPr>
        <p:spPr>
          <a:xfrm>
            <a:off x="10644279" y="1454657"/>
            <a:ext cx="434504" cy="241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pt-B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39D25C2C-6D48-40A2-9832-260C3C2F909F}"/>
              </a:ext>
            </a:extLst>
          </p:cNvPr>
          <p:cNvSpPr txBox="1">
            <a:spLocks/>
          </p:cNvSpPr>
          <p:nvPr/>
        </p:nvSpPr>
        <p:spPr>
          <a:xfrm>
            <a:off x="10861531" y="1310051"/>
            <a:ext cx="434504" cy="587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endParaRPr lang="pt-B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4FF55AF0-DE6C-4679-90B0-9A56EA471079}"/>
              </a:ext>
            </a:extLst>
          </p:cNvPr>
          <p:cNvSpPr txBox="1">
            <a:spLocks/>
          </p:cNvSpPr>
          <p:nvPr/>
        </p:nvSpPr>
        <p:spPr>
          <a:xfrm>
            <a:off x="-19712" y="61766"/>
            <a:ext cx="4271026" cy="703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The Zonal </a:t>
            </a:r>
            <a:r>
              <a:rPr lang="pt-BR" sz="25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Wavenumber</a:t>
            </a:r>
            <a:r>
              <a:rPr lang="pt-BR" sz="2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pt-BR" sz="25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endParaRPr lang="pt-BR" sz="25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57A21111-0C8D-4734-80F1-674FB03547D9}"/>
              </a:ext>
            </a:extLst>
          </p:cNvPr>
          <p:cNvSpPr txBox="1">
            <a:spLocks/>
          </p:cNvSpPr>
          <p:nvPr/>
        </p:nvSpPr>
        <p:spPr>
          <a:xfrm>
            <a:off x="914430" y="773318"/>
            <a:ext cx="2481436" cy="206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4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pt-BR" sz="1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-point </a:t>
            </a:r>
            <a:r>
              <a:rPr lang="pt-BR" sz="14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pt-BR" sz="1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endParaRPr lang="pt-BR" sz="14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F953FEB-8D64-445E-904B-EE52CF51EC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204" t="14528" r="17500" b="12507"/>
          <a:stretch/>
        </p:blipFill>
        <p:spPr>
          <a:xfrm>
            <a:off x="8543035" y="144392"/>
            <a:ext cx="1116234" cy="1982204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D4824F22-D5C6-4E55-AF51-16DA6FAACD98}"/>
              </a:ext>
            </a:extLst>
          </p:cNvPr>
          <p:cNvSpPr txBox="1">
            <a:spLocks/>
          </p:cNvSpPr>
          <p:nvPr/>
        </p:nvSpPr>
        <p:spPr>
          <a:xfrm>
            <a:off x="9184781" y="577265"/>
            <a:ext cx="296413" cy="683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FA8414FB-C3D6-4F7B-9AEE-2BE3DD2FAE81}"/>
              </a:ext>
            </a:extLst>
          </p:cNvPr>
          <p:cNvSpPr txBox="1">
            <a:spLocks/>
          </p:cNvSpPr>
          <p:nvPr/>
        </p:nvSpPr>
        <p:spPr>
          <a:xfrm>
            <a:off x="8562826" y="18922"/>
            <a:ext cx="296413" cy="683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8C44805A-C9A4-48F5-A659-A91F66D2BF6C}"/>
              </a:ext>
            </a:extLst>
          </p:cNvPr>
          <p:cNvSpPr txBox="1">
            <a:spLocks/>
          </p:cNvSpPr>
          <p:nvPr/>
        </p:nvSpPr>
        <p:spPr>
          <a:xfrm>
            <a:off x="8613091" y="1199041"/>
            <a:ext cx="296413" cy="683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F93FF4A4-DA11-4DE2-96FF-A8E2D6B714AA}"/>
              </a:ext>
            </a:extLst>
          </p:cNvPr>
          <p:cNvSpPr txBox="1">
            <a:spLocks/>
          </p:cNvSpPr>
          <p:nvPr/>
        </p:nvSpPr>
        <p:spPr>
          <a:xfrm>
            <a:off x="8930056" y="-193356"/>
            <a:ext cx="434504" cy="587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pt-B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D7C10687-B83D-4F90-BE73-6ECA2D476603}"/>
              </a:ext>
            </a:extLst>
          </p:cNvPr>
          <p:cNvSpPr txBox="1">
            <a:spLocks/>
          </p:cNvSpPr>
          <p:nvPr/>
        </p:nvSpPr>
        <p:spPr>
          <a:xfrm>
            <a:off x="5944387" y="688502"/>
            <a:ext cx="268330" cy="35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29C5A6E9-E90C-4323-9450-0725CE970EA6}"/>
              </a:ext>
            </a:extLst>
          </p:cNvPr>
          <p:cNvSpPr txBox="1">
            <a:spLocks/>
          </p:cNvSpPr>
          <p:nvPr/>
        </p:nvSpPr>
        <p:spPr>
          <a:xfrm>
            <a:off x="1539946" y="3254066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-29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A8FC06AF-3510-4A85-9AE4-8608490F0CA3}"/>
              </a:ext>
            </a:extLst>
          </p:cNvPr>
          <p:cNvSpPr txBox="1">
            <a:spLocks/>
          </p:cNvSpPr>
          <p:nvPr/>
        </p:nvSpPr>
        <p:spPr>
          <a:xfrm>
            <a:off x="2988185" y="3585448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-24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E72D3F9A-D1C3-4EDD-9D70-82FA4D762713}"/>
              </a:ext>
            </a:extLst>
          </p:cNvPr>
          <p:cNvSpPr txBox="1">
            <a:spLocks/>
          </p:cNvSpPr>
          <p:nvPr/>
        </p:nvSpPr>
        <p:spPr>
          <a:xfrm>
            <a:off x="1263167" y="5466838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-43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BB23DCB9-C037-4571-B93C-1EB872FC963E}"/>
              </a:ext>
            </a:extLst>
          </p:cNvPr>
          <p:cNvSpPr txBox="1">
            <a:spLocks/>
          </p:cNvSpPr>
          <p:nvPr/>
        </p:nvSpPr>
        <p:spPr>
          <a:xfrm>
            <a:off x="4992919" y="249282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-25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C42673AE-A80F-444D-9A4A-9A96E126E6C9}"/>
              </a:ext>
            </a:extLst>
          </p:cNvPr>
          <p:cNvSpPr txBox="1">
            <a:spLocks/>
          </p:cNvSpPr>
          <p:nvPr/>
        </p:nvSpPr>
        <p:spPr>
          <a:xfrm>
            <a:off x="5387994" y="336871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-23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A5087E6C-8E22-4E89-B980-C88EE82E3042}"/>
              </a:ext>
            </a:extLst>
          </p:cNvPr>
          <p:cNvSpPr txBox="1">
            <a:spLocks/>
          </p:cNvSpPr>
          <p:nvPr/>
        </p:nvSpPr>
        <p:spPr>
          <a:xfrm>
            <a:off x="6048931" y="715926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-26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D28F80-98C3-4877-B072-D7F53D2B9462}"/>
              </a:ext>
            </a:extLst>
          </p:cNvPr>
          <p:cNvSpPr/>
          <p:nvPr/>
        </p:nvSpPr>
        <p:spPr>
          <a:xfrm rot="19378860">
            <a:off x="8632244" y="2875117"/>
            <a:ext cx="1559703" cy="78787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1C703C7-ABF2-44DD-BF34-07B344B49488}"/>
              </a:ext>
            </a:extLst>
          </p:cNvPr>
          <p:cNvSpPr/>
          <p:nvPr/>
        </p:nvSpPr>
        <p:spPr>
          <a:xfrm rot="19378860">
            <a:off x="506611" y="3307849"/>
            <a:ext cx="1559703" cy="78787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6917F8-2910-4DBD-A9C0-8455DDAD44C9}"/>
              </a:ext>
            </a:extLst>
          </p:cNvPr>
          <p:cNvSpPr/>
          <p:nvPr/>
        </p:nvSpPr>
        <p:spPr>
          <a:xfrm>
            <a:off x="8402801" y="0"/>
            <a:ext cx="3759237" cy="2206511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03E2166-526D-412B-8D77-C35C405F1B38}"/>
              </a:ext>
            </a:extLst>
          </p:cNvPr>
          <p:cNvSpPr/>
          <p:nvPr/>
        </p:nvSpPr>
        <p:spPr>
          <a:xfrm>
            <a:off x="4971572" y="722022"/>
            <a:ext cx="2211593" cy="22414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72A595-1DE7-4EF9-BF09-1FDFB8BB4046}"/>
              </a:ext>
            </a:extLst>
          </p:cNvPr>
          <p:cNvSpPr/>
          <p:nvPr/>
        </p:nvSpPr>
        <p:spPr>
          <a:xfrm>
            <a:off x="5549400" y="1338212"/>
            <a:ext cx="1033371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3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8AC6F0-190C-4524-9DD3-0B200EC464F9}"/>
              </a:ext>
            </a:extLst>
          </p:cNvPr>
          <p:cNvSpPr txBox="1">
            <a:spLocks/>
          </p:cNvSpPr>
          <p:nvPr/>
        </p:nvSpPr>
        <p:spPr>
          <a:xfrm>
            <a:off x="4955760" y="156507"/>
            <a:ext cx="2976789" cy="437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Teleconectividade</a:t>
            </a:r>
            <a:endParaRPr lang="pt-BR" sz="25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7F3BFB-4460-443A-8816-ADCA8E40237A}"/>
              </a:ext>
            </a:extLst>
          </p:cNvPr>
          <p:cNvSpPr txBox="1">
            <a:spLocks/>
          </p:cNvSpPr>
          <p:nvPr/>
        </p:nvSpPr>
        <p:spPr>
          <a:xfrm>
            <a:off x="1145625" y="5235481"/>
            <a:ext cx="3797435" cy="437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Teleconectividade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(x100) da Anomalia mensal da AG (500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durante o verão;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6A662-5F4C-4A53-81E1-D6EA49282FDB}"/>
              </a:ext>
            </a:extLst>
          </p:cNvPr>
          <p:cNvGrpSpPr/>
          <p:nvPr/>
        </p:nvGrpSpPr>
        <p:grpSpPr>
          <a:xfrm>
            <a:off x="1046980" y="1017589"/>
            <a:ext cx="4282031" cy="4137270"/>
            <a:chOff x="323276" y="587130"/>
            <a:chExt cx="3348109" cy="33307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67F8B1-6073-435A-8D8F-33F6B3914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58" t="18571" r="49816" b="18571"/>
            <a:stretch/>
          </p:blipFill>
          <p:spPr>
            <a:xfrm>
              <a:off x="323276" y="587130"/>
              <a:ext cx="3348109" cy="333073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3FEC5623-6116-4782-A219-39A203FC321D}"/>
                </a:ext>
              </a:extLst>
            </p:cNvPr>
            <p:cNvSpPr txBox="1">
              <a:spLocks/>
            </p:cNvSpPr>
            <p:nvPr/>
          </p:nvSpPr>
          <p:spPr>
            <a:xfrm>
              <a:off x="3101724" y="2566012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62F5C97-0703-4438-ACED-AE97BC9B685F}"/>
                </a:ext>
              </a:extLst>
            </p:cNvPr>
            <p:cNvSpPr txBox="1">
              <a:spLocks/>
            </p:cNvSpPr>
            <p:nvPr/>
          </p:nvSpPr>
          <p:spPr>
            <a:xfrm>
              <a:off x="904099" y="2845764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88C7759-9DBD-41A8-B548-7BE0BCFA62EC}"/>
                </a:ext>
              </a:extLst>
            </p:cNvPr>
            <p:cNvSpPr txBox="1">
              <a:spLocks/>
            </p:cNvSpPr>
            <p:nvPr/>
          </p:nvSpPr>
          <p:spPr>
            <a:xfrm>
              <a:off x="2713865" y="1010487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C09AA55-AC64-4E72-96CC-78D8E30F60E4}"/>
                </a:ext>
              </a:extLst>
            </p:cNvPr>
            <p:cNvSpPr txBox="1">
              <a:spLocks/>
            </p:cNvSpPr>
            <p:nvPr/>
          </p:nvSpPr>
          <p:spPr>
            <a:xfrm>
              <a:off x="1348683" y="2324492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FE736F5D-8FB1-443E-9E21-8359D0CC9556}"/>
                </a:ext>
              </a:extLst>
            </p:cNvPr>
            <p:cNvSpPr txBox="1">
              <a:spLocks/>
            </p:cNvSpPr>
            <p:nvPr/>
          </p:nvSpPr>
          <p:spPr>
            <a:xfrm>
              <a:off x="2480184" y="2216647"/>
              <a:ext cx="217518" cy="2892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pt-BR" sz="1200" b="1" dirty="0">
                  <a:ln>
                    <a:solidFill>
                      <a:srgbClr val="00206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pt-BR" sz="1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690A727-3D58-42C8-B7FE-411D54F45C69}"/>
              </a:ext>
            </a:extLst>
          </p:cNvPr>
          <p:cNvSpPr txBox="1">
            <a:spLocks/>
          </p:cNvSpPr>
          <p:nvPr/>
        </p:nvSpPr>
        <p:spPr>
          <a:xfrm>
            <a:off x="5884663" y="1761120"/>
            <a:ext cx="4811037" cy="1123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Gangorra fora de fase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continentes subtropicais e oceanos de latitudes médias;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Centros de Alta 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Teleconectivade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conectados ao ponto de grade de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correlação negativa mais forte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0C28A4-8D16-4F86-A585-32C4B7A5E7B6}"/>
              </a:ext>
            </a:extLst>
          </p:cNvPr>
          <p:cNvSpPr txBox="1">
            <a:spLocks/>
          </p:cNvSpPr>
          <p:nvPr/>
        </p:nvSpPr>
        <p:spPr>
          <a:xfrm>
            <a:off x="10077550" y="3527241"/>
            <a:ext cx="2035470" cy="476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Ilha Willis </a:t>
            </a:r>
            <a:r>
              <a:rPr lang="pt-BR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(16ºS, 150ºE)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1CC599-0AB4-4C24-84CF-B34239BBC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64374" r="65930" b="18208"/>
          <a:stretch/>
        </p:blipFill>
        <p:spPr>
          <a:xfrm>
            <a:off x="9858735" y="4003692"/>
            <a:ext cx="2069574" cy="14506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94A6423-E439-4626-A2E1-FF0943F9FB5D}"/>
              </a:ext>
            </a:extLst>
          </p:cNvPr>
          <p:cNvSpPr/>
          <p:nvPr/>
        </p:nvSpPr>
        <p:spPr>
          <a:xfrm>
            <a:off x="1723395" y="1662184"/>
            <a:ext cx="2877054" cy="276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9D9D813-2075-4CAF-9BED-D010E4C81EBB}"/>
              </a:ext>
            </a:extLst>
          </p:cNvPr>
          <p:cNvSpPr/>
          <p:nvPr/>
        </p:nvSpPr>
        <p:spPr>
          <a:xfrm>
            <a:off x="2516163" y="2405134"/>
            <a:ext cx="1317948" cy="1276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7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BE33D970-D089-489E-98C3-FAD097B1D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8" t="10342" r="19523" b="66719"/>
          <a:stretch/>
        </p:blipFill>
        <p:spPr>
          <a:xfrm>
            <a:off x="992691" y="5229121"/>
            <a:ext cx="1531309" cy="1208395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1BEBA87A-44B9-498A-8ABA-FD2BF2E032CB}"/>
              </a:ext>
            </a:extLst>
          </p:cNvPr>
          <p:cNvSpPr txBox="1">
            <a:spLocks/>
          </p:cNvSpPr>
          <p:nvPr/>
        </p:nvSpPr>
        <p:spPr>
          <a:xfrm>
            <a:off x="-56531" y="3651733"/>
            <a:ext cx="1937320" cy="313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18ºS e 50ºW 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199378DE-206E-40DD-889E-AE60DEB54480}"/>
              </a:ext>
            </a:extLst>
          </p:cNvPr>
          <p:cNvSpPr txBox="1">
            <a:spLocks/>
          </p:cNvSpPr>
          <p:nvPr/>
        </p:nvSpPr>
        <p:spPr>
          <a:xfrm>
            <a:off x="2973756" y="-26629"/>
            <a:ext cx="7403617" cy="267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8. </a:t>
            </a:r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Correlação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(x100) entre anomalia mensal de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(500 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anomalias em (durante o verão):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A9BE3A90-B037-40F6-9085-0AB0040B8293}"/>
              </a:ext>
            </a:extLst>
          </p:cNvPr>
          <p:cNvSpPr txBox="1">
            <a:spLocks/>
          </p:cNvSpPr>
          <p:nvPr/>
        </p:nvSpPr>
        <p:spPr>
          <a:xfrm>
            <a:off x="-87338" y="4431200"/>
            <a:ext cx="3792841" cy="81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Positivas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 os continentes subtropicais e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 os oceanos subtropicais;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EBD7E36D-1B35-4A98-825D-1D9C53FBA2A1}"/>
              </a:ext>
            </a:extLst>
          </p:cNvPr>
          <p:cNvSpPr txBox="1">
            <a:spLocks/>
          </p:cNvSpPr>
          <p:nvPr/>
        </p:nvSpPr>
        <p:spPr>
          <a:xfrm>
            <a:off x="2022797" y="5716031"/>
            <a:ext cx="412661" cy="23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EF2DB1-348D-4F1C-8D50-056A327C0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76" t="12656" r="15000" b="31867"/>
          <a:stretch/>
        </p:blipFill>
        <p:spPr>
          <a:xfrm>
            <a:off x="364637" y="334646"/>
            <a:ext cx="3448779" cy="3359033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BAC0166D-AD7E-4F6F-8A0F-2B753620866A}"/>
              </a:ext>
            </a:extLst>
          </p:cNvPr>
          <p:cNvSpPr txBox="1">
            <a:spLocks/>
          </p:cNvSpPr>
          <p:nvPr/>
        </p:nvSpPr>
        <p:spPr>
          <a:xfrm>
            <a:off x="2877186" y="805243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BB961A9F-9780-48FB-884F-FFBA3C9A97E4}"/>
              </a:ext>
            </a:extLst>
          </p:cNvPr>
          <p:cNvSpPr txBox="1">
            <a:spLocks/>
          </p:cNvSpPr>
          <p:nvPr/>
        </p:nvSpPr>
        <p:spPr>
          <a:xfrm>
            <a:off x="3250839" y="2476105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3EF23AA1-94E1-4659-A43A-4E6B0EAF1B2B}"/>
              </a:ext>
            </a:extLst>
          </p:cNvPr>
          <p:cNvSpPr txBox="1">
            <a:spLocks/>
          </p:cNvSpPr>
          <p:nvPr/>
        </p:nvSpPr>
        <p:spPr>
          <a:xfrm>
            <a:off x="609630" y="1413546"/>
            <a:ext cx="217518" cy="277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C084830-FECE-437F-8357-866DFA388A7B}"/>
              </a:ext>
            </a:extLst>
          </p:cNvPr>
          <p:cNvCxnSpPr>
            <a:cxnSpLocks/>
          </p:cNvCxnSpPr>
          <p:nvPr/>
        </p:nvCxnSpPr>
        <p:spPr>
          <a:xfrm>
            <a:off x="2080672" y="406668"/>
            <a:ext cx="16661" cy="32631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3C572224-11D3-40E9-98AA-6886B9F08594}"/>
              </a:ext>
            </a:extLst>
          </p:cNvPr>
          <p:cNvSpPr txBox="1">
            <a:spLocks/>
          </p:cNvSpPr>
          <p:nvPr/>
        </p:nvSpPr>
        <p:spPr>
          <a:xfrm>
            <a:off x="3575593" y="1810929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4A5DD80-4D06-4C62-8299-20E9F24B16E3}"/>
              </a:ext>
            </a:extLst>
          </p:cNvPr>
          <p:cNvSpPr txBox="1">
            <a:spLocks/>
          </p:cNvSpPr>
          <p:nvPr/>
        </p:nvSpPr>
        <p:spPr>
          <a:xfrm>
            <a:off x="317191" y="1823432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5856FB52-74A7-4555-BF6B-91BB8A0E818D}"/>
              </a:ext>
            </a:extLst>
          </p:cNvPr>
          <p:cNvSpPr txBox="1">
            <a:spLocks/>
          </p:cNvSpPr>
          <p:nvPr/>
        </p:nvSpPr>
        <p:spPr>
          <a:xfrm>
            <a:off x="1802561" y="173242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8C9EADD-0940-415C-A0C6-852C55DB164D}"/>
              </a:ext>
            </a:extLst>
          </p:cNvPr>
          <p:cNvCxnSpPr>
            <a:cxnSpLocks/>
          </p:cNvCxnSpPr>
          <p:nvPr/>
        </p:nvCxnSpPr>
        <p:spPr>
          <a:xfrm flipH="1">
            <a:off x="412067" y="2014163"/>
            <a:ext cx="3363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32BED25F-CEC0-49CC-B184-4E14464FACD0}"/>
              </a:ext>
            </a:extLst>
          </p:cNvPr>
          <p:cNvSpPr/>
          <p:nvPr/>
        </p:nvSpPr>
        <p:spPr>
          <a:xfrm>
            <a:off x="948889" y="931208"/>
            <a:ext cx="2291745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EE23CB6-ADDF-4A70-BE38-548A0175A90C}"/>
              </a:ext>
            </a:extLst>
          </p:cNvPr>
          <p:cNvSpPr/>
          <p:nvPr/>
        </p:nvSpPr>
        <p:spPr>
          <a:xfrm>
            <a:off x="1600394" y="1511931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6FCE1401-2C57-4C4E-9210-129F3AD5D038}"/>
              </a:ext>
            </a:extLst>
          </p:cNvPr>
          <p:cNvSpPr txBox="1">
            <a:spLocks/>
          </p:cNvSpPr>
          <p:nvPr/>
        </p:nvSpPr>
        <p:spPr>
          <a:xfrm>
            <a:off x="1909213" y="3653555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2FE5C7FE-CB87-403D-9047-6C4CA3A5E603}"/>
              </a:ext>
            </a:extLst>
          </p:cNvPr>
          <p:cNvSpPr txBox="1">
            <a:spLocks/>
          </p:cNvSpPr>
          <p:nvPr/>
        </p:nvSpPr>
        <p:spPr>
          <a:xfrm>
            <a:off x="1531309" y="2195791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D1F8B988-87C1-4A0F-875E-D377E338A22B}"/>
              </a:ext>
            </a:extLst>
          </p:cNvPr>
          <p:cNvSpPr txBox="1">
            <a:spLocks/>
          </p:cNvSpPr>
          <p:nvPr/>
        </p:nvSpPr>
        <p:spPr>
          <a:xfrm>
            <a:off x="1880789" y="1350567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E7CA1227-F2EC-4B00-80E5-B24E8A900205}"/>
              </a:ext>
            </a:extLst>
          </p:cNvPr>
          <p:cNvSpPr txBox="1">
            <a:spLocks/>
          </p:cNvSpPr>
          <p:nvPr/>
        </p:nvSpPr>
        <p:spPr>
          <a:xfrm>
            <a:off x="2467620" y="1799747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0D81B53D-B9E0-4143-91B9-C13535EF1030}"/>
              </a:ext>
            </a:extLst>
          </p:cNvPr>
          <p:cNvSpPr txBox="1">
            <a:spLocks/>
          </p:cNvSpPr>
          <p:nvPr/>
        </p:nvSpPr>
        <p:spPr>
          <a:xfrm>
            <a:off x="3167876" y="1519679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BF66DA28-C156-4FB0-B618-582879662161}"/>
              </a:ext>
            </a:extLst>
          </p:cNvPr>
          <p:cNvSpPr txBox="1">
            <a:spLocks/>
          </p:cNvSpPr>
          <p:nvPr/>
        </p:nvSpPr>
        <p:spPr>
          <a:xfrm>
            <a:off x="1956535" y="606293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675D789-CCD7-4378-AA73-605D71378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19" t="13527" r="14881" b="30784"/>
          <a:stretch/>
        </p:blipFill>
        <p:spPr>
          <a:xfrm>
            <a:off x="4352089" y="317441"/>
            <a:ext cx="3486753" cy="3359033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3C856DFA-6E94-4F96-9BBF-1B4EADA50A3F}"/>
              </a:ext>
            </a:extLst>
          </p:cNvPr>
          <p:cNvSpPr txBox="1">
            <a:spLocks/>
          </p:cNvSpPr>
          <p:nvPr/>
        </p:nvSpPr>
        <p:spPr>
          <a:xfrm>
            <a:off x="4289836" y="3649603"/>
            <a:ext cx="3448779" cy="23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22ºS e 25ºW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C602D29-CEB2-4BE2-908D-7D7D4DB6947A}"/>
              </a:ext>
            </a:extLst>
          </p:cNvPr>
          <p:cNvCxnSpPr>
            <a:cxnSpLocks/>
            <a:endCxn id="88" idx="2"/>
          </p:cNvCxnSpPr>
          <p:nvPr/>
        </p:nvCxnSpPr>
        <p:spPr>
          <a:xfrm flipH="1">
            <a:off x="6095466" y="383420"/>
            <a:ext cx="30698" cy="3293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itle 1">
            <a:extLst>
              <a:ext uri="{FF2B5EF4-FFF2-40B4-BE49-F238E27FC236}">
                <a16:creationId xmlns:a16="http://schemas.microsoft.com/office/drawing/2014/main" id="{0074833A-5EED-4498-9431-0E08F9F4CB86}"/>
              </a:ext>
            </a:extLst>
          </p:cNvPr>
          <p:cNvSpPr txBox="1">
            <a:spLocks/>
          </p:cNvSpPr>
          <p:nvPr/>
        </p:nvSpPr>
        <p:spPr>
          <a:xfrm>
            <a:off x="4375552" y="1782701"/>
            <a:ext cx="387160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84849D96-B8B5-4248-B2DC-DA908D047C6B}"/>
              </a:ext>
            </a:extLst>
          </p:cNvPr>
          <p:cNvSpPr txBox="1">
            <a:spLocks/>
          </p:cNvSpPr>
          <p:nvPr/>
        </p:nvSpPr>
        <p:spPr>
          <a:xfrm>
            <a:off x="5728719" y="188168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DD7413-CD5A-4595-BA85-6EDFAA0E13EA}"/>
              </a:ext>
            </a:extLst>
          </p:cNvPr>
          <p:cNvCxnSpPr>
            <a:cxnSpLocks/>
          </p:cNvCxnSpPr>
          <p:nvPr/>
        </p:nvCxnSpPr>
        <p:spPr>
          <a:xfrm flipH="1">
            <a:off x="4457559" y="1990915"/>
            <a:ext cx="3363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A62AC31C-239B-4E88-ACB8-61474CFF71AD}"/>
              </a:ext>
            </a:extLst>
          </p:cNvPr>
          <p:cNvSpPr/>
          <p:nvPr/>
        </p:nvSpPr>
        <p:spPr>
          <a:xfrm>
            <a:off x="4994381" y="907960"/>
            <a:ext cx="2291745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02AF116-1581-412F-BBD3-F982CFB17EDC}"/>
              </a:ext>
            </a:extLst>
          </p:cNvPr>
          <p:cNvSpPr/>
          <p:nvPr/>
        </p:nvSpPr>
        <p:spPr>
          <a:xfrm>
            <a:off x="5617384" y="1488682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191DA0B2-95DE-4304-AE2C-C89B0B5502B9}"/>
              </a:ext>
            </a:extLst>
          </p:cNvPr>
          <p:cNvSpPr txBox="1">
            <a:spLocks/>
          </p:cNvSpPr>
          <p:nvPr/>
        </p:nvSpPr>
        <p:spPr>
          <a:xfrm>
            <a:off x="5954705" y="3630307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7B8F9F6F-3553-45E5-823C-FD5FC09B2251}"/>
              </a:ext>
            </a:extLst>
          </p:cNvPr>
          <p:cNvSpPr txBox="1">
            <a:spLocks/>
          </p:cNvSpPr>
          <p:nvPr/>
        </p:nvSpPr>
        <p:spPr>
          <a:xfrm>
            <a:off x="5423068" y="1539812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632957AF-60F4-4F45-BCA9-3E39B3937469}"/>
              </a:ext>
            </a:extLst>
          </p:cNvPr>
          <p:cNvSpPr txBox="1">
            <a:spLocks/>
          </p:cNvSpPr>
          <p:nvPr/>
        </p:nvSpPr>
        <p:spPr>
          <a:xfrm>
            <a:off x="7177054" y="2440705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BC8C4814-ED9C-4132-BE50-10A60A5D4E9C}"/>
              </a:ext>
            </a:extLst>
          </p:cNvPr>
          <p:cNvSpPr txBox="1">
            <a:spLocks/>
          </p:cNvSpPr>
          <p:nvPr/>
        </p:nvSpPr>
        <p:spPr>
          <a:xfrm>
            <a:off x="7192437" y="1518406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E716B879-8C0B-4F15-95AB-311B3D44FE9D}"/>
              </a:ext>
            </a:extLst>
          </p:cNvPr>
          <p:cNvSpPr txBox="1">
            <a:spLocks/>
          </p:cNvSpPr>
          <p:nvPr/>
        </p:nvSpPr>
        <p:spPr>
          <a:xfrm>
            <a:off x="6624220" y="1926633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07383559-DC1D-40FC-BB8F-37B523F42908}"/>
              </a:ext>
            </a:extLst>
          </p:cNvPr>
          <p:cNvSpPr txBox="1">
            <a:spLocks/>
          </p:cNvSpPr>
          <p:nvPr/>
        </p:nvSpPr>
        <p:spPr>
          <a:xfrm>
            <a:off x="5987435" y="700237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3303F28B-17AC-45B9-91C7-C5C4E3931BDD}"/>
              </a:ext>
            </a:extLst>
          </p:cNvPr>
          <p:cNvSpPr txBox="1">
            <a:spLocks/>
          </p:cNvSpPr>
          <p:nvPr/>
        </p:nvSpPr>
        <p:spPr>
          <a:xfrm>
            <a:off x="5517540" y="2122487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F80EA0C1-1F24-4D2D-9994-8F3B1A700096}"/>
              </a:ext>
            </a:extLst>
          </p:cNvPr>
          <p:cNvSpPr txBox="1">
            <a:spLocks/>
          </p:cNvSpPr>
          <p:nvPr/>
        </p:nvSpPr>
        <p:spPr>
          <a:xfrm>
            <a:off x="6323778" y="3068880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BAD59450-2345-444F-A6B5-E605B6EEB9C9}"/>
              </a:ext>
            </a:extLst>
          </p:cNvPr>
          <p:cNvSpPr txBox="1">
            <a:spLocks/>
          </p:cNvSpPr>
          <p:nvPr/>
        </p:nvSpPr>
        <p:spPr>
          <a:xfrm>
            <a:off x="5263085" y="2835633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E699CE47-C4CD-4897-841A-C39463EF37FE}"/>
              </a:ext>
            </a:extLst>
          </p:cNvPr>
          <p:cNvSpPr txBox="1">
            <a:spLocks/>
          </p:cNvSpPr>
          <p:nvPr/>
        </p:nvSpPr>
        <p:spPr>
          <a:xfrm>
            <a:off x="6910671" y="658583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32C464A6-F702-400F-9D09-7454D135439A}"/>
              </a:ext>
            </a:extLst>
          </p:cNvPr>
          <p:cNvSpPr txBox="1">
            <a:spLocks/>
          </p:cNvSpPr>
          <p:nvPr/>
        </p:nvSpPr>
        <p:spPr>
          <a:xfrm>
            <a:off x="4220023" y="4358167"/>
            <a:ext cx="3546930" cy="476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Correlações mais negativas ao sul da Austrália</a:t>
            </a: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EC3A8E9F-C269-4AA3-AB7F-82A8B9937D0D}"/>
              </a:ext>
            </a:extLst>
          </p:cNvPr>
          <p:cNvSpPr txBox="1">
            <a:spLocks/>
          </p:cNvSpPr>
          <p:nvPr/>
        </p:nvSpPr>
        <p:spPr>
          <a:xfrm>
            <a:off x="7702541" y="1791405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6B6BAFB6-6ACB-4FC4-83B2-BA16C592CA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1" t="58210" r="9282" b="23017"/>
          <a:stretch/>
        </p:blipFill>
        <p:spPr>
          <a:xfrm>
            <a:off x="5329734" y="5208864"/>
            <a:ext cx="1302019" cy="10603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CDF7309-F95B-4884-8765-79942345B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500" t="19456" r="15357" b="25279"/>
          <a:stretch/>
        </p:blipFill>
        <p:spPr>
          <a:xfrm>
            <a:off x="8359562" y="258686"/>
            <a:ext cx="3486753" cy="3370528"/>
          </a:xfrm>
          <a:prstGeom prst="rect">
            <a:avLst/>
          </a:prstGeom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12349B81-A670-4348-8A9E-99439C29D68D}"/>
              </a:ext>
            </a:extLst>
          </p:cNvPr>
          <p:cNvSpPr txBox="1">
            <a:spLocks/>
          </p:cNvSpPr>
          <p:nvPr/>
        </p:nvSpPr>
        <p:spPr>
          <a:xfrm>
            <a:off x="8300085" y="3663953"/>
            <a:ext cx="3448779" cy="23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26ºS e 140ºW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F5B7455-B99B-4178-AB9E-F4043646EA2F}"/>
              </a:ext>
            </a:extLst>
          </p:cNvPr>
          <p:cNvCxnSpPr>
            <a:cxnSpLocks/>
          </p:cNvCxnSpPr>
          <p:nvPr/>
        </p:nvCxnSpPr>
        <p:spPr>
          <a:xfrm flipH="1">
            <a:off x="10097041" y="329769"/>
            <a:ext cx="30698" cy="3293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itle 1">
            <a:extLst>
              <a:ext uri="{FF2B5EF4-FFF2-40B4-BE49-F238E27FC236}">
                <a16:creationId xmlns:a16="http://schemas.microsoft.com/office/drawing/2014/main" id="{84D8C1DE-7933-43DD-B525-6287B005EDE3}"/>
              </a:ext>
            </a:extLst>
          </p:cNvPr>
          <p:cNvSpPr txBox="1">
            <a:spLocks/>
          </p:cNvSpPr>
          <p:nvPr/>
        </p:nvSpPr>
        <p:spPr>
          <a:xfrm>
            <a:off x="11603546" y="1718563"/>
            <a:ext cx="290637" cy="2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0º</a:t>
            </a:r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id="{FE5D7BE1-52EA-4F29-84E8-64647F5C8EF4}"/>
              </a:ext>
            </a:extLst>
          </p:cNvPr>
          <p:cNvSpPr txBox="1">
            <a:spLocks/>
          </p:cNvSpPr>
          <p:nvPr/>
        </p:nvSpPr>
        <p:spPr>
          <a:xfrm>
            <a:off x="8361180" y="1718563"/>
            <a:ext cx="387160" cy="278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180º</a:t>
            </a: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A2A5A9CF-33F1-45A9-8FB3-08C96B0A9BB5}"/>
              </a:ext>
            </a:extLst>
          </p:cNvPr>
          <p:cNvSpPr txBox="1">
            <a:spLocks/>
          </p:cNvSpPr>
          <p:nvPr/>
        </p:nvSpPr>
        <p:spPr>
          <a:xfrm>
            <a:off x="10127739" y="121940"/>
            <a:ext cx="527745" cy="268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90ºW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33313F0-438E-4F31-BF5D-46E50DAA881D}"/>
              </a:ext>
            </a:extLst>
          </p:cNvPr>
          <p:cNvCxnSpPr>
            <a:cxnSpLocks/>
          </p:cNvCxnSpPr>
          <p:nvPr/>
        </p:nvCxnSpPr>
        <p:spPr>
          <a:xfrm flipH="1">
            <a:off x="8459134" y="1937264"/>
            <a:ext cx="3363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5FA47129-EDD7-4914-844D-164FAFEF16B7}"/>
              </a:ext>
            </a:extLst>
          </p:cNvPr>
          <p:cNvSpPr/>
          <p:nvPr/>
        </p:nvSpPr>
        <p:spPr>
          <a:xfrm>
            <a:off x="8995956" y="854309"/>
            <a:ext cx="2291745" cy="2195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C869394-25C6-4928-AECF-29DE25B0C3A7}"/>
              </a:ext>
            </a:extLst>
          </p:cNvPr>
          <p:cNvSpPr/>
          <p:nvPr/>
        </p:nvSpPr>
        <p:spPr>
          <a:xfrm>
            <a:off x="9647461" y="1435032"/>
            <a:ext cx="1058204" cy="103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b="1">
              <a:solidFill>
                <a:srgbClr val="C00000"/>
              </a:solidFill>
            </a:endParaRPr>
          </a:p>
        </p:txBody>
      </p:sp>
      <p:sp>
        <p:nvSpPr>
          <p:cNvPr id="118" name="Title 1">
            <a:extLst>
              <a:ext uri="{FF2B5EF4-FFF2-40B4-BE49-F238E27FC236}">
                <a16:creationId xmlns:a16="http://schemas.microsoft.com/office/drawing/2014/main" id="{496095FA-9FDD-42EE-9444-4C6F30159AB4}"/>
              </a:ext>
            </a:extLst>
          </p:cNvPr>
          <p:cNvSpPr txBox="1">
            <a:spLocks/>
          </p:cNvSpPr>
          <p:nvPr/>
        </p:nvSpPr>
        <p:spPr>
          <a:xfrm>
            <a:off x="9956280" y="3576656"/>
            <a:ext cx="395756" cy="24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90ºE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F52A2C5-B4C6-42A7-8733-5BA20967B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63212" r="65903" b="19603"/>
          <a:stretch/>
        </p:blipFill>
        <p:spPr>
          <a:xfrm>
            <a:off x="9434308" y="5264221"/>
            <a:ext cx="1484649" cy="1060334"/>
          </a:xfrm>
          <a:prstGeom prst="rect">
            <a:avLst/>
          </a:prstGeom>
        </p:spPr>
      </p:pic>
      <p:sp>
        <p:nvSpPr>
          <p:cNvPr id="120" name="Title 1">
            <a:extLst>
              <a:ext uri="{FF2B5EF4-FFF2-40B4-BE49-F238E27FC236}">
                <a16:creationId xmlns:a16="http://schemas.microsoft.com/office/drawing/2014/main" id="{2C73BC2A-D570-4002-A3EB-F1F99C08F042}"/>
              </a:ext>
            </a:extLst>
          </p:cNvPr>
          <p:cNvSpPr txBox="1">
            <a:spLocks/>
          </p:cNvSpPr>
          <p:nvPr/>
        </p:nvSpPr>
        <p:spPr>
          <a:xfrm>
            <a:off x="10666412" y="2090284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id="{FEFD82D3-B798-49DC-855C-5FD2982F5BDA}"/>
              </a:ext>
            </a:extLst>
          </p:cNvPr>
          <p:cNvSpPr txBox="1">
            <a:spLocks/>
          </p:cNvSpPr>
          <p:nvPr/>
        </p:nvSpPr>
        <p:spPr>
          <a:xfrm>
            <a:off x="9033336" y="2565695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F87DF932-CBFF-4381-BC9D-EA8BE56D4F95}"/>
              </a:ext>
            </a:extLst>
          </p:cNvPr>
          <p:cNvSpPr txBox="1">
            <a:spLocks/>
          </p:cNvSpPr>
          <p:nvPr/>
        </p:nvSpPr>
        <p:spPr>
          <a:xfrm>
            <a:off x="11194683" y="2375637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itle 1">
            <a:extLst>
              <a:ext uri="{FF2B5EF4-FFF2-40B4-BE49-F238E27FC236}">
                <a16:creationId xmlns:a16="http://schemas.microsoft.com/office/drawing/2014/main" id="{B702B64F-10A5-45FC-8207-E21C6B3AF935}"/>
              </a:ext>
            </a:extLst>
          </p:cNvPr>
          <p:cNvSpPr txBox="1">
            <a:spLocks/>
          </p:cNvSpPr>
          <p:nvPr/>
        </p:nvSpPr>
        <p:spPr>
          <a:xfrm>
            <a:off x="10704856" y="603630"/>
            <a:ext cx="217518" cy="28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pt-BR" sz="1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7E82817B-B03F-42B4-8C95-D1D13F9E2E5F}"/>
              </a:ext>
            </a:extLst>
          </p:cNvPr>
          <p:cNvSpPr txBox="1">
            <a:spLocks/>
          </p:cNvSpPr>
          <p:nvPr/>
        </p:nvSpPr>
        <p:spPr>
          <a:xfrm>
            <a:off x="9218853" y="1244563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608D15DE-9AE2-4240-9F95-E7BD6F886990}"/>
              </a:ext>
            </a:extLst>
          </p:cNvPr>
          <p:cNvSpPr txBox="1">
            <a:spLocks/>
          </p:cNvSpPr>
          <p:nvPr/>
        </p:nvSpPr>
        <p:spPr>
          <a:xfrm>
            <a:off x="11200898" y="1482152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012C4BCD-BFAA-4C9B-8503-8413B802AED5}"/>
              </a:ext>
            </a:extLst>
          </p:cNvPr>
          <p:cNvSpPr txBox="1">
            <a:spLocks/>
          </p:cNvSpPr>
          <p:nvPr/>
        </p:nvSpPr>
        <p:spPr>
          <a:xfrm>
            <a:off x="10006800" y="653983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15E2A1F3-CEB3-4018-81E2-203FE49AF22C}"/>
              </a:ext>
            </a:extLst>
          </p:cNvPr>
          <p:cNvSpPr txBox="1">
            <a:spLocks/>
          </p:cNvSpPr>
          <p:nvPr/>
        </p:nvSpPr>
        <p:spPr>
          <a:xfrm>
            <a:off x="10246446" y="3084744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41DC7B1A-6106-4E58-9C8F-8E8170B46108}"/>
              </a:ext>
            </a:extLst>
          </p:cNvPr>
          <p:cNvSpPr txBox="1">
            <a:spLocks/>
          </p:cNvSpPr>
          <p:nvPr/>
        </p:nvSpPr>
        <p:spPr>
          <a:xfrm>
            <a:off x="9489145" y="2147183"/>
            <a:ext cx="211179" cy="36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11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C87874BD-B8CA-4EA8-BEA0-DCF9CE6050AD}"/>
              </a:ext>
            </a:extLst>
          </p:cNvPr>
          <p:cNvSpPr txBox="1">
            <a:spLocks/>
          </p:cNvSpPr>
          <p:nvPr/>
        </p:nvSpPr>
        <p:spPr>
          <a:xfrm>
            <a:off x="8230272" y="4428835"/>
            <a:ext cx="3794934" cy="778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Enfraquecimento das Correlações negativas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Sul da Austrália e Correlações mais negativas sobre os Oceanos</a:t>
            </a: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014461B1-B27E-47C8-88DB-526751E7C011}"/>
              </a:ext>
            </a:extLst>
          </p:cNvPr>
          <p:cNvSpPr txBox="1">
            <a:spLocks/>
          </p:cNvSpPr>
          <p:nvPr/>
        </p:nvSpPr>
        <p:spPr>
          <a:xfrm>
            <a:off x="5610550" y="5454825"/>
            <a:ext cx="412661" cy="23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BC27CB5-400A-49D1-8BAB-813C7929940F}"/>
              </a:ext>
            </a:extLst>
          </p:cNvPr>
          <p:cNvSpPr txBox="1">
            <a:spLocks/>
          </p:cNvSpPr>
          <p:nvPr/>
        </p:nvSpPr>
        <p:spPr>
          <a:xfrm>
            <a:off x="10263732" y="5857289"/>
            <a:ext cx="412661" cy="23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9080B08-022B-4353-92DD-AD2EE5A9FB87}"/>
              </a:ext>
            </a:extLst>
          </p:cNvPr>
          <p:cNvCxnSpPr>
            <a:cxnSpLocks/>
          </p:cNvCxnSpPr>
          <p:nvPr/>
        </p:nvCxnSpPr>
        <p:spPr>
          <a:xfrm flipH="1">
            <a:off x="1519230" y="2464901"/>
            <a:ext cx="135366" cy="224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id="{223F0A99-142C-4A06-A7B9-02882B8DD768}"/>
              </a:ext>
            </a:extLst>
          </p:cNvPr>
          <p:cNvSpPr txBox="1">
            <a:spLocks/>
          </p:cNvSpPr>
          <p:nvPr/>
        </p:nvSpPr>
        <p:spPr>
          <a:xfrm>
            <a:off x="1695007" y="264573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993352B-2B8F-47C3-A1EC-DF2C147B2FE3}"/>
              </a:ext>
            </a:extLst>
          </p:cNvPr>
          <p:cNvCxnSpPr>
            <a:cxnSpLocks/>
          </p:cNvCxnSpPr>
          <p:nvPr/>
        </p:nvCxnSpPr>
        <p:spPr>
          <a:xfrm flipH="1">
            <a:off x="5452543" y="2386224"/>
            <a:ext cx="189886" cy="229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itle 1">
            <a:extLst>
              <a:ext uri="{FF2B5EF4-FFF2-40B4-BE49-F238E27FC236}">
                <a16:creationId xmlns:a16="http://schemas.microsoft.com/office/drawing/2014/main" id="{22D42A8A-0F0D-43A9-A601-80ABE5209DE4}"/>
              </a:ext>
            </a:extLst>
          </p:cNvPr>
          <p:cNvSpPr txBox="1">
            <a:spLocks/>
          </p:cNvSpPr>
          <p:nvPr/>
        </p:nvSpPr>
        <p:spPr>
          <a:xfrm>
            <a:off x="5619186" y="2549723"/>
            <a:ext cx="428412" cy="279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BR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E7182D1-9F51-47E5-8D16-4A29FFEC9337}"/>
              </a:ext>
            </a:extLst>
          </p:cNvPr>
          <p:cNvCxnSpPr>
            <a:cxnSpLocks/>
          </p:cNvCxnSpPr>
          <p:nvPr/>
        </p:nvCxnSpPr>
        <p:spPr>
          <a:xfrm flipH="1" flipV="1">
            <a:off x="5135451" y="2101265"/>
            <a:ext cx="477503" cy="228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F9D5C4C-D10F-4E36-B8E4-DAADD5A58874}"/>
              </a:ext>
            </a:extLst>
          </p:cNvPr>
          <p:cNvCxnSpPr>
            <a:cxnSpLocks/>
          </p:cNvCxnSpPr>
          <p:nvPr/>
        </p:nvCxnSpPr>
        <p:spPr>
          <a:xfrm flipH="1" flipV="1">
            <a:off x="1190284" y="2257779"/>
            <a:ext cx="450343" cy="148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70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1775</Words>
  <Application>Microsoft Office PowerPoint</Application>
  <PresentationFormat>Widescreen</PresentationFormat>
  <Paragraphs>348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andremedeiros197@hotmail.com</dc:creator>
  <cp:lastModifiedBy>andremedeiros197@hotmail.com</cp:lastModifiedBy>
  <cp:revision>249</cp:revision>
  <dcterms:created xsi:type="dcterms:W3CDTF">2019-08-09T15:00:26Z</dcterms:created>
  <dcterms:modified xsi:type="dcterms:W3CDTF">2019-08-20T18:15:24Z</dcterms:modified>
</cp:coreProperties>
</file>