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56" r:id="rId3"/>
    <p:sldId id="298" r:id="rId4"/>
    <p:sldId id="299" r:id="rId5"/>
    <p:sldId id="305" r:id="rId6"/>
    <p:sldId id="306" r:id="rId7"/>
    <p:sldId id="303" r:id="rId8"/>
    <p:sldId id="304" r:id="rId9"/>
    <p:sldId id="307" r:id="rId10"/>
    <p:sldId id="308" r:id="rId11"/>
    <p:sldId id="309" r:id="rId12"/>
    <p:sldId id="310" r:id="rId13"/>
    <p:sldId id="321" r:id="rId14"/>
    <p:sldId id="322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275" r:id="rId26"/>
    <p:sldId id="29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280" autoAdjust="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61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63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63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58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93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29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12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61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5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0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0158" y="2658170"/>
            <a:ext cx="8333845" cy="1646302"/>
          </a:xfrm>
        </p:spPr>
        <p:txBody>
          <a:bodyPr/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Equatorial Energy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 and Emanation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Regions: Impacts of a Zonally Varying Basic State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23612" y="5148682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WEBSTER; CHANG, 1988.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23612" y="347729"/>
            <a:ext cx="795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v. 45, n. 5,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803-829,1988.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507067" y="6245581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Camila Sapucci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Identificação de regiões de acúmulo de energia: soluções analíticas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Foram desenvolvidos </a:t>
            </a:r>
            <a:r>
              <a:rPr lang="pt-BR" dirty="0"/>
              <a:t>um modelo barotrópico e um barotrópico </a:t>
            </a:r>
            <a:r>
              <a:rPr lang="pt-BR" dirty="0" smtClean="0"/>
              <a:t>divergente com inclusão de estiramento.</a:t>
            </a:r>
          </a:p>
          <a:p>
            <a:pPr algn="just"/>
            <a:r>
              <a:rPr lang="pt-BR" dirty="0"/>
              <a:t>M</a:t>
            </a:r>
            <a:r>
              <a:rPr lang="pt-BR" dirty="0" smtClean="0"/>
              <a:t>odos barotrópico: velocidades </a:t>
            </a:r>
            <a:r>
              <a:rPr lang="pt-BR" dirty="0"/>
              <a:t>de grupo e de fase zonais e meridionais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Modos divergentes: apenas </a:t>
            </a:r>
            <a:r>
              <a:rPr lang="pt-BR" dirty="0"/>
              <a:t>velocidades de grupo e de fase </a:t>
            </a:r>
            <a:r>
              <a:rPr lang="pt-BR" dirty="0" smtClean="0"/>
              <a:t>zonais → </a:t>
            </a:r>
            <a:r>
              <a:rPr lang="pt-BR" dirty="0" err="1" smtClean="0"/>
              <a:t>equatorialmente</a:t>
            </a:r>
            <a:r>
              <a:rPr lang="pt-BR" dirty="0" smtClean="0"/>
              <a:t> aprisionados</a:t>
            </a:r>
            <a:r>
              <a:rPr lang="pt-BR" dirty="0"/>
              <a:t> </a:t>
            </a:r>
            <a:r>
              <a:rPr lang="pt-BR" dirty="0" smtClean="0"/>
              <a:t>(natureza dos transientes).</a:t>
            </a:r>
          </a:p>
        </p:txBody>
      </p:sp>
    </p:spTree>
    <p:extLst>
      <p:ext uri="{BB962C8B-B14F-4D97-AF65-F5344CB8AC3E}">
        <p14:creationId xmlns:p14="http://schemas.microsoft.com/office/powerpoint/2010/main" val="24676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Identificação de regiões de acúmulo de energia: soluções analíticas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algn="just"/>
            <a:r>
              <a:rPr lang="pt-BR" dirty="0"/>
              <a:t>P</a:t>
            </a:r>
            <a:r>
              <a:rPr lang="pt-BR" dirty="0" smtClean="0"/>
              <a:t>ara </a:t>
            </a:r>
            <a:r>
              <a:rPr lang="pt-BR" dirty="0"/>
              <a:t>valores realísticos de estiramento longitudinais existem zeros locais na velocidade de grupo dos modos </a:t>
            </a:r>
            <a:r>
              <a:rPr lang="pt-BR" dirty="0" err="1"/>
              <a:t>equatorialmente</a:t>
            </a:r>
            <a:r>
              <a:rPr lang="pt-BR" dirty="0"/>
              <a:t> aprisionados nas ondas de </a:t>
            </a:r>
            <a:r>
              <a:rPr lang="pt-BR" dirty="0" smtClean="0"/>
              <a:t>Rossby.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9" t="46611" r="50924" b="46171"/>
          <a:stretch/>
        </p:blipFill>
        <p:spPr>
          <a:xfrm>
            <a:off x="2871988" y="3296992"/>
            <a:ext cx="4504471" cy="77273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948743" y="4455378"/>
            <a:ext cx="8452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Regiões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com estiramento negativo (</a:t>
            </a: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du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dx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&lt;0): escala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dos modos deve diminuir (k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aumenta).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egiões com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estiramento positivo (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dx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&gt;0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escala longitudinal deve aumentar (k diminui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Mudança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escala: altera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características das velocidades de grupo 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modo →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convergência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da densidade de energia da onda nas regiões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estiramento negativo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divergência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nas regiões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estiramento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positivo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39245" t="36269" r="34241" b="28125"/>
          <a:stretch/>
        </p:blipFill>
        <p:spPr>
          <a:xfrm>
            <a:off x="2535381" y="792712"/>
            <a:ext cx="5611091" cy="423648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93929" y="5218287"/>
            <a:ext cx="782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4</a:t>
            </a:r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Velocidade de grupo das ondas de Rossby aprisionadas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equatorialmente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Identificação de regiões de acúmulo de energia: soluções analíticas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algn="just"/>
            <a:r>
              <a:rPr lang="pt-BR" dirty="0"/>
              <a:t>P</a:t>
            </a:r>
            <a:r>
              <a:rPr lang="pt-BR" dirty="0" smtClean="0"/>
              <a:t>ara </a:t>
            </a:r>
            <a:r>
              <a:rPr lang="pt-BR" dirty="0"/>
              <a:t>valores realísticos de estiramento longitudinais existem zeros locais na velocidade de grupo dos modos </a:t>
            </a:r>
            <a:r>
              <a:rPr lang="pt-BR" dirty="0" err="1"/>
              <a:t>equatorialmente</a:t>
            </a:r>
            <a:r>
              <a:rPr lang="pt-BR" dirty="0"/>
              <a:t> aprisionados nas ondas de </a:t>
            </a:r>
            <a:r>
              <a:rPr lang="pt-BR" dirty="0" smtClean="0"/>
              <a:t>Rossby.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9" t="46611" r="50924" b="46171"/>
          <a:stretch/>
        </p:blipFill>
        <p:spPr>
          <a:xfrm>
            <a:off x="2871988" y="3296992"/>
            <a:ext cx="4504471" cy="77273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948743" y="4455378"/>
            <a:ext cx="8452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Regiões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com estiramento negativo (</a:t>
            </a: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du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dx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&lt;0): escala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dos modos deve diminuir (k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aumenta).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egiões com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estiramento positivo (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dx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&gt;0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escala longitudinal deve aumentar (k diminui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Mudança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escala: altera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características das velocidades de grupo 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modo →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convergência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da densidade de energia da onda nas regiões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estiramento negativo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divergência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nas regiões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estiramento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positivo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418231" y="4636396"/>
            <a:ext cx="4146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Diagrama esquemático da solução analítica para os modos de Rossby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equatorialmente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aprisionados através de um estado básico com estiramento longitudinal.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49294" t="20951" r="20055" b="12092"/>
          <a:stretch/>
        </p:blipFill>
        <p:spPr>
          <a:xfrm>
            <a:off x="2101805" y="222160"/>
            <a:ext cx="5110364" cy="627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3. Modelo numérico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Foi utilizado um modelo de superfície livre barotrópico de </a:t>
            </a:r>
            <a:r>
              <a:rPr lang="pt-BR" dirty="0" err="1" smtClean="0"/>
              <a:t>Webster</a:t>
            </a:r>
            <a:r>
              <a:rPr lang="pt-BR" dirty="0" smtClean="0"/>
              <a:t> e </a:t>
            </a:r>
            <a:r>
              <a:rPr lang="pt-BR" dirty="0" err="1" smtClean="0"/>
              <a:t>Holton</a:t>
            </a:r>
            <a:r>
              <a:rPr lang="pt-BR" dirty="0" smtClean="0"/>
              <a:t> (1982).</a:t>
            </a:r>
          </a:p>
          <a:p>
            <a:pPr algn="just"/>
            <a:r>
              <a:rPr lang="pt-BR" dirty="0"/>
              <a:t>Foram considerados três estados básicos para a integração: estado em repouso (Z) e dois estados básicos balanceados não lineares que contém ambos deformação por cisalhamento e estiramento: WW (</a:t>
            </a:r>
            <a:r>
              <a:rPr lang="pt-BR" dirty="0" err="1"/>
              <a:t>weak</a:t>
            </a:r>
            <a:r>
              <a:rPr lang="pt-BR" dirty="0"/>
              <a:t> </a:t>
            </a:r>
            <a:r>
              <a:rPr lang="pt-BR" dirty="0" err="1"/>
              <a:t>westerly</a:t>
            </a:r>
            <a:r>
              <a:rPr lang="pt-BR" dirty="0"/>
              <a:t>) e SW (</a:t>
            </a:r>
            <a:r>
              <a:rPr lang="pt-BR" dirty="0" err="1"/>
              <a:t>strong</a:t>
            </a:r>
            <a:r>
              <a:rPr lang="pt-BR" dirty="0"/>
              <a:t> </a:t>
            </a:r>
            <a:r>
              <a:rPr lang="pt-BR" dirty="0" err="1"/>
              <a:t>westerly</a:t>
            </a:r>
            <a:r>
              <a:rPr lang="pt-BR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7036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1163" t="15801" r="51014" b="16278"/>
          <a:stretch/>
        </p:blipFill>
        <p:spPr>
          <a:xfrm>
            <a:off x="1088361" y="203947"/>
            <a:ext cx="4466278" cy="61298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1924" t="59655" r="52273" b="25233"/>
          <a:stretch/>
        </p:blipFill>
        <p:spPr>
          <a:xfrm>
            <a:off x="6414446" y="600502"/>
            <a:ext cx="4517915" cy="148760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5660" y="777922"/>
            <a:ext cx="84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5660" y="4042012"/>
            <a:ext cx="84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WW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971568" y="4411344"/>
            <a:ext cx="5383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Campos de vetores de vento e altura dos campos básicos não lineares: (a) SW; (b) WW; (c) perfil da velocidade do vento zonal ao longo do equador. A, B, C, D representam a localização das forçantes.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Resultados para o estado Z</a:t>
            </a:r>
            <a:endParaRPr lang="pt-BR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9826" t="15439" r="51119" b="32509"/>
          <a:stretch/>
        </p:blipFill>
        <p:spPr>
          <a:xfrm>
            <a:off x="3551744" y="1514901"/>
            <a:ext cx="4241128" cy="427174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7873" y="5800298"/>
            <a:ext cx="11183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Variação longitudinal e temporal da componente de perturbação (u’) da velocidade zonal para os primeiros 25 dias ao longo do equador para o estado básico Z. O painel superior mostra o vento médio zonal do estado básico.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940489" y="3084394"/>
            <a:ext cx="978090" cy="8052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940489" y="4326341"/>
            <a:ext cx="544498" cy="5254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5240740" y="3916908"/>
            <a:ext cx="161498" cy="3138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8253569" y="1665616"/>
            <a:ext cx="36063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Após a forçante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inicial diminuir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o modo predominante aparece como uma onda de Rossby que se propaga para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oeste.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forma da resposta é independente da localização da forçante.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9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739" y="2556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t-B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Resultados para o estado WW</a:t>
            </a:r>
            <a:endParaRPr lang="pt-B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81684" y="5090615"/>
            <a:ext cx="6400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Variação longitudinal e temporal da componente de perturbação (u’) da velocidade zonal para os primeiros 25 dias ao longo do equador para o estado básico WW. O painel superior mostra o vento médio zonal do estado básico.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9930" t="16371" r="27099" b="14785"/>
          <a:stretch/>
        </p:blipFill>
        <p:spPr>
          <a:xfrm>
            <a:off x="933985" y="313898"/>
            <a:ext cx="3774490" cy="6359759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 flipH="1">
            <a:off x="1978925" y="2388358"/>
            <a:ext cx="573206" cy="6005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1978925" y="4942764"/>
            <a:ext cx="1415511" cy="11031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5605904" y="1843037"/>
            <a:ext cx="6076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Inicialmente existem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fortes perturbações nos arredores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forçante.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medida que a forçante diminui, ocorre propagação para oeste, porém de maneira mais complexa do que do caso Z</a:t>
            </a:r>
          </a:p>
        </p:txBody>
      </p:sp>
    </p:spTree>
    <p:extLst>
      <p:ext uri="{BB962C8B-B14F-4D97-AF65-F5344CB8AC3E}">
        <p14:creationId xmlns:p14="http://schemas.microsoft.com/office/powerpoint/2010/main" val="8693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76739" y="255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Resultados para o estado WW</a:t>
            </a:r>
            <a:endParaRPr lang="pt-B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5595" t="15392" r="50804" b="15246"/>
          <a:stretch/>
        </p:blipFill>
        <p:spPr>
          <a:xfrm>
            <a:off x="873456" y="354843"/>
            <a:ext cx="3889611" cy="615423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818261" y="2115403"/>
            <a:ext cx="880282" cy="327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330054" y="1282888"/>
            <a:ext cx="22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Acúmulo de energia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49616" t="16289" r="26784" b="57136"/>
          <a:stretch/>
        </p:blipFill>
        <p:spPr>
          <a:xfrm>
            <a:off x="6572071" y="1308295"/>
            <a:ext cx="4488668" cy="284167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196722" y="4901822"/>
            <a:ext cx="6400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Variação longitudinal e temporal da densidade de energia para os primeiros 25 dias ao longo do equador para o estado básico WW (painéis à esquerda) e variação da perturbação da velocidade zonal e altura após os 25 dias de integração.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1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1. </a:t>
            </a:r>
            <a:r>
              <a:rPr lang="pt-BR" dirty="0" smtClean="0"/>
              <a:t>Introdução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2.</a:t>
            </a:r>
            <a:r>
              <a:rPr lang="pt-BR" dirty="0" smtClean="0"/>
              <a:t> </a:t>
            </a:r>
            <a:r>
              <a:rPr lang="pt-BR" dirty="0"/>
              <a:t>Identificação de regiões de acúmulo de energia: soluções analíticas</a:t>
            </a:r>
            <a:endParaRPr lang="pt-BR" dirty="0" smtClean="0"/>
          </a:p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3</a:t>
            </a:r>
            <a:r>
              <a:rPr lang="pt-BR" b="1" dirty="0" smtClean="0">
                <a:solidFill>
                  <a:schemeClr val="accent1"/>
                </a:solidFill>
              </a:rPr>
              <a:t>.</a:t>
            </a:r>
            <a:r>
              <a:rPr lang="pt-BR" dirty="0" smtClean="0"/>
              <a:t> Soluções numéricas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4.</a:t>
            </a:r>
            <a:r>
              <a:rPr lang="pt-BR" dirty="0" smtClean="0"/>
              <a:t> Resumo e conclusões</a:t>
            </a:r>
          </a:p>
          <a:p>
            <a:pPr marL="0" indent="0">
              <a:buNone/>
            </a:pPr>
            <a:r>
              <a:rPr lang="pt-BR" dirty="0" smtClean="0"/>
              <a:t>REFERÊNCIA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8163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76739" y="255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Resultados para o estado </a:t>
            </a:r>
            <a:r>
              <a:rPr lang="pt-B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pt-B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3707" t="16185" r="52902" b="14785"/>
          <a:stretch/>
        </p:blipFill>
        <p:spPr>
          <a:xfrm>
            <a:off x="736979" y="436727"/>
            <a:ext cx="3507474" cy="581957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24336" t="23834" r="53007" b="19637"/>
          <a:stretch/>
        </p:blipFill>
        <p:spPr>
          <a:xfrm>
            <a:off x="4244453" y="1569492"/>
            <a:ext cx="3341094" cy="468681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751927" y="4068760"/>
            <a:ext cx="42853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– Variação longitudinal e temporal da componente de perturbação (u’) da velocidade zonal para os primeiros 25 dias ao longo do equador para o estado básico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O painel superior mostra o vento médio zonal do estado básico.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7751927" y="1487605"/>
            <a:ext cx="42853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início da integração, o campo de perturbação do fluxo é grande somente no local da forçante. No entanto, com o tempo, a perturbação se move e se concentra na região a leste do máximo dos ventos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oeste.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64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76739" y="255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Resultados para o estado </a:t>
            </a:r>
            <a:r>
              <a:rPr lang="pt-B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pt-B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2657" t="15066" r="25001" b="14785"/>
          <a:stretch/>
        </p:blipFill>
        <p:spPr>
          <a:xfrm>
            <a:off x="668741" y="327546"/>
            <a:ext cx="3493826" cy="61675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53077" t="22935" r="24444" b="19413"/>
          <a:stretch/>
        </p:blipFill>
        <p:spPr>
          <a:xfrm>
            <a:off x="4293461" y="1480457"/>
            <a:ext cx="3562066" cy="512354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050345" y="5017723"/>
            <a:ext cx="3741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Variação longitudinal e temporal da densidade de energia para os primeiros 25 dias ao longo do equador para o estado básico SW.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50345" y="2038421"/>
            <a:ext cx="39239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região de acúmulo de energia à leste do máximo dos ventos de oeste aparece como uma região de emanação de trem de ondas extratropicais. </a:t>
            </a:r>
          </a:p>
        </p:txBody>
      </p:sp>
    </p:spTree>
    <p:extLst>
      <p:ext uri="{BB962C8B-B14F-4D97-AF65-F5344CB8AC3E}">
        <p14:creationId xmlns:p14="http://schemas.microsoft.com/office/powerpoint/2010/main" val="17307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 Resumo e 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/>
          <a:lstStyle/>
          <a:p>
            <a:pPr algn="just"/>
            <a:r>
              <a:rPr lang="pt-BR" dirty="0"/>
              <a:t>A motivação do estudo foi a necessidade de reexaminar os mecanismos que produzem máximos na variância de transientes nos arredores dos ventos de oeste equatoriais na alta troposfera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O estiramento </a:t>
            </a:r>
            <a:r>
              <a:rPr lang="pt-BR" dirty="0"/>
              <a:t>longitudinal  altera as características das ondas aprisionadas </a:t>
            </a:r>
            <a:r>
              <a:rPr lang="pt-BR" dirty="0" err="1" smtClean="0"/>
              <a:t>equatorialmente</a:t>
            </a:r>
            <a:r>
              <a:rPr lang="pt-BR" dirty="0" smtClean="0"/>
              <a:t>, produzindo </a:t>
            </a:r>
            <a:r>
              <a:rPr lang="pt-BR" dirty="0"/>
              <a:t>zeros </a:t>
            </a:r>
            <a:r>
              <a:rPr lang="pt-BR" dirty="0" smtClean="0"/>
              <a:t>locais nas velocidades de grupo, gerando convergência </a:t>
            </a:r>
            <a:r>
              <a:rPr lang="pt-BR" dirty="0"/>
              <a:t>local de energia à leste do máximo dos ventos equatoriais de oeste. O acúmulo de energia ocorre onde </a:t>
            </a:r>
            <a:r>
              <a:rPr lang="pt-BR" dirty="0" err="1"/>
              <a:t>du</a:t>
            </a:r>
            <a:r>
              <a:rPr lang="pt-BR" dirty="0"/>
              <a:t>/</a:t>
            </a:r>
            <a:r>
              <a:rPr lang="pt-BR" dirty="0" err="1"/>
              <a:t>dx</a:t>
            </a:r>
            <a:r>
              <a:rPr lang="pt-BR" dirty="0"/>
              <a:t>&lt;0. </a:t>
            </a:r>
          </a:p>
          <a:p>
            <a:pPr algn="just"/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região de acúmulo de energia era também uma região de emanação de trens de ondas para os </a:t>
            </a:r>
            <a:r>
              <a:rPr lang="pt-BR" dirty="0" err="1"/>
              <a:t>extratrópicos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3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0939" t="33428" r="32857" b="23011"/>
          <a:stretch/>
        </p:blipFill>
        <p:spPr>
          <a:xfrm>
            <a:off x="2687778" y="845126"/>
            <a:ext cx="6165274" cy="417062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34290" y="5696596"/>
            <a:ext cx="110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Diagrama esquemático dos dois estágios do mecanismo de teleconexão entre os trópicos e latitudes mais altas.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936183" y="1453111"/>
            <a:ext cx="3061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PR: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propagação de energia.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AC: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cúmulo de energia.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EM: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emanação para latitudes mais altas.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WEBSTER, P. J.; CHANG, H. R. </a:t>
            </a:r>
            <a:r>
              <a:rPr lang="pt-BR" dirty="0"/>
              <a:t>Equatorial Energy </a:t>
            </a:r>
            <a:r>
              <a:rPr lang="pt-BR" dirty="0" err="1" smtClean="0"/>
              <a:t>Accumulation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Emanation</a:t>
            </a:r>
            <a:r>
              <a:rPr lang="pt-BR" dirty="0" smtClean="0"/>
              <a:t> </a:t>
            </a:r>
            <a:r>
              <a:rPr lang="pt-BR" dirty="0" err="1"/>
              <a:t>Regions</a:t>
            </a:r>
            <a:r>
              <a:rPr lang="pt-BR" dirty="0"/>
              <a:t>: </a:t>
            </a:r>
            <a:r>
              <a:rPr lang="pt-BR" dirty="0" err="1"/>
              <a:t>Impacts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a </a:t>
            </a:r>
            <a:r>
              <a:rPr lang="pt-BR" dirty="0" err="1"/>
              <a:t>Zonally</a:t>
            </a:r>
            <a:r>
              <a:rPr lang="pt-BR" dirty="0"/>
              <a:t> </a:t>
            </a:r>
            <a:r>
              <a:rPr lang="pt-BR" dirty="0" err="1"/>
              <a:t>Varying</a:t>
            </a:r>
            <a:r>
              <a:rPr lang="pt-BR" dirty="0"/>
              <a:t> Basic </a:t>
            </a:r>
            <a:r>
              <a:rPr lang="pt-BR" dirty="0" err="1" smtClean="0"/>
              <a:t>State</a:t>
            </a:r>
            <a:r>
              <a:rPr lang="pt-BR" dirty="0" smtClean="0"/>
              <a:t>. </a:t>
            </a:r>
            <a:r>
              <a:rPr lang="pt-BR" b="1" dirty="0" err="1"/>
              <a:t>Journal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Atmospheric</a:t>
            </a:r>
            <a:r>
              <a:rPr lang="pt-BR" b="1" dirty="0"/>
              <a:t> </a:t>
            </a:r>
            <a:r>
              <a:rPr lang="pt-BR" b="1" dirty="0" err="1"/>
              <a:t>Sciences</a:t>
            </a:r>
            <a:r>
              <a:rPr lang="pt-BR" dirty="0"/>
              <a:t>, v. 45, n. 5, </a:t>
            </a:r>
            <a:r>
              <a:rPr lang="pt-BR" dirty="0" smtClean="0"/>
              <a:t>p. 803-829, 1988</a:t>
            </a:r>
            <a:r>
              <a:rPr lang="pt-BR" dirty="0"/>
              <a:t>.</a:t>
            </a:r>
            <a:endParaRPr lang="pt-BR" b="1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31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8850" y="2657341"/>
            <a:ext cx="8596668" cy="1320800"/>
          </a:xfrm>
        </p:spPr>
        <p:txBody>
          <a:bodyPr/>
          <a:lstStyle/>
          <a:p>
            <a:pPr algn="ctr"/>
            <a:r>
              <a:rPr lang="pt-BR" dirty="0" smtClean="0"/>
              <a:t>Obrigada pela atenção!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02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Introdução</a:t>
            </a:r>
            <a:br>
              <a:rPr lang="pt-B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804229" y="1697719"/>
            <a:ext cx="1901371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Matsuno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(1966)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>
            <a:stCxn id="5" idx="2"/>
          </p:cNvCxnSpPr>
          <p:nvPr/>
        </p:nvCxnSpPr>
        <p:spPr>
          <a:xfrm flipH="1">
            <a:off x="5747657" y="2067051"/>
            <a:ext cx="7258" cy="2116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1248229" y="2264233"/>
            <a:ext cx="9898742" cy="290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1248229" y="2264233"/>
            <a:ext cx="7258" cy="2116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11139713" y="2293261"/>
            <a:ext cx="7258" cy="2116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66058" y="2504953"/>
            <a:ext cx="2104571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Ondas de Rossby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997200" y="2504953"/>
            <a:ext cx="2431143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Ondas de gravidade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729514" y="2504953"/>
            <a:ext cx="1952171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Ondas de Kelvin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102600" y="2533981"/>
            <a:ext cx="3842657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Ondas mistas de Rossby-gravidade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H="1">
            <a:off x="6415314" y="2866151"/>
            <a:ext cx="14516" cy="99377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6418941" y="3359180"/>
            <a:ext cx="373744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6415314" y="3859923"/>
            <a:ext cx="373744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6857998" y="3144033"/>
            <a:ext cx="3276603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Modo aprisionado no equador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678386" y="3643743"/>
            <a:ext cx="276134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Circulação de Walker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7024914" y="4013075"/>
            <a:ext cx="2061029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ta para baixo 28"/>
          <p:cNvSpPr/>
          <p:nvPr/>
        </p:nvSpPr>
        <p:spPr>
          <a:xfrm>
            <a:off x="7823200" y="4238171"/>
            <a:ext cx="420914" cy="46445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5985328" y="4845561"/>
            <a:ext cx="4038600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Deformação da circulação média tropical por estiramento longitudinal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1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24" grpId="0"/>
      <p:bldP spid="25" grpId="0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Introdução</a:t>
            </a:r>
            <a:br>
              <a:rPr lang="pt-BR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48905" y="1843088"/>
            <a:ext cx="2047332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Bjerkness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(1969)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de seta reta 2"/>
          <p:cNvCxnSpPr>
            <a:stCxn id="5" idx="3"/>
          </p:cNvCxnSpPr>
          <p:nvPr/>
        </p:nvCxnSpPr>
        <p:spPr>
          <a:xfrm flipV="1">
            <a:off x="3696237" y="2021983"/>
            <a:ext cx="476518" cy="577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4201068" y="1843088"/>
            <a:ext cx="576718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Teleconexões trópicos-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extratrópicos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(ex.: El-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4281713" y="2212420"/>
            <a:ext cx="5076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ta para baixo 10"/>
          <p:cNvSpPr/>
          <p:nvPr/>
        </p:nvSpPr>
        <p:spPr>
          <a:xfrm>
            <a:off x="6609256" y="2328727"/>
            <a:ext cx="420914" cy="46445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313098" y="2930289"/>
            <a:ext cx="5013230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nfluência da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perturbação nos trópicos era transmitida como um trem de ondas de Rossby a partir das regiões de aquecimento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anômalo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ultiplicar 12"/>
          <p:cNvSpPr/>
          <p:nvPr/>
        </p:nvSpPr>
        <p:spPr>
          <a:xfrm>
            <a:off x="6819713" y="4314423"/>
            <a:ext cx="366698" cy="360608"/>
          </a:xfrm>
          <a:prstGeom prst="mathMultiply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7364978" y="4314423"/>
            <a:ext cx="1508565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Transientes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6349285" y="3853619"/>
            <a:ext cx="1634" cy="67813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6350919" y="4531755"/>
            <a:ext cx="373744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6609256" y="5144559"/>
            <a:ext cx="3579918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Enfrentam o cisalhamento e estiramento do estado básico da atmosfera tropical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de seta reta 29"/>
          <p:cNvCxnSpPr>
            <a:stCxn id="14" idx="2"/>
          </p:cNvCxnSpPr>
          <p:nvPr/>
        </p:nvCxnSpPr>
        <p:spPr>
          <a:xfrm flipH="1">
            <a:off x="8119260" y="4683755"/>
            <a:ext cx="1" cy="36476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6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2" grpId="0" animBg="1"/>
      <p:bldP spid="13" grpId="0" animBg="1"/>
      <p:bldP spid="14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Introdução</a:t>
            </a:r>
            <a:br>
              <a:rPr lang="pt-BR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48150" y="2707512"/>
            <a:ext cx="2047332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Charney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(1969):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 rot="5400000" flipV="1">
            <a:off x="2840201" y="3312218"/>
            <a:ext cx="476518" cy="577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4201068" y="1843088"/>
            <a:ext cx="4505050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Ventos de oeste equatoriais (altos níveis)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25654" y="3536777"/>
            <a:ext cx="576718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Determinantes na propagação dos transientes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 flipH="1">
            <a:off x="6241142" y="2223958"/>
            <a:ext cx="7258" cy="2116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3199070" y="2439943"/>
            <a:ext cx="6098660" cy="2575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H="1">
            <a:off x="3199070" y="2432901"/>
            <a:ext cx="12172" cy="28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7997779" y="2721863"/>
            <a:ext cx="2844084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Webster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Holton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(1982)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ector reto 31"/>
          <p:cNvCxnSpPr/>
          <p:nvPr/>
        </p:nvCxnSpPr>
        <p:spPr>
          <a:xfrm flipH="1">
            <a:off x="9288630" y="2447252"/>
            <a:ext cx="12172" cy="28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rot="5400000" flipV="1">
            <a:off x="9079639" y="3325097"/>
            <a:ext cx="476518" cy="577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7497348" y="3552157"/>
            <a:ext cx="3600763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Canal para os modos rotacionais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ector de seta reta 35"/>
          <p:cNvCxnSpPr/>
          <p:nvPr/>
        </p:nvCxnSpPr>
        <p:spPr>
          <a:xfrm rot="5400000" flipV="1">
            <a:off x="9066431" y="4188879"/>
            <a:ext cx="476518" cy="577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7488248" y="4460100"/>
            <a:ext cx="3600763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Máximos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energia cinética de perturbação, PKE</a:t>
            </a:r>
          </a:p>
        </p:txBody>
      </p:sp>
      <p:sp>
        <p:nvSpPr>
          <p:cNvPr id="38" name="Seta para baixo 37"/>
          <p:cNvSpPr/>
          <p:nvPr/>
        </p:nvSpPr>
        <p:spPr>
          <a:xfrm>
            <a:off x="9094562" y="5315533"/>
            <a:ext cx="420914" cy="46445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7488247" y="5989093"/>
            <a:ext cx="3600763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Acúmulo de energia ao longo do equador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ector reto 39"/>
          <p:cNvCxnSpPr/>
          <p:nvPr/>
        </p:nvCxnSpPr>
        <p:spPr>
          <a:xfrm>
            <a:off x="7580782" y="3888097"/>
            <a:ext cx="334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/>
      <p:bldP spid="31" grpId="0" animBg="1"/>
      <p:bldP spid="35" grpId="0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163" y="362857"/>
            <a:ext cx="8596668" cy="13208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1.1 Critérios </a:t>
            </a:r>
            <a:r>
              <a:rPr lang="pt-BR" sz="2800" dirty="0"/>
              <a:t>para a existência de fontes tropicais de máximos de PKE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327" t="19594" r="50781" b="23065"/>
          <a:stretch/>
        </p:blipFill>
        <p:spPr>
          <a:xfrm>
            <a:off x="1204686" y="1538515"/>
            <a:ext cx="4397828" cy="490722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762171" y="4196193"/>
            <a:ext cx="3831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Posições relativas do campos médio de vento sazonal, da convecção média e dos centros de ação de transientes ao longo do equador.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12686" y="1930400"/>
            <a:ext cx="870857" cy="3875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685143" y="1930400"/>
            <a:ext cx="1596571" cy="387531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255657" y="1930400"/>
            <a:ext cx="2844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Máximo de PKE: ventos de oeste e mínimo de convecção.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1.1 </a:t>
            </a:r>
            <a:r>
              <a:rPr lang="pt-BR" dirty="0"/>
              <a:t>Critérios para a existência de fontes tropicais de máximos de PKE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(1) </a:t>
            </a:r>
            <a:r>
              <a:rPr lang="pt-BR" dirty="0" smtClean="0"/>
              <a:t>Devem </a:t>
            </a:r>
            <a:r>
              <a:rPr lang="pt-BR" dirty="0"/>
              <a:t>haver processos físicos para criar energia transiente dentro dos trópicos.</a:t>
            </a:r>
          </a:p>
          <a:p>
            <a:pPr marL="0" lvl="0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(2) </a:t>
            </a:r>
            <a:r>
              <a:rPr lang="pt-BR" dirty="0" smtClean="0"/>
              <a:t>Deve </a:t>
            </a:r>
            <a:r>
              <a:rPr lang="pt-BR" dirty="0"/>
              <a:t>haver um mecanismo para o transporte lateral de energia da região da fonte para a região de aparente acúmulo, isto é, nas proximidades dos ventos de oeste em altos níveis.</a:t>
            </a:r>
          </a:p>
          <a:p>
            <a:pPr marL="0" lvl="0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(3) </a:t>
            </a:r>
            <a:r>
              <a:rPr lang="pt-BR" dirty="0" smtClean="0"/>
              <a:t>Devem </a:t>
            </a:r>
            <a:r>
              <a:rPr lang="pt-BR" dirty="0"/>
              <a:t>haver meios de acumular a energia transmitida nas regiões dos ventos de oeste equatoriais.</a:t>
            </a:r>
          </a:p>
          <a:p>
            <a:r>
              <a:rPr lang="pt-BR" dirty="0" smtClean="0"/>
              <a:t>Hipótese: </a:t>
            </a:r>
            <a:r>
              <a:rPr lang="pt-BR" dirty="0"/>
              <a:t>estiramento </a:t>
            </a:r>
            <a:r>
              <a:rPr lang="pt-BR" dirty="0" smtClean="0"/>
              <a:t>longitudinal.</a:t>
            </a:r>
          </a:p>
        </p:txBody>
      </p:sp>
    </p:spTree>
    <p:extLst>
      <p:ext uri="{BB962C8B-B14F-4D97-AF65-F5344CB8AC3E}">
        <p14:creationId xmlns:p14="http://schemas.microsoft.com/office/powerpoint/2010/main" val="30515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1.2 </a:t>
            </a:r>
            <a:r>
              <a:rPr lang="pt-BR" dirty="0" smtClean="0"/>
              <a:t>Estrutura </a:t>
            </a:r>
            <a:r>
              <a:rPr lang="pt-BR" dirty="0"/>
              <a:t>do estiramento da atmosfera tropical</a:t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569" t="23018" r="50924" b="46524"/>
          <a:stretch/>
        </p:blipFill>
        <p:spPr>
          <a:xfrm>
            <a:off x="2242072" y="1790164"/>
            <a:ext cx="5467191" cy="328411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54431" y="5254580"/>
            <a:ext cx="884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2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Comparação do estiramento longitudinal do fluxo médio zonal durante o inverno boreal em 30°N (---), 30°S (-.-) e equador (−). Regiões de estiramento negativo ao longo do equador estão em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shaded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9967" t="22139" r="21922" b="41241"/>
          <a:stretch/>
        </p:blipFill>
        <p:spPr>
          <a:xfrm>
            <a:off x="1159099" y="862883"/>
            <a:ext cx="4396154" cy="321971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9967" t="14921" r="21922" b="48812"/>
          <a:stretch/>
        </p:blipFill>
        <p:spPr>
          <a:xfrm>
            <a:off x="6168981" y="864202"/>
            <a:ext cx="4437017" cy="32184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05947" y="4790941"/>
            <a:ext cx="1093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Variação longitudinal e temporal da componente zonal média em 200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da PKE média ao longo do equador para um período de 15 anos.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H="1" flipV="1">
            <a:off x="3490176" y="953038"/>
            <a:ext cx="12878" cy="278183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503054" y="493551"/>
            <a:ext cx="183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Ventos de oeste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656917" y="493551"/>
            <a:ext cx="183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Ventos de leste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 flipH="1" flipV="1">
            <a:off x="8510790" y="953037"/>
            <a:ext cx="12878" cy="278183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8523668" y="493551"/>
            <a:ext cx="229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Acúmulo de PKE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1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Facetado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</TotalTime>
  <Words>1387</Words>
  <Application>Microsoft Office PowerPoint</Application>
  <PresentationFormat>Widescreen</PresentationFormat>
  <Paragraphs>96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Trebuchet MS</vt:lpstr>
      <vt:lpstr>Wingdings 3</vt:lpstr>
      <vt:lpstr>Facetado</vt:lpstr>
      <vt:lpstr>Tema do Office</vt:lpstr>
      <vt:lpstr>Equatorial Energy Accumulation and Emanation Regions: Impacts of a Zonally Varying Basic State</vt:lpstr>
      <vt:lpstr>Apresentação</vt:lpstr>
      <vt:lpstr>1 Introdução </vt:lpstr>
      <vt:lpstr>Apresentação do PowerPoint</vt:lpstr>
      <vt:lpstr>Apresentação do PowerPoint</vt:lpstr>
      <vt:lpstr>1.1 Critérios para a existência de fontes tropicais de máximos de PKE</vt:lpstr>
      <vt:lpstr>1.1 Critérios para a existência de fontes tropicais de máximos de PKE</vt:lpstr>
      <vt:lpstr>1.2 Estrutura do estiramento da atmosfera tropical </vt:lpstr>
      <vt:lpstr>Apresentação do PowerPoint</vt:lpstr>
      <vt:lpstr>2. Identificação de regiões de acúmulo de energia: soluções analíticas </vt:lpstr>
      <vt:lpstr>2. Identificação de regiões de acúmulo de energia: soluções analíticas </vt:lpstr>
      <vt:lpstr>Apresentação do PowerPoint</vt:lpstr>
      <vt:lpstr>2. Identificação de regiões de acúmulo de energia: soluções analíticas </vt:lpstr>
      <vt:lpstr>Apresentação do PowerPoint</vt:lpstr>
      <vt:lpstr>3. Modelo numérico</vt:lpstr>
      <vt:lpstr>Apresentação do PowerPoint</vt:lpstr>
      <vt:lpstr>3.1 Resultados para o estado Z</vt:lpstr>
      <vt:lpstr>3.2 Resultados para o estado WW</vt:lpstr>
      <vt:lpstr>Apresentação do PowerPoint</vt:lpstr>
      <vt:lpstr>Apresentação do PowerPoint</vt:lpstr>
      <vt:lpstr>Apresentação do PowerPoint</vt:lpstr>
      <vt:lpstr>4 Resumo e conclusões</vt:lpstr>
      <vt:lpstr>Apresentação do PowerPoint</vt:lpstr>
      <vt:lpstr>Referência</vt:lpstr>
      <vt:lpstr>Obrigada pela atenção!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forcing of stationary wave motion by tropical diabatic heating</dc:title>
  <dc:creator>Camila Sapucci</dc:creator>
  <cp:lastModifiedBy>Camila Sapucci</cp:lastModifiedBy>
  <cp:revision>129</cp:revision>
  <dcterms:created xsi:type="dcterms:W3CDTF">2019-08-12T18:49:57Z</dcterms:created>
  <dcterms:modified xsi:type="dcterms:W3CDTF">2019-09-16T10:23:55Z</dcterms:modified>
</cp:coreProperties>
</file>