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78" r:id="rId5"/>
    <p:sldId id="274" r:id="rId6"/>
    <p:sldId id="275" r:id="rId7"/>
    <p:sldId id="276" r:id="rId8"/>
    <p:sldId id="295" r:id="rId9"/>
    <p:sldId id="277" r:id="rId10"/>
    <p:sldId id="279" r:id="rId11"/>
    <p:sldId id="281" r:id="rId12"/>
    <p:sldId id="282" r:id="rId13"/>
    <p:sldId id="283" r:id="rId14"/>
    <p:sldId id="286" r:id="rId15"/>
    <p:sldId id="285" r:id="rId16"/>
    <p:sldId id="288" r:id="rId17"/>
    <p:sldId id="289" r:id="rId18"/>
    <p:sldId id="291" r:id="rId19"/>
    <p:sldId id="292" r:id="rId20"/>
    <p:sldId id="293" r:id="rId21"/>
    <p:sldId id="294" r:id="rId22"/>
    <p:sldId id="296" r:id="rId23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A467081-0AE2-4493-9ECD-7FA3A7350D31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F054BB-8F28-4346-8754-0E5644500E18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622230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15B97F-944C-4A6B-AC30-F682DB003590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1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70A596-7141-45E9-836C-E467146705EF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739599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t-BR" noProof="1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B611AB-A282-42BB-87D0-BF73B2FB2DA3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6CFF1-807D-4E5E-9788-DBEB8B5E003E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3B88277E-4FA8-4CBA-8BE1-567C45328582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1B22F5-E687-4F78-87B4-5F17D372C910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4C20311-412E-46F7-9470-ED8DFB66AB27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pt-BR" noProof="1" dirty="0" smtClean="0"/>
              <a:pPr rtl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1" smtClean="0"/>
              <a:t>Clique para editar o título mestre</a:t>
            </a:r>
            <a:endParaRPr lang="pt-BR" noProof="1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EACE50-1197-4392-8854-7E0ACE472931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1" smtClean="0"/>
              <a:t>Clique para editar o título mestre</a:t>
            </a:r>
            <a:endParaRPr lang="pt-BR" noProof="1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F7DD0E-28E7-48B4-BDB9-849D28617A49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D746F8-3E11-49E4-A476-C06758C0F3CA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9808A3-4ED9-4EDC-BC27-EE57DE170ED0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1" smtClean="0"/>
              <a:t>Clique para editar o título mestre</a:t>
            </a:r>
            <a:endParaRPr lang="pt-BR" noProof="1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B6F69-D4B6-4F07-B13F-D03C1A7DA174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1" smtClean="0"/>
              <a:t>Clique para editar o título mestre</a:t>
            </a:r>
            <a:endParaRPr lang="pt-BR" noProof="1"/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1" smtClean="0"/>
              <a:t>Clique no ícone para adicionar uma imagem</a:t>
            </a:r>
            <a:endParaRPr lang="pt-BR" noProof="1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734C87-E0E8-46B0-8F92-34B0F77EC63A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67C58EFA-B0E5-4EEF-9D12-C538E90B5469}" type="datetime1">
              <a:rPr lang="pt-BR" noProof="1" smtClean="0"/>
              <a:t>14/10/2019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pt-BR" noProof="1" dirty="0" smtClean="0"/>
              <a:pPr rtl="0"/>
              <a:t>‹nº›</a:t>
            </a:fld>
            <a:endParaRPr lang="pt-BR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1946"/>
            <a:ext cx="12192000" cy="437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421"/>
            <a:ext cx="12192000" cy="454046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499945" y="1818290"/>
            <a:ext cx="5234152" cy="451944"/>
          </a:xfrm>
          <a:prstGeom prst="rect">
            <a:avLst/>
          </a:pr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309240" y="2280744"/>
            <a:ext cx="4519449" cy="451944"/>
          </a:xfrm>
          <a:prstGeom prst="rect">
            <a:avLst/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936828" y="2690647"/>
            <a:ext cx="1891861" cy="546539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77959" y="3258206"/>
            <a:ext cx="1382109" cy="38888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49775" y="1279680"/>
            <a:ext cx="2201918" cy="1077218"/>
          </a:xfrm>
          <a:prstGeom prst="rect">
            <a:avLst/>
          </a:prstGeom>
          <a:solidFill>
            <a:srgbClr val="7030A0">
              <a:alpha val="3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Anéis de árvores da costa norte da Califórnia até o golfo do Alaska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882349" y="1156570"/>
            <a:ext cx="2049517" cy="1323439"/>
          </a:xfrm>
          <a:prstGeom prst="rect">
            <a:avLst/>
          </a:prstGeom>
          <a:solidFill>
            <a:schemeClr val="accent4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Diferença de largura de anéis de árvores devido a umidade do sul da Califórnia e Baja, </a:t>
            </a:r>
            <a:r>
              <a:rPr lang="pt-BR" sz="1600" dirty="0"/>
              <a:t>M</a:t>
            </a:r>
            <a:r>
              <a:rPr lang="pt-BR" sz="1600" dirty="0" smtClean="0"/>
              <a:t>éxico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9882349" y="3160260"/>
            <a:ext cx="2049517" cy="584775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Índice da PDO baseado na TSM</a:t>
            </a:r>
            <a:endParaRPr lang="pt-BR" sz="1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25975" y="3036378"/>
            <a:ext cx="2049517" cy="338554"/>
          </a:xfrm>
          <a:prstGeom prst="rect">
            <a:avLst/>
          </a:prstGeom>
          <a:solidFill>
            <a:srgbClr val="00B0F0">
              <a:alpha val="3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Índice COADS TSM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353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421"/>
            <a:ext cx="12192000" cy="454046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499945" y="1818290"/>
            <a:ext cx="5234152" cy="451944"/>
          </a:xfrm>
          <a:prstGeom prst="rect">
            <a:avLst/>
          </a:pr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309240" y="2280744"/>
            <a:ext cx="4519449" cy="451944"/>
          </a:xfrm>
          <a:prstGeom prst="rect">
            <a:avLst/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936828" y="2690647"/>
            <a:ext cx="1891861" cy="546539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77959" y="3258206"/>
            <a:ext cx="1382109" cy="388884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49775" y="1279680"/>
            <a:ext cx="2201918" cy="1077218"/>
          </a:xfrm>
          <a:prstGeom prst="rect">
            <a:avLst/>
          </a:prstGeom>
          <a:solidFill>
            <a:srgbClr val="7030A0">
              <a:alpha val="3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Anéis de árvores da costa norte da Califórnia até o golfo do Alaska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882349" y="1156570"/>
            <a:ext cx="2049517" cy="1323439"/>
          </a:xfrm>
          <a:prstGeom prst="rect">
            <a:avLst/>
          </a:prstGeom>
          <a:solidFill>
            <a:schemeClr val="accent4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Diferença de largura de anéis de árvores devido a umidade do sul da Califórnia e Baja, </a:t>
            </a:r>
            <a:r>
              <a:rPr lang="pt-BR" sz="1600" dirty="0"/>
              <a:t>M</a:t>
            </a:r>
            <a:r>
              <a:rPr lang="pt-BR" sz="1600" dirty="0" smtClean="0"/>
              <a:t>éxico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9882349" y="3160260"/>
            <a:ext cx="2049517" cy="584775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Índice da PDO baseado na TSM</a:t>
            </a:r>
            <a:endParaRPr lang="pt-BR" sz="1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25975" y="3036378"/>
            <a:ext cx="2049517" cy="338554"/>
          </a:xfrm>
          <a:prstGeom prst="rect">
            <a:avLst/>
          </a:prstGeom>
          <a:solidFill>
            <a:srgbClr val="00B0F0">
              <a:alpha val="3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Índice COADS TSM</a:t>
            </a:r>
            <a:endParaRPr lang="pt-BR" sz="16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359" b="7582"/>
          <a:stretch/>
        </p:blipFill>
        <p:spPr>
          <a:xfrm>
            <a:off x="3479058" y="4098296"/>
            <a:ext cx="6095866" cy="2754449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479058" y="4127568"/>
            <a:ext cx="6111765" cy="27251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0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pt-BR" dirty="0" smtClean="0"/>
              <a:t>Impactos da </a:t>
            </a:r>
            <a:r>
              <a:rPr lang="pt-BR" dirty="0" err="1" smtClean="0"/>
              <a:t>pdo</a:t>
            </a:r>
            <a:r>
              <a:rPr lang="pt-BR" dirty="0" smtClean="0"/>
              <a:t>  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64" y="2066205"/>
            <a:ext cx="5402237" cy="4071836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72" y="1792936"/>
            <a:ext cx="4285205" cy="506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6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289" y="554810"/>
            <a:ext cx="7791498" cy="5872696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4887310" y="3678621"/>
            <a:ext cx="378373" cy="357351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8171793" y="3678621"/>
            <a:ext cx="394138" cy="504496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8639503" y="3565635"/>
            <a:ext cx="268014" cy="225972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7304690" y="2506717"/>
            <a:ext cx="578068" cy="562303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579732" y="2171157"/>
            <a:ext cx="467711" cy="193672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339255" y="3565635"/>
            <a:ext cx="378373" cy="617482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076496" y="2520943"/>
            <a:ext cx="430924" cy="28531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656786" y="2960202"/>
            <a:ext cx="1030014" cy="617482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7081345" y="2171157"/>
            <a:ext cx="1287517" cy="408363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6557750" y="1873788"/>
            <a:ext cx="389588" cy="297369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5113282" y="1807975"/>
            <a:ext cx="1030014" cy="617482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437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44"/>
          <a:stretch/>
        </p:blipFill>
        <p:spPr>
          <a:xfrm>
            <a:off x="2120679" y="545016"/>
            <a:ext cx="7732317" cy="5845274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7756635" y="3047999"/>
            <a:ext cx="919656" cy="550705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6117021" y="1893402"/>
            <a:ext cx="1639614" cy="617482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5190443" y="3488674"/>
            <a:ext cx="380039" cy="442195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7330132" y="2510884"/>
            <a:ext cx="853005" cy="333160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016732" y="2275399"/>
            <a:ext cx="329155" cy="235485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181310" y="2441979"/>
            <a:ext cx="329155" cy="235485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658800" y="2632749"/>
            <a:ext cx="329155" cy="235485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78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Impactos da PDO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3825" y="1905001"/>
            <a:ext cx="11925300" cy="4848224"/>
          </a:xfrm>
        </p:spPr>
        <p:txBody>
          <a:bodyPr>
            <a:normAutofit/>
          </a:bodyPr>
          <a:lstStyle/>
          <a:p>
            <a:pPr algn="just"/>
            <a:r>
              <a:rPr lang="pt-BR" dirty="0" err="1" smtClean="0"/>
              <a:t>Garreuaud</a:t>
            </a:r>
            <a:r>
              <a:rPr lang="pt-BR" dirty="0" smtClean="0"/>
              <a:t> e Battisti (1999) identificaram uma clara mudança de </a:t>
            </a:r>
            <a:r>
              <a:rPr lang="pt-BR" dirty="0"/>
              <a:t>padrão </a:t>
            </a:r>
            <a:r>
              <a:rPr lang="pt-BR" dirty="0" smtClean="0"/>
              <a:t>na simetria da </a:t>
            </a:r>
            <a:r>
              <a:rPr lang="pt-BR" dirty="0"/>
              <a:t>circulação atmosférica </a:t>
            </a:r>
            <a:r>
              <a:rPr lang="pt-BR" dirty="0" smtClean="0"/>
              <a:t>associada a PDO no HS;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dirty="0" err="1" smtClean="0"/>
              <a:t>Dettinger</a:t>
            </a:r>
            <a:r>
              <a:rPr lang="pt-BR" dirty="0" smtClean="0"/>
              <a:t> et al. (1997) encontraram evidências </a:t>
            </a:r>
            <a:r>
              <a:rPr lang="pt-BR" dirty="0"/>
              <a:t>de um padrão </a:t>
            </a:r>
            <a:r>
              <a:rPr lang="pt-BR" dirty="0" smtClean="0"/>
              <a:t>simétrico </a:t>
            </a:r>
            <a:r>
              <a:rPr lang="pt-BR" dirty="0"/>
              <a:t>de precipitação relacionada com </a:t>
            </a:r>
            <a:r>
              <a:rPr lang="pt-BR" dirty="0" smtClean="0"/>
              <a:t>a PDO </a:t>
            </a:r>
            <a:r>
              <a:rPr lang="pt-BR" dirty="0"/>
              <a:t>e anomalias de fluxo de </a:t>
            </a:r>
            <a:r>
              <a:rPr lang="pt-BR" dirty="0" smtClean="0"/>
              <a:t>corrente </a:t>
            </a:r>
            <a:r>
              <a:rPr lang="pt-BR" dirty="0"/>
              <a:t>nas Américas, em que períodos quentes de </a:t>
            </a:r>
            <a:r>
              <a:rPr lang="pt-BR" dirty="0" smtClean="0"/>
              <a:t>PDO tendem </a:t>
            </a:r>
            <a:r>
              <a:rPr lang="pt-BR" dirty="0"/>
              <a:t>a ter </a:t>
            </a:r>
            <a:r>
              <a:rPr lang="pt-BR" dirty="0" err="1"/>
              <a:t>subtrópicos</a:t>
            </a:r>
            <a:r>
              <a:rPr lang="pt-BR" dirty="0"/>
              <a:t> anomalamente úmidos, mas </a:t>
            </a:r>
            <a:r>
              <a:rPr lang="pt-BR" dirty="0" smtClean="0"/>
              <a:t>trópicos </a:t>
            </a:r>
            <a:r>
              <a:rPr lang="pt-BR" dirty="0"/>
              <a:t>e latitudes médias</a:t>
            </a:r>
            <a:r>
              <a:rPr lang="pt-BR" dirty="0" smtClean="0"/>
              <a:t> </a:t>
            </a:r>
            <a:r>
              <a:rPr lang="pt-BR" dirty="0"/>
              <a:t>secos </a:t>
            </a:r>
            <a:r>
              <a:rPr lang="pt-BR" dirty="0" smtClean="0"/>
              <a:t>tanto na América do Norte como no América do Sul;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Power et al. (1997, 1999a, 1999b) avaliaram mudanças </a:t>
            </a:r>
            <a:r>
              <a:rPr lang="pt-BR" dirty="0" err="1" smtClean="0"/>
              <a:t>interdecadais</a:t>
            </a:r>
            <a:r>
              <a:rPr lang="pt-BR" dirty="0" smtClean="0"/>
              <a:t> no clima do leste da Austrália, encontrando que períodos quentes da PDO estão associadas com anomalias quentes e secas e que o contrário é verificado </a:t>
            </a:r>
            <a:r>
              <a:rPr lang="pt-BR" dirty="0"/>
              <a:t>n</a:t>
            </a:r>
            <a:r>
              <a:rPr lang="pt-BR" dirty="0" smtClean="0"/>
              <a:t>a fase fria , consistente com o que mostra a Figura 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962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Ecossistemas marinhos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74" y="1914525"/>
            <a:ext cx="11953875" cy="4733925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Vários estudos, principalmente na última década foram realizados afim de afirmar a relação existente entre a PDO e os ecossistemas marinhos do Pacífico, principalmente os peixes;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Em um dos mais amplos estudos </a:t>
            </a:r>
            <a:r>
              <a:rPr lang="pt-BR" dirty="0"/>
              <a:t>até o momento dos impactos climáticos generalizados nos ecossistemas do Pacífico Norte, H</a:t>
            </a:r>
            <a:r>
              <a:rPr lang="pt-BR" dirty="0" smtClean="0"/>
              <a:t>are </a:t>
            </a:r>
            <a:r>
              <a:rPr lang="pt-BR" dirty="0"/>
              <a:t>a </a:t>
            </a:r>
            <a:r>
              <a:rPr lang="pt-BR" dirty="0" err="1" smtClean="0"/>
              <a:t>Mantua</a:t>
            </a:r>
            <a:r>
              <a:rPr lang="pt-BR" dirty="0" smtClean="0"/>
              <a:t> </a:t>
            </a:r>
            <a:r>
              <a:rPr lang="pt-BR" dirty="0"/>
              <a:t>(2000) </a:t>
            </a:r>
            <a:r>
              <a:rPr lang="pt-BR" dirty="0" smtClean="0"/>
              <a:t>conduziram uma </a:t>
            </a:r>
            <a:r>
              <a:rPr lang="pt-BR" dirty="0"/>
              <a:t>análise de composição principal em uma matriz de 100 séries temporais climáticas e biológicas. </a:t>
            </a:r>
            <a:r>
              <a:rPr lang="pt-BR" dirty="0" smtClean="0"/>
              <a:t>A </a:t>
            </a:r>
            <a:r>
              <a:rPr lang="pt-BR" dirty="0"/>
              <a:t>série climática foi selecionada para representar a atmosfera e os oceanos no norte do Pacífico, enquanto as séries biológicas variaram em todos os níveis tróficos. </a:t>
            </a:r>
            <a:r>
              <a:rPr lang="pt-BR" dirty="0" smtClean="0"/>
              <a:t>O </a:t>
            </a:r>
            <a:r>
              <a:rPr lang="pt-BR" dirty="0"/>
              <a:t>componente principal dominante tem a mesma trajetória de tempo que </a:t>
            </a:r>
            <a:r>
              <a:rPr lang="pt-BR" dirty="0" smtClean="0"/>
              <a:t>a PDO;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Hare </a:t>
            </a:r>
            <a:r>
              <a:rPr lang="pt-BR" dirty="0"/>
              <a:t>et al (1999) ampliaram o escopo </a:t>
            </a:r>
            <a:r>
              <a:rPr lang="pt-BR" dirty="0" smtClean="0"/>
              <a:t>geográfico de outros </a:t>
            </a:r>
            <a:r>
              <a:rPr lang="pt-BR" dirty="0"/>
              <a:t>para incluir unidades populacionais de </a:t>
            </a:r>
            <a:r>
              <a:rPr lang="pt-BR" dirty="0" smtClean="0"/>
              <a:t>Washington</a:t>
            </a:r>
            <a:r>
              <a:rPr lang="pt-BR" dirty="0"/>
              <a:t>, </a:t>
            </a:r>
            <a:r>
              <a:rPr lang="pt-BR" dirty="0" smtClean="0"/>
              <a:t>Oregon </a:t>
            </a:r>
            <a:r>
              <a:rPr lang="pt-BR" dirty="0"/>
              <a:t>e </a:t>
            </a:r>
            <a:r>
              <a:rPr lang="pt-BR" dirty="0" smtClean="0"/>
              <a:t>Califórnia </a:t>
            </a:r>
            <a:r>
              <a:rPr lang="pt-BR" dirty="0"/>
              <a:t>e analisaram registros de captura das cinco principais espécies de salmão. </a:t>
            </a:r>
            <a:r>
              <a:rPr lang="pt-BR" dirty="0" smtClean="0"/>
              <a:t>Eles </a:t>
            </a:r>
            <a:r>
              <a:rPr lang="pt-BR" dirty="0"/>
              <a:t>identificaram um "regime de produção inversa" associado à</a:t>
            </a:r>
            <a:r>
              <a:rPr lang="pt-BR" dirty="0" smtClean="0"/>
              <a:t> PDO, </a:t>
            </a:r>
            <a:r>
              <a:rPr lang="pt-BR" dirty="0"/>
              <a:t>onde a fase quente </a:t>
            </a:r>
            <a:r>
              <a:rPr lang="pt-BR" dirty="0" smtClean="0"/>
              <a:t>da PDO favorece </a:t>
            </a:r>
            <a:r>
              <a:rPr lang="pt-BR" dirty="0"/>
              <a:t>alta produção </a:t>
            </a:r>
            <a:r>
              <a:rPr lang="pt-BR" dirty="0" smtClean="0"/>
              <a:t>de salmão no </a:t>
            </a:r>
            <a:r>
              <a:rPr lang="pt-BR" dirty="0"/>
              <a:t>Alasca e baixa produção </a:t>
            </a:r>
            <a:r>
              <a:rPr lang="pt-BR" dirty="0" smtClean="0"/>
              <a:t>em </a:t>
            </a:r>
            <a:r>
              <a:rPr lang="pt-BR" dirty="0"/>
              <a:t>W</a:t>
            </a:r>
            <a:r>
              <a:rPr lang="pt-BR" dirty="0" smtClean="0"/>
              <a:t>ashington</a:t>
            </a:r>
            <a:r>
              <a:rPr lang="pt-BR" dirty="0"/>
              <a:t>, </a:t>
            </a:r>
            <a:r>
              <a:rPr lang="pt-BR" dirty="0" smtClean="0"/>
              <a:t>Oregon </a:t>
            </a:r>
            <a:r>
              <a:rPr lang="pt-BR" dirty="0"/>
              <a:t>e </a:t>
            </a:r>
            <a:r>
              <a:rPr lang="pt-BR" dirty="0" smtClean="0"/>
              <a:t>Califórnia</a:t>
            </a:r>
            <a:r>
              <a:rPr lang="pt-BR" dirty="0"/>
              <a:t>. </a:t>
            </a:r>
            <a:r>
              <a:rPr lang="pt-BR" dirty="0" smtClean="0"/>
              <a:t>A </a:t>
            </a:r>
            <a:r>
              <a:rPr lang="pt-BR" dirty="0"/>
              <a:t>fase fria tem o efeito </a:t>
            </a:r>
            <a:r>
              <a:rPr lang="pt-BR" dirty="0" smtClean="0"/>
              <a:t>oposto nas duas regiões.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3043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Dinâmica e previsibilidade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250" y="2011679"/>
            <a:ext cx="11934825" cy="466534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Mesmo </a:t>
            </a:r>
            <a:r>
              <a:rPr lang="pt-BR" dirty="0"/>
              <a:t>na abstenção de um entendimento teórico, as informações climáticas da </a:t>
            </a:r>
            <a:r>
              <a:rPr lang="pt-BR" dirty="0" smtClean="0"/>
              <a:t>PDO </a:t>
            </a:r>
            <a:r>
              <a:rPr lang="pt-BR" dirty="0"/>
              <a:t>melhoram a previsão climática de estação a estação e ano a ano para a </a:t>
            </a:r>
            <a:r>
              <a:rPr lang="pt-BR" dirty="0" smtClean="0"/>
              <a:t>América </a:t>
            </a:r>
            <a:r>
              <a:rPr lang="pt-BR" dirty="0"/>
              <a:t>do </a:t>
            </a:r>
            <a:r>
              <a:rPr lang="pt-BR" dirty="0" smtClean="0"/>
              <a:t>Norte </a:t>
            </a:r>
            <a:r>
              <a:rPr lang="pt-BR" dirty="0"/>
              <a:t>devido à sua forte tendência para a persistência de várias estações e de vários </a:t>
            </a:r>
            <a:r>
              <a:rPr lang="pt-BR" dirty="0" smtClean="0"/>
              <a:t>anos;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Embora as causas </a:t>
            </a:r>
            <a:r>
              <a:rPr lang="pt-BR" dirty="0" smtClean="0"/>
              <a:t>da PDO permaneçam </a:t>
            </a:r>
            <a:r>
              <a:rPr lang="pt-BR" dirty="0"/>
              <a:t>incertas, vários mecanismos que promovem a persistência no clima extratropical foram </a:t>
            </a:r>
            <a:r>
              <a:rPr lang="pt-BR" dirty="0" smtClean="0"/>
              <a:t>identificados:</a:t>
            </a:r>
          </a:p>
          <a:p>
            <a:pPr algn="just"/>
            <a:endParaRPr lang="pt-BR" dirty="0" smtClean="0"/>
          </a:p>
          <a:p>
            <a:pPr lvl="2" algn="just"/>
            <a:r>
              <a:rPr lang="pt-BR" dirty="0" smtClean="0"/>
              <a:t>Alexander </a:t>
            </a:r>
            <a:r>
              <a:rPr lang="pt-BR" dirty="0"/>
              <a:t>et al. (1999, 2001) detalham mecanismos simples de camada mista que dão origem ao ressurgimento de anomalias térmicas subterrâneas de um inverno para o outro</a:t>
            </a:r>
            <a:r>
              <a:rPr lang="pt-BR" dirty="0" smtClean="0"/>
              <a:t>.</a:t>
            </a:r>
          </a:p>
          <a:p>
            <a:pPr lvl="2" algn="just"/>
            <a:r>
              <a:rPr lang="pt-BR" dirty="0" smtClean="0"/>
              <a:t> </a:t>
            </a:r>
            <a:r>
              <a:rPr lang="pt-BR" dirty="0" err="1" smtClean="0"/>
              <a:t>Deses</a:t>
            </a:r>
            <a:r>
              <a:rPr lang="pt-BR" dirty="0" smtClean="0"/>
              <a:t> (relato pessoal) </a:t>
            </a:r>
            <a:r>
              <a:rPr lang="pt-BR" dirty="0"/>
              <a:t>relata a capacidade de reproduzir a estrutura de </a:t>
            </a:r>
            <a:r>
              <a:rPr lang="pt-BR" dirty="0" err="1"/>
              <a:t>autocorrelação</a:t>
            </a:r>
            <a:r>
              <a:rPr lang="pt-BR" dirty="0"/>
              <a:t> </a:t>
            </a:r>
            <a:r>
              <a:rPr lang="pt-BR" dirty="0" smtClean="0"/>
              <a:t>observada </a:t>
            </a:r>
            <a:r>
              <a:rPr lang="pt-BR" dirty="0"/>
              <a:t>por vários anos dos </a:t>
            </a:r>
            <a:r>
              <a:rPr lang="pt-BR" dirty="0" smtClean="0"/>
              <a:t>estados </a:t>
            </a:r>
            <a:r>
              <a:rPr lang="pt-BR" dirty="0"/>
              <a:t>do Pacífico Norte e do Atlântico Norte com um modelo simples de camada mista de arrasto</a:t>
            </a:r>
            <a:r>
              <a:rPr lang="pt-BR" dirty="0" smtClean="0"/>
              <a:t>.</a:t>
            </a:r>
          </a:p>
          <a:p>
            <a:pPr lvl="2" algn="just"/>
            <a:r>
              <a:rPr lang="pt-BR" dirty="0" smtClean="0"/>
              <a:t> </a:t>
            </a:r>
            <a:r>
              <a:rPr lang="pt-BR" dirty="0" err="1"/>
              <a:t>Barsugli</a:t>
            </a:r>
            <a:r>
              <a:rPr lang="pt-BR" dirty="0"/>
              <a:t> e Battisti (1998) usam um modelo simples para demonstrar que a interação </a:t>
            </a:r>
            <a:r>
              <a:rPr lang="pt-BR" dirty="0" err="1"/>
              <a:t>ar-mar</a:t>
            </a:r>
            <a:r>
              <a:rPr lang="pt-BR" dirty="0"/>
              <a:t> local produz "amortecimento térmico diferencial" em anomalias atmosféricas que </a:t>
            </a:r>
            <a:r>
              <a:rPr lang="pt-BR" dirty="0" smtClean="0"/>
              <a:t>aumentam </a:t>
            </a:r>
            <a:r>
              <a:rPr lang="pt-BR" dirty="0"/>
              <a:t>o espectro da variabilidade </a:t>
            </a:r>
            <a:r>
              <a:rPr lang="pt-BR" dirty="0" smtClean="0"/>
              <a:t>e </a:t>
            </a:r>
            <a:r>
              <a:rPr lang="pt-BR" dirty="0"/>
              <a:t>a variação geral sobre o que ocorreria na ausência de feedback.</a:t>
            </a:r>
          </a:p>
        </p:txBody>
      </p:sp>
    </p:spTree>
    <p:extLst>
      <p:ext uri="{BB962C8B-B14F-4D97-AF65-F5344CB8AC3E}">
        <p14:creationId xmlns:p14="http://schemas.microsoft.com/office/powerpoint/2010/main" val="157128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350" y="2364258"/>
            <a:ext cx="11934825" cy="440801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Existem muitas controvérsias sobre como  a PDO funciona e como ela pode ser monitorada, modelada e prevista;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</a:t>
            </a:r>
            <a:r>
              <a:rPr lang="pt-BR" dirty="0" smtClean="0"/>
              <a:t>vanços </a:t>
            </a:r>
            <a:r>
              <a:rPr lang="pt-BR" dirty="0"/>
              <a:t>recentes no entendimento de mecanismos para persistência e mudanças lentas nas anomalias </a:t>
            </a:r>
            <a:r>
              <a:rPr lang="pt-BR" dirty="0" smtClean="0"/>
              <a:t>extratropicais da TSM </a:t>
            </a:r>
            <a:r>
              <a:rPr lang="pt-BR" dirty="0"/>
              <a:t>oferecem maior confiança na previsibilidade </a:t>
            </a:r>
            <a:r>
              <a:rPr lang="pt-BR" dirty="0" smtClean="0"/>
              <a:t>da PDO a longo prazo;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ciência </a:t>
            </a:r>
            <a:r>
              <a:rPr lang="pt-BR" dirty="0" smtClean="0"/>
              <a:t>da PDO </a:t>
            </a:r>
            <a:r>
              <a:rPr lang="pt-BR" dirty="0"/>
              <a:t>é relativamente nova em comparação à ciência </a:t>
            </a:r>
            <a:r>
              <a:rPr lang="pt-BR" dirty="0" smtClean="0"/>
              <a:t>do ENOS, </a:t>
            </a:r>
            <a:r>
              <a:rPr lang="pt-BR" dirty="0"/>
              <a:t>mas as </a:t>
            </a:r>
            <a:r>
              <a:rPr lang="pt-BR" dirty="0" smtClean="0"/>
              <a:t>ideias </a:t>
            </a:r>
            <a:r>
              <a:rPr lang="pt-BR" dirty="0"/>
              <a:t>sobre o </a:t>
            </a:r>
            <a:r>
              <a:rPr lang="pt-BR" dirty="0" smtClean="0"/>
              <a:t>PDO </a:t>
            </a:r>
            <a:r>
              <a:rPr lang="pt-BR" dirty="0"/>
              <a:t>ocorreram em um ritmo </a:t>
            </a:r>
            <a:r>
              <a:rPr lang="pt-BR" dirty="0" smtClean="0"/>
              <a:t>intenso </a:t>
            </a:r>
            <a:r>
              <a:rPr lang="pt-BR" dirty="0"/>
              <a:t>na última década do século </a:t>
            </a:r>
            <a:r>
              <a:rPr lang="pt-BR" dirty="0" smtClean="0"/>
              <a:t>XX e devem persistir na primeira década do séc. XXI.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6397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3057525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 smtClean="0"/>
              <a:t>Obrigada pela atenção!</a:t>
            </a:r>
            <a:endParaRPr lang="pt-BR" sz="4000" b="1" i="1" dirty="0"/>
          </a:p>
        </p:txBody>
      </p:sp>
    </p:spTree>
    <p:extLst>
      <p:ext uri="{BB962C8B-B14F-4D97-AF65-F5344CB8AC3E}">
        <p14:creationId xmlns:p14="http://schemas.microsoft.com/office/powerpoint/2010/main" val="211285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Estrutura da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9519" y="1868805"/>
            <a:ext cx="9784080" cy="488442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  <a:p>
            <a:r>
              <a:rPr lang="pt-BR" dirty="0" smtClean="0"/>
              <a:t>Características da PDO</a:t>
            </a:r>
          </a:p>
          <a:p>
            <a:pPr lvl="2"/>
            <a:endParaRPr lang="pt-BR" dirty="0"/>
          </a:p>
          <a:p>
            <a:pPr lvl="2"/>
            <a:r>
              <a:rPr lang="pt-BR" dirty="0" smtClean="0"/>
              <a:t>Padrões espaciais</a:t>
            </a:r>
          </a:p>
          <a:p>
            <a:pPr lvl="2"/>
            <a:r>
              <a:rPr lang="pt-BR" dirty="0" smtClean="0"/>
              <a:t>Escalas de variabilidade temporal</a:t>
            </a:r>
          </a:p>
          <a:p>
            <a:pPr lvl="2">
              <a:lnSpc>
                <a:spcPct val="100000"/>
              </a:lnSpc>
            </a:pPr>
            <a:r>
              <a:rPr lang="pt-BR" dirty="0" smtClean="0"/>
              <a:t>Reconstruções </a:t>
            </a:r>
            <a:r>
              <a:rPr lang="pt-BR" dirty="0" err="1" smtClean="0"/>
              <a:t>paleoclimáticas</a:t>
            </a:r>
            <a:endParaRPr lang="pt-BR" dirty="0" smtClean="0"/>
          </a:p>
          <a:p>
            <a:pPr lvl="1">
              <a:lnSpc>
                <a:spcPct val="200000"/>
              </a:lnSpc>
            </a:pPr>
            <a:r>
              <a:rPr lang="pt-BR" dirty="0" smtClean="0"/>
              <a:t>Impactos da PDO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Ecossistemas marinhos</a:t>
            </a:r>
            <a:endParaRPr lang="pt-BR" dirty="0"/>
          </a:p>
          <a:p>
            <a:pPr lvl="1">
              <a:lnSpc>
                <a:spcPct val="150000"/>
              </a:lnSpc>
            </a:pPr>
            <a:r>
              <a:rPr lang="pt-BR" dirty="0" smtClean="0"/>
              <a:t>Dinâmica e previsibilidade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Discussão e conclusões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13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76425"/>
            <a:ext cx="12192000" cy="4981575"/>
          </a:xfrm>
        </p:spPr>
        <p:txBody>
          <a:bodyPr/>
          <a:lstStyle/>
          <a:p>
            <a:pPr algn="just"/>
            <a:r>
              <a:rPr lang="pt-BR" dirty="0" smtClean="0"/>
              <a:t>Nas 2 últimas décadas do século XX, o pacífico extratropical vinha num estado contínuo de </a:t>
            </a:r>
            <a:r>
              <a:rPr lang="pt-BR" dirty="0" err="1" smtClean="0"/>
              <a:t>Niño</a:t>
            </a:r>
            <a:r>
              <a:rPr lang="pt-BR" dirty="0" smtClean="0"/>
              <a:t>, apesar da ausência de eventos tropicais de </a:t>
            </a:r>
            <a:r>
              <a:rPr lang="pt-BR" dirty="0" err="1" smtClean="0"/>
              <a:t>Niño</a:t>
            </a:r>
            <a:r>
              <a:rPr lang="pt-BR" dirty="0" smtClean="0"/>
              <a:t> na maior parte do período;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Essa situação se iniciou em 1976/77 no Pacífico Norte (PN) e foi reportada como uma mudança de regime por Miller et al. (1994) ao fazer a primeira representação detalhada de mudanças climáticas;</a:t>
            </a:r>
          </a:p>
          <a:p>
            <a:pPr algn="just"/>
            <a:endParaRPr lang="pt-BR" dirty="0"/>
          </a:p>
          <a:p>
            <a:pPr algn="just"/>
            <a:r>
              <a:rPr lang="pt-BR" dirty="0" err="1" smtClean="0"/>
              <a:t>Ebbesmeyer</a:t>
            </a:r>
            <a:r>
              <a:rPr lang="pt-BR" dirty="0" smtClean="0"/>
              <a:t> et al. (1991) quantificaram mudanças em 40 variáveis (climáticas e biológicas), mostrando estatisticamente essa mudança de regime;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Foram observações na pesca de salmão, num contexto histórico de 70 anos, que </a:t>
            </a:r>
            <a:r>
              <a:rPr lang="pt-BR" dirty="0" err="1" smtClean="0"/>
              <a:t>formeceram</a:t>
            </a:r>
            <a:r>
              <a:rPr lang="pt-BR" dirty="0" smtClean="0"/>
              <a:t> as melhores evidências entre mudanças </a:t>
            </a:r>
            <a:r>
              <a:rPr lang="pt-BR" dirty="0" err="1" smtClean="0"/>
              <a:t>interdecadais</a:t>
            </a:r>
            <a:r>
              <a:rPr lang="pt-BR" dirty="0" smtClean="0"/>
              <a:t> no PN e a pesca na mesma região.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30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971674"/>
            <a:ext cx="12192000" cy="4886325"/>
          </a:xfrm>
        </p:spPr>
        <p:txBody>
          <a:bodyPr>
            <a:normAutofit lnSpcReduction="10000"/>
          </a:bodyPr>
          <a:lstStyle/>
          <a:p>
            <a:r>
              <a:rPr lang="pt-BR" dirty="0" err="1" smtClean="0"/>
              <a:t>Mantua</a:t>
            </a:r>
            <a:r>
              <a:rPr lang="pt-BR" dirty="0" smtClean="0"/>
              <a:t> et al. (1997) nomearam esse modo de variabilidade do Pacífico Norte como PDO, embora outros estudos nomearam de outras formas;</a:t>
            </a:r>
            <a:endParaRPr lang="pt-BR" dirty="0"/>
          </a:p>
          <a:p>
            <a:r>
              <a:rPr lang="pt-BR" dirty="0" smtClean="0"/>
              <a:t>No início se discutia sobre esse padrão ser um ENOS estendido, mas assim que os estudos começaram a surgir foram apontados 3 principais diferenças entre ENOS e PDO:</a:t>
            </a:r>
          </a:p>
          <a:p>
            <a:pPr marL="457200" lvl="2" indent="0">
              <a:buNone/>
            </a:pPr>
            <a:endParaRPr lang="pt-BR" dirty="0" smtClean="0"/>
          </a:p>
          <a:p>
            <a:pPr marL="457200" lvl="2" indent="0">
              <a:buNone/>
            </a:pPr>
            <a:r>
              <a:rPr lang="pt-BR" dirty="0"/>
              <a:t>	</a:t>
            </a:r>
            <a:r>
              <a:rPr lang="pt-BR" dirty="0" smtClean="0"/>
              <a:t>1º - Os eventos PDO do </a:t>
            </a:r>
            <a:r>
              <a:rPr lang="pt-BR" dirty="0" err="1" smtClean="0"/>
              <a:t>séc.XX</a:t>
            </a:r>
            <a:r>
              <a:rPr lang="pt-BR" dirty="0" smtClean="0"/>
              <a:t> persistiam por 20 – 30 anos, enquanto o ENOS por 6 – 18 meses;</a:t>
            </a:r>
          </a:p>
          <a:p>
            <a:pPr marL="457200" lvl="2" indent="0">
              <a:buNone/>
            </a:pPr>
            <a:r>
              <a:rPr lang="pt-BR" dirty="0"/>
              <a:t>	</a:t>
            </a:r>
            <a:r>
              <a:rPr lang="pt-BR" dirty="0" smtClean="0"/>
              <a:t>2º -  A assinatura da PDO era mais visível nos </a:t>
            </a:r>
            <a:r>
              <a:rPr lang="pt-BR" dirty="0" err="1" smtClean="0"/>
              <a:t>extratrópicos</a:t>
            </a:r>
            <a:r>
              <a:rPr lang="pt-BR" dirty="0" smtClean="0"/>
              <a:t> (principalmente PN), com assinatura secundária nos trópicos, o oposto do ENOS;</a:t>
            </a:r>
          </a:p>
          <a:p>
            <a:pPr marL="457200" lvl="2" indent="0">
              <a:buNone/>
            </a:pPr>
            <a:r>
              <a:rPr lang="pt-BR" dirty="0" smtClean="0"/>
              <a:t>	3º - Mecanismos que causavam a PDO não eram conhecidos enquanto os que causavam o ENOS eram relativamente bem entendidos;</a:t>
            </a:r>
          </a:p>
          <a:p>
            <a:pPr marL="457200" lvl="2" indent="0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457200" lvl="2" indent="0">
              <a:buNone/>
            </a:pPr>
            <a:r>
              <a:rPr lang="pt-BR" dirty="0" smtClean="0"/>
              <a:t>Estudos do final do </a:t>
            </a:r>
            <a:r>
              <a:rPr lang="pt-BR" dirty="0" err="1" smtClean="0"/>
              <a:t>séc.XX</a:t>
            </a:r>
            <a:r>
              <a:rPr lang="pt-BR" dirty="0" smtClean="0"/>
              <a:t> apontaram simetria entre o modo PDO e ecossistemas do PN: salmão, aves marinhas, </a:t>
            </a:r>
            <a:r>
              <a:rPr lang="pt-BR" dirty="0" err="1" smtClean="0"/>
              <a:t>zooplancton</a:t>
            </a:r>
            <a:r>
              <a:rPr lang="pt-BR" dirty="0" smtClean="0"/>
              <a:t> , peixes de fundo, etc.</a:t>
            </a:r>
            <a:endParaRPr lang="pt-BR" dirty="0"/>
          </a:p>
          <a:p>
            <a:pPr marL="457200" lvl="2" indent="0">
              <a:buNone/>
            </a:pPr>
            <a:endParaRPr lang="pt-BR" dirty="0" smtClean="0"/>
          </a:p>
          <a:p>
            <a:pPr lvl="2"/>
            <a:r>
              <a:rPr lang="pt-BR" sz="2200" dirty="0" smtClean="0"/>
              <a:t>Estudos sobre a dinâmica da PDO foram feitos (sugerindo uma interação </a:t>
            </a:r>
            <a:r>
              <a:rPr lang="pt-BR" sz="2200" dirty="0" err="1" smtClean="0"/>
              <a:t>ar-mar</a:t>
            </a:r>
            <a:r>
              <a:rPr lang="pt-BR" sz="2200" dirty="0" smtClean="0"/>
              <a:t>) mas seu comportamento permanece misterioso.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4942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175" y="2011679"/>
            <a:ext cx="11753850" cy="4741546"/>
          </a:xfrm>
        </p:spPr>
        <p:txBody>
          <a:bodyPr/>
          <a:lstStyle/>
          <a:p>
            <a:r>
              <a:rPr lang="pt-BR" dirty="0" smtClean="0"/>
              <a:t>Alguns estudos independentes encontraram dois ciclos completos da PDO no século passado:</a:t>
            </a:r>
          </a:p>
          <a:p>
            <a:pPr lvl="1"/>
            <a:endParaRPr lang="pt-BR" dirty="0"/>
          </a:p>
          <a:p>
            <a:pPr lvl="1" algn="ctr"/>
            <a:r>
              <a:rPr lang="pt-BR" dirty="0" smtClean="0"/>
              <a:t>Regime frio: 1890-1924 e 1947-1976</a:t>
            </a:r>
          </a:p>
          <a:p>
            <a:pPr lvl="1" algn="ctr"/>
            <a:r>
              <a:rPr lang="pt-BR" dirty="0" smtClean="0"/>
              <a:t>Regime quente: 1925-1946 e 1977-fim do séc. XX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 </a:t>
            </a:r>
            <a:r>
              <a:rPr lang="pt-BR" dirty="0"/>
              <a:t>índice </a:t>
            </a:r>
            <a:r>
              <a:rPr lang="pt-BR" dirty="0" smtClean="0"/>
              <a:t>para a PDO foi desenvolvido </a:t>
            </a:r>
            <a:r>
              <a:rPr lang="pt-BR" dirty="0"/>
              <a:t>por </a:t>
            </a:r>
            <a:r>
              <a:rPr lang="pt-BR" dirty="0" smtClean="0"/>
              <a:t>Hare </a:t>
            </a:r>
            <a:r>
              <a:rPr lang="pt-BR" dirty="0"/>
              <a:t>(1996) e </a:t>
            </a:r>
            <a:r>
              <a:rPr lang="pt-BR" dirty="0" smtClean="0"/>
              <a:t>Zhang </a:t>
            </a:r>
            <a:r>
              <a:rPr lang="pt-BR" dirty="0"/>
              <a:t>(1996), também usado por </a:t>
            </a:r>
            <a:r>
              <a:rPr lang="pt-BR" dirty="0" err="1" smtClean="0"/>
              <a:t>Mantua</a:t>
            </a:r>
            <a:r>
              <a:rPr lang="pt-BR" dirty="0" smtClean="0"/>
              <a:t> </a:t>
            </a:r>
            <a:r>
              <a:rPr lang="pt-BR" dirty="0"/>
              <a:t>et al. (1997), </a:t>
            </a:r>
            <a:r>
              <a:rPr lang="pt-BR" dirty="0" smtClean="0"/>
              <a:t>é a componente principal de </a:t>
            </a:r>
            <a:r>
              <a:rPr lang="pt-BR" dirty="0"/>
              <a:t>uma análise </a:t>
            </a:r>
            <a:r>
              <a:rPr lang="pt-BR" dirty="0" smtClean="0"/>
              <a:t>de EOF </a:t>
            </a:r>
            <a:r>
              <a:rPr lang="pt-BR" dirty="0"/>
              <a:t>não </a:t>
            </a:r>
            <a:r>
              <a:rPr lang="pt-BR" dirty="0" err="1"/>
              <a:t>rotacionada</a:t>
            </a:r>
            <a:r>
              <a:rPr lang="pt-BR" dirty="0"/>
              <a:t> de </a:t>
            </a:r>
            <a:r>
              <a:rPr lang="pt-BR" dirty="0" smtClean="0"/>
              <a:t>anomalias </a:t>
            </a:r>
            <a:r>
              <a:rPr lang="pt-BR" dirty="0"/>
              <a:t>residuais mensais da </a:t>
            </a:r>
            <a:r>
              <a:rPr lang="pt-BR" dirty="0" smtClean="0"/>
              <a:t>TSM do </a:t>
            </a:r>
            <a:r>
              <a:rPr lang="pt-BR" dirty="0"/>
              <a:t>Pacífico Norte, </a:t>
            </a:r>
            <a:r>
              <a:rPr lang="pt-BR" dirty="0" smtClean="0"/>
              <a:t>ao norte de </a:t>
            </a:r>
            <a:r>
              <a:rPr lang="pt-BR" dirty="0"/>
              <a:t>20ºN para o período de registro de 1900-1993. </a:t>
            </a:r>
            <a:r>
              <a:rPr lang="pt-BR" dirty="0" smtClean="0"/>
              <a:t>(Residual </a:t>
            </a:r>
            <a:r>
              <a:rPr lang="pt-BR" dirty="0"/>
              <a:t>é definido como a diferença entre as anomalias observadas e as média mensal </a:t>
            </a:r>
            <a:r>
              <a:rPr lang="pt-BR" dirty="0" smtClean="0"/>
              <a:t> </a:t>
            </a:r>
            <a:r>
              <a:rPr lang="pt-BR" dirty="0"/>
              <a:t>global de anomalia </a:t>
            </a:r>
            <a:r>
              <a:rPr lang="pt-BR" dirty="0" smtClean="0"/>
              <a:t>de TSM)</a:t>
            </a:r>
          </a:p>
        </p:txBody>
      </p:sp>
    </p:spTree>
    <p:extLst>
      <p:ext uri="{BB962C8B-B14F-4D97-AF65-F5344CB8AC3E}">
        <p14:creationId xmlns:p14="http://schemas.microsoft.com/office/powerpoint/2010/main" val="29204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pt-BR" dirty="0" smtClean="0"/>
              <a:t>Características da </a:t>
            </a:r>
            <a:r>
              <a:rPr lang="pt-BR" dirty="0" err="1" smtClean="0"/>
              <a:t>pdo</a:t>
            </a:r>
            <a:r>
              <a:rPr lang="pt-BR" dirty="0" smtClean="0"/>
              <a:t> – padrões espaciais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06" y="1792936"/>
            <a:ext cx="8617643" cy="5065064"/>
          </a:xfrm>
        </p:spPr>
      </p:pic>
    </p:spTree>
    <p:extLst>
      <p:ext uri="{BB962C8B-B14F-4D97-AF65-F5344CB8AC3E}">
        <p14:creationId xmlns:p14="http://schemas.microsoft.com/office/powerpoint/2010/main" val="17104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97" y="420414"/>
            <a:ext cx="8616950" cy="5065712"/>
          </a:xfrm>
        </p:spPr>
      </p:pic>
      <p:sp>
        <p:nvSpPr>
          <p:cNvPr id="5" name="Elipse 4"/>
          <p:cNvSpPr/>
          <p:nvPr/>
        </p:nvSpPr>
        <p:spPr>
          <a:xfrm>
            <a:off x="3366596" y="1629784"/>
            <a:ext cx="857250" cy="600075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orma Livre 6"/>
          <p:cNvSpPr/>
          <p:nvPr/>
        </p:nvSpPr>
        <p:spPr>
          <a:xfrm>
            <a:off x="3647091" y="2302228"/>
            <a:ext cx="1248405" cy="688479"/>
          </a:xfrm>
          <a:custGeom>
            <a:avLst/>
            <a:gdLst>
              <a:gd name="connsiteX0" fmla="*/ 1103586 w 1248405"/>
              <a:gd name="connsiteY0" fmla="*/ 4519 h 688479"/>
              <a:gd name="connsiteX1" fmla="*/ 977462 w 1248405"/>
              <a:gd name="connsiteY1" fmla="*/ 120132 h 688479"/>
              <a:gd name="connsiteX2" fmla="*/ 809296 w 1248405"/>
              <a:gd name="connsiteY2" fmla="*/ 4519 h 688479"/>
              <a:gd name="connsiteX3" fmla="*/ 662152 w 1248405"/>
              <a:gd name="connsiteY3" fmla="*/ 88601 h 688479"/>
              <a:gd name="connsiteX4" fmla="*/ 504496 w 1248405"/>
              <a:gd name="connsiteY4" fmla="*/ 57070 h 688479"/>
              <a:gd name="connsiteX5" fmla="*/ 378372 w 1248405"/>
              <a:gd name="connsiteY5" fmla="*/ 120132 h 688479"/>
              <a:gd name="connsiteX6" fmla="*/ 210207 w 1248405"/>
              <a:gd name="connsiteY6" fmla="*/ 57070 h 688479"/>
              <a:gd name="connsiteX7" fmla="*/ 0 w 1248405"/>
              <a:gd name="connsiteY7" fmla="*/ 277788 h 688479"/>
              <a:gd name="connsiteX8" fmla="*/ 0 w 1248405"/>
              <a:gd name="connsiteY8" fmla="*/ 277788 h 688479"/>
              <a:gd name="connsiteX9" fmla="*/ 252248 w 1248405"/>
              <a:gd name="connsiteY9" fmla="*/ 487995 h 688479"/>
              <a:gd name="connsiteX10" fmla="*/ 557048 w 1248405"/>
              <a:gd name="connsiteY10" fmla="*/ 530036 h 688479"/>
              <a:gd name="connsiteX11" fmla="*/ 840827 w 1248405"/>
              <a:gd name="connsiteY11" fmla="*/ 603608 h 688479"/>
              <a:gd name="connsiteX12" fmla="*/ 1019503 w 1248405"/>
              <a:gd name="connsiteY12" fmla="*/ 687691 h 688479"/>
              <a:gd name="connsiteX13" fmla="*/ 1114096 w 1248405"/>
              <a:gd name="connsiteY13" fmla="*/ 551057 h 688479"/>
              <a:gd name="connsiteX14" fmla="*/ 1240221 w 1248405"/>
              <a:gd name="connsiteY14" fmla="*/ 267277 h 688479"/>
              <a:gd name="connsiteX15" fmla="*/ 1219200 w 1248405"/>
              <a:gd name="connsiteY15" fmla="*/ 46560 h 688479"/>
              <a:gd name="connsiteX16" fmla="*/ 1103586 w 1248405"/>
              <a:gd name="connsiteY16" fmla="*/ 4519 h 68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48405" h="688479">
                <a:moveTo>
                  <a:pt x="1103586" y="4519"/>
                </a:moveTo>
                <a:cubicBezTo>
                  <a:pt x="1063296" y="16781"/>
                  <a:pt x="1026510" y="120132"/>
                  <a:pt x="977462" y="120132"/>
                </a:cubicBezTo>
                <a:cubicBezTo>
                  <a:pt x="928414" y="120132"/>
                  <a:pt x="861848" y="9774"/>
                  <a:pt x="809296" y="4519"/>
                </a:cubicBezTo>
                <a:cubicBezTo>
                  <a:pt x="756744" y="-736"/>
                  <a:pt x="712952" y="79842"/>
                  <a:pt x="662152" y="88601"/>
                </a:cubicBezTo>
                <a:cubicBezTo>
                  <a:pt x="611352" y="97360"/>
                  <a:pt x="551793" y="51815"/>
                  <a:pt x="504496" y="57070"/>
                </a:cubicBezTo>
                <a:cubicBezTo>
                  <a:pt x="457199" y="62325"/>
                  <a:pt x="427420" y="120132"/>
                  <a:pt x="378372" y="120132"/>
                </a:cubicBezTo>
                <a:cubicBezTo>
                  <a:pt x="329324" y="120132"/>
                  <a:pt x="273269" y="30794"/>
                  <a:pt x="210207" y="57070"/>
                </a:cubicBezTo>
                <a:cubicBezTo>
                  <a:pt x="147145" y="83346"/>
                  <a:pt x="0" y="277788"/>
                  <a:pt x="0" y="277788"/>
                </a:cubicBezTo>
                <a:lnTo>
                  <a:pt x="0" y="277788"/>
                </a:lnTo>
                <a:cubicBezTo>
                  <a:pt x="42041" y="312823"/>
                  <a:pt x="159407" y="445954"/>
                  <a:pt x="252248" y="487995"/>
                </a:cubicBezTo>
                <a:cubicBezTo>
                  <a:pt x="345089" y="530036"/>
                  <a:pt x="458951" y="510767"/>
                  <a:pt x="557048" y="530036"/>
                </a:cubicBezTo>
                <a:cubicBezTo>
                  <a:pt x="655145" y="549305"/>
                  <a:pt x="763751" y="577332"/>
                  <a:pt x="840827" y="603608"/>
                </a:cubicBezTo>
                <a:cubicBezTo>
                  <a:pt x="917903" y="629884"/>
                  <a:pt x="973958" y="696449"/>
                  <a:pt x="1019503" y="687691"/>
                </a:cubicBezTo>
                <a:cubicBezTo>
                  <a:pt x="1065048" y="678933"/>
                  <a:pt x="1077310" y="621126"/>
                  <a:pt x="1114096" y="551057"/>
                </a:cubicBezTo>
                <a:cubicBezTo>
                  <a:pt x="1150882" y="480988"/>
                  <a:pt x="1222704" y="351360"/>
                  <a:pt x="1240221" y="267277"/>
                </a:cubicBezTo>
                <a:cubicBezTo>
                  <a:pt x="1257738" y="183194"/>
                  <a:pt x="1245476" y="88601"/>
                  <a:pt x="1219200" y="46560"/>
                </a:cubicBezTo>
                <a:cubicBezTo>
                  <a:pt x="1192924" y="4519"/>
                  <a:pt x="1143876" y="-7743"/>
                  <a:pt x="1103586" y="4519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615145" y="1600903"/>
            <a:ext cx="1072055" cy="672444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690938" y="1557415"/>
            <a:ext cx="1072055" cy="672444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 rot="18955094">
            <a:off x="4252179" y="1560526"/>
            <a:ext cx="241356" cy="882869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519449" y="3305230"/>
            <a:ext cx="1366345" cy="714704"/>
          </a:xfrm>
          <a:prstGeom prst="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151172" y="4019934"/>
            <a:ext cx="1752608" cy="71470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903780" y="3305230"/>
            <a:ext cx="1397876" cy="714704"/>
          </a:xfrm>
          <a:prstGeom prst="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97" y="5486126"/>
            <a:ext cx="8616950" cy="10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pt-BR" dirty="0" smtClean="0"/>
              <a:t>Características da </a:t>
            </a:r>
            <a:r>
              <a:rPr lang="pt-BR" dirty="0" err="1" smtClean="0"/>
              <a:t>pdo</a:t>
            </a:r>
            <a:r>
              <a:rPr lang="pt-BR" dirty="0" smtClean="0"/>
              <a:t> – Escalas de variabilidade temporal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0" y="2879834"/>
            <a:ext cx="12076386" cy="237731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Estudos destinados  a identificar escalas temporais da PDO resultaram em diferentes resultados, devido as diferentes técnicas e conjunto de dados utilizado. 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err="1"/>
              <a:t>Minobe</a:t>
            </a:r>
            <a:r>
              <a:rPr lang="pt-BR" sz="2400" dirty="0"/>
              <a:t> (1999,2000), aplicando análise de </a:t>
            </a:r>
            <a:r>
              <a:rPr lang="pt-BR" sz="2400" dirty="0" err="1"/>
              <a:t>ondeleta</a:t>
            </a:r>
            <a:r>
              <a:rPr lang="pt-BR" sz="2400" dirty="0"/>
              <a:t> na </a:t>
            </a:r>
            <a:r>
              <a:rPr lang="pt-BR" sz="2400" dirty="0" smtClean="0"/>
              <a:t>TSM </a:t>
            </a:r>
            <a:r>
              <a:rPr lang="pt-BR" sz="2400" dirty="0"/>
              <a:t>e PNM no PN durante o inverno e a primavera boreal, encontrou que as flutuações mais energéticas tem periodicidade de 15-25 anos e 50-70 </a:t>
            </a:r>
            <a:r>
              <a:rPr lang="pt-BR" sz="2400" dirty="0" smtClean="0"/>
              <a:t>anos.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073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pt-BR" dirty="0" smtClean="0"/>
              <a:t>Características da PDO – Reconstruções </a:t>
            </a:r>
            <a:r>
              <a:rPr lang="pt-BR" dirty="0" err="1" smtClean="0"/>
              <a:t>paleoclimáticas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413" y="3421560"/>
            <a:ext cx="6779173" cy="336286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" y="212309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Para melhor avaliar o comportamento da PDO a longo prazo, vários estudos foram feitos no intuito de reconstruir séries e índices da PDO, alguns desde 1600.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803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Personalizada 1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3908_TF89910445" id="{E6D5E011-5075-4CE9-8953-D142679F5FAC}" vid="{8903D275-52B0-421F-BE92-30D63A176C9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F871927-9856-4138-B7A7-125C4AA7EF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934CB3-A97C-40D1-8D7D-5211E1C57C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4E3864-550F-4194-BC9D-CCA442A52D0D}">
  <ds:schemaRefs>
    <ds:schemaRef ds:uri="http://schemas.openxmlformats.org/package/2006/metadata/core-properties"/>
    <ds:schemaRef ds:uri="16c05727-aa75-4e4a-9b5f-8a80a1165891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 Em Tiras</Template>
  <TotalTime>0</TotalTime>
  <Words>1123</Words>
  <Application>Microsoft Office PowerPoint</Application>
  <PresentationFormat>Widescreen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Calibri</vt:lpstr>
      <vt:lpstr>Candara</vt:lpstr>
      <vt:lpstr>Wingdings</vt:lpstr>
      <vt:lpstr>Em tiras</vt:lpstr>
      <vt:lpstr>Apresentação do PowerPoint</vt:lpstr>
      <vt:lpstr>Estrutura da apresentação</vt:lpstr>
      <vt:lpstr>introdução</vt:lpstr>
      <vt:lpstr>introdução</vt:lpstr>
      <vt:lpstr>introdução</vt:lpstr>
      <vt:lpstr>Características da pdo – padrões espaciais</vt:lpstr>
      <vt:lpstr>Apresentação do PowerPoint</vt:lpstr>
      <vt:lpstr>Características da pdo – Escalas de variabilidade temporal</vt:lpstr>
      <vt:lpstr>Características da PDO – Reconstruções paleoclimáticas </vt:lpstr>
      <vt:lpstr>Apresentação do PowerPoint</vt:lpstr>
      <vt:lpstr>Apresentação do PowerPoint</vt:lpstr>
      <vt:lpstr>Impactos da pdo  </vt:lpstr>
      <vt:lpstr>Apresentação do PowerPoint</vt:lpstr>
      <vt:lpstr>Apresentação do PowerPoint</vt:lpstr>
      <vt:lpstr>Impactos da PDO </vt:lpstr>
      <vt:lpstr>Ecossistemas marinhos</vt:lpstr>
      <vt:lpstr>Dinâmica e previsibilidade</vt:lpstr>
      <vt:lpstr>conclusões</vt:lpstr>
      <vt:lpstr>Apresentação do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2019-10-05T22:44:32Z</dcterms:created>
  <dcterms:modified xsi:type="dcterms:W3CDTF">2019-10-14T10:36:58Z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