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32"/>
  </p:notesMasterIdLst>
  <p:sldIdLst>
    <p:sldId id="344" r:id="rId3"/>
    <p:sldId id="345" r:id="rId4"/>
    <p:sldId id="349" r:id="rId5"/>
    <p:sldId id="347" r:id="rId6"/>
    <p:sldId id="348" r:id="rId7"/>
    <p:sldId id="350" r:id="rId8"/>
    <p:sldId id="351" r:id="rId9"/>
    <p:sldId id="352" r:id="rId10"/>
    <p:sldId id="354" r:id="rId11"/>
    <p:sldId id="353" r:id="rId12"/>
    <p:sldId id="355" r:id="rId13"/>
    <p:sldId id="356" r:id="rId14"/>
    <p:sldId id="357" r:id="rId15"/>
    <p:sldId id="358" r:id="rId16"/>
    <p:sldId id="359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70" r:id="rId26"/>
    <p:sldId id="371" r:id="rId27"/>
    <p:sldId id="372" r:id="rId28"/>
    <p:sldId id="373" r:id="rId29"/>
    <p:sldId id="342" r:id="rId30"/>
    <p:sldId id="3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E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50DD-3E30-48C4-B4CF-E049E4FDDD67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91760-515E-4119-99A4-4F6DBA472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91760-515E-4119-99A4-4F6DBA4724B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4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0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7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71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51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9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9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55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0514" y="2593220"/>
            <a:ext cx="8243489" cy="1646302"/>
          </a:xfrm>
        </p:spPr>
        <p:txBody>
          <a:bodyPr/>
          <a:lstStyle/>
          <a:p>
            <a:pPr algn="just"/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decadal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rainfall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CMIP5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46515" y="4731658"/>
            <a:ext cx="6633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VILLAMAYOR, AMBRIZZI, MOHINO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04258" y="6211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43916" y="297934"/>
            <a:ext cx="521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v. 51, p. 563-579, 2018.</a:t>
            </a:r>
          </a:p>
        </p:txBody>
      </p:sp>
    </p:spTree>
    <p:extLst>
      <p:ext uri="{BB962C8B-B14F-4D97-AF65-F5344CB8AC3E}">
        <p14:creationId xmlns:p14="http://schemas.microsoft.com/office/powerpoint/2010/main" val="39585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32" t="30307" r="50573" b="17113"/>
          <a:stretch/>
        </p:blipFill>
        <p:spPr>
          <a:xfrm>
            <a:off x="120986" y="396944"/>
            <a:ext cx="3816282" cy="24196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6887" t="22569" r="1472" b="26438"/>
          <a:stretch/>
        </p:blipFill>
        <p:spPr>
          <a:xfrm>
            <a:off x="4190505" y="2846629"/>
            <a:ext cx="3555612" cy="244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9661" t="30307" r="8167" b="17113"/>
          <a:stretch/>
        </p:blipFill>
        <p:spPr>
          <a:xfrm>
            <a:off x="343141" y="2816580"/>
            <a:ext cx="3493071" cy="24485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9729" t="22569" r="42491" b="26438"/>
          <a:stretch/>
        </p:blipFill>
        <p:spPr>
          <a:xfrm>
            <a:off x="4012031" y="377359"/>
            <a:ext cx="3965809" cy="237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4040" t="38046" r="48773" b="10962"/>
          <a:stretch/>
        </p:blipFill>
        <p:spPr>
          <a:xfrm>
            <a:off x="7977840" y="377359"/>
            <a:ext cx="3916617" cy="23796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51394" t="38046" r="6606" b="10962"/>
          <a:stretch/>
        </p:blipFill>
        <p:spPr>
          <a:xfrm>
            <a:off x="8143012" y="2846629"/>
            <a:ext cx="3586272" cy="244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4742" y="101600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 (HadISST1)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75941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41750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3141" y="5617029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9661" t="30307" r="8167" b="17113"/>
          <a:stretch/>
        </p:blipFill>
        <p:spPr>
          <a:xfrm>
            <a:off x="343141" y="2816580"/>
            <a:ext cx="3493071" cy="244857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4742" y="101600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 (HadISST1)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3141" y="5617029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 para a AMV.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0" y="580571"/>
            <a:ext cx="69233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Gradiente inter-hemisférico de TSM entre o Atlântico Norte e Sul.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Aquecimento em forma de vírgula.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3085094"/>
            <a:ext cx="6923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Anomalias de precipitação positivas na Amazônia e negativa no Nordeste.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ZCIT mais próxima ao equador.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2032" t="30307" r="50573" b="17113"/>
          <a:stretch/>
        </p:blipFill>
        <p:spPr>
          <a:xfrm>
            <a:off x="120986" y="396944"/>
            <a:ext cx="3816282" cy="24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6887" t="22569" r="1472" b="26438"/>
          <a:stretch/>
        </p:blipFill>
        <p:spPr>
          <a:xfrm>
            <a:off x="4190505" y="2846629"/>
            <a:ext cx="3555612" cy="244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9729" t="22569" r="42491" b="26438"/>
          <a:stretch/>
        </p:blipFill>
        <p:spPr>
          <a:xfrm>
            <a:off x="4012031" y="377359"/>
            <a:ext cx="3965809" cy="237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040" t="38046" r="48773" b="10962"/>
          <a:stretch/>
        </p:blipFill>
        <p:spPr>
          <a:xfrm>
            <a:off x="7977840" y="377359"/>
            <a:ext cx="3916617" cy="23796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51394" t="38046" r="6606" b="10962"/>
          <a:stretch/>
        </p:blipFill>
        <p:spPr>
          <a:xfrm>
            <a:off x="8143012" y="2846629"/>
            <a:ext cx="3586272" cy="244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275941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41750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3141" y="5617029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 para a AMV.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3141" y="416885"/>
            <a:ext cx="3517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Aquecimento em forma de vírgula.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Subestimativa das anomalias pelos modelos.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43141" y="2165857"/>
            <a:ext cx="3517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Diferenças entre os dois experimentos.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Histórico: anomalias positivas no Índico.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anomalias negativas no Atlântico Sul → gradiente mais intenso.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6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032" t="30307" r="50573" b="17113"/>
          <a:stretch/>
        </p:blipFill>
        <p:spPr>
          <a:xfrm>
            <a:off x="120986" y="396944"/>
            <a:ext cx="3816282" cy="24196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56887" t="22569" r="1472" b="26438"/>
          <a:stretch/>
        </p:blipFill>
        <p:spPr>
          <a:xfrm>
            <a:off x="4190505" y="2846629"/>
            <a:ext cx="3555612" cy="244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9661" t="30307" r="8167" b="17113"/>
          <a:stretch/>
        </p:blipFill>
        <p:spPr>
          <a:xfrm>
            <a:off x="343141" y="2816580"/>
            <a:ext cx="3493071" cy="24485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9729" t="22569" r="42491" b="26438"/>
          <a:stretch/>
        </p:blipFill>
        <p:spPr>
          <a:xfrm>
            <a:off x="4012031" y="377359"/>
            <a:ext cx="3965809" cy="237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4040" t="38046" r="48773" b="10962"/>
          <a:stretch/>
        </p:blipFill>
        <p:spPr>
          <a:xfrm>
            <a:off x="7977840" y="377359"/>
            <a:ext cx="3916617" cy="23796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51394" t="38046" r="6606" b="10962"/>
          <a:stretch/>
        </p:blipFill>
        <p:spPr>
          <a:xfrm>
            <a:off x="8143012" y="2846629"/>
            <a:ext cx="3586272" cy="244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4742" y="101600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 (HadISST1)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75941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41750" y="47553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2205" y="5294629"/>
            <a:ext cx="11732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Diferenças na intensidade das anomalias de precipitação!</a:t>
            </a:r>
          </a:p>
          <a:p>
            <a:pPr algn="ctr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Causas: transporte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umidade reproduzido de forma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irrealista, má representação 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fluxos radiativos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superfície, 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superestimação da chuva convectiva tropical nos oceanos Pacífico e Atlântico circundantes (Yin et al. 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494" t="19793" r="7164" b="8977"/>
          <a:stretch/>
        </p:blipFill>
        <p:spPr>
          <a:xfrm>
            <a:off x="145143" y="145143"/>
            <a:ext cx="5349626" cy="36721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4829" t="12848" r="7610" b="9176"/>
          <a:stretch/>
        </p:blipFill>
        <p:spPr>
          <a:xfrm>
            <a:off x="5878286" y="145144"/>
            <a:ext cx="5278769" cy="406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3141" y="5617029"/>
            <a:ext cx="113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Gráfico de dispersão do coeficiente de regressão da anomalia de precipitação e o gradiente de anomalia de TSM no Atlântico. As linhas indicam a regressão linear.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5371" y="4209144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37371" y="4209144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85371" y="4542974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85371" y="4853031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557487" y="333829"/>
            <a:ext cx="609600" cy="783771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rot="18827259">
            <a:off x="3901378" y="1573240"/>
            <a:ext cx="386944" cy="69109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18827259">
            <a:off x="5057491" y="1952295"/>
            <a:ext cx="386944" cy="514111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494" t="19793" r="7164" b="8977"/>
          <a:stretch/>
        </p:blipFill>
        <p:spPr>
          <a:xfrm>
            <a:off x="145143" y="145143"/>
            <a:ext cx="5349626" cy="36721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4829" t="12848" r="7610" b="9176"/>
          <a:stretch/>
        </p:blipFill>
        <p:spPr>
          <a:xfrm>
            <a:off x="5878286" y="145144"/>
            <a:ext cx="5278769" cy="406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3141" y="5617029"/>
            <a:ext cx="113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Gráfico de dispersão do coeficiente de regressão da anomalia de precipitação e o gradiente de anomalia de TSM no Atlântico. As linhas indicam a regressão linear.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557487" y="333829"/>
            <a:ext cx="609600" cy="783771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rot="18827259">
            <a:off x="3901378" y="1573240"/>
            <a:ext cx="386944" cy="69109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18827259">
            <a:off x="5057491" y="1952295"/>
            <a:ext cx="386944" cy="514111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40091" y="4196176"/>
            <a:ext cx="465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Amazônia: modelos 9, 10, e 14 produzem a melhor resposta, apesar de subestimada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 rot="18827259">
            <a:off x="9695415" y="1833928"/>
            <a:ext cx="323756" cy="33883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 rot="18827259">
            <a:off x="9475606" y="3163726"/>
            <a:ext cx="323756" cy="33883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 rot="18827259">
            <a:off x="10775370" y="3262051"/>
            <a:ext cx="323756" cy="33883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8827259">
            <a:off x="8117001" y="2224032"/>
            <a:ext cx="323756" cy="338834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501040" y="4261686"/>
            <a:ext cx="465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Nordeste: modelos reproduzem anomalias semelhantes às observadas ou mais intensas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piCrontrol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729" t="10912" r="27150" b="7531"/>
          <a:stretch/>
        </p:blipFill>
        <p:spPr>
          <a:xfrm>
            <a:off x="149900" y="149901"/>
            <a:ext cx="5996066" cy="59660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844" t="14191" r="27035" b="45235"/>
          <a:stretch/>
        </p:blipFill>
        <p:spPr>
          <a:xfrm>
            <a:off x="6290871" y="149900"/>
            <a:ext cx="5901129" cy="29680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0262" y="6115986"/>
            <a:ext cx="113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Comparação das anomalias de precipitação geradas pelos 17 modelos do experimento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AMV.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07976" y="3117953"/>
            <a:ext cx="2182895" cy="1522286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291" y="4593700"/>
            <a:ext cx="2182895" cy="1522286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149987" y="111640"/>
            <a:ext cx="2182895" cy="1522286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42245" y="3357349"/>
            <a:ext cx="4135271" cy="9233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Melhores resultados para as anomalias de precipitação na Amazônia.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729" t="10912" r="27150" b="7531"/>
          <a:stretch/>
        </p:blipFill>
        <p:spPr>
          <a:xfrm>
            <a:off x="149900" y="149901"/>
            <a:ext cx="5996066" cy="59660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844" t="14191" r="27035" b="45235"/>
          <a:stretch/>
        </p:blipFill>
        <p:spPr>
          <a:xfrm>
            <a:off x="6290871" y="149900"/>
            <a:ext cx="5901129" cy="29680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07976" y="3117953"/>
            <a:ext cx="2182895" cy="1522286"/>
          </a:xfrm>
          <a:prstGeom prst="rect">
            <a:avLst/>
          </a:prstGeom>
          <a:solidFill>
            <a:srgbClr val="FCB0E8">
              <a:alpha val="26000"/>
            </a:srgbClr>
          </a:solidFill>
          <a:ln>
            <a:solidFill>
              <a:srgbClr val="FC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291" y="4593700"/>
            <a:ext cx="2182895" cy="1522286"/>
          </a:xfrm>
          <a:prstGeom prst="rect">
            <a:avLst/>
          </a:prstGeom>
          <a:solidFill>
            <a:srgbClr val="FCB0E8">
              <a:alpha val="26000"/>
            </a:srgbClr>
          </a:solidFill>
          <a:ln>
            <a:solidFill>
              <a:srgbClr val="FC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294892" y="111640"/>
            <a:ext cx="2037990" cy="1522286"/>
          </a:xfrm>
          <a:prstGeom prst="rect">
            <a:avLst/>
          </a:prstGeom>
          <a:solidFill>
            <a:srgbClr val="FCB0E8">
              <a:alpha val="26000"/>
            </a:srgbClr>
          </a:solidFill>
          <a:ln>
            <a:solidFill>
              <a:srgbClr val="FC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42245" y="3357349"/>
            <a:ext cx="4135271" cy="9233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Melhores resultados para as anomalias de precipitação na Amazônia.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28895" y="4364943"/>
            <a:ext cx="4135271" cy="923330"/>
          </a:xfrm>
          <a:prstGeom prst="rect">
            <a:avLst/>
          </a:prstGeom>
          <a:noFill/>
          <a:ln>
            <a:solidFill>
              <a:srgbClr val="FCB0E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Melhores resultados para as anomalias de precipitação no Nordeste.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63575" y="111640"/>
            <a:ext cx="2004021" cy="1522286"/>
          </a:xfrm>
          <a:prstGeom prst="rect">
            <a:avLst/>
          </a:prstGeom>
          <a:solidFill>
            <a:srgbClr val="FCB0E8">
              <a:alpha val="26000"/>
            </a:srgbClr>
          </a:solidFill>
          <a:ln>
            <a:solidFill>
              <a:srgbClr val="FC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60262" y="6115986"/>
            <a:ext cx="113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Comparação das anomalias de precipitação geradas pelos 17 modelos do experimento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AMV.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5978" t="19915" r="7589" b="16839"/>
          <a:stretch/>
        </p:blipFill>
        <p:spPr>
          <a:xfrm>
            <a:off x="539120" y="3239586"/>
            <a:ext cx="2349621" cy="3160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4406" t="19915" r="34773" b="16839"/>
          <a:stretch/>
        </p:blipFill>
        <p:spPr>
          <a:xfrm>
            <a:off x="343469" y="77338"/>
            <a:ext cx="2740925" cy="31622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930" t="18423" r="35385" b="15532"/>
          <a:stretch/>
        </p:blipFill>
        <p:spPr>
          <a:xfrm>
            <a:off x="3280045" y="78786"/>
            <a:ext cx="2526854" cy="3160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6275" t="18423" r="7694" b="15532"/>
          <a:stretch/>
        </p:blipFill>
        <p:spPr>
          <a:xfrm>
            <a:off x="3280045" y="3239586"/>
            <a:ext cx="2215833" cy="3160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34721" t="14319" r="35594" b="21129"/>
          <a:stretch/>
        </p:blipFill>
        <p:spPr>
          <a:xfrm>
            <a:off x="5924228" y="78786"/>
            <a:ext cx="2585280" cy="3160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66066" t="14319" r="8008" b="21129"/>
          <a:stretch/>
        </p:blipFill>
        <p:spPr>
          <a:xfrm>
            <a:off x="6087902" y="3239586"/>
            <a:ext cx="2257932" cy="31608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4742" y="6400386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51251" y="6346339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47760" y="6366199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626838" y="4358320"/>
            <a:ext cx="3165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Regressão das anomalias de pressão na superfície e vento em 850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(painéis superiores) e magnitude e direção do fluxo de umidade integrado até 200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(painéis inferiores) para o AMV.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229710" y="677917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135713" y="677917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780018" y="662151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812924" y="472966"/>
            <a:ext cx="3153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Sinal da AMV aparece como um centro de baixa pressão no Atlântico Norte.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Diferenças na representação do fluxo de umidade pelos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modelos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podem afetar o impacto da AMV na região central do Brasil.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51378" y="4817352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851933" y="4533118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611708" y="4650373"/>
            <a:ext cx="567559" cy="5833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906" y="28593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4</a:t>
            </a:r>
            <a:r>
              <a:rPr lang="pt-BR" sz="4400" dirty="0" smtClean="0"/>
              <a:t> IPO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78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Dados e Metodologia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 smtClean="0"/>
              <a:t>Atlantic</a:t>
            </a:r>
            <a:r>
              <a:rPr lang="pt-BR" dirty="0" smtClean="0"/>
              <a:t> </a:t>
            </a:r>
            <a:r>
              <a:rPr lang="pt-BR" dirty="0" err="1" smtClean="0"/>
              <a:t>Multidecadal</a:t>
            </a:r>
            <a:r>
              <a:rPr lang="pt-BR" dirty="0" smtClean="0"/>
              <a:t> </a:t>
            </a:r>
            <a:r>
              <a:rPr lang="pt-BR" dirty="0" err="1" smtClean="0"/>
              <a:t>Variability</a:t>
            </a:r>
            <a:r>
              <a:rPr lang="pt-BR" dirty="0" smtClean="0"/>
              <a:t> (AMV)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 smtClean="0"/>
              <a:t>Interdecadal</a:t>
            </a:r>
            <a:r>
              <a:rPr lang="pt-BR" dirty="0" smtClean="0"/>
              <a:t> Pacific </a:t>
            </a:r>
            <a:r>
              <a:rPr lang="pt-BR" dirty="0" err="1" smtClean="0"/>
              <a:t>Oscillation</a:t>
            </a:r>
            <a:r>
              <a:rPr lang="pt-BR" dirty="0" smtClean="0"/>
              <a:t> (IPO)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Cenários futuros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Conclusões</a:t>
            </a:r>
          </a:p>
          <a:p>
            <a:pPr marL="0" indent="0">
              <a:buNone/>
            </a:pPr>
            <a:r>
              <a:rPr lang="pt-BR" dirty="0" smtClean="0"/>
              <a:t>Referência bibliográfica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1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044792" y="101600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 (HadISST1)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12423" y="94851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357998" y="119782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5468" y="5774682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 para o IPO.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41" t="15179" r="50609" b="31803"/>
          <a:stretch/>
        </p:blipFill>
        <p:spPr>
          <a:xfrm>
            <a:off x="412147" y="470932"/>
            <a:ext cx="3766656" cy="25938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313" t="14979" r="9004" b="32651"/>
          <a:stretch/>
        </p:blipFill>
        <p:spPr>
          <a:xfrm>
            <a:off x="566069" y="3034499"/>
            <a:ext cx="3647905" cy="25768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57189" t="22737" r="1492" b="25323"/>
          <a:stretch/>
        </p:blipFill>
        <p:spPr>
          <a:xfrm>
            <a:off x="4310049" y="3081797"/>
            <a:ext cx="3611247" cy="25522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9933" t="23168" r="43013" b="25323"/>
          <a:stretch/>
        </p:blipFill>
        <p:spPr>
          <a:xfrm>
            <a:off x="4206236" y="489114"/>
            <a:ext cx="3765600" cy="25204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l="3997" t="38469" r="48627" b="9806"/>
          <a:stretch/>
        </p:blipFill>
        <p:spPr>
          <a:xfrm>
            <a:off x="8051811" y="470932"/>
            <a:ext cx="3765600" cy="247021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51535" t="38469" r="6824" b="9806"/>
          <a:stretch/>
        </p:blipFill>
        <p:spPr>
          <a:xfrm>
            <a:off x="8129211" y="3064798"/>
            <a:ext cx="3610800" cy="25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044792" y="101600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 (HadISST1)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5468" y="5774682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 para o IPO.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41" t="15179" r="50609" b="31803"/>
          <a:stretch/>
        </p:blipFill>
        <p:spPr>
          <a:xfrm>
            <a:off x="412147" y="470932"/>
            <a:ext cx="3766656" cy="25938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313" t="14979" r="9004" b="32651"/>
          <a:stretch/>
        </p:blipFill>
        <p:spPr>
          <a:xfrm>
            <a:off x="566069" y="3034499"/>
            <a:ext cx="3647905" cy="25768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40469" y="898634"/>
            <a:ext cx="6747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Língua quente no Pacífico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tropical, com uma forma semelhante ao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ENSO.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línguas frias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anomalia de TSM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latitudes médias, expandindo-se para leste das costas da Ásia e Oceania, respectivamente.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40469" y="3195144"/>
            <a:ext cx="6747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Anomalias negativas de precipitação na Amazônia e Nordeste.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Anomalias positivas no centro do Brasil.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512423" y="94851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357998" y="119782"/>
            <a:ext cx="308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5468" y="5774682"/>
            <a:ext cx="113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Padrão de regressão da TSM observada e simulada (painéis superiores) e de precipitação (painéis inferiores) para o IPO. Os contornos em roxo indicam as regiões onde a regressão é significante no nível de 10% (observado) e 5% (modelo).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7189" t="22737" r="1492" b="25323"/>
          <a:stretch/>
        </p:blipFill>
        <p:spPr>
          <a:xfrm>
            <a:off x="4310049" y="3081797"/>
            <a:ext cx="3611247" cy="25522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9933" t="23168" r="43013" b="25323"/>
          <a:stretch/>
        </p:blipFill>
        <p:spPr>
          <a:xfrm>
            <a:off x="4206236" y="489114"/>
            <a:ext cx="3765600" cy="25204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3997" t="38469" r="48627" b="9806"/>
          <a:stretch/>
        </p:blipFill>
        <p:spPr>
          <a:xfrm>
            <a:off x="8051811" y="470932"/>
            <a:ext cx="3765600" cy="247021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51535" t="38469" r="6824" b="9806"/>
          <a:stretch/>
        </p:blipFill>
        <p:spPr>
          <a:xfrm>
            <a:off x="8129211" y="3064798"/>
            <a:ext cx="3610800" cy="252160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461639" y="4035972"/>
            <a:ext cx="693683" cy="6936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8290032" y="3994525"/>
            <a:ext cx="693683" cy="6936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45468" y="652460"/>
            <a:ext cx="318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 ZCIT sobre o Pacífico tropical e enfraquecimento no Atlântico.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3141" y="5617029"/>
            <a:ext cx="113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Gráfico de dispersão do coeficiente de regressão da anomalia de precipitação e o gradiente de anomalia de TSM no Pacífico tropical. As linhas indicam a regressão linear.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4773" t="10668" r="7309" b="18211"/>
          <a:stretch/>
        </p:blipFill>
        <p:spPr>
          <a:xfrm>
            <a:off x="504497" y="283779"/>
            <a:ext cx="5206633" cy="35945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4652" t="14332" r="7551" b="8168"/>
          <a:stretch/>
        </p:blipFill>
        <p:spPr>
          <a:xfrm>
            <a:off x="6029112" y="278316"/>
            <a:ext cx="5130779" cy="38680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3142" y="4540469"/>
            <a:ext cx="1137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Coeficientes de correlação pouco significativos tanto o experimento histórico quanto para 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Existem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alguns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modelos que, embora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reproduzam uma anomalia de TSM intensa no 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Pacífico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tropical,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resposta das chuvas é mais fraca do que nas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observações.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 rot="20318727">
            <a:off x="10900517" y="840705"/>
            <a:ext cx="14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20480208">
            <a:off x="10990825" y="2394072"/>
            <a:ext cx="308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0792776">
            <a:off x="11014776" y="4347372"/>
            <a:ext cx="308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piControl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2270" y="6051673"/>
            <a:ext cx="112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Regressão das anomalias de pressão na superfície e vento em 850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(painéis superiores) e magnitude e direção do fluxo de umidade integrado até 200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(painéis inferiores) para a IPO.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67" t="21659" r="14941" b="50323"/>
          <a:stretch/>
        </p:blipFill>
        <p:spPr>
          <a:xfrm>
            <a:off x="223197" y="14220"/>
            <a:ext cx="10800000" cy="20230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603" t="30065" r="14942" b="15409"/>
          <a:stretch/>
        </p:blipFill>
        <p:spPr>
          <a:xfrm>
            <a:off x="168328" y="2037276"/>
            <a:ext cx="10909738" cy="3960063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1340067" y="930166"/>
            <a:ext cx="788276" cy="52055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340067" y="2850887"/>
            <a:ext cx="788276" cy="52055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1340067" y="4779473"/>
            <a:ext cx="788276" cy="52055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7693570" y="851336"/>
            <a:ext cx="672661" cy="52055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7348415" y="2655367"/>
            <a:ext cx="1149199" cy="36230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7485049" y="4683871"/>
            <a:ext cx="1149199" cy="36230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 Cenários futuros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1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139" t="19073" r="9247" b="7651"/>
          <a:stretch/>
        </p:blipFill>
        <p:spPr>
          <a:xfrm>
            <a:off x="804041" y="299544"/>
            <a:ext cx="8276898" cy="53602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8220" y="5887346"/>
            <a:ext cx="1109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Regressão de TSM e precipitação para o período de DJFMAM das projeções dos 17 modelos nos cenários do RCP8.5 para os índices da AMV (painéis superiores) e IPO (painéis inferiores).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23282" y="835572"/>
            <a:ext cx="3268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Padrões semelhantes aos observados e simulados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AMV: anomalias menos intensas.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IPO: impacto na precipitação é mais ruidoso.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Baixa significância.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45020"/>
            <a:ext cx="8596668" cy="51237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AMV e IPO possuem influência na precipitação da Amazônia e Nordeste.</a:t>
            </a:r>
          </a:p>
          <a:p>
            <a:pPr algn="just"/>
            <a:r>
              <a:rPr lang="pt-BR" dirty="0"/>
              <a:t>Em suas fases positivas, o modo AMV induz chuvas intensificadas na região da Amazônia e menos chuvas no Nordeste, enquanto o IPO dificulta as chuvas nas duas </a:t>
            </a:r>
            <a:r>
              <a:rPr lang="pt-BR" dirty="0" smtClean="0"/>
              <a:t>áreas.</a:t>
            </a:r>
          </a:p>
          <a:p>
            <a:pPr algn="just"/>
            <a:r>
              <a:rPr lang="pt-BR" dirty="0" smtClean="0"/>
              <a:t>Modelos representam bem a resposta da precipitação às anomalias de TSM, porém com menor intensidade.</a:t>
            </a:r>
          </a:p>
          <a:p>
            <a:pPr algn="just"/>
            <a:r>
              <a:rPr lang="pt-BR" dirty="0" smtClean="0"/>
              <a:t>Projeções futuras: </a:t>
            </a:r>
            <a:r>
              <a:rPr lang="pt-BR" dirty="0"/>
              <a:t>modos AMV e IPO da variabilidade </a:t>
            </a:r>
            <a:r>
              <a:rPr lang="pt-BR" dirty="0" smtClean="0"/>
              <a:t>da TSM</a:t>
            </a:r>
            <a:r>
              <a:rPr lang="pt-BR" dirty="0" smtClean="0"/>
              <a:t> </a:t>
            </a:r>
            <a:r>
              <a:rPr lang="pt-BR" dirty="0"/>
              <a:t>e seus impactos não deverão mudar no futuro, independentemente da concentração de gases de efeito estufa </a:t>
            </a:r>
            <a:r>
              <a:rPr lang="pt-BR" dirty="0" smtClean="0"/>
              <a:t>emitida (baixa significância estatística).</a:t>
            </a:r>
          </a:p>
          <a:p>
            <a:pPr algn="just"/>
            <a:r>
              <a:rPr lang="pt-BR" dirty="0" smtClean="0"/>
              <a:t>São necessárias melhorias na capacidade </a:t>
            </a:r>
            <a:r>
              <a:rPr lang="pt-BR" dirty="0"/>
              <a:t>dos modelos acoplados globais </a:t>
            </a:r>
            <a:r>
              <a:rPr lang="pt-BR" dirty="0" smtClean="0"/>
              <a:t>em reproduzir </a:t>
            </a:r>
            <a:r>
              <a:rPr lang="pt-BR" dirty="0"/>
              <a:t>o padrão espacial </a:t>
            </a:r>
            <a:r>
              <a:rPr lang="pt-BR" dirty="0" smtClean="0"/>
              <a:t>de TSM, </a:t>
            </a:r>
            <a:r>
              <a:rPr lang="pt-BR" dirty="0"/>
              <a:t>a evolução temporal do AMV e do IPO e </a:t>
            </a:r>
            <a:r>
              <a:rPr lang="pt-BR" dirty="0" smtClean="0"/>
              <a:t>suas </a:t>
            </a:r>
            <a:r>
              <a:rPr lang="pt-BR" dirty="0" smtClean="0"/>
              <a:t>teleconexões </a:t>
            </a:r>
            <a:r>
              <a:rPr lang="pt-BR" dirty="0"/>
              <a:t>com a atmosfera </a:t>
            </a:r>
            <a:r>
              <a:rPr lang="pt-BR" dirty="0" smtClean="0"/>
              <a:t>→ melhorias na resposta da precipitação.</a:t>
            </a:r>
          </a:p>
        </p:txBody>
      </p:sp>
    </p:spTree>
    <p:extLst>
      <p:ext uri="{BB962C8B-B14F-4D97-AF65-F5344CB8AC3E}">
        <p14:creationId xmlns:p14="http://schemas.microsoft.com/office/powerpoint/2010/main" val="17792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VILLAMAYOR. J.; AMBRIZZI, T.; MOHINO, E. </a:t>
            </a:r>
            <a:r>
              <a:rPr lang="pt-BR" dirty="0" err="1"/>
              <a:t>Influence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decadal</a:t>
            </a:r>
            <a:r>
              <a:rPr lang="pt-BR" dirty="0"/>
              <a:t> </a:t>
            </a:r>
            <a:r>
              <a:rPr lang="pt-BR" dirty="0" err="1"/>
              <a:t>sea</a:t>
            </a:r>
            <a:r>
              <a:rPr lang="pt-BR" dirty="0"/>
              <a:t> </a:t>
            </a:r>
            <a:r>
              <a:rPr lang="pt-BR" dirty="0" err="1"/>
              <a:t>surface</a:t>
            </a:r>
            <a:r>
              <a:rPr lang="pt-BR" dirty="0"/>
              <a:t> </a:t>
            </a:r>
            <a:r>
              <a:rPr lang="pt-BR" dirty="0" err="1"/>
              <a:t>temperature</a:t>
            </a:r>
            <a:r>
              <a:rPr lang="pt-BR" dirty="0"/>
              <a:t> </a:t>
            </a:r>
            <a:r>
              <a:rPr lang="pt-BR" dirty="0" err="1"/>
              <a:t>variability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northern</a:t>
            </a:r>
            <a:r>
              <a:rPr lang="pt-BR" dirty="0"/>
              <a:t>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rainfall</a:t>
            </a:r>
            <a:r>
              <a:rPr lang="pt-BR" dirty="0"/>
              <a:t> in CMIP5 </a:t>
            </a:r>
            <a:r>
              <a:rPr lang="pt-BR" dirty="0" err="1" smtClean="0"/>
              <a:t>simulations</a:t>
            </a:r>
            <a:r>
              <a:rPr lang="pt-BR" dirty="0" smtClean="0"/>
              <a:t>. </a:t>
            </a:r>
            <a:r>
              <a:rPr lang="pt-BR" b="1" dirty="0" err="1" smtClean="0"/>
              <a:t>Climate</a:t>
            </a:r>
            <a:r>
              <a:rPr lang="pt-BR" b="1" dirty="0" smtClean="0"/>
              <a:t> Dynamics</a:t>
            </a:r>
            <a:r>
              <a:rPr lang="pt-BR" dirty="0" smtClean="0"/>
              <a:t>, v. 51, p. 563-579, 2018.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4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991" y="251097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0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Objetivo: </a:t>
            </a:r>
            <a:r>
              <a:rPr lang="pt-BR" dirty="0"/>
              <a:t>mostrar o impacto direto observado que os modos AMV e IPO </a:t>
            </a:r>
            <a:r>
              <a:rPr lang="pt-BR" dirty="0" smtClean="0"/>
              <a:t>têm </a:t>
            </a:r>
            <a:r>
              <a:rPr lang="pt-BR" dirty="0"/>
              <a:t>sobre as chuvas nas regiões da Amazônia e Nordeste durante os meses chuvosos comuns, de dezembro a maio (doravante DJFMAM), os mecanismos dinâmicos atmosféricos envolvidos e determinar se os modelos de ponta são capazes de reproduzir essa conexão.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55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56229"/>
            <a:ext cx="8596668" cy="4285133"/>
          </a:xfrm>
        </p:spPr>
        <p:txBody>
          <a:bodyPr/>
          <a:lstStyle/>
          <a:p>
            <a:r>
              <a:rPr lang="pt-BR" dirty="0" smtClean="0"/>
              <a:t>Escala </a:t>
            </a:r>
            <a:r>
              <a:rPr lang="pt-BR" dirty="0" err="1" smtClean="0"/>
              <a:t>decadal</a:t>
            </a:r>
            <a:r>
              <a:rPr lang="pt-BR" dirty="0" smtClean="0"/>
              <a:t>: </a:t>
            </a:r>
            <a:r>
              <a:rPr lang="pt-BR" i="1" dirty="0" err="1" smtClean="0"/>
              <a:t>Atlantic</a:t>
            </a:r>
            <a:r>
              <a:rPr lang="pt-BR" i="1" dirty="0" smtClean="0"/>
              <a:t> </a:t>
            </a:r>
            <a:r>
              <a:rPr lang="pt-BR" i="1" dirty="0" err="1" smtClean="0"/>
              <a:t>Multidecadal</a:t>
            </a:r>
            <a:r>
              <a:rPr lang="pt-BR" i="1" dirty="0" smtClean="0"/>
              <a:t> </a:t>
            </a:r>
            <a:r>
              <a:rPr lang="pt-BR" i="1" dirty="0" err="1" smtClean="0"/>
              <a:t>Variability</a:t>
            </a:r>
            <a:r>
              <a:rPr lang="pt-BR" dirty="0" smtClean="0"/>
              <a:t> (AMV</a:t>
            </a:r>
            <a:r>
              <a:rPr lang="pt-BR" dirty="0"/>
              <a:t>) (Knight et al. 2006</a:t>
            </a:r>
            <a:r>
              <a:rPr lang="pt-BR" dirty="0" smtClean="0"/>
              <a:t>) → anomalias de TSM no Atlântico Norte, com um período de ~60 anos.</a:t>
            </a:r>
          </a:p>
          <a:p>
            <a:pPr algn="just"/>
            <a:r>
              <a:rPr lang="pt-BR" dirty="0" smtClean="0"/>
              <a:t>AMV: fase </a:t>
            </a:r>
            <a:r>
              <a:rPr lang="pt-BR" dirty="0"/>
              <a:t>quente (fria) </a:t>
            </a:r>
            <a:r>
              <a:rPr lang="pt-BR" dirty="0" smtClean="0"/>
              <a:t>→ o </a:t>
            </a:r>
            <a:r>
              <a:rPr lang="pt-BR" dirty="0"/>
              <a:t>Atlântico Norte é </a:t>
            </a:r>
            <a:r>
              <a:rPr lang="pt-BR" dirty="0" smtClean="0"/>
              <a:t>anomalamente mais </a:t>
            </a:r>
            <a:r>
              <a:rPr lang="pt-BR" dirty="0"/>
              <a:t>quente (mais frio) e a bacia sul mostra anomalias opostas, criando um dipolo </a:t>
            </a:r>
            <a:r>
              <a:rPr lang="pt-BR" dirty="0" err="1"/>
              <a:t>interhemisférico</a:t>
            </a:r>
            <a:r>
              <a:rPr lang="pt-BR" dirty="0"/>
              <a:t> tropical de </a:t>
            </a:r>
            <a:r>
              <a:rPr lang="pt-BR" dirty="0" smtClean="0"/>
              <a:t>anomalia de TSM.</a:t>
            </a:r>
          </a:p>
          <a:p>
            <a:pPr algn="just"/>
            <a:r>
              <a:rPr lang="pt-BR" dirty="0" smtClean="0"/>
              <a:t>Impactos do AMV: impede o deslocamento máximo para </a:t>
            </a:r>
            <a:r>
              <a:rPr lang="pt-BR" dirty="0"/>
              <a:t>o sul da </a:t>
            </a:r>
            <a:r>
              <a:rPr lang="pt-BR" dirty="0" smtClean="0"/>
              <a:t>ZCIT → anomalias </a:t>
            </a:r>
            <a:r>
              <a:rPr lang="pt-BR" dirty="0" smtClean="0">
                <a:solidFill>
                  <a:srgbClr val="0070C0"/>
                </a:solidFill>
              </a:rPr>
              <a:t>positivas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negativas</a:t>
            </a:r>
            <a:r>
              <a:rPr lang="pt-BR" dirty="0" smtClean="0"/>
              <a:t>) de precipitação na </a:t>
            </a:r>
            <a:r>
              <a:rPr lang="pt-BR" dirty="0" smtClean="0">
                <a:solidFill>
                  <a:srgbClr val="0070C0"/>
                </a:solidFill>
              </a:rPr>
              <a:t>Amazônia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Nordeste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2687"/>
            <a:ext cx="8596668" cy="4328676"/>
          </a:xfrm>
        </p:spPr>
        <p:txBody>
          <a:bodyPr/>
          <a:lstStyle/>
          <a:p>
            <a:pPr algn="just"/>
            <a:r>
              <a:rPr lang="pt-BR" i="1" dirty="0" err="1" smtClean="0"/>
              <a:t>Interdecadal</a:t>
            </a:r>
            <a:r>
              <a:rPr lang="pt-BR" i="1" dirty="0" smtClean="0"/>
              <a:t> Pacific </a:t>
            </a:r>
            <a:r>
              <a:rPr lang="pt-BR" i="1" dirty="0" err="1" smtClean="0"/>
              <a:t>Oscillation</a:t>
            </a:r>
            <a:r>
              <a:rPr lang="pt-BR" i="1" dirty="0" smtClean="0"/>
              <a:t> </a:t>
            </a:r>
            <a:r>
              <a:rPr lang="pt-BR" dirty="0" smtClean="0"/>
              <a:t>(IPO): fase positiva (negativa) → uma língua </a:t>
            </a:r>
            <a:r>
              <a:rPr lang="pt-BR" dirty="0"/>
              <a:t>quente (fria) do tipo ENSO, do leste ao oeste do Pacífico </a:t>
            </a:r>
            <a:r>
              <a:rPr lang="pt-BR" dirty="0" smtClean="0"/>
              <a:t>tropical, </a:t>
            </a:r>
            <a:r>
              <a:rPr lang="pt-BR" dirty="0"/>
              <a:t>e duas línguas frias (quentes) nos </a:t>
            </a:r>
            <a:r>
              <a:rPr lang="pt-BR" dirty="0" err="1" smtClean="0"/>
              <a:t>extratrópicos</a:t>
            </a:r>
            <a:r>
              <a:rPr lang="pt-BR" dirty="0"/>
              <a:t>.</a:t>
            </a:r>
            <a:r>
              <a:rPr lang="pt-BR" dirty="0" smtClean="0"/>
              <a:t> </a:t>
            </a:r>
          </a:p>
          <a:p>
            <a:pPr algn="just"/>
            <a:r>
              <a:rPr lang="pt-BR" dirty="0"/>
              <a:t>N</a:t>
            </a:r>
            <a:r>
              <a:rPr lang="pt-BR" dirty="0" smtClean="0"/>
              <a:t>ão </a:t>
            </a:r>
            <a:r>
              <a:rPr lang="pt-BR" dirty="0"/>
              <a:t>possui uma frequência única bem </a:t>
            </a:r>
            <a:r>
              <a:rPr lang="pt-BR" dirty="0" smtClean="0"/>
              <a:t>definida </a:t>
            </a:r>
            <a:r>
              <a:rPr lang="pt-BR" dirty="0"/>
              <a:t>→ </a:t>
            </a:r>
            <a:r>
              <a:rPr lang="pt-BR" dirty="0" smtClean="0"/>
              <a:t>15 </a:t>
            </a:r>
            <a:r>
              <a:rPr lang="pt-BR" dirty="0"/>
              <a:t>a 25 e 60 a 70 </a:t>
            </a:r>
            <a:r>
              <a:rPr lang="pt-BR" dirty="0" smtClean="0"/>
              <a:t>anos.</a:t>
            </a:r>
          </a:p>
          <a:p>
            <a:pPr algn="just"/>
            <a:r>
              <a:rPr lang="pt-BR" dirty="0" smtClean="0"/>
              <a:t>IPO: afeta a precipitação na Amazônia e Nordeste da mesma forma que o ENSO </a:t>
            </a:r>
            <a:r>
              <a:rPr lang="pt-BR" dirty="0"/>
              <a:t>→ </a:t>
            </a:r>
            <a:r>
              <a:rPr lang="pt-BR" dirty="0" smtClean="0"/>
              <a:t>fase positiva (negativa) </a:t>
            </a:r>
            <a:r>
              <a:rPr lang="pt-BR" dirty="0"/>
              <a:t>→ </a:t>
            </a:r>
            <a:r>
              <a:rPr lang="pt-BR" dirty="0" smtClean="0"/>
              <a:t>condições anomalamente secas (úmidas) nessas regiões.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3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114" y="103868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Dados e Metodologia</a:t>
            </a: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371" t="20982" r="14191" b="12747"/>
          <a:stretch/>
        </p:blipFill>
        <p:spPr>
          <a:xfrm>
            <a:off x="4557486" y="1538514"/>
            <a:ext cx="7082972" cy="48477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3114" y="1538514"/>
            <a:ext cx="37737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da saída de 17 modelos do CMIP5.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Experimentos: período de controle (não forçado), histórico (forçado) e projeção futura (RCP8.5). 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Variáveis: TSM, precipitação, pressão à superfície, ventos e umidade (fluxo de umidade).</a:t>
            </a:r>
          </a:p>
          <a:p>
            <a:pPr algn="just">
              <a:buClr>
                <a:srgbClr val="0070C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26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Dados e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41715"/>
            <a:ext cx="8596668" cy="4299648"/>
          </a:xfrm>
        </p:spPr>
        <p:txBody>
          <a:bodyPr/>
          <a:lstStyle/>
          <a:p>
            <a:r>
              <a:rPr lang="pt-BR" sz="2400" dirty="0"/>
              <a:t>Dados observados</a:t>
            </a:r>
            <a:r>
              <a:rPr lang="pt-BR" sz="2400" dirty="0" smtClean="0"/>
              <a:t>: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523999" y="2806988"/>
            <a:ext cx="1785258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77334" y="261335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83943" y="2467559"/>
            <a:ext cx="631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HadISST1 (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Hadley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ice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1) → 1870-2009.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3679" y="394277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944912" y="3687039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1944912" y="4312103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1944912" y="4888265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3439830" y="33651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GPCC (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Climatology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1901-2013.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39830" y="41120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CRU (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Climatic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Unit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1901-2015.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1944912" y="3687039"/>
            <a:ext cx="0" cy="1201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49993" y="5520998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Vento</a:t>
            </a:r>
          </a:p>
          <a:p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midade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944911" y="5856546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1944911" y="6477575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944911" y="5856921"/>
            <a:ext cx="0" cy="6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3439830" y="46896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UDEL (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1900-2014.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439830" y="560600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ERA 20C (ECMWF)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1900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439830" y="60413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20CRV2c (NOAA-CIRES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Reanalysis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→ 1851-2014.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Dados e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algn="just"/>
            <a:r>
              <a:rPr lang="pt-BR" dirty="0"/>
              <a:t>Os índices AMV e IPO </a:t>
            </a:r>
            <a:r>
              <a:rPr lang="pt-BR" dirty="0" smtClean="0"/>
              <a:t>foram </a:t>
            </a:r>
            <a:r>
              <a:rPr lang="pt-BR" dirty="0"/>
              <a:t>calculados a partir dos dados simulados e observados anuais de </a:t>
            </a:r>
            <a:r>
              <a:rPr lang="pt-BR" dirty="0" smtClean="0"/>
              <a:t>anomalia de TSM </a:t>
            </a:r>
            <a:r>
              <a:rPr lang="pt-BR" dirty="0"/>
              <a:t>seguindo </a:t>
            </a:r>
            <a:r>
              <a:rPr lang="pt-BR" dirty="0" err="1"/>
              <a:t>Villamayor</a:t>
            </a:r>
            <a:r>
              <a:rPr lang="pt-BR" dirty="0"/>
              <a:t> e </a:t>
            </a:r>
            <a:r>
              <a:rPr lang="pt-BR" dirty="0" err="1"/>
              <a:t>Mohino</a:t>
            </a:r>
            <a:r>
              <a:rPr lang="pt-BR" dirty="0"/>
              <a:t> (2015): </a:t>
            </a:r>
            <a:r>
              <a:rPr lang="pt-BR" dirty="0" smtClean="0"/>
              <a:t>remoção da influência do aquecimento global.</a:t>
            </a:r>
          </a:p>
          <a:p>
            <a:pPr algn="just"/>
            <a:r>
              <a:rPr lang="pt-BR" dirty="0"/>
              <a:t>Os padrões espaciais das diversas variáveis associadas ao AMV e IPO </a:t>
            </a:r>
            <a:r>
              <a:rPr lang="pt-BR" dirty="0" smtClean="0"/>
              <a:t>foram </a:t>
            </a:r>
            <a:r>
              <a:rPr lang="pt-BR" dirty="0"/>
              <a:t>obtidos através da regressão dos campos anômalos não filtrados nos respectivos índices. </a:t>
            </a:r>
            <a:endParaRPr lang="pt-BR" dirty="0" smtClean="0"/>
          </a:p>
          <a:p>
            <a:pPr algn="just"/>
            <a:r>
              <a:rPr lang="pt-BR" dirty="0"/>
              <a:t>Para avaliar a significância estatística dos padrões de regressão, é utilizado um teste de fase aleatória, baseado em </a:t>
            </a:r>
            <a:r>
              <a:rPr lang="pt-BR" dirty="0" err="1"/>
              <a:t>Ebisuzaki</a:t>
            </a:r>
            <a:r>
              <a:rPr lang="pt-BR" dirty="0"/>
              <a:t> (1997). 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906" y="28593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3 AMV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32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Words>1646</Words>
  <Application>Microsoft Office PowerPoint</Application>
  <PresentationFormat>Widescreen</PresentationFormat>
  <Paragraphs>139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Trebuchet MS</vt:lpstr>
      <vt:lpstr>Wingdings</vt:lpstr>
      <vt:lpstr>Wingdings 3</vt:lpstr>
      <vt:lpstr>Facetado</vt:lpstr>
      <vt:lpstr>Tema do Office</vt:lpstr>
      <vt:lpstr>Influence of decadal sea surface temperature variability on northern Brazil rainfall in CMIP5 simulations</vt:lpstr>
      <vt:lpstr>Apresentação</vt:lpstr>
      <vt:lpstr>1 Introdução</vt:lpstr>
      <vt:lpstr>1 Introdução</vt:lpstr>
      <vt:lpstr>1 Introdução</vt:lpstr>
      <vt:lpstr>2 Dados e Metodologia</vt:lpstr>
      <vt:lpstr>2 Dados e Metodologia</vt:lpstr>
      <vt:lpstr>2 Dados e Metodologia</vt:lpstr>
      <vt:lpstr>3 AMV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 IPO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 Cenários futuros</vt:lpstr>
      <vt:lpstr>Apresentação do PowerPoint</vt:lpstr>
      <vt:lpstr>6 Conclusões</vt:lpstr>
      <vt:lpstr>REFERÊNCIAS BIBLIOGRÁFICAS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211</cp:revision>
  <dcterms:created xsi:type="dcterms:W3CDTF">2019-08-12T18:49:57Z</dcterms:created>
  <dcterms:modified xsi:type="dcterms:W3CDTF">2019-10-14T02:24:12Z</dcterms:modified>
</cp:coreProperties>
</file>