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7" r:id="rId3"/>
    <p:sldId id="284" r:id="rId4"/>
    <p:sldId id="286" r:id="rId5"/>
    <p:sldId id="287" r:id="rId6"/>
    <p:sldId id="288" r:id="rId7"/>
    <p:sldId id="293" r:id="rId8"/>
    <p:sldId id="290" r:id="rId9"/>
    <p:sldId id="296" r:id="rId10"/>
    <p:sldId id="292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0F9"/>
    <a:srgbClr val="0000FF"/>
    <a:srgbClr val="FFFFB3"/>
    <a:srgbClr val="E4EEF8"/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483" autoAdjust="0"/>
  </p:normalViewPr>
  <p:slideViewPr>
    <p:cSldViewPr snapToGrid="0">
      <p:cViewPr varScale="1">
        <p:scale>
          <a:sx n="70" d="100"/>
          <a:sy n="70" d="100"/>
        </p:scale>
        <p:origin x="7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7FA39-C561-43F4-85CE-6A1B237F6236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967F7-AA02-4659-B670-6E274AD705D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21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3EF5-C26F-4BC2-B4C2-E40622649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93953-E1E8-4365-A740-B74249856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6F7E9-DF84-4018-9847-3E3618F0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6279-699A-4B9A-8F8F-26323FE1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5C4BA-CDCF-4967-8A85-4444F2F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9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804-31D3-4F6A-AD6E-A82D350E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DA008-8A3C-4F29-B2F0-46F649438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5539-22E3-42E6-9EAF-3C31AC62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AE5F6-BED6-481F-A88F-DF63083F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805E-C05E-493C-BC14-72455D6C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94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D7F72-5034-440F-B4E7-14C720E46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983F1-5269-4AD4-9E2D-41E42FE4D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EFF44-3938-4A55-B115-49CEEBC9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7E46D-C2B3-4C63-A0EE-679AF218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B6075-26DA-4E15-868F-FFC5F674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47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1ACA-3436-496C-9E2E-95E3B7F1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38F57-BEB0-454A-A614-FD3D3ABF3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AFE19-FC19-4D95-81D9-273FCB39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33D4A-36DA-4256-834E-7F49CFF5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0F97F-05CC-4CCC-890E-A12C7EA9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1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E599-2DE4-4417-9E1E-0440EF2A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EBE3E-A7D8-4476-9B47-15430DDB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00DBD-0FCF-4A34-B8CE-7FC9C4A6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5909A-2E69-41E1-86F3-43096243E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A8A55-E167-476D-84A7-155A2775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44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87D8-D22F-402F-9665-35420289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6A3F0-720F-4FB3-A5E6-912313AB1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6EC40-F489-4C22-AE09-DD4956C3B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EF16E-E1A1-4BA9-8A79-62E5067A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5500E-F508-4865-8852-587E900E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EB007-DF96-4880-807C-F9D397CB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47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0A50-1C1A-4609-9081-B1A24B82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D1557-6CA7-4D1F-8421-1539DFA07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141FE-88A4-4C2F-B9B1-DC8D18439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63DD-660B-47A6-8738-3E230D299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312C0-EA01-417F-9884-97F02A7F0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8AB4D-4162-40A4-9F22-97FA3960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5817B-F2CE-40D4-BF9E-59AFEC34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A95B72-C860-499C-8332-5EC58708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76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5657-6FA5-4B97-97AC-A307B99D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BFAB6-7D65-40AF-A99D-3A73F5D36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2AE04-5949-42DE-A169-CD800339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5FA94-3308-446D-AF13-13458575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06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FE4BAC-7405-4288-A5CB-0B3305A9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366E6-9684-4A50-B9D6-05355FB6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23148-AD8A-4C82-9B8A-F4110B70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98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5294-3080-4D7E-8861-9913D903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E5C10-DF8C-457A-B08A-F3A501318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E03D2-9BBC-40FD-9BED-CA8036E1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93BD4-16F9-4985-ABC6-DED8BEBF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4507E-BA0D-4D59-8654-ACA2CCF3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AEF36-5553-4019-94B8-1822505B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64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3BCD-76A6-4B6C-A944-A2DCA293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F153B-8EB8-4AA6-A770-4D7BB4F99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5CAED-CE90-41DA-A880-A45F8DA80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04A58-9C62-4E55-B0FA-6C028A50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72C33-EB5C-47BD-9B19-A11B5FE3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6CC5-8353-400A-BA85-BE3FFDD3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44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5B6A5-0A81-4448-830A-66284F5B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3AC7C-CDB0-4443-B74F-689EC9C26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C1D8-D48A-4257-8220-77016CA67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F4B7-A2E1-4B08-A729-78B115B745B6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EB136-39CD-40FF-A985-2EE5BE6CB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AD42F-89AC-4E54-AA26-E1EA94F57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1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C95E30-5805-4EB0-9DC4-7D9B7D5D2E5E}"/>
              </a:ext>
            </a:extLst>
          </p:cNvPr>
          <p:cNvSpPr txBox="1">
            <a:spLocks/>
          </p:cNvSpPr>
          <p:nvPr/>
        </p:nvSpPr>
        <p:spPr>
          <a:xfrm>
            <a:off x="13853" y="214111"/>
            <a:ext cx="12081072" cy="121465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Trebuchet MS" panose="020B0603020202020204" pitchFamily="34" charset="0"/>
              </a:rPr>
              <a:t>ENSO‐RELATED RAINFALL ANOMALIES IN SOUTH AMERICA AND ASSOCIATED CIRCULATION FEATURES DURING WARM AND COLD PACIFIC DECADAL OSCILLATION REGIMES</a:t>
            </a:r>
            <a:endParaRPr lang="pt-BR" sz="30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F6E9673-E849-40AF-8271-B1E921620783}"/>
              </a:ext>
            </a:extLst>
          </p:cNvPr>
          <p:cNvSpPr txBox="1">
            <a:spLocks/>
          </p:cNvSpPr>
          <p:nvPr/>
        </p:nvSpPr>
        <p:spPr>
          <a:xfrm>
            <a:off x="3323530" y="2987644"/>
            <a:ext cx="5196230" cy="4204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Rita Valéria Andreoli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A8CDDC7-7FE0-4AF0-9960-534FCB9EFEC9}"/>
              </a:ext>
            </a:extLst>
          </p:cNvPr>
          <p:cNvSpPr txBox="1">
            <a:spLocks/>
          </p:cNvSpPr>
          <p:nvPr/>
        </p:nvSpPr>
        <p:spPr>
          <a:xfrm>
            <a:off x="136143" y="1518904"/>
            <a:ext cx="11725472" cy="109522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>
                <a:latin typeface="Trebuchet MS" panose="020B0603020202020204" pitchFamily="34" charset="0"/>
              </a:rPr>
              <a:t>Anomalias de Precipitação na América do Sul Relacionadas ao ENOS e Características de Circulação durante os Regimes de Oscilação Decadal do Pacífico Quente e Frio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3331978-B551-4A0A-9347-DE69C9CE4568}"/>
              </a:ext>
            </a:extLst>
          </p:cNvPr>
          <p:cNvSpPr txBox="1">
            <a:spLocks/>
          </p:cNvSpPr>
          <p:nvPr/>
        </p:nvSpPr>
        <p:spPr>
          <a:xfrm>
            <a:off x="27709" y="5437716"/>
            <a:ext cx="12136582" cy="891796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ANDREOLI, R. V.; KAYANO, M. T. ENSO‐related rainfall anomalies in South America and associated circulation features during warm and cold Pacific decadal oscillation regimes.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Climatology: A Journal of the Royal Meteorological Society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v. 25, n. 15, p. 2017-2030, 2005.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A2A617-A617-4F5F-8775-D9B8F61ECB34}"/>
              </a:ext>
            </a:extLst>
          </p:cNvPr>
          <p:cNvSpPr/>
          <p:nvPr/>
        </p:nvSpPr>
        <p:spPr>
          <a:xfrm>
            <a:off x="13853" y="6419647"/>
            <a:ext cx="4322617" cy="3325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853163-3A4E-4021-AA3A-CA4C6DE3228D}"/>
              </a:ext>
            </a:extLst>
          </p:cNvPr>
          <p:cNvSpPr/>
          <p:nvPr/>
        </p:nvSpPr>
        <p:spPr>
          <a:xfrm>
            <a:off x="7827818" y="6419646"/>
            <a:ext cx="4322617" cy="3325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ABC911-A271-4355-8692-CAA733D4DCD6}"/>
              </a:ext>
            </a:extLst>
          </p:cNvPr>
          <p:cNvSpPr/>
          <p:nvPr/>
        </p:nvSpPr>
        <p:spPr>
          <a:xfrm>
            <a:off x="4419635" y="6419646"/>
            <a:ext cx="3352732" cy="332508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AE8A4C4-8153-431E-B315-82F16DB80D09}"/>
              </a:ext>
            </a:extLst>
          </p:cNvPr>
          <p:cNvSpPr txBox="1">
            <a:spLocks/>
          </p:cNvSpPr>
          <p:nvPr/>
        </p:nvSpPr>
        <p:spPr>
          <a:xfrm>
            <a:off x="4447313" y="6419646"/>
            <a:ext cx="3352732" cy="3325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Andre Medeiros Rocha</a:t>
            </a:r>
            <a:endParaRPr lang="pt-BR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DA10E3-F712-440B-A2A7-08E675849C80}"/>
              </a:ext>
            </a:extLst>
          </p:cNvPr>
          <p:cNvSpPr txBox="1">
            <a:spLocks/>
          </p:cNvSpPr>
          <p:nvPr/>
        </p:nvSpPr>
        <p:spPr>
          <a:xfrm>
            <a:off x="3400764" y="3958234"/>
            <a:ext cx="5196230" cy="4204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Mary </a:t>
            </a:r>
            <a:r>
              <a:rPr lang="pt-BR" sz="3000" dirty="0" err="1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Toshie</a:t>
            </a:r>
            <a:r>
              <a:rPr lang="pt-BR" sz="30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3000" dirty="0" err="1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Kayano</a:t>
            </a:r>
            <a:endParaRPr lang="pt-BR" sz="30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83776E-752F-4A56-9EF7-CD304F840373}"/>
              </a:ext>
            </a:extLst>
          </p:cNvPr>
          <p:cNvSpPr/>
          <p:nvPr/>
        </p:nvSpPr>
        <p:spPr>
          <a:xfrm>
            <a:off x="2366481" y="3408115"/>
            <a:ext cx="6865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Universidade do Estado do Amazonas, Manaus – AM - Brasil</a:t>
            </a:r>
            <a:endParaRPr lang="pt-B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558DB3-AEBF-4C75-8373-98DDBE4D2E91}"/>
              </a:ext>
            </a:extLst>
          </p:cNvPr>
          <p:cNvSpPr/>
          <p:nvPr/>
        </p:nvSpPr>
        <p:spPr>
          <a:xfrm>
            <a:off x="2366481" y="4331754"/>
            <a:ext cx="7110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Instituto Nacional de Pesquisas Espaciais, Centro de Previsão de Tempo e Estudos Climáticos, São José do Campo – SP,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887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78D234E-6A43-4F34-8D6E-0D6C5D76EB26}"/>
              </a:ext>
            </a:extLst>
          </p:cNvPr>
          <p:cNvSpPr txBox="1">
            <a:spLocks/>
          </p:cNvSpPr>
          <p:nvPr/>
        </p:nvSpPr>
        <p:spPr>
          <a:xfrm>
            <a:off x="620973" y="543391"/>
            <a:ext cx="11908972" cy="1095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162954" y="543391"/>
            <a:ext cx="11866088" cy="3441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Valores de Anomalias de Precipitação e Padrões de Circulação são mais fortes durante a fase WPDO, assim como há mais áreas com significância estatística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Opção pela abordagem Linear da Resposta ENOS sobre as anomalias de Precipitação e de Circulação se mostrou adequada por representar maior parte da variabilidade das variáveis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Restrita ao Verão Austral e não cobre Respostas ENOS L e NL para WPDO;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53F6F3-1FE9-4247-97D3-611488DF3043}"/>
              </a:ext>
            </a:extLst>
          </p:cNvPr>
          <p:cNvSpPr txBox="1">
            <a:spLocks/>
          </p:cNvSpPr>
          <p:nvPr/>
        </p:nvSpPr>
        <p:spPr>
          <a:xfrm>
            <a:off x="95248" y="0"/>
            <a:ext cx="12001501" cy="684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</a:pPr>
            <a:r>
              <a:rPr 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212277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3182E3D-28D5-4763-998C-DE4C0C48F6B3}"/>
              </a:ext>
            </a:extLst>
          </p:cNvPr>
          <p:cNvSpPr txBox="1">
            <a:spLocks/>
          </p:cNvSpPr>
          <p:nvPr/>
        </p:nvSpPr>
        <p:spPr>
          <a:xfrm>
            <a:off x="2429301" y="2280799"/>
            <a:ext cx="7615451" cy="169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50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Obrigado pela Atenção!!!</a:t>
            </a:r>
          </a:p>
        </p:txBody>
      </p:sp>
    </p:spTree>
    <p:extLst>
      <p:ext uri="{BB962C8B-B14F-4D97-AF65-F5344CB8AC3E}">
        <p14:creationId xmlns:p14="http://schemas.microsoft.com/office/powerpoint/2010/main" val="210671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53F6F3-1FE9-4247-97D3-611488DF30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76270" cy="504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</a:pPr>
            <a:r>
              <a:rPr lang="pt-BR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2180E8-B68D-4F4C-9299-68D3A3073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19" t="19843" r="50070" b="44674"/>
          <a:stretch/>
        </p:blipFill>
        <p:spPr>
          <a:xfrm>
            <a:off x="339238" y="1813661"/>
            <a:ext cx="2336800" cy="23651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372DC-74C5-4292-9DCD-4517EB78BA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45" t="61807" r="38790" b="32092"/>
          <a:stretch/>
        </p:blipFill>
        <p:spPr>
          <a:xfrm>
            <a:off x="1643334" y="4242774"/>
            <a:ext cx="2064628" cy="4139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60F40D-643B-4FB9-BD57-40D82677A472}"/>
              </a:ext>
            </a:extLst>
          </p:cNvPr>
          <p:cNvSpPr txBox="1">
            <a:spLocks/>
          </p:cNvSpPr>
          <p:nvPr/>
        </p:nvSpPr>
        <p:spPr>
          <a:xfrm>
            <a:off x="455578" y="1174287"/>
            <a:ext cx="2064627" cy="558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Fase Positiva (Quente)</a:t>
            </a:r>
          </a:p>
          <a:p>
            <a:pPr algn="ctr">
              <a:lnSpc>
                <a:spcPct val="100000"/>
              </a:lnSpc>
            </a:pPr>
            <a:r>
              <a:rPr lang="pt-BR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pt-BR" sz="1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pt-BR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(WPDO)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2BD464-F72E-413C-8A27-ABCE9BF7B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60" t="19843" r="28230" b="44674"/>
          <a:stretch/>
        </p:blipFill>
        <p:spPr>
          <a:xfrm>
            <a:off x="2710133" y="1813660"/>
            <a:ext cx="2336800" cy="2365120"/>
          </a:xfrm>
          <a:prstGeom prst="ellipse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DB1D8FA-8C63-49FC-B2E2-1D13FF1B3045}"/>
              </a:ext>
            </a:extLst>
          </p:cNvPr>
          <p:cNvSpPr txBox="1">
            <a:spLocks/>
          </p:cNvSpPr>
          <p:nvPr/>
        </p:nvSpPr>
        <p:spPr>
          <a:xfrm>
            <a:off x="3056262" y="1188571"/>
            <a:ext cx="2064627" cy="503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Fase Negativa (Fria)</a:t>
            </a:r>
          </a:p>
          <a:p>
            <a:pPr algn="ctr">
              <a:lnSpc>
                <a:spcPct val="100000"/>
              </a:lnSpc>
            </a:pPr>
            <a:r>
              <a:rPr lang="pt-BR" sz="1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t-BR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pt-BR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(CPDO)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A718E39-16CD-4279-ACCF-B0F7C6D567E4}"/>
              </a:ext>
            </a:extLst>
          </p:cNvPr>
          <p:cNvSpPr txBox="1">
            <a:spLocks/>
          </p:cNvSpPr>
          <p:nvPr/>
        </p:nvSpPr>
        <p:spPr>
          <a:xfrm>
            <a:off x="3779719" y="4377274"/>
            <a:ext cx="901012" cy="212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sz="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Ahrens</a:t>
            </a:r>
            <a:r>
              <a:rPr lang="pt-BR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Henson (2018)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FFFBE4-E615-48BC-AA5F-17907E80947B}"/>
              </a:ext>
            </a:extLst>
          </p:cNvPr>
          <p:cNvSpPr txBox="1">
            <a:spLocks/>
          </p:cNvSpPr>
          <p:nvPr/>
        </p:nvSpPr>
        <p:spPr>
          <a:xfrm>
            <a:off x="5453701" y="708647"/>
            <a:ext cx="1947104" cy="558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Fase Positiva da Oscilação Sul (EN)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B36C39-75E2-49A4-80E4-03CC5E35DFCC}"/>
              </a:ext>
            </a:extLst>
          </p:cNvPr>
          <p:cNvSpPr txBox="1">
            <a:spLocks/>
          </p:cNvSpPr>
          <p:nvPr/>
        </p:nvSpPr>
        <p:spPr>
          <a:xfrm>
            <a:off x="7936862" y="708647"/>
            <a:ext cx="1947104" cy="558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Fase Negativa da Oscilação Sul (LN)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E31EB00-8415-4C72-9A9D-47B1102C5A62}"/>
              </a:ext>
            </a:extLst>
          </p:cNvPr>
          <p:cNvSpPr/>
          <p:nvPr/>
        </p:nvSpPr>
        <p:spPr>
          <a:xfrm>
            <a:off x="177313" y="1066800"/>
            <a:ext cx="4978400" cy="37211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1D12D6A-90E6-4951-A900-449E81D34B37}"/>
              </a:ext>
            </a:extLst>
          </p:cNvPr>
          <p:cNvSpPr txBox="1">
            <a:spLocks/>
          </p:cNvSpPr>
          <p:nvPr/>
        </p:nvSpPr>
        <p:spPr>
          <a:xfrm>
            <a:off x="1114933" y="594783"/>
            <a:ext cx="3276270" cy="369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Oscilação (Inter) </a:t>
            </a:r>
            <a:r>
              <a:rPr lang="pt-BR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Decadal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Pacífico</a:t>
            </a:r>
          </a:p>
          <a:p>
            <a:pPr algn="ctr">
              <a:lnSpc>
                <a:spcPct val="100000"/>
              </a:lnSpc>
            </a:pPr>
            <a:r>
              <a:rPr lang="pt-BR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Pacific (Inter) </a:t>
            </a:r>
            <a:r>
              <a:rPr lang="pt-BR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Decadal</a:t>
            </a:r>
            <a:r>
              <a:rPr lang="pt-BR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Oscillation</a:t>
            </a:r>
            <a:r>
              <a:rPr lang="pt-BR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32B2F6B-28CC-4E81-B4F4-0F91051F15E9}"/>
              </a:ext>
            </a:extLst>
          </p:cNvPr>
          <p:cNvSpPr/>
          <p:nvPr/>
        </p:nvSpPr>
        <p:spPr>
          <a:xfrm>
            <a:off x="5325871" y="504967"/>
            <a:ext cx="4978400" cy="304474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C5AFBEC-F8AC-4A64-84AB-67C039518D84}"/>
              </a:ext>
            </a:extLst>
          </p:cNvPr>
          <p:cNvSpPr txBox="1">
            <a:spLocks/>
          </p:cNvSpPr>
          <p:nvPr/>
        </p:nvSpPr>
        <p:spPr>
          <a:xfrm>
            <a:off x="6298727" y="132004"/>
            <a:ext cx="3276270" cy="369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Niño-Oscilação Sul (ENOS)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98DEB59-5F60-4A13-B672-731AC40F9B1F}"/>
              </a:ext>
            </a:extLst>
          </p:cNvPr>
          <p:cNvSpPr txBox="1">
            <a:spLocks/>
          </p:cNvSpPr>
          <p:nvPr/>
        </p:nvSpPr>
        <p:spPr>
          <a:xfrm>
            <a:off x="5676406" y="1331350"/>
            <a:ext cx="1947104" cy="558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PNMM da Baixa da Indonésia e ASPS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B44274B-1667-40C4-94FF-8A38CF3A6A3C}"/>
              </a:ext>
            </a:extLst>
          </p:cNvPr>
          <p:cNvSpPr txBox="1">
            <a:spLocks/>
          </p:cNvSpPr>
          <p:nvPr/>
        </p:nvSpPr>
        <p:spPr>
          <a:xfrm>
            <a:off x="8031801" y="1341800"/>
            <a:ext cx="1947104" cy="558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PNMM da Baixa da Indonésia e ASPS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E2B59FC-068B-477B-8DC2-EAD55FBC3318}"/>
              </a:ext>
            </a:extLst>
          </p:cNvPr>
          <p:cNvSpPr txBox="1">
            <a:spLocks/>
          </p:cNvSpPr>
          <p:nvPr/>
        </p:nvSpPr>
        <p:spPr>
          <a:xfrm>
            <a:off x="5962769" y="2005733"/>
            <a:ext cx="1312791" cy="444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Ventos Alísios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B6605E6-D5EE-4933-9F95-B4F719225327}"/>
              </a:ext>
            </a:extLst>
          </p:cNvPr>
          <p:cNvSpPr txBox="1">
            <a:spLocks/>
          </p:cNvSpPr>
          <p:nvPr/>
        </p:nvSpPr>
        <p:spPr>
          <a:xfrm>
            <a:off x="8030795" y="1949439"/>
            <a:ext cx="1947104" cy="558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Ventos Alísios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45B16B4-2B80-4126-9193-FC4E31262B57}"/>
              </a:ext>
            </a:extLst>
          </p:cNvPr>
          <p:cNvSpPr txBox="1">
            <a:spLocks/>
          </p:cNvSpPr>
          <p:nvPr/>
        </p:nvSpPr>
        <p:spPr>
          <a:xfrm>
            <a:off x="5699101" y="2450120"/>
            <a:ext cx="1947104" cy="558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Circulação de Walker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2949D3F-C6D9-4FB0-9EF8-B68B817320C7}"/>
              </a:ext>
            </a:extLst>
          </p:cNvPr>
          <p:cNvCxnSpPr/>
          <p:nvPr/>
        </p:nvCxnSpPr>
        <p:spPr>
          <a:xfrm>
            <a:off x="5495630" y="1267560"/>
            <a:ext cx="44949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0A9FFB-D32D-4123-BFDB-D466C9C6B5EE}"/>
              </a:ext>
            </a:extLst>
          </p:cNvPr>
          <p:cNvCxnSpPr/>
          <p:nvPr/>
        </p:nvCxnSpPr>
        <p:spPr>
          <a:xfrm>
            <a:off x="5482930" y="1999873"/>
            <a:ext cx="44949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B9AD49C-59C5-43CB-AA3B-BEEAFBBE74C2}"/>
              </a:ext>
            </a:extLst>
          </p:cNvPr>
          <p:cNvCxnSpPr/>
          <p:nvPr/>
        </p:nvCxnSpPr>
        <p:spPr>
          <a:xfrm>
            <a:off x="5567586" y="2450120"/>
            <a:ext cx="44949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9ED17552-A9B9-4B3C-ABA0-A75235ADC5E3}"/>
              </a:ext>
            </a:extLst>
          </p:cNvPr>
          <p:cNvSpPr txBox="1">
            <a:spLocks/>
          </p:cNvSpPr>
          <p:nvPr/>
        </p:nvSpPr>
        <p:spPr>
          <a:xfrm>
            <a:off x="8073123" y="2462143"/>
            <a:ext cx="1947104" cy="558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Circulação de Walker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F54494-F363-4A63-B27A-698CE1A11B8E}"/>
              </a:ext>
            </a:extLst>
          </p:cNvPr>
          <p:cNvCxnSpPr/>
          <p:nvPr/>
        </p:nvCxnSpPr>
        <p:spPr>
          <a:xfrm>
            <a:off x="5567586" y="3032776"/>
            <a:ext cx="44949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AAEB622-F216-43B0-A1D9-D3630144A308}"/>
              </a:ext>
            </a:extLst>
          </p:cNvPr>
          <p:cNvCxnSpPr/>
          <p:nvPr/>
        </p:nvCxnSpPr>
        <p:spPr>
          <a:xfrm flipV="1">
            <a:off x="8090680" y="1486874"/>
            <a:ext cx="0" cy="3109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071DDB-E1D8-42DA-8AB2-5BA08FF3421B}"/>
              </a:ext>
            </a:extLst>
          </p:cNvPr>
          <p:cNvCxnSpPr/>
          <p:nvPr/>
        </p:nvCxnSpPr>
        <p:spPr>
          <a:xfrm flipV="1">
            <a:off x="8082397" y="2062973"/>
            <a:ext cx="0" cy="3109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E2FCB4-814A-4FEB-9390-B182E09D0CF5}"/>
              </a:ext>
            </a:extLst>
          </p:cNvPr>
          <p:cNvCxnSpPr>
            <a:cxnSpLocks/>
          </p:cNvCxnSpPr>
          <p:nvPr/>
        </p:nvCxnSpPr>
        <p:spPr>
          <a:xfrm>
            <a:off x="5676406" y="1486874"/>
            <a:ext cx="0" cy="36462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41DC44F-9359-4F46-969C-DFBC0479BFFC}"/>
              </a:ext>
            </a:extLst>
          </p:cNvPr>
          <p:cNvCxnSpPr>
            <a:cxnSpLocks/>
          </p:cNvCxnSpPr>
          <p:nvPr/>
        </p:nvCxnSpPr>
        <p:spPr>
          <a:xfrm>
            <a:off x="5676406" y="2062973"/>
            <a:ext cx="0" cy="36462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2FA367C-2636-4616-BF17-0075348F80E5}"/>
              </a:ext>
            </a:extLst>
          </p:cNvPr>
          <p:cNvCxnSpPr>
            <a:cxnSpLocks/>
          </p:cNvCxnSpPr>
          <p:nvPr/>
        </p:nvCxnSpPr>
        <p:spPr>
          <a:xfrm>
            <a:off x="5676406" y="2569074"/>
            <a:ext cx="0" cy="36462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78E53BA-43BA-458B-9021-B18CCF25AD79}"/>
              </a:ext>
            </a:extLst>
          </p:cNvPr>
          <p:cNvCxnSpPr/>
          <p:nvPr/>
        </p:nvCxnSpPr>
        <p:spPr>
          <a:xfrm flipV="1">
            <a:off x="8099514" y="2582072"/>
            <a:ext cx="0" cy="3109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B506AC8B-655F-4624-BA8F-1A6AA3266BD4}"/>
              </a:ext>
            </a:extLst>
          </p:cNvPr>
          <p:cNvSpPr txBox="1">
            <a:spLocks/>
          </p:cNvSpPr>
          <p:nvPr/>
        </p:nvSpPr>
        <p:spPr>
          <a:xfrm>
            <a:off x="5741429" y="2990799"/>
            <a:ext cx="1947104" cy="558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TSM Pacífico Central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2F5A109-D576-4D7C-B80C-DDB3D9A71BBC}"/>
              </a:ext>
            </a:extLst>
          </p:cNvPr>
          <p:cNvCxnSpPr/>
          <p:nvPr/>
        </p:nvCxnSpPr>
        <p:spPr>
          <a:xfrm flipV="1">
            <a:off x="5676406" y="3114781"/>
            <a:ext cx="0" cy="3109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DD39451-13FE-46D0-AF28-84D8295FB720}"/>
              </a:ext>
            </a:extLst>
          </p:cNvPr>
          <p:cNvCxnSpPr>
            <a:cxnSpLocks/>
          </p:cNvCxnSpPr>
          <p:nvPr/>
        </p:nvCxnSpPr>
        <p:spPr>
          <a:xfrm>
            <a:off x="8115357" y="3114781"/>
            <a:ext cx="0" cy="36462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id="{883D1D50-FB5A-43F1-AE44-CE75C252B3BC}"/>
              </a:ext>
            </a:extLst>
          </p:cNvPr>
          <p:cNvSpPr txBox="1">
            <a:spLocks/>
          </p:cNvSpPr>
          <p:nvPr/>
        </p:nvSpPr>
        <p:spPr>
          <a:xfrm>
            <a:off x="8179686" y="2999528"/>
            <a:ext cx="1947104" cy="558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TSM Pacífico Central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4A8DDBE-B0DD-4FFF-A738-5A2FEDD90CB6}"/>
              </a:ext>
            </a:extLst>
          </p:cNvPr>
          <p:cNvCxnSpPr>
            <a:cxnSpLocks/>
          </p:cNvCxnSpPr>
          <p:nvPr/>
        </p:nvCxnSpPr>
        <p:spPr>
          <a:xfrm>
            <a:off x="7801310" y="883421"/>
            <a:ext cx="0" cy="2618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>
            <a:extLst>
              <a:ext uri="{FF2B5EF4-FFF2-40B4-BE49-F238E27FC236}">
                <a16:creationId xmlns:a16="http://schemas.microsoft.com/office/drawing/2014/main" id="{F07968F3-75BF-4CFE-9378-EB1D59DCA760}"/>
              </a:ext>
            </a:extLst>
          </p:cNvPr>
          <p:cNvSpPr txBox="1">
            <a:spLocks/>
          </p:cNvSpPr>
          <p:nvPr/>
        </p:nvSpPr>
        <p:spPr>
          <a:xfrm>
            <a:off x="40030" y="5337307"/>
            <a:ext cx="7533126" cy="1445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ENSO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Modo de Variabilidade Principal do Pacífico</a:t>
            </a:r>
          </a:p>
          <a:p>
            <a:pPr algn="just">
              <a:lnSpc>
                <a:spcPct val="100000"/>
              </a:lnSpc>
            </a:pPr>
            <a:r>
              <a:rPr 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(PNMM, TSM, Vento, Precipitação)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 Efeitos sobre áreas na AS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Inter-relaciona-se com Modos de Variabilidade de Baixa Frequência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57B81842-3951-44AF-B121-8A3A34C5DC1B}"/>
              </a:ext>
            </a:extLst>
          </p:cNvPr>
          <p:cNvSpPr txBox="1">
            <a:spLocks/>
          </p:cNvSpPr>
          <p:nvPr/>
        </p:nvSpPr>
        <p:spPr>
          <a:xfrm>
            <a:off x="5403180" y="4827218"/>
            <a:ext cx="4440660" cy="834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ENSO &amp; PDO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Ampla Utilidade em Melhorar Previsões de Tempo e Clima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5DD4313-5FE4-4764-AB5C-FB40986901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19"/>
          <a:stretch/>
        </p:blipFill>
        <p:spPr>
          <a:xfrm>
            <a:off x="9990599" y="3494105"/>
            <a:ext cx="2130721" cy="2901154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9DE77BC2-6C8F-4458-847F-4D29448400F5}"/>
              </a:ext>
            </a:extLst>
          </p:cNvPr>
          <p:cNvSpPr/>
          <p:nvPr/>
        </p:nvSpPr>
        <p:spPr>
          <a:xfrm rot="1561398">
            <a:off x="10605110" y="3572754"/>
            <a:ext cx="1356559" cy="83812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A064936-80A1-4875-828A-A792E1A6277C}"/>
              </a:ext>
            </a:extLst>
          </p:cNvPr>
          <p:cNvSpPr/>
          <p:nvPr/>
        </p:nvSpPr>
        <p:spPr>
          <a:xfrm rot="3090977">
            <a:off x="10842485" y="4763192"/>
            <a:ext cx="827604" cy="1026781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B9ECE3CA-6009-4BF3-BDE1-F7B5E6E9BCF1}"/>
              </a:ext>
            </a:extLst>
          </p:cNvPr>
          <p:cNvSpPr txBox="1">
            <a:spLocks/>
          </p:cNvSpPr>
          <p:nvPr/>
        </p:nvSpPr>
        <p:spPr>
          <a:xfrm>
            <a:off x="11104144" y="5584854"/>
            <a:ext cx="1241244" cy="572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200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(chuvosa)</a:t>
            </a:r>
          </a:p>
          <a:p>
            <a:pPr algn="just">
              <a:lnSpc>
                <a:spcPct val="100000"/>
              </a:lnSpc>
            </a:pPr>
            <a:r>
              <a:rPr lang="pt-BR" sz="1200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LN (Seca</a:t>
            </a:r>
            <a:r>
              <a:rPr lang="pt-BR" sz="1200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202A6E8-912E-4F07-9893-5A899F8D3B65}"/>
              </a:ext>
            </a:extLst>
          </p:cNvPr>
          <p:cNvSpPr txBox="1">
            <a:spLocks/>
          </p:cNvSpPr>
          <p:nvPr/>
        </p:nvSpPr>
        <p:spPr>
          <a:xfrm>
            <a:off x="10932084" y="3039075"/>
            <a:ext cx="1241244" cy="572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200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(Seca)</a:t>
            </a:r>
          </a:p>
          <a:p>
            <a:pPr algn="just">
              <a:lnSpc>
                <a:spcPct val="100000"/>
              </a:lnSpc>
            </a:pPr>
            <a:r>
              <a:rPr lang="pt-BR" sz="1200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LN (chuvosa</a:t>
            </a:r>
            <a:r>
              <a:rPr lang="pt-BR" sz="1200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A98B4D7-D19D-473B-AE0B-14D666E90790}"/>
              </a:ext>
            </a:extLst>
          </p:cNvPr>
          <p:cNvSpPr/>
          <p:nvPr/>
        </p:nvSpPr>
        <p:spPr>
          <a:xfrm>
            <a:off x="10071100" y="3505200"/>
            <a:ext cx="660400" cy="1803400"/>
          </a:xfrm>
          <a:custGeom>
            <a:avLst/>
            <a:gdLst>
              <a:gd name="connsiteX0" fmla="*/ 254000 w 660400"/>
              <a:gd name="connsiteY0" fmla="*/ 12700 h 1803400"/>
              <a:gd name="connsiteX1" fmla="*/ 88900 w 660400"/>
              <a:gd name="connsiteY1" fmla="*/ 254000 h 1803400"/>
              <a:gd name="connsiteX2" fmla="*/ 76200 w 660400"/>
              <a:gd name="connsiteY2" fmla="*/ 431800 h 1803400"/>
              <a:gd name="connsiteX3" fmla="*/ 25400 w 660400"/>
              <a:gd name="connsiteY3" fmla="*/ 571500 h 1803400"/>
              <a:gd name="connsiteX4" fmla="*/ 12700 w 660400"/>
              <a:gd name="connsiteY4" fmla="*/ 762000 h 1803400"/>
              <a:gd name="connsiteX5" fmla="*/ 0 w 660400"/>
              <a:gd name="connsiteY5" fmla="*/ 939800 h 1803400"/>
              <a:gd name="connsiteX6" fmla="*/ 152400 w 660400"/>
              <a:gd name="connsiteY6" fmla="*/ 1066800 h 1803400"/>
              <a:gd name="connsiteX7" fmla="*/ 254000 w 660400"/>
              <a:gd name="connsiteY7" fmla="*/ 1244600 h 1803400"/>
              <a:gd name="connsiteX8" fmla="*/ 254000 w 660400"/>
              <a:gd name="connsiteY8" fmla="*/ 1333500 h 1803400"/>
              <a:gd name="connsiteX9" fmla="*/ 304800 w 660400"/>
              <a:gd name="connsiteY9" fmla="*/ 1473200 h 1803400"/>
              <a:gd name="connsiteX10" fmla="*/ 330200 w 660400"/>
              <a:gd name="connsiteY10" fmla="*/ 1625600 h 1803400"/>
              <a:gd name="connsiteX11" fmla="*/ 368300 w 660400"/>
              <a:gd name="connsiteY11" fmla="*/ 1701800 h 1803400"/>
              <a:gd name="connsiteX12" fmla="*/ 482600 w 660400"/>
              <a:gd name="connsiteY12" fmla="*/ 1803400 h 1803400"/>
              <a:gd name="connsiteX13" fmla="*/ 596900 w 660400"/>
              <a:gd name="connsiteY13" fmla="*/ 1790700 h 1803400"/>
              <a:gd name="connsiteX14" fmla="*/ 622300 w 660400"/>
              <a:gd name="connsiteY14" fmla="*/ 1625600 h 1803400"/>
              <a:gd name="connsiteX15" fmla="*/ 660400 w 660400"/>
              <a:gd name="connsiteY15" fmla="*/ 1358900 h 1803400"/>
              <a:gd name="connsiteX16" fmla="*/ 660400 w 660400"/>
              <a:gd name="connsiteY16" fmla="*/ 1219200 h 1803400"/>
              <a:gd name="connsiteX17" fmla="*/ 508000 w 660400"/>
              <a:gd name="connsiteY17" fmla="*/ 1041400 h 1803400"/>
              <a:gd name="connsiteX18" fmla="*/ 355600 w 660400"/>
              <a:gd name="connsiteY18" fmla="*/ 889000 h 1803400"/>
              <a:gd name="connsiteX19" fmla="*/ 292100 w 660400"/>
              <a:gd name="connsiteY19" fmla="*/ 698500 h 1803400"/>
              <a:gd name="connsiteX20" fmla="*/ 292100 w 660400"/>
              <a:gd name="connsiteY20" fmla="*/ 495300 h 1803400"/>
              <a:gd name="connsiteX21" fmla="*/ 342900 w 660400"/>
              <a:gd name="connsiteY21" fmla="*/ 355600 h 1803400"/>
              <a:gd name="connsiteX22" fmla="*/ 406400 w 660400"/>
              <a:gd name="connsiteY22" fmla="*/ 215900 h 1803400"/>
              <a:gd name="connsiteX23" fmla="*/ 406400 w 660400"/>
              <a:gd name="connsiteY23" fmla="*/ 215900 h 1803400"/>
              <a:gd name="connsiteX24" fmla="*/ 355600 w 660400"/>
              <a:gd name="connsiteY24" fmla="*/ 0 h 1803400"/>
              <a:gd name="connsiteX25" fmla="*/ 254000 w 660400"/>
              <a:gd name="connsiteY25" fmla="*/ 127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0400" h="1803400">
                <a:moveTo>
                  <a:pt x="254000" y="12700"/>
                </a:moveTo>
                <a:lnTo>
                  <a:pt x="88900" y="254000"/>
                </a:lnTo>
                <a:lnTo>
                  <a:pt x="76200" y="431800"/>
                </a:lnTo>
                <a:lnTo>
                  <a:pt x="25400" y="571500"/>
                </a:lnTo>
                <a:lnTo>
                  <a:pt x="12700" y="762000"/>
                </a:lnTo>
                <a:lnTo>
                  <a:pt x="0" y="939800"/>
                </a:lnTo>
                <a:lnTo>
                  <a:pt x="152400" y="1066800"/>
                </a:lnTo>
                <a:lnTo>
                  <a:pt x="254000" y="1244600"/>
                </a:lnTo>
                <a:lnTo>
                  <a:pt x="254000" y="1333500"/>
                </a:lnTo>
                <a:lnTo>
                  <a:pt x="304800" y="1473200"/>
                </a:lnTo>
                <a:lnTo>
                  <a:pt x="330200" y="1625600"/>
                </a:lnTo>
                <a:lnTo>
                  <a:pt x="368300" y="1701800"/>
                </a:lnTo>
                <a:lnTo>
                  <a:pt x="482600" y="1803400"/>
                </a:lnTo>
                <a:lnTo>
                  <a:pt x="596900" y="1790700"/>
                </a:lnTo>
                <a:lnTo>
                  <a:pt x="622300" y="1625600"/>
                </a:lnTo>
                <a:lnTo>
                  <a:pt x="660400" y="1358900"/>
                </a:lnTo>
                <a:lnTo>
                  <a:pt x="660400" y="1219200"/>
                </a:lnTo>
                <a:lnTo>
                  <a:pt x="508000" y="1041400"/>
                </a:lnTo>
                <a:lnTo>
                  <a:pt x="355600" y="889000"/>
                </a:lnTo>
                <a:lnTo>
                  <a:pt x="292100" y="698500"/>
                </a:lnTo>
                <a:lnTo>
                  <a:pt x="292100" y="495300"/>
                </a:lnTo>
                <a:lnTo>
                  <a:pt x="342900" y="355600"/>
                </a:lnTo>
                <a:lnTo>
                  <a:pt x="406400" y="215900"/>
                </a:lnTo>
                <a:lnTo>
                  <a:pt x="406400" y="215900"/>
                </a:lnTo>
                <a:lnTo>
                  <a:pt x="355600" y="0"/>
                </a:lnTo>
                <a:lnTo>
                  <a:pt x="254000" y="12700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4B449040-DFBD-41FD-94E7-AC9519E78AB9}"/>
              </a:ext>
            </a:extLst>
          </p:cNvPr>
          <p:cNvSpPr txBox="1">
            <a:spLocks/>
          </p:cNvSpPr>
          <p:nvPr/>
        </p:nvSpPr>
        <p:spPr>
          <a:xfrm>
            <a:off x="9262789" y="4228963"/>
            <a:ext cx="1241244" cy="572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200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(chuvosa)</a:t>
            </a:r>
          </a:p>
          <a:p>
            <a:pPr algn="just">
              <a:lnSpc>
                <a:spcPct val="100000"/>
              </a:lnSpc>
            </a:pPr>
            <a:r>
              <a:rPr lang="pt-BR" sz="1200" b="1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LN (Seca</a:t>
            </a:r>
            <a:r>
              <a:rPr lang="pt-BR" sz="1200" dirty="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97542661-4B4A-4903-9D04-99EB42F53BA3}"/>
              </a:ext>
            </a:extLst>
          </p:cNvPr>
          <p:cNvSpPr txBox="1">
            <a:spLocks/>
          </p:cNvSpPr>
          <p:nvPr/>
        </p:nvSpPr>
        <p:spPr>
          <a:xfrm>
            <a:off x="10296604" y="6359348"/>
            <a:ext cx="1805012" cy="310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Áresa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RH87, 89</a:t>
            </a:r>
          </a:p>
        </p:txBody>
      </p:sp>
    </p:spTree>
    <p:extLst>
      <p:ext uri="{BB962C8B-B14F-4D97-AF65-F5344CB8AC3E}">
        <p14:creationId xmlns:p14="http://schemas.microsoft.com/office/powerpoint/2010/main" val="47615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78D234E-6A43-4F34-8D6E-0D6C5D76EB26}"/>
              </a:ext>
            </a:extLst>
          </p:cNvPr>
          <p:cNvSpPr txBox="1">
            <a:spLocks/>
          </p:cNvSpPr>
          <p:nvPr/>
        </p:nvSpPr>
        <p:spPr>
          <a:xfrm>
            <a:off x="620973" y="543391"/>
            <a:ext cx="11908972" cy="1095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162956" y="840362"/>
            <a:ext cx="11408071" cy="1277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Revisão dos Padrões de Anomalia de Precipitação da América do sul e dos Padrões de Circulação, levando em consideração as Fases da PDO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53F6F3-1FE9-4247-97D3-611488DF3043}"/>
              </a:ext>
            </a:extLst>
          </p:cNvPr>
          <p:cNvSpPr txBox="1">
            <a:spLocks/>
          </p:cNvSpPr>
          <p:nvPr/>
        </p:nvSpPr>
        <p:spPr>
          <a:xfrm>
            <a:off x="0" y="77079"/>
            <a:ext cx="3276270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</a:pPr>
            <a:r>
              <a:rPr lang="pt-BR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162956" y="1991378"/>
            <a:ext cx="4758589" cy="423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do Efeito Combinado ENOS-PDO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58CFCD1-C498-49D0-9F90-4F0B2C38581A}"/>
              </a:ext>
            </a:extLst>
          </p:cNvPr>
          <p:cNvSpPr txBox="1">
            <a:spLocks/>
          </p:cNvSpPr>
          <p:nvPr/>
        </p:nvSpPr>
        <p:spPr>
          <a:xfrm>
            <a:off x="162956" y="3175943"/>
            <a:ext cx="10606644" cy="2795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Padrões de Anomalia de Precipitação durante WPDO e CPDO (ND e JF)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Padrões de Circulação (</a:t>
            </a:r>
            <a:r>
              <a:rPr lang="pt-BR" sz="2500" i="1" dirty="0">
                <a:latin typeface="Times New Roman" pitchFamily="18" charset="0"/>
                <a:cs typeface="Times New Roman" pitchFamily="18" charset="0"/>
              </a:rPr>
              <a:t>Χ, ω e Ψ) durante WPDO e CPDO 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(ND e JF)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Padrões de Anomalias de Precipitação da AS e Circulação associados as Componentes Linear e Não-Linear de </a:t>
            </a:r>
            <a:r>
              <a:rPr lang="pt-B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CPDO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A9BD2A-3D56-49C2-A2FF-9484056640C0}"/>
              </a:ext>
            </a:extLst>
          </p:cNvPr>
          <p:cNvSpPr/>
          <p:nvPr/>
        </p:nvSpPr>
        <p:spPr>
          <a:xfrm>
            <a:off x="53050" y="886983"/>
            <a:ext cx="11866088" cy="152815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106FB9-CAA6-47B6-940C-5FD2AFD5A540}"/>
              </a:ext>
            </a:extLst>
          </p:cNvPr>
          <p:cNvSpPr/>
          <p:nvPr/>
        </p:nvSpPr>
        <p:spPr>
          <a:xfrm>
            <a:off x="129854" y="3306562"/>
            <a:ext cx="10639746" cy="25432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7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78D234E-6A43-4F34-8D6E-0D6C5D76EB26}"/>
              </a:ext>
            </a:extLst>
          </p:cNvPr>
          <p:cNvSpPr txBox="1">
            <a:spLocks/>
          </p:cNvSpPr>
          <p:nvPr/>
        </p:nvSpPr>
        <p:spPr>
          <a:xfrm>
            <a:off x="620973" y="543391"/>
            <a:ext cx="11908972" cy="1095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177800" y="701465"/>
            <a:ext cx="7099300" cy="5768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TSM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Extended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SST (ERSST)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Smith e Reynolds (2003)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Período Mensal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2ºx2º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1854-2000</a:t>
            </a:r>
          </a:p>
          <a:p>
            <a:pPr algn="just">
              <a:lnSpc>
                <a:spcPct val="100000"/>
              </a:lnSpc>
            </a:pP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Potencial da Velocidade </a:t>
            </a: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i="1" dirty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Função de Corrente </a:t>
            </a: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i="1" dirty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pt-BR" sz="2800" i="1" dirty="0"/>
              <a:t>)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200 </a:t>
            </a:r>
            <a:r>
              <a:rPr lang="pt-B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Vertical </a:t>
            </a: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500 </a:t>
            </a:r>
            <a:r>
              <a:rPr lang="pt-B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1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pt-BR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pt-BR" sz="1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r>
              <a:rPr lang="pt-BR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 (CDAS) </a:t>
            </a:r>
            <a:r>
              <a:rPr lang="pt-BR" sz="1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Reanalysis</a:t>
            </a:r>
            <a:r>
              <a:rPr lang="pt-BR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Período Mensal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Global 2.5ºx2.5º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1948-1999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endParaRPr lang="pt-BR" sz="1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Precipitação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Dados de Estação (SUDENE, INMET , ANEEL)  e</a:t>
            </a:r>
          </a:p>
          <a:p>
            <a:pPr algn="just">
              <a:lnSpc>
                <a:spcPct val="100000"/>
              </a:lnSpc>
            </a:pPr>
            <a:r>
              <a:rPr lang="pt-BR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gu23wld0098.dat (versão 1.0) fornecido por Mike </a:t>
            </a:r>
            <a:r>
              <a:rPr lang="pt-BR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Hulme</a:t>
            </a:r>
            <a:endParaRPr lang="pt-BR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Período Mensal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1948-1999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Pontos de Grade com no mínimo 30 anos de Dados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Valores </a:t>
            </a:r>
            <a:r>
              <a:rPr lang="pt-BR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</a:t>
            </a:r>
            <a:r>
              <a:rPr lang="pt-BR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&gt; 2000 mm ou suspeitos → </a:t>
            </a:r>
            <a:r>
              <a:rPr lang="pt-BR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Substituidos</a:t>
            </a:r>
            <a:r>
              <a:rPr lang="pt-BR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para </a:t>
            </a:r>
            <a:r>
              <a:rPr lang="pt-BR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Missing</a:t>
            </a:r>
            <a:r>
              <a:rPr lang="pt-BR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  <a:endParaRPr lang="pt-BR" sz="25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53F6F3-1FE9-4247-97D3-611488DF30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178461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</a:pPr>
            <a:r>
              <a:rPr lang="pt-BR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Materiais e Métodos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5420703" y="3321935"/>
            <a:ext cx="4176640" cy="779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315" t="20296" r="41944" b="25630"/>
          <a:stretch>
            <a:fillRect/>
          </a:stretch>
        </p:blipFill>
        <p:spPr bwMode="auto">
          <a:xfrm>
            <a:off x="7341927" y="1181100"/>
            <a:ext cx="4000500" cy="378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7580655" y="4914900"/>
            <a:ext cx="3990372" cy="448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Localização da Série de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576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Estações</a:t>
            </a:r>
          </a:p>
        </p:txBody>
      </p:sp>
    </p:spTree>
    <p:extLst>
      <p:ext uri="{BB962C8B-B14F-4D97-AF65-F5344CB8AC3E}">
        <p14:creationId xmlns:p14="http://schemas.microsoft.com/office/powerpoint/2010/main" val="295383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78D234E-6A43-4F34-8D6E-0D6C5D76EB26}"/>
              </a:ext>
            </a:extLst>
          </p:cNvPr>
          <p:cNvSpPr txBox="1">
            <a:spLocks/>
          </p:cNvSpPr>
          <p:nvPr/>
        </p:nvSpPr>
        <p:spPr>
          <a:xfrm>
            <a:off x="620973" y="543391"/>
            <a:ext cx="11908972" cy="1095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130856" y="1056507"/>
            <a:ext cx="11866088" cy="2926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Índice Niño 3 (6ºN-6ºS, 150º-90ºW)  -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Trenberth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(1997)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Índice da PDO –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Mantua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(1997)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Anomalia das Variáveis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de Composição para Identificação de Padrões associados ao ENOS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pra o Período ND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JF</a:t>
            </a:r>
            <a:r>
              <a:rPr 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1948</a:t>
            </a:r>
            <a:endParaRPr lang="pt-BR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Separação da Componente Linear (EN-LN) e Não Linear (EN+LN) (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Hoerling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1997)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53F6F3-1FE9-4247-97D3-611488DF3043}"/>
              </a:ext>
            </a:extLst>
          </p:cNvPr>
          <p:cNvSpPr txBox="1">
            <a:spLocks/>
          </p:cNvSpPr>
          <p:nvPr/>
        </p:nvSpPr>
        <p:spPr>
          <a:xfrm>
            <a:off x="-1" y="77079"/>
            <a:ext cx="4178461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</a:pPr>
            <a:r>
              <a:rPr lang="pt-BR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Materiais e Métodos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59" t="61481" r="24352" b="18667"/>
          <a:stretch>
            <a:fillRect/>
          </a:stretch>
        </p:blipFill>
        <p:spPr bwMode="auto">
          <a:xfrm>
            <a:off x="749300" y="4378690"/>
            <a:ext cx="101346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261712" y="1855318"/>
            <a:ext cx="11866088" cy="72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6294912" y="5219053"/>
            <a:ext cx="486888" cy="480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4758212" y="5434953"/>
            <a:ext cx="486888" cy="480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10739912" y="5460353"/>
            <a:ext cx="486888" cy="480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10524012" y="5219053"/>
            <a:ext cx="486888" cy="480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0" y="2577056"/>
            <a:ext cx="11866088" cy="1701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5B805E4-FB79-4354-B407-730681EC3B06}"/>
              </a:ext>
            </a:extLst>
          </p:cNvPr>
          <p:cNvSpPr txBox="1">
            <a:spLocks/>
          </p:cNvSpPr>
          <p:nvPr/>
        </p:nvSpPr>
        <p:spPr>
          <a:xfrm>
            <a:off x="3036817" y="6062537"/>
            <a:ext cx="2640842" cy="352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1925-1946 &amp; </a:t>
            </a:r>
            <a:r>
              <a:rPr lang="pt-BR" sz="1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1977- Mid-1990s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AB19CA5-6899-4BCE-8C43-95128D6FFCA7}"/>
              </a:ext>
            </a:extLst>
          </p:cNvPr>
          <p:cNvSpPr txBox="1">
            <a:spLocks/>
          </p:cNvSpPr>
          <p:nvPr/>
        </p:nvSpPr>
        <p:spPr>
          <a:xfrm>
            <a:off x="7688431" y="6043324"/>
            <a:ext cx="2640842" cy="352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1900-1924 &amp; </a:t>
            </a:r>
            <a:r>
              <a:rPr lang="pt-BR" sz="1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1947-1976</a:t>
            </a:r>
          </a:p>
        </p:txBody>
      </p:sp>
    </p:spTree>
    <p:extLst>
      <p:ext uri="{BB962C8B-B14F-4D97-AF65-F5344CB8AC3E}">
        <p14:creationId xmlns:p14="http://schemas.microsoft.com/office/powerpoint/2010/main" val="324587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56EB5E71-B149-4997-B382-2FACF6A1191C}"/>
              </a:ext>
            </a:extLst>
          </p:cNvPr>
          <p:cNvSpPr/>
          <p:nvPr/>
        </p:nvSpPr>
        <p:spPr>
          <a:xfrm>
            <a:off x="4764486" y="5511256"/>
            <a:ext cx="4438650" cy="847176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43BB03F-2875-4A59-B486-BDA71989E5DF}"/>
              </a:ext>
            </a:extLst>
          </p:cNvPr>
          <p:cNvSpPr/>
          <p:nvPr/>
        </p:nvSpPr>
        <p:spPr>
          <a:xfrm>
            <a:off x="4765745" y="4566117"/>
            <a:ext cx="4438650" cy="847176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53F6F3-1FE9-4247-97D3-611488DF3043}"/>
              </a:ext>
            </a:extLst>
          </p:cNvPr>
          <p:cNvSpPr txBox="1">
            <a:spLocks/>
          </p:cNvSpPr>
          <p:nvPr/>
        </p:nvSpPr>
        <p:spPr>
          <a:xfrm>
            <a:off x="0" y="-13459"/>
            <a:ext cx="12001501" cy="507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</a:pPr>
            <a:r>
              <a:rPr lang="pt-BR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Padrões Relacionados a EN durante ND</a:t>
            </a:r>
            <a:r>
              <a:rPr lang="pt-BR" sz="2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 </a:t>
            </a:r>
            <a:r>
              <a:rPr lang="pt-BR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JF</a:t>
            </a:r>
            <a:r>
              <a:rPr lang="pt-BR" sz="2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r>
              <a:rPr lang="pt-BR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:Diferença entre Regimes WPDO e CPDO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F7910F-BDAC-4E8B-BDC1-3A0F5CC888CE}"/>
              </a:ext>
            </a:extLst>
          </p:cNvPr>
          <p:cNvSpPr/>
          <p:nvPr/>
        </p:nvSpPr>
        <p:spPr>
          <a:xfrm>
            <a:off x="168802" y="5513196"/>
            <a:ext cx="4438650" cy="847176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168802" y="5574076"/>
            <a:ext cx="4218544" cy="73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Distribuição das Áreas com Anomalia de Precipitação significativa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B8AEE2-FFE2-4AFE-B0D0-9DA4BE15BB00}"/>
              </a:ext>
            </a:extLst>
          </p:cNvPr>
          <p:cNvGrpSpPr/>
          <p:nvPr/>
        </p:nvGrpSpPr>
        <p:grpSpPr>
          <a:xfrm>
            <a:off x="0" y="685628"/>
            <a:ext cx="6096000" cy="3517882"/>
            <a:chOff x="0" y="571500"/>
            <a:chExt cx="7505700" cy="4394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1296" t="21630" r="33982" b="27111"/>
            <a:stretch>
              <a:fillRect/>
            </a:stretch>
          </p:blipFill>
          <p:spPr bwMode="auto">
            <a:xfrm>
              <a:off x="0" y="571500"/>
              <a:ext cx="7505700" cy="439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CFC4F223-F3D5-4DF6-B533-8436F0760F98}"/>
                </a:ext>
              </a:extLst>
            </p:cNvPr>
            <p:cNvSpPr/>
            <p:nvPr/>
          </p:nvSpPr>
          <p:spPr>
            <a:xfrm>
              <a:off x="885825" y="1933575"/>
              <a:ext cx="1857375" cy="2724150"/>
            </a:xfrm>
            <a:custGeom>
              <a:avLst/>
              <a:gdLst>
                <a:gd name="connsiteX0" fmla="*/ 1857375 w 1857375"/>
                <a:gd name="connsiteY0" fmla="*/ 1438275 h 2724150"/>
                <a:gd name="connsiteX1" fmla="*/ 1819275 w 1857375"/>
                <a:gd name="connsiteY1" fmla="*/ 1381125 h 2724150"/>
                <a:gd name="connsiteX2" fmla="*/ 1609725 w 1857375"/>
                <a:gd name="connsiteY2" fmla="*/ 1295400 h 2724150"/>
                <a:gd name="connsiteX3" fmla="*/ 1476375 w 1857375"/>
                <a:gd name="connsiteY3" fmla="*/ 1171575 h 2724150"/>
                <a:gd name="connsiteX4" fmla="*/ 1314450 w 1857375"/>
                <a:gd name="connsiteY4" fmla="*/ 1047750 h 2724150"/>
                <a:gd name="connsiteX5" fmla="*/ 1266825 w 1857375"/>
                <a:gd name="connsiteY5" fmla="*/ 923925 h 2724150"/>
                <a:gd name="connsiteX6" fmla="*/ 1352550 w 1857375"/>
                <a:gd name="connsiteY6" fmla="*/ 828675 h 2724150"/>
                <a:gd name="connsiteX7" fmla="*/ 1371600 w 1857375"/>
                <a:gd name="connsiteY7" fmla="*/ 676275 h 2724150"/>
                <a:gd name="connsiteX8" fmla="*/ 1362075 w 1857375"/>
                <a:gd name="connsiteY8" fmla="*/ 600075 h 2724150"/>
                <a:gd name="connsiteX9" fmla="*/ 1162050 w 1857375"/>
                <a:gd name="connsiteY9" fmla="*/ 409575 h 2724150"/>
                <a:gd name="connsiteX10" fmla="*/ 1019175 w 1857375"/>
                <a:gd name="connsiteY10" fmla="*/ 304800 h 2724150"/>
                <a:gd name="connsiteX11" fmla="*/ 847725 w 1857375"/>
                <a:gd name="connsiteY11" fmla="*/ 47625 h 2724150"/>
                <a:gd name="connsiteX12" fmla="*/ 723900 w 1857375"/>
                <a:gd name="connsiteY12" fmla="*/ 0 h 2724150"/>
                <a:gd name="connsiteX13" fmla="*/ 638175 w 1857375"/>
                <a:gd name="connsiteY13" fmla="*/ 57150 h 2724150"/>
                <a:gd name="connsiteX14" fmla="*/ 628650 w 1857375"/>
                <a:gd name="connsiteY14" fmla="*/ 190500 h 2724150"/>
                <a:gd name="connsiteX15" fmla="*/ 838200 w 1857375"/>
                <a:gd name="connsiteY15" fmla="*/ 323850 h 2724150"/>
                <a:gd name="connsiteX16" fmla="*/ 952500 w 1857375"/>
                <a:gd name="connsiteY16" fmla="*/ 485775 h 2724150"/>
                <a:gd name="connsiteX17" fmla="*/ 1104900 w 1857375"/>
                <a:gd name="connsiteY17" fmla="*/ 561975 h 2724150"/>
                <a:gd name="connsiteX18" fmla="*/ 1162050 w 1857375"/>
                <a:gd name="connsiteY18" fmla="*/ 685800 h 2724150"/>
                <a:gd name="connsiteX19" fmla="*/ 1190625 w 1857375"/>
                <a:gd name="connsiteY19" fmla="*/ 800100 h 2724150"/>
                <a:gd name="connsiteX20" fmla="*/ 1066800 w 1857375"/>
                <a:gd name="connsiteY20" fmla="*/ 885825 h 2724150"/>
                <a:gd name="connsiteX21" fmla="*/ 838200 w 1857375"/>
                <a:gd name="connsiteY21" fmla="*/ 933450 h 2724150"/>
                <a:gd name="connsiteX22" fmla="*/ 571500 w 1857375"/>
                <a:gd name="connsiteY22" fmla="*/ 904875 h 2724150"/>
                <a:gd name="connsiteX23" fmla="*/ 600075 w 1857375"/>
                <a:gd name="connsiteY23" fmla="*/ 1000125 h 2724150"/>
                <a:gd name="connsiteX24" fmla="*/ 676275 w 1857375"/>
                <a:gd name="connsiteY24" fmla="*/ 1295400 h 2724150"/>
                <a:gd name="connsiteX25" fmla="*/ 685800 w 1857375"/>
                <a:gd name="connsiteY25" fmla="*/ 1400175 h 2724150"/>
                <a:gd name="connsiteX26" fmla="*/ 619125 w 1857375"/>
                <a:gd name="connsiteY26" fmla="*/ 1514475 h 2724150"/>
                <a:gd name="connsiteX27" fmla="*/ 323850 w 1857375"/>
                <a:gd name="connsiteY27" fmla="*/ 1581150 h 2724150"/>
                <a:gd name="connsiteX28" fmla="*/ 171450 w 1857375"/>
                <a:gd name="connsiteY28" fmla="*/ 1657350 h 2724150"/>
                <a:gd name="connsiteX29" fmla="*/ 142875 w 1857375"/>
                <a:gd name="connsiteY29" fmla="*/ 1895475 h 2724150"/>
                <a:gd name="connsiteX30" fmla="*/ 114300 w 1857375"/>
                <a:gd name="connsiteY30" fmla="*/ 2105025 h 2724150"/>
                <a:gd name="connsiteX31" fmla="*/ 133350 w 1857375"/>
                <a:gd name="connsiteY31" fmla="*/ 2219325 h 2724150"/>
                <a:gd name="connsiteX32" fmla="*/ 28575 w 1857375"/>
                <a:gd name="connsiteY32" fmla="*/ 2476500 h 2724150"/>
                <a:gd name="connsiteX33" fmla="*/ 9525 w 1857375"/>
                <a:gd name="connsiteY33" fmla="*/ 2552700 h 2724150"/>
                <a:gd name="connsiteX34" fmla="*/ 9525 w 1857375"/>
                <a:gd name="connsiteY34" fmla="*/ 2647950 h 2724150"/>
                <a:gd name="connsiteX35" fmla="*/ 0 w 1857375"/>
                <a:gd name="connsiteY35" fmla="*/ 2724150 h 2724150"/>
                <a:gd name="connsiteX36" fmla="*/ 723900 w 1857375"/>
                <a:gd name="connsiteY36" fmla="*/ 2724150 h 2724150"/>
                <a:gd name="connsiteX37" fmla="*/ 695325 w 1857375"/>
                <a:gd name="connsiteY37" fmla="*/ 2638425 h 2724150"/>
                <a:gd name="connsiteX38" fmla="*/ 752475 w 1857375"/>
                <a:gd name="connsiteY38" fmla="*/ 2647950 h 2724150"/>
                <a:gd name="connsiteX39" fmla="*/ 866775 w 1857375"/>
                <a:gd name="connsiteY39" fmla="*/ 2647950 h 2724150"/>
                <a:gd name="connsiteX40" fmla="*/ 1000125 w 1857375"/>
                <a:gd name="connsiteY40" fmla="*/ 2619375 h 2724150"/>
                <a:gd name="connsiteX41" fmla="*/ 1038225 w 1857375"/>
                <a:gd name="connsiteY41" fmla="*/ 2476500 h 2724150"/>
                <a:gd name="connsiteX42" fmla="*/ 1009650 w 1857375"/>
                <a:gd name="connsiteY42" fmla="*/ 2371725 h 2724150"/>
                <a:gd name="connsiteX43" fmla="*/ 962025 w 1857375"/>
                <a:gd name="connsiteY43" fmla="*/ 2286000 h 2724150"/>
                <a:gd name="connsiteX44" fmla="*/ 1066800 w 1857375"/>
                <a:gd name="connsiteY44" fmla="*/ 2333625 h 2724150"/>
                <a:gd name="connsiteX45" fmla="*/ 1181100 w 1857375"/>
                <a:gd name="connsiteY45" fmla="*/ 2333625 h 2724150"/>
                <a:gd name="connsiteX46" fmla="*/ 1257300 w 1857375"/>
                <a:gd name="connsiteY46" fmla="*/ 2286000 h 2724150"/>
                <a:gd name="connsiteX47" fmla="*/ 1352550 w 1857375"/>
                <a:gd name="connsiteY47" fmla="*/ 2133600 h 2724150"/>
                <a:gd name="connsiteX48" fmla="*/ 1447800 w 1857375"/>
                <a:gd name="connsiteY48" fmla="*/ 2047875 h 2724150"/>
                <a:gd name="connsiteX49" fmla="*/ 1514475 w 1857375"/>
                <a:gd name="connsiteY49" fmla="*/ 1914525 h 2724150"/>
                <a:gd name="connsiteX50" fmla="*/ 1562100 w 1857375"/>
                <a:gd name="connsiteY50" fmla="*/ 1828800 h 2724150"/>
                <a:gd name="connsiteX51" fmla="*/ 1552575 w 1857375"/>
                <a:gd name="connsiteY51" fmla="*/ 1704975 h 2724150"/>
                <a:gd name="connsiteX52" fmla="*/ 1571625 w 1857375"/>
                <a:gd name="connsiteY52" fmla="*/ 1600200 h 2724150"/>
                <a:gd name="connsiteX53" fmla="*/ 1714500 w 1857375"/>
                <a:gd name="connsiteY53" fmla="*/ 1514475 h 2724150"/>
                <a:gd name="connsiteX54" fmla="*/ 1857375 w 1857375"/>
                <a:gd name="connsiteY54" fmla="*/ 1438275 h 272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857375" h="2724150">
                  <a:moveTo>
                    <a:pt x="1857375" y="1438275"/>
                  </a:moveTo>
                  <a:lnTo>
                    <a:pt x="1819275" y="1381125"/>
                  </a:lnTo>
                  <a:lnTo>
                    <a:pt x="1609725" y="1295400"/>
                  </a:lnTo>
                  <a:lnTo>
                    <a:pt x="1476375" y="1171575"/>
                  </a:lnTo>
                  <a:lnTo>
                    <a:pt x="1314450" y="1047750"/>
                  </a:lnTo>
                  <a:lnTo>
                    <a:pt x="1266825" y="923925"/>
                  </a:lnTo>
                  <a:lnTo>
                    <a:pt x="1352550" y="828675"/>
                  </a:lnTo>
                  <a:lnTo>
                    <a:pt x="1371600" y="676275"/>
                  </a:lnTo>
                  <a:lnTo>
                    <a:pt x="1362075" y="600075"/>
                  </a:lnTo>
                  <a:lnTo>
                    <a:pt x="1162050" y="409575"/>
                  </a:lnTo>
                  <a:lnTo>
                    <a:pt x="1019175" y="304800"/>
                  </a:lnTo>
                  <a:lnTo>
                    <a:pt x="847725" y="47625"/>
                  </a:lnTo>
                  <a:lnTo>
                    <a:pt x="723900" y="0"/>
                  </a:lnTo>
                  <a:lnTo>
                    <a:pt x="638175" y="57150"/>
                  </a:lnTo>
                  <a:lnTo>
                    <a:pt x="628650" y="190500"/>
                  </a:lnTo>
                  <a:lnTo>
                    <a:pt x="838200" y="323850"/>
                  </a:lnTo>
                  <a:lnTo>
                    <a:pt x="952500" y="485775"/>
                  </a:lnTo>
                  <a:lnTo>
                    <a:pt x="1104900" y="561975"/>
                  </a:lnTo>
                  <a:lnTo>
                    <a:pt x="1162050" y="685800"/>
                  </a:lnTo>
                  <a:lnTo>
                    <a:pt x="1190625" y="800100"/>
                  </a:lnTo>
                  <a:lnTo>
                    <a:pt x="1066800" y="885825"/>
                  </a:lnTo>
                  <a:lnTo>
                    <a:pt x="838200" y="933450"/>
                  </a:lnTo>
                  <a:lnTo>
                    <a:pt x="571500" y="904875"/>
                  </a:lnTo>
                  <a:lnTo>
                    <a:pt x="600075" y="1000125"/>
                  </a:lnTo>
                  <a:lnTo>
                    <a:pt x="676275" y="1295400"/>
                  </a:lnTo>
                  <a:lnTo>
                    <a:pt x="685800" y="1400175"/>
                  </a:lnTo>
                  <a:lnTo>
                    <a:pt x="619125" y="1514475"/>
                  </a:lnTo>
                  <a:lnTo>
                    <a:pt x="323850" y="1581150"/>
                  </a:lnTo>
                  <a:lnTo>
                    <a:pt x="171450" y="1657350"/>
                  </a:lnTo>
                  <a:lnTo>
                    <a:pt x="142875" y="1895475"/>
                  </a:lnTo>
                  <a:lnTo>
                    <a:pt x="114300" y="2105025"/>
                  </a:lnTo>
                  <a:lnTo>
                    <a:pt x="133350" y="2219325"/>
                  </a:lnTo>
                  <a:lnTo>
                    <a:pt x="28575" y="2476500"/>
                  </a:lnTo>
                  <a:lnTo>
                    <a:pt x="9525" y="2552700"/>
                  </a:lnTo>
                  <a:lnTo>
                    <a:pt x="9525" y="2647950"/>
                  </a:lnTo>
                  <a:lnTo>
                    <a:pt x="0" y="2724150"/>
                  </a:lnTo>
                  <a:lnTo>
                    <a:pt x="723900" y="2724150"/>
                  </a:lnTo>
                  <a:lnTo>
                    <a:pt x="695325" y="2638425"/>
                  </a:lnTo>
                  <a:lnTo>
                    <a:pt x="752475" y="2647950"/>
                  </a:lnTo>
                  <a:lnTo>
                    <a:pt x="866775" y="2647950"/>
                  </a:lnTo>
                  <a:lnTo>
                    <a:pt x="1000125" y="2619375"/>
                  </a:lnTo>
                  <a:lnTo>
                    <a:pt x="1038225" y="2476500"/>
                  </a:lnTo>
                  <a:lnTo>
                    <a:pt x="1009650" y="2371725"/>
                  </a:lnTo>
                  <a:lnTo>
                    <a:pt x="962025" y="2286000"/>
                  </a:lnTo>
                  <a:lnTo>
                    <a:pt x="1066800" y="2333625"/>
                  </a:lnTo>
                  <a:lnTo>
                    <a:pt x="1181100" y="2333625"/>
                  </a:lnTo>
                  <a:lnTo>
                    <a:pt x="1257300" y="2286000"/>
                  </a:lnTo>
                  <a:lnTo>
                    <a:pt x="1352550" y="2133600"/>
                  </a:lnTo>
                  <a:lnTo>
                    <a:pt x="1447800" y="2047875"/>
                  </a:lnTo>
                  <a:lnTo>
                    <a:pt x="1514475" y="1914525"/>
                  </a:lnTo>
                  <a:lnTo>
                    <a:pt x="1562100" y="1828800"/>
                  </a:lnTo>
                  <a:lnTo>
                    <a:pt x="1552575" y="1704975"/>
                  </a:lnTo>
                  <a:lnTo>
                    <a:pt x="1571625" y="1600200"/>
                  </a:lnTo>
                  <a:lnTo>
                    <a:pt x="1714500" y="1514475"/>
                  </a:lnTo>
                  <a:lnTo>
                    <a:pt x="1857375" y="1438275"/>
                  </a:lnTo>
                  <a:close/>
                </a:path>
              </a:pathLst>
            </a:custGeom>
            <a:solidFill>
              <a:srgbClr val="00B0F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5F7A241-28DD-45AA-A248-9D219B07EEF2}"/>
                </a:ext>
              </a:extLst>
            </p:cNvPr>
            <p:cNvSpPr/>
            <p:nvPr/>
          </p:nvSpPr>
          <p:spPr>
            <a:xfrm>
              <a:off x="952500" y="2257425"/>
              <a:ext cx="361950" cy="590550"/>
            </a:xfrm>
            <a:custGeom>
              <a:avLst/>
              <a:gdLst>
                <a:gd name="connsiteX0" fmla="*/ 47625 w 361950"/>
                <a:gd name="connsiteY0" fmla="*/ 590550 h 590550"/>
                <a:gd name="connsiteX1" fmla="*/ 171450 w 361950"/>
                <a:gd name="connsiteY1" fmla="*/ 504825 h 590550"/>
                <a:gd name="connsiteX2" fmla="*/ 295275 w 361950"/>
                <a:gd name="connsiteY2" fmla="*/ 466725 h 590550"/>
                <a:gd name="connsiteX3" fmla="*/ 342900 w 361950"/>
                <a:gd name="connsiteY3" fmla="*/ 400050 h 590550"/>
                <a:gd name="connsiteX4" fmla="*/ 361950 w 361950"/>
                <a:gd name="connsiteY4" fmla="*/ 266700 h 590550"/>
                <a:gd name="connsiteX5" fmla="*/ 361950 w 361950"/>
                <a:gd name="connsiteY5" fmla="*/ 95250 h 590550"/>
                <a:gd name="connsiteX6" fmla="*/ 304800 w 361950"/>
                <a:gd name="connsiteY6" fmla="*/ 0 h 590550"/>
                <a:gd name="connsiteX7" fmla="*/ 152400 w 361950"/>
                <a:gd name="connsiteY7" fmla="*/ 38100 h 590550"/>
                <a:gd name="connsiteX8" fmla="*/ 66675 w 361950"/>
                <a:gd name="connsiteY8" fmla="*/ 171450 h 590550"/>
                <a:gd name="connsiteX9" fmla="*/ 19050 w 361950"/>
                <a:gd name="connsiteY9" fmla="*/ 390525 h 590550"/>
                <a:gd name="connsiteX10" fmla="*/ 0 w 361950"/>
                <a:gd name="connsiteY10" fmla="*/ 542925 h 590550"/>
                <a:gd name="connsiteX11" fmla="*/ 47625 w 361950"/>
                <a:gd name="connsiteY11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950" h="590550">
                  <a:moveTo>
                    <a:pt x="47625" y="590550"/>
                  </a:moveTo>
                  <a:lnTo>
                    <a:pt x="171450" y="504825"/>
                  </a:lnTo>
                  <a:lnTo>
                    <a:pt x="295275" y="466725"/>
                  </a:lnTo>
                  <a:lnTo>
                    <a:pt x="342900" y="400050"/>
                  </a:lnTo>
                  <a:lnTo>
                    <a:pt x="361950" y="266700"/>
                  </a:lnTo>
                  <a:lnTo>
                    <a:pt x="361950" y="95250"/>
                  </a:lnTo>
                  <a:lnTo>
                    <a:pt x="304800" y="0"/>
                  </a:lnTo>
                  <a:lnTo>
                    <a:pt x="152400" y="38100"/>
                  </a:lnTo>
                  <a:lnTo>
                    <a:pt x="66675" y="171450"/>
                  </a:lnTo>
                  <a:lnTo>
                    <a:pt x="19050" y="390525"/>
                  </a:lnTo>
                  <a:lnTo>
                    <a:pt x="0" y="542925"/>
                  </a:lnTo>
                  <a:lnTo>
                    <a:pt x="47625" y="590550"/>
                  </a:lnTo>
                  <a:close/>
                </a:path>
              </a:pathLst>
            </a:custGeom>
            <a:solidFill>
              <a:srgbClr val="00B0F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0FC5552-FA3A-490B-87B6-7AF11624E042}"/>
                </a:ext>
              </a:extLst>
            </p:cNvPr>
            <p:cNvSpPr/>
            <p:nvPr/>
          </p:nvSpPr>
          <p:spPr>
            <a:xfrm>
              <a:off x="3009900" y="1905000"/>
              <a:ext cx="304800" cy="485775"/>
            </a:xfrm>
            <a:custGeom>
              <a:avLst/>
              <a:gdLst>
                <a:gd name="connsiteX0" fmla="*/ 0 w 304800"/>
                <a:gd name="connsiteY0" fmla="*/ 0 h 485775"/>
                <a:gd name="connsiteX1" fmla="*/ 47625 w 304800"/>
                <a:gd name="connsiteY1" fmla="*/ 209550 h 485775"/>
                <a:gd name="connsiteX2" fmla="*/ 180975 w 304800"/>
                <a:gd name="connsiteY2" fmla="*/ 333375 h 485775"/>
                <a:gd name="connsiteX3" fmla="*/ 247650 w 304800"/>
                <a:gd name="connsiteY3" fmla="*/ 485775 h 485775"/>
                <a:gd name="connsiteX4" fmla="*/ 304800 w 304800"/>
                <a:gd name="connsiteY4" fmla="*/ 361950 h 485775"/>
                <a:gd name="connsiteX5" fmla="*/ 295275 w 304800"/>
                <a:gd name="connsiteY5" fmla="*/ 219075 h 485775"/>
                <a:gd name="connsiteX6" fmla="*/ 285750 w 304800"/>
                <a:gd name="connsiteY6" fmla="*/ 152400 h 485775"/>
                <a:gd name="connsiteX7" fmla="*/ 171450 w 304800"/>
                <a:gd name="connsiteY7" fmla="*/ 133350 h 485775"/>
                <a:gd name="connsiteX8" fmla="*/ 0 w 304800"/>
                <a:gd name="connsiteY8" fmla="*/ 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485775">
                  <a:moveTo>
                    <a:pt x="0" y="0"/>
                  </a:moveTo>
                  <a:lnTo>
                    <a:pt x="47625" y="209550"/>
                  </a:lnTo>
                  <a:lnTo>
                    <a:pt x="180975" y="333375"/>
                  </a:lnTo>
                  <a:lnTo>
                    <a:pt x="247650" y="485775"/>
                  </a:lnTo>
                  <a:lnTo>
                    <a:pt x="304800" y="361950"/>
                  </a:lnTo>
                  <a:lnTo>
                    <a:pt x="295275" y="219075"/>
                  </a:lnTo>
                  <a:lnTo>
                    <a:pt x="285750" y="152400"/>
                  </a:lnTo>
                  <a:lnTo>
                    <a:pt x="171450" y="13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35DF228-C65F-4F1B-9E89-740EAED868AD}"/>
                </a:ext>
              </a:extLst>
            </p:cNvPr>
            <p:cNvSpPr/>
            <p:nvPr/>
          </p:nvSpPr>
          <p:spPr>
            <a:xfrm>
              <a:off x="476250" y="1457325"/>
              <a:ext cx="352425" cy="904875"/>
            </a:xfrm>
            <a:custGeom>
              <a:avLst/>
              <a:gdLst>
                <a:gd name="connsiteX0" fmla="*/ 114300 w 352425"/>
                <a:gd name="connsiteY0" fmla="*/ 904875 h 904875"/>
                <a:gd name="connsiteX1" fmla="*/ 352425 w 352425"/>
                <a:gd name="connsiteY1" fmla="*/ 495300 h 904875"/>
                <a:gd name="connsiteX2" fmla="*/ 342900 w 352425"/>
                <a:gd name="connsiteY2" fmla="*/ 371475 h 904875"/>
                <a:gd name="connsiteX3" fmla="*/ 219075 w 352425"/>
                <a:gd name="connsiteY3" fmla="*/ 133350 h 904875"/>
                <a:gd name="connsiteX4" fmla="*/ 114300 w 352425"/>
                <a:gd name="connsiteY4" fmla="*/ 0 h 904875"/>
                <a:gd name="connsiteX5" fmla="*/ 66675 w 352425"/>
                <a:gd name="connsiteY5" fmla="*/ 123825 h 904875"/>
                <a:gd name="connsiteX6" fmla="*/ 0 w 352425"/>
                <a:gd name="connsiteY6" fmla="*/ 161925 h 904875"/>
                <a:gd name="connsiteX7" fmla="*/ 0 w 352425"/>
                <a:gd name="connsiteY7" fmla="*/ 723900 h 904875"/>
                <a:gd name="connsiteX8" fmla="*/ 85725 w 352425"/>
                <a:gd name="connsiteY8" fmla="*/ 838200 h 904875"/>
                <a:gd name="connsiteX9" fmla="*/ 114300 w 352425"/>
                <a:gd name="connsiteY9" fmla="*/ 90487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425" h="904875">
                  <a:moveTo>
                    <a:pt x="114300" y="904875"/>
                  </a:moveTo>
                  <a:lnTo>
                    <a:pt x="352425" y="495300"/>
                  </a:lnTo>
                  <a:lnTo>
                    <a:pt x="342900" y="371475"/>
                  </a:lnTo>
                  <a:lnTo>
                    <a:pt x="219075" y="133350"/>
                  </a:lnTo>
                  <a:lnTo>
                    <a:pt x="114300" y="0"/>
                  </a:lnTo>
                  <a:lnTo>
                    <a:pt x="66675" y="123825"/>
                  </a:lnTo>
                  <a:lnTo>
                    <a:pt x="0" y="161925"/>
                  </a:lnTo>
                  <a:lnTo>
                    <a:pt x="0" y="723900"/>
                  </a:lnTo>
                  <a:lnTo>
                    <a:pt x="85725" y="838200"/>
                  </a:lnTo>
                  <a:lnTo>
                    <a:pt x="114300" y="904875"/>
                  </a:lnTo>
                  <a:close/>
                </a:path>
              </a:pathLst>
            </a:custGeom>
            <a:solidFill>
              <a:srgbClr val="00B0F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7F1F6CA-6B8B-436E-A9E8-64EFD1CD2456}"/>
                </a:ext>
              </a:extLst>
            </p:cNvPr>
            <p:cNvSpPr/>
            <p:nvPr/>
          </p:nvSpPr>
          <p:spPr>
            <a:xfrm>
              <a:off x="1457325" y="914400"/>
              <a:ext cx="352425" cy="161925"/>
            </a:xfrm>
            <a:custGeom>
              <a:avLst/>
              <a:gdLst>
                <a:gd name="connsiteX0" fmla="*/ 0 w 352425"/>
                <a:gd name="connsiteY0" fmla="*/ 0 h 161925"/>
                <a:gd name="connsiteX1" fmla="*/ 57150 w 352425"/>
                <a:gd name="connsiteY1" fmla="*/ 114300 h 161925"/>
                <a:gd name="connsiteX2" fmla="*/ 180975 w 352425"/>
                <a:gd name="connsiteY2" fmla="*/ 152400 h 161925"/>
                <a:gd name="connsiteX3" fmla="*/ 352425 w 352425"/>
                <a:gd name="connsiteY3" fmla="*/ 161925 h 161925"/>
                <a:gd name="connsiteX4" fmla="*/ 285750 w 352425"/>
                <a:gd name="connsiteY4" fmla="*/ 104775 h 161925"/>
                <a:gd name="connsiteX5" fmla="*/ 238125 w 352425"/>
                <a:gd name="connsiteY5" fmla="*/ 38100 h 161925"/>
                <a:gd name="connsiteX6" fmla="*/ 171450 w 352425"/>
                <a:gd name="connsiteY6" fmla="*/ 0 h 161925"/>
                <a:gd name="connsiteX7" fmla="*/ 0 w 352425"/>
                <a:gd name="connsiteY7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25" h="161925">
                  <a:moveTo>
                    <a:pt x="0" y="0"/>
                  </a:moveTo>
                  <a:lnTo>
                    <a:pt x="57150" y="114300"/>
                  </a:lnTo>
                  <a:lnTo>
                    <a:pt x="180975" y="152400"/>
                  </a:lnTo>
                  <a:lnTo>
                    <a:pt x="352425" y="161925"/>
                  </a:lnTo>
                  <a:lnTo>
                    <a:pt x="285750" y="104775"/>
                  </a:lnTo>
                  <a:lnTo>
                    <a:pt x="238125" y="38100"/>
                  </a:lnTo>
                  <a:lnTo>
                    <a:pt x="17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0ECE1B-726D-49FF-9E0F-024459961D5D}"/>
                </a:ext>
              </a:extLst>
            </p:cNvPr>
            <p:cNvSpPr/>
            <p:nvPr/>
          </p:nvSpPr>
          <p:spPr>
            <a:xfrm>
              <a:off x="4314825" y="1390650"/>
              <a:ext cx="2114550" cy="3257550"/>
            </a:xfrm>
            <a:custGeom>
              <a:avLst/>
              <a:gdLst>
                <a:gd name="connsiteX0" fmla="*/ 523875 w 2114550"/>
                <a:gd name="connsiteY0" fmla="*/ 2457450 h 3257550"/>
                <a:gd name="connsiteX1" fmla="*/ 723900 w 2114550"/>
                <a:gd name="connsiteY1" fmla="*/ 2524125 h 3257550"/>
                <a:gd name="connsiteX2" fmla="*/ 809625 w 2114550"/>
                <a:gd name="connsiteY2" fmla="*/ 2524125 h 3257550"/>
                <a:gd name="connsiteX3" fmla="*/ 914400 w 2114550"/>
                <a:gd name="connsiteY3" fmla="*/ 2390775 h 3257550"/>
                <a:gd name="connsiteX4" fmla="*/ 866775 w 2114550"/>
                <a:gd name="connsiteY4" fmla="*/ 2190750 h 3257550"/>
                <a:gd name="connsiteX5" fmla="*/ 885825 w 2114550"/>
                <a:gd name="connsiteY5" fmla="*/ 2038350 h 3257550"/>
                <a:gd name="connsiteX6" fmla="*/ 1057275 w 2114550"/>
                <a:gd name="connsiteY6" fmla="*/ 1990725 h 3257550"/>
                <a:gd name="connsiteX7" fmla="*/ 1171575 w 2114550"/>
                <a:gd name="connsiteY7" fmla="*/ 2038350 h 3257550"/>
                <a:gd name="connsiteX8" fmla="*/ 1276350 w 2114550"/>
                <a:gd name="connsiteY8" fmla="*/ 1962150 h 3257550"/>
                <a:gd name="connsiteX9" fmla="*/ 1266825 w 2114550"/>
                <a:gd name="connsiteY9" fmla="*/ 1771650 h 3257550"/>
                <a:gd name="connsiteX10" fmla="*/ 1181100 w 2114550"/>
                <a:gd name="connsiteY10" fmla="*/ 1590675 h 3257550"/>
                <a:gd name="connsiteX11" fmla="*/ 1000125 w 2114550"/>
                <a:gd name="connsiteY11" fmla="*/ 1485900 h 3257550"/>
                <a:gd name="connsiteX12" fmla="*/ 885825 w 2114550"/>
                <a:gd name="connsiteY12" fmla="*/ 1295400 h 3257550"/>
                <a:gd name="connsiteX13" fmla="*/ 714375 w 2114550"/>
                <a:gd name="connsiteY13" fmla="*/ 1066800 h 3257550"/>
                <a:gd name="connsiteX14" fmla="*/ 676275 w 2114550"/>
                <a:gd name="connsiteY14" fmla="*/ 847725 h 3257550"/>
                <a:gd name="connsiteX15" fmla="*/ 428625 w 2114550"/>
                <a:gd name="connsiteY15" fmla="*/ 495300 h 3257550"/>
                <a:gd name="connsiteX16" fmla="*/ 361950 w 2114550"/>
                <a:gd name="connsiteY16" fmla="*/ 457200 h 3257550"/>
                <a:gd name="connsiteX17" fmla="*/ 228600 w 2114550"/>
                <a:gd name="connsiteY17" fmla="*/ 561975 h 3257550"/>
                <a:gd name="connsiteX18" fmla="*/ 0 w 2114550"/>
                <a:gd name="connsiteY18" fmla="*/ 771525 h 3257550"/>
                <a:gd name="connsiteX19" fmla="*/ 0 w 2114550"/>
                <a:gd name="connsiteY19" fmla="*/ 238125 h 3257550"/>
                <a:gd name="connsiteX20" fmla="*/ 95250 w 2114550"/>
                <a:gd name="connsiteY20" fmla="*/ 95250 h 3257550"/>
                <a:gd name="connsiteX21" fmla="*/ 161925 w 2114550"/>
                <a:gd name="connsiteY21" fmla="*/ 47625 h 3257550"/>
                <a:gd name="connsiteX22" fmla="*/ 266700 w 2114550"/>
                <a:gd name="connsiteY22" fmla="*/ 219075 h 3257550"/>
                <a:gd name="connsiteX23" fmla="*/ 314325 w 2114550"/>
                <a:gd name="connsiteY23" fmla="*/ 266700 h 3257550"/>
                <a:gd name="connsiteX24" fmla="*/ 371475 w 2114550"/>
                <a:gd name="connsiteY24" fmla="*/ 352425 h 3257550"/>
                <a:gd name="connsiteX25" fmla="*/ 628650 w 2114550"/>
                <a:gd name="connsiteY25" fmla="*/ 0 h 3257550"/>
                <a:gd name="connsiteX26" fmla="*/ 723900 w 2114550"/>
                <a:gd name="connsiteY26" fmla="*/ 85725 h 3257550"/>
                <a:gd name="connsiteX27" fmla="*/ 752475 w 2114550"/>
                <a:gd name="connsiteY27" fmla="*/ 142875 h 3257550"/>
                <a:gd name="connsiteX28" fmla="*/ 695325 w 2114550"/>
                <a:gd name="connsiteY28" fmla="*/ 257175 h 3257550"/>
                <a:gd name="connsiteX29" fmla="*/ 666750 w 2114550"/>
                <a:gd name="connsiteY29" fmla="*/ 419100 h 3257550"/>
                <a:gd name="connsiteX30" fmla="*/ 685800 w 2114550"/>
                <a:gd name="connsiteY30" fmla="*/ 533400 h 3257550"/>
                <a:gd name="connsiteX31" fmla="*/ 771525 w 2114550"/>
                <a:gd name="connsiteY31" fmla="*/ 628650 h 3257550"/>
                <a:gd name="connsiteX32" fmla="*/ 981075 w 2114550"/>
                <a:gd name="connsiteY32" fmla="*/ 714375 h 3257550"/>
                <a:gd name="connsiteX33" fmla="*/ 1038225 w 2114550"/>
                <a:gd name="connsiteY33" fmla="*/ 819150 h 3257550"/>
                <a:gd name="connsiteX34" fmla="*/ 1057275 w 2114550"/>
                <a:gd name="connsiteY34" fmla="*/ 895350 h 3257550"/>
                <a:gd name="connsiteX35" fmla="*/ 1143000 w 2114550"/>
                <a:gd name="connsiteY35" fmla="*/ 952500 h 3257550"/>
                <a:gd name="connsiteX36" fmla="*/ 1619250 w 2114550"/>
                <a:gd name="connsiteY36" fmla="*/ 933450 h 3257550"/>
                <a:gd name="connsiteX37" fmla="*/ 1695450 w 2114550"/>
                <a:gd name="connsiteY37" fmla="*/ 1009650 h 3257550"/>
                <a:gd name="connsiteX38" fmla="*/ 2038350 w 2114550"/>
                <a:gd name="connsiteY38" fmla="*/ 1228725 h 3257550"/>
                <a:gd name="connsiteX39" fmla="*/ 2114550 w 2114550"/>
                <a:gd name="connsiteY39" fmla="*/ 1295400 h 3257550"/>
                <a:gd name="connsiteX40" fmla="*/ 2114550 w 2114550"/>
                <a:gd name="connsiteY40" fmla="*/ 1390650 h 3257550"/>
                <a:gd name="connsiteX41" fmla="*/ 1914525 w 2114550"/>
                <a:gd name="connsiteY41" fmla="*/ 1590675 h 3257550"/>
                <a:gd name="connsiteX42" fmla="*/ 1876425 w 2114550"/>
                <a:gd name="connsiteY42" fmla="*/ 1590675 h 3257550"/>
                <a:gd name="connsiteX43" fmla="*/ 1628775 w 2114550"/>
                <a:gd name="connsiteY43" fmla="*/ 1390650 h 3257550"/>
                <a:gd name="connsiteX44" fmla="*/ 1504950 w 2114550"/>
                <a:gd name="connsiteY44" fmla="*/ 1438275 h 3257550"/>
                <a:gd name="connsiteX45" fmla="*/ 1457325 w 2114550"/>
                <a:gd name="connsiteY45" fmla="*/ 1590675 h 3257550"/>
                <a:gd name="connsiteX46" fmla="*/ 1485900 w 2114550"/>
                <a:gd name="connsiteY46" fmla="*/ 1771650 h 3257550"/>
                <a:gd name="connsiteX47" fmla="*/ 1619250 w 2114550"/>
                <a:gd name="connsiteY47" fmla="*/ 1924050 h 3257550"/>
                <a:gd name="connsiteX48" fmla="*/ 1781175 w 2114550"/>
                <a:gd name="connsiteY48" fmla="*/ 2047875 h 3257550"/>
                <a:gd name="connsiteX49" fmla="*/ 1914525 w 2114550"/>
                <a:gd name="connsiteY49" fmla="*/ 2085975 h 3257550"/>
                <a:gd name="connsiteX50" fmla="*/ 1990725 w 2114550"/>
                <a:gd name="connsiteY50" fmla="*/ 2190750 h 3257550"/>
                <a:gd name="connsiteX51" fmla="*/ 1962150 w 2114550"/>
                <a:gd name="connsiteY51" fmla="*/ 2324100 h 3257550"/>
                <a:gd name="connsiteX52" fmla="*/ 1981200 w 2114550"/>
                <a:gd name="connsiteY52" fmla="*/ 2438400 h 3257550"/>
                <a:gd name="connsiteX53" fmla="*/ 1943100 w 2114550"/>
                <a:gd name="connsiteY53" fmla="*/ 2419350 h 3257550"/>
                <a:gd name="connsiteX54" fmla="*/ 1876425 w 2114550"/>
                <a:gd name="connsiteY54" fmla="*/ 2533650 h 3257550"/>
                <a:gd name="connsiteX55" fmla="*/ 1790700 w 2114550"/>
                <a:gd name="connsiteY55" fmla="*/ 2695575 h 3257550"/>
                <a:gd name="connsiteX56" fmla="*/ 1704975 w 2114550"/>
                <a:gd name="connsiteY56" fmla="*/ 2733675 h 3257550"/>
                <a:gd name="connsiteX57" fmla="*/ 1619250 w 2114550"/>
                <a:gd name="connsiteY57" fmla="*/ 2838450 h 3257550"/>
                <a:gd name="connsiteX58" fmla="*/ 1581150 w 2114550"/>
                <a:gd name="connsiteY58" fmla="*/ 2867025 h 3257550"/>
                <a:gd name="connsiteX59" fmla="*/ 1457325 w 2114550"/>
                <a:gd name="connsiteY59" fmla="*/ 2876550 h 3257550"/>
                <a:gd name="connsiteX60" fmla="*/ 1352550 w 2114550"/>
                <a:gd name="connsiteY60" fmla="*/ 2838450 h 3257550"/>
                <a:gd name="connsiteX61" fmla="*/ 1352550 w 2114550"/>
                <a:gd name="connsiteY61" fmla="*/ 2886075 h 3257550"/>
                <a:gd name="connsiteX62" fmla="*/ 1409700 w 2114550"/>
                <a:gd name="connsiteY62" fmla="*/ 2905125 h 3257550"/>
                <a:gd name="connsiteX63" fmla="*/ 1419225 w 2114550"/>
                <a:gd name="connsiteY63" fmla="*/ 2971800 h 3257550"/>
                <a:gd name="connsiteX64" fmla="*/ 1457325 w 2114550"/>
                <a:gd name="connsiteY64" fmla="*/ 3000375 h 3257550"/>
                <a:gd name="connsiteX65" fmla="*/ 1400175 w 2114550"/>
                <a:gd name="connsiteY65" fmla="*/ 3133725 h 3257550"/>
                <a:gd name="connsiteX66" fmla="*/ 1257300 w 2114550"/>
                <a:gd name="connsiteY66" fmla="*/ 3190875 h 3257550"/>
                <a:gd name="connsiteX67" fmla="*/ 1123950 w 2114550"/>
                <a:gd name="connsiteY67" fmla="*/ 3181350 h 3257550"/>
                <a:gd name="connsiteX68" fmla="*/ 1114425 w 2114550"/>
                <a:gd name="connsiteY68" fmla="*/ 3257550 h 3257550"/>
                <a:gd name="connsiteX69" fmla="*/ 400050 w 2114550"/>
                <a:gd name="connsiteY69" fmla="*/ 3257550 h 3257550"/>
                <a:gd name="connsiteX70" fmla="*/ 400050 w 2114550"/>
                <a:gd name="connsiteY70" fmla="*/ 3190875 h 3257550"/>
                <a:gd name="connsiteX71" fmla="*/ 400050 w 2114550"/>
                <a:gd name="connsiteY71" fmla="*/ 3067050 h 3257550"/>
                <a:gd name="connsiteX72" fmla="*/ 466725 w 2114550"/>
                <a:gd name="connsiteY72" fmla="*/ 2943225 h 3257550"/>
                <a:gd name="connsiteX73" fmla="*/ 514350 w 2114550"/>
                <a:gd name="connsiteY73" fmla="*/ 2762250 h 3257550"/>
                <a:gd name="connsiteX74" fmla="*/ 533400 w 2114550"/>
                <a:gd name="connsiteY74" fmla="*/ 2609850 h 3257550"/>
                <a:gd name="connsiteX75" fmla="*/ 523875 w 2114550"/>
                <a:gd name="connsiteY75" fmla="*/ 2457450 h 325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114550" h="3257550">
                  <a:moveTo>
                    <a:pt x="523875" y="2457450"/>
                  </a:moveTo>
                  <a:lnTo>
                    <a:pt x="723900" y="2524125"/>
                  </a:lnTo>
                  <a:lnTo>
                    <a:pt x="809625" y="2524125"/>
                  </a:lnTo>
                  <a:lnTo>
                    <a:pt x="914400" y="2390775"/>
                  </a:lnTo>
                  <a:lnTo>
                    <a:pt x="866775" y="2190750"/>
                  </a:lnTo>
                  <a:lnTo>
                    <a:pt x="885825" y="2038350"/>
                  </a:lnTo>
                  <a:lnTo>
                    <a:pt x="1057275" y="1990725"/>
                  </a:lnTo>
                  <a:lnTo>
                    <a:pt x="1171575" y="2038350"/>
                  </a:lnTo>
                  <a:lnTo>
                    <a:pt x="1276350" y="1962150"/>
                  </a:lnTo>
                  <a:lnTo>
                    <a:pt x="1266825" y="1771650"/>
                  </a:lnTo>
                  <a:lnTo>
                    <a:pt x="1181100" y="1590675"/>
                  </a:lnTo>
                  <a:lnTo>
                    <a:pt x="1000125" y="1485900"/>
                  </a:lnTo>
                  <a:lnTo>
                    <a:pt x="885825" y="1295400"/>
                  </a:lnTo>
                  <a:lnTo>
                    <a:pt x="714375" y="1066800"/>
                  </a:lnTo>
                  <a:lnTo>
                    <a:pt x="676275" y="847725"/>
                  </a:lnTo>
                  <a:lnTo>
                    <a:pt x="428625" y="495300"/>
                  </a:lnTo>
                  <a:lnTo>
                    <a:pt x="361950" y="457200"/>
                  </a:lnTo>
                  <a:lnTo>
                    <a:pt x="228600" y="561975"/>
                  </a:lnTo>
                  <a:lnTo>
                    <a:pt x="0" y="771525"/>
                  </a:lnTo>
                  <a:lnTo>
                    <a:pt x="0" y="238125"/>
                  </a:lnTo>
                  <a:lnTo>
                    <a:pt x="95250" y="95250"/>
                  </a:lnTo>
                  <a:lnTo>
                    <a:pt x="161925" y="47625"/>
                  </a:lnTo>
                  <a:lnTo>
                    <a:pt x="266700" y="219075"/>
                  </a:lnTo>
                  <a:lnTo>
                    <a:pt x="314325" y="266700"/>
                  </a:lnTo>
                  <a:lnTo>
                    <a:pt x="371475" y="352425"/>
                  </a:lnTo>
                  <a:lnTo>
                    <a:pt x="628650" y="0"/>
                  </a:lnTo>
                  <a:lnTo>
                    <a:pt x="723900" y="85725"/>
                  </a:lnTo>
                  <a:lnTo>
                    <a:pt x="752475" y="142875"/>
                  </a:lnTo>
                  <a:lnTo>
                    <a:pt x="695325" y="257175"/>
                  </a:lnTo>
                  <a:lnTo>
                    <a:pt x="666750" y="419100"/>
                  </a:lnTo>
                  <a:lnTo>
                    <a:pt x="685800" y="533400"/>
                  </a:lnTo>
                  <a:lnTo>
                    <a:pt x="771525" y="628650"/>
                  </a:lnTo>
                  <a:lnTo>
                    <a:pt x="981075" y="714375"/>
                  </a:lnTo>
                  <a:lnTo>
                    <a:pt x="1038225" y="819150"/>
                  </a:lnTo>
                  <a:lnTo>
                    <a:pt x="1057275" y="895350"/>
                  </a:lnTo>
                  <a:lnTo>
                    <a:pt x="1143000" y="952500"/>
                  </a:lnTo>
                  <a:lnTo>
                    <a:pt x="1619250" y="933450"/>
                  </a:lnTo>
                  <a:lnTo>
                    <a:pt x="1695450" y="1009650"/>
                  </a:lnTo>
                  <a:lnTo>
                    <a:pt x="2038350" y="1228725"/>
                  </a:lnTo>
                  <a:lnTo>
                    <a:pt x="2114550" y="1295400"/>
                  </a:lnTo>
                  <a:lnTo>
                    <a:pt x="2114550" y="1390650"/>
                  </a:lnTo>
                  <a:lnTo>
                    <a:pt x="1914525" y="1590675"/>
                  </a:lnTo>
                  <a:lnTo>
                    <a:pt x="1876425" y="1590675"/>
                  </a:lnTo>
                  <a:lnTo>
                    <a:pt x="1628775" y="1390650"/>
                  </a:lnTo>
                  <a:lnTo>
                    <a:pt x="1504950" y="1438275"/>
                  </a:lnTo>
                  <a:lnTo>
                    <a:pt x="1457325" y="1590675"/>
                  </a:lnTo>
                  <a:lnTo>
                    <a:pt x="1485900" y="1771650"/>
                  </a:lnTo>
                  <a:lnTo>
                    <a:pt x="1619250" y="1924050"/>
                  </a:lnTo>
                  <a:lnTo>
                    <a:pt x="1781175" y="2047875"/>
                  </a:lnTo>
                  <a:lnTo>
                    <a:pt x="1914525" y="2085975"/>
                  </a:lnTo>
                  <a:lnTo>
                    <a:pt x="1990725" y="2190750"/>
                  </a:lnTo>
                  <a:lnTo>
                    <a:pt x="1962150" y="2324100"/>
                  </a:lnTo>
                  <a:lnTo>
                    <a:pt x="1981200" y="2438400"/>
                  </a:lnTo>
                  <a:lnTo>
                    <a:pt x="1943100" y="2419350"/>
                  </a:lnTo>
                  <a:lnTo>
                    <a:pt x="1876425" y="2533650"/>
                  </a:lnTo>
                  <a:lnTo>
                    <a:pt x="1790700" y="2695575"/>
                  </a:lnTo>
                  <a:lnTo>
                    <a:pt x="1704975" y="2733675"/>
                  </a:lnTo>
                  <a:lnTo>
                    <a:pt x="1619250" y="2838450"/>
                  </a:lnTo>
                  <a:lnTo>
                    <a:pt x="1581150" y="2867025"/>
                  </a:lnTo>
                  <a:lnTo>
                    <a:pt x="1457325" y="2876550"/>
                  </a:lnTo>
                  <a:lnTo>
                    <a:pt x="1352550" y="2838450"/>
                  </a:lnTo>
                  <a:lnTo>
                    <a:pt x="1352550" y="2886075"/>
                  </a:lnTo>
                  <a:lnTo>
                    <a:pt x="1409700" y="2905125"/>
                  </a:lnTo>
                  <a:lnTo>
                    <a:pt x="1419225" y="2971800"/>
                  </a:lnTo>
                  <a:lnTo>
                    <a:pt x="1457325" y="3000375"/>
                  </a:lnTo>
                  <a:lnTo>
                    <a:pt x="1400175" y="3133725"/>
                  </a:lnTo>
                  <a:lnTo>
                    <a:pt x="1257300" y="3190875"/>
                  </a:lnTo>
                  <a:lnTo>
                    <a:pt x="1123950" y="3181350"/>
                  </a:lnTo>
                  <a:lnTo>
                    <a:pt x="1114425" y="3257550"/>
                  </a:lnTo>
                  <a:lnTo>
                    <a:pt x="400050" y="3257550"/>
                  </a:lnTo>
                  <a:lnTo>
                    <a:pt x="400050" y="3190875"/>
                  </a:lnTo>
                  <a:lnTo>
                    <a:pt x="400050" y="3067050"/>
                  </a:lnTo>
                  <a:lnTo>
                    <a:pt x="466725" y="2943225"/>
                  </a:lnTo>
                  <a:lnTo>
                    <a:pt x="514350" y="2762250"/>
                  </a:lnTo>
                  <a:lnTo>
                    <a:pt x="533400" y="2609850"/>
                  </a:lnTo>
                  <a:lnTo>
                    <a:pt x="523875" y="2457450"/>
                  </a:lnTo>
                  <a:close/>
                </a:path>
              </a:pathLst>
            </a:custGeom>
            <a:solidFill>
              <a:srgbClr val="00B0F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3667298-8D44-45DC-882A-B29F0AB0782B}"/>
                </a:ext>
              </a:extLst>
            </p:cNvPr>
            <p:cNvSpPr/>
            <p:nvPr/>
          </p:nvSpPr>
          <p:spPr>
            <a:xfrm>
              <a:off x="6048375" y="1676400"/>
              <a:ext cx="1095375" cy="1162050"/>
            </a:xfrm>
            <a:custGeom>
              <a:avLst/>
              <a:gdLst>
                <a:gd name="connsiteX0" fmla="*/ 847725 w 1095375"/>
                <a:gd name="connsiteY0" fmla="*/ 1162050 h 1162050"/>
                <a:gd name="connsiteX1" fmla="*/ 552450 w 1095375"/>
                <a:gd name="connsiteY1" fmla="*/ 1066800 h 1162050"/>
                <a:gd name="connsiteX2" fmla="*/ 409575 w 1095375"/>
                <a:gd name="connsiteY2" fmla="*/ 904875 h 1162050"/>
                <a:gd name="connsiteX3" fmla="*/ 638175 w 1095375"/>
                <a:gd name="connsiteY3" fmla="*/ 714375 h 1162050"/>
                <a:gd name="connsiteX4" fmla="*/ 733425 w 1095375"/>
                <a:gd name="connsiteY4" fmla="*/ 647700 h 1162050"/>
                <a:gd name="connsiteX5" fmla="*/ 733425 w 1095375"/>
                <a:gd name="connsiteY5" fmla="*/ 514350 h 1162050"/>
                <a:gd name="connsiteX6" fmla="*/ 657225 w 1095375"/>
                <a:gd name="connsiteY6" fmla="*/ 400050 h 1162050"/>
                <a:gd name="connsiteX7" fmla="*/ 552450 w 1095375"/>
                <a:gd name="connsiteY7" fmla="*/ 371475 h 1162050"/>
                <a:gd name="connsiteX8" fmla="*/ 428625 w 1095375"/>
                <a:gd name="connsiteY8" fmla="*/ 409575 h 1162050"/>
                <a:gd name="connsiteX9" fmla="*/ 304800 w 1095375"/>
                <a:gd name="connsiteY9" fmla="*/ 571500 h 1162050"/>
                <a:gd name="connsiteX10" fmla="*/ 152400 w 1095375"/>
                <a:gd name="connsiteY10" fmla="*/ 581025 h 1162050"/>
                <a:gd name="connsiteX11" fmla="*/ 0 w 1095375"/>
                <a:gd name="connsiteY11" fmla="*/ 495300 h 1162050"/>
                <a:gd name="connsiteX12" fmla="*/ 0 w 1095375"/>
                <a:gd name="connsiteY12" fmla="*/ 238125 h 1162050"/>
                <a:gd name="connsiteX13" fmla="*/ 123825 w 1095375"/>
                <a:gd name="connsiteY13" fmla="*/ 38100 h 1162050"/>
                <a:gd name="connsiteX14" fmla="*/ 200025 w 1095375"/>
                <a:gd name="connsiteY14" fmla="*/ 0 h 1162050"/>
                <a:gd name="connsiteX15" fmla="*/ 247650 w 1095375"/>
                <a:gd name="connsiteY15" fmla="*/ 47625 h 1162050"/>
                <a:gd name="connsiteX16" fmla="*/ 466725 w 1095375"/>
                <a:gd name="connsiteY16" fmla="*/ 85725 h 1162050"/>
                <a:gd name="connsiteX17" fmla="*/ 495300 w 1095375"/>
                <a:gd name="connsiteY17" fmla="*/ 180975 h 1162050"/>
                <a:gd name="connsiteX18" fmla="*/ 647700 w 1095375"/>
                <a:gd name="connsiteY18" fmla="*/ 190500 h 1162050"/>
                <a:gd name="connsiteX19" fmla="*/ 781050 w 1095375"/>
                <a:gd name="connsiteY19" fmla="*/ 200025 h 1162050"/>
                <a:gd name="connsiteX20" fmla="*/ 971550 w 1095375"/>
                <a:gd name="connsiteY20" fmla="*/ 371475 h 1162050"/>
                <a:gd name="connsiteX21" fmla="*/ 1076325 w 1095375"/>
                <a:gd name="connsiteY21" fmla="*/ 381000 h 1162050"/>
                <a:gd name="connsiteX22" fmla="*/ 1095375 w 1095375"/>
                <a:gd name="connsiteY22" fmla="*/ 533400 h 1162050"/>
                <a:gd name="connsiteX23" fmla="*/ 1009650 w 1095375"/>
                <a:gd name="connsiteY23" fmla="*/ 771525 h 1162050"/>
                <a:gd name="connsiteX24" fmla="*/ 866775 w 1095375"/>
                <a:gd name="connsiteY24" fmla="*/ 981075 h 1162050"/>
                <a:gd name="connsiteX25" fmla="*/ 819150 w 1095375"/>
                <a:gd name="connsiteY25" fmla="*/ 1104900 h 1162050"/>
                <a:gd name="connsiteX26" fmla="*/ 847725 w 1095375"/>
                <a:gd name="connsiteY26" fmla="*/ 116205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95375" h="1162050">
                  <a:moveTo>
                    <a:pt x="847725" y="1162050"/>
                  </a:moveTo>
                  <a:lnTo>
                    <a:pt x="552450" y="1066800"/>
                  </a:lnTo>
                  <a:lnTo>
                    <a:pt x="409575" y="904875"/>
                  </a:lnTo>
                  <a:lnTo>
                    <a:pt x="638175" y="714375"/>
                  </a:lnTo>
                  <a:lnTo>
                    <a:pt x="733425" y="647700"/>
                  </a:lnTo>
                  <a:lnTo>
                    <a:pt x="733425" y="514350"/>
                  </a:lnTo>
                  <a:lnTo>
                    <a:pt x="657225" y="400050"/>
                  </a:lnTo>
                  <a:lnTo>
                    <a:pt x="552450" y="371475"/>
                  </a:lnTo>
                  <a:lnTo>
                    <a:pt x="428625" y="409575"/>
                  </a:lnTo>
                  <a:lnTo>
                    <a:pt x="304800" y="571500"/>
                  </a:lnTo>
                  <a:lnTo>
                    <a:pt x="152400" y="581025"/>
                  </a:lnTo>
                  <a:lnTo>
                    <a:pt x="0" y="495300"/>
                  </a:lnTo>
                  <a:lnTo>
                    <a:pt x="0" y="238125"/>
                  </a:lnTo>
                  <a:lnTo>
                    <a:pt x="123825" y="38100"/>
                  </a:lnTo>
                  <a:lnTo>
                    <a:pt x="200025" y="0"/>
                  </a:lnTo>
                  <a:lnTo>
                    <a:pt x="247650" y="47625"/>
                  </a:lnTo>
                  <a:lnTo>
                    <a:pt x="466725" y="85725"/>
                  </a:lnTo>
                  <a:lnTo>
                    <a:pt x="495300" y="180975"/>
                  </a:lnTo>
                  <a:lnTo>
                    <a:pt x="647700" y="190500"/>
                  </a:lnTo>
                  <a:lnTo>
                    <a:pt x="781050" y="200025"/>
                  </a:lnTo>
                  <a:lnTo>
                    <a:pt x="971550" y="371475"/>
                  </a:lnTo>
                  <a:lnTo>
                    <a:pt x="1076325" y="381000"/>
                  </a:lnTo>
                  <a:lnTo>
                    <a:pt x="1095375" y="533400"/>
                  </a:lnTo>
                  <a:lnTo>
                    <a:pt x="1009650" y="771525"/>
                  </a:lnTo>
                  <a:lnTo>
                    <a:pt x="866775" y="981075"/>
                  </a:lnTo>
                  <a:lnTo>
                    <a:pt x="819150" y="1104900"/>
                  </a:lnTo>
                  <a:lnTo>
                    <a:pt x="847725" y="1162050"/>
                  </a:lnTo>
                  <a:close/>
                </a:path>
              </a:pathLst>
            </a:custGeom>
            <a:solidFill>
              <a:srgbClr val="00B0F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C0CE8FB-3CE6-4F3F-A422-B7210979DBCA}"/>
                </a:ext>
              </a:extLst>
            </p:cNvPr>
            <p:cNvSpPr/>
            <p:nvPr/>
          </p:nvSpPr>
          <p:spPr>
            <a:xfrm>
              <a:off x="5219700" y="904875"/>
              <a:ext cx="219075" cy="266700"/>
            </a:xfrm>
            <a:custGeom>
              <a:avLst/>
              <a:gdLst>
                <a:gd name="connsiteX0" fmla="*/ 0 w 219075"/>
                <a:gd name="connsiteY0" fmla="*/ 19050 h 266700"/>
                <a:gd name="connsiteX1" fmla="*/ 28575 w 219075"/>
                <a:gd name="connsiteY1" fmla="*/ 190500 h 266700"/>
                <a:gd name="connsiteX2" fmla="*/ 85725 w 219075"/>
                <a:gd name="connsiteY2" fmla="*/ 266700 h 266700"/>
                <a:gd name="connsiteX3" fmla="*/ 219075 w 219075"/>
                <a:gd name="connsiteY3" fmla="*/ 0 h 266700"/>
                <a:gd name="connsiteX4" fmla="*/ 0 w 219075"/>
                <a:gd name="connsiteY4" fmla="*/ 1905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66700">
                  <a:moveTo>
                    <a:pt x="0" y="19050"/>
                  </a:moveTo>
                  <a:lnTo>
                    <a:pt x="28575" y="190500"/>
                  </a:lnTo>
                  <a:lnTo>
                    <a:pt x="85725" y="266700"/>
                  </a:lnTo>
                  <a:lnTo>
                    <a:pt x="219075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B0F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5BA30B8-3BD7-45F3-B038-F66B43E9A409}"/>
                </a:ext>
              </a:extLst>
            </p:cNvPr>
            <p:cNvSpPr/>
            <p:nvPr/>
          </p:nvSpPr>
          <p:spPr>
            <a:xfrm>
              <a:off x="5229225" y="1400175"/>
              <a:ext cx="285750" cy="466725"/>
            </a:xfrm>
            <a:custGeom>
              <a:avLst/>
              <a:gdLst>
                <a:gd name="connsiteX0" fmla="*/ 66675 w 285750"/>
                <a:gd name="connsiteY0" fmla="*/ 0 h 466725"/>
                <a:gd name="connsiteX1" fmla="*/ 0 w 285750"/>
                <a:gd name="connsiteY1" fmla="*/ 123825 h 466725"/>
                <a:gd name="connsiteX2" fmla="*/ 85725 w 285750"/>
                <a:gd name="connsiteY2" fmla="*/ 438150 h 466725"/>
                <a:gd name="connsiteX3" fmla="*/ 209550 w 285750"/>
                <a:gd name="connsiteY3" fmla="*/ 466725 h 466725"/>
                <a:gd name="connsiteX4" fmla="*/ 285750 w 285750"/>
                <a:gd name="connsiteY4" fmla="*/ 257175 h 466725"/>
                <a:gd name="connsiteX5" fmla="*/ 238125 w 285750"/>
                <a:gd name="connsiteY5" fmla="*/ 38100 h 466725"/>
                <a:gd name="connsiteX6" fmla="*/ 66675 w 285750"/>
                <a:gd name="connsiteY6" fmla="*/ 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466725">
                  <a:moveTo>
                    <a:pt x="66675" y="0"/>
                  </a:moveTo>
                  <a:lnTo>
                    <a:pt x="0" y="123825"/>
                  </a:lnTo>
                  <a:lnTo>
                    <a:pt x="85725" y="438150"/>
                  </a:lnTo>
                  <a:lnTo>
                    <a:pt x="209550" y="466725"/>
                  </a:lnTo>
                  <a:lnTo>
                    <a:pt x="285750" y="257175"/>
                  </a:lnTo>
                  <a:lnTo>
                    <a:pt x="238125" y="38100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00B0F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E9821E-918A-42AE-A250-5C5971FA5090}"/>
                </a:ext>
              </a:extLst>
            </p:cNvPr>
            <p:cNvSpPr/>
            <p:nvPr/>
          </p:nvSpPr>
          <p:spPr>
            <a:xfrm>
              <a:off x="4448175" y="904875"/>
              <a:ext cx="228600" cy="285750"/>
            </a:xfrm>
            <a:custGeom>
              <a:avLst/>
              <a:gdLst>
                <a:gd name="connsiteX0" fmla="*/ 0 w 228600"/>
                <a:gd name="connsiteY0" fmla="*/ 209550 h 285750"/>
                <a:gd name="connsiteX1" fmla="*/ 19050 w 228600"/>
                <a:gd name="connsiteY1" fmla="*/ 285750 h 285750"/>
                <a:gd name="connsiteX2" fmla="*/ 152400 w 228600"/>
                <a:gd name="connsiteY2" fmla="*/ 171450 h 285750"/>
                <a:gd name="connsiteX3" fmla="*/ 228600 w 228600"/>
                <a:gd name="connsiteY3" fmla="*/ 9525 h 285750"/>
                <a:gd name="connsiteX4" fmla="*/ 142875 w 228600"/>
                <a:gd name="connsiteY4" fmla="*/ 0 h 285750"/>
                <a:gd name="connsiteX5" fmla="*/ 0 w 228600"/>
                <a:gd name="connsiteY5" fmla="*/ 2095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285750">
                  <a:moveTo>
                    <a:pt x="0" y="209550"/>
                  </a:moveTo>
                  <a:lnTo>
                    <a:pt x="19050" y="285750"/>
                  </a:lnTo>
                  <a:lnTo>
                    <a:pt x="152400" y="171450"/>
                  </a:lnTo>
                  <a:lnTo>
                    <a:pt x="228600" y="9525"/>
                  </a:lnTo>
                  <a:lnTo>
                    <a:pt x="142875" y="0"/>
                  </a:lnTo>
                  <a:lnTo>
                    <a:pt x="0" y="209550"/>
                  </a:lnTo>
                  <a:close/>
                </a:path>
              </a:pathLst>
            </a:custGeom>
            <a:solidFill>
              <a:srgbClr val="00B0F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49E2CAD-7091-4602-A763-F3B5951E851D}"/>
                </a:ext>
              </a:extLst>
            </p:cNvPr>
            <p:cNvSpPr/>
            <p:nvPr/>
          </p:nvSpPr>
          <p:spPr>
            <a:xfrm>
              <a:off x="2355517" y="1750088"/>
              <a:ext cx="584865" cy="61211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DFD227-F4AA-447C-B801-9EA8A81216D4}"/>
                </a:ext>
              </a:extLst>
            </p:cNvPr>
            <p:cNvSpPr/>
            <p:nvPr/>
          </p:nvSpPr>
          <p:spPr>
            <a:xfrm>
              <a:off x="1495920" y="1221498"/>
              <a:ext cx="420098" cy="45490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4CBE087-E04B-49F5-916B-95E36A940F27}"/>
                </a:ext>
              </a:extLst>
            </p:cNvPr>
            <p:cNvSpPr/>
            <p:nvPr/>
          </p:nvSpPr>
          <p:spPr>
            <a:xfrm>
              <a:off x="5479646" y="1102878"/>
              <a:ext cx="538376" cy="56654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0AC2473-4FF2-4F9D-A777-5035CD43D94E}"/>
                </a:ext>
              </a:extLst>
            </p:cNvPr>
            <p:cNvSpPr/>
            <p:nvPr/>
          </p:nvSpPr>
          <p:spPr>
            <a:xfrm>
              <a:off x="4211538" y="1511299"/>
              <a:ext cx="420099" cy="56654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2C718E2-B0F1-409D-A98D-EA524C84C7AD}"/>
                </a:ext>
              </a:extLst>
            </p:cNvPr>
            <p:cNvSpPr/>
            <p:nvPr/>
          </p:nvSpPr>
          <p:spPr>
            <a:xfrm>
              <a:off x="4631637" y="4300729"/>
              <a:ext cx="348378" cy="47942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DB1004B-A304-4FF0-926D-0ED9A7EEEEF0}"/>
                </a:ext>
              </a:extLst>
            </p:cNvPr>
            <p:cNvSpPr/>
            <p:nvPr/>
          </p:nvSpPr>
          <p:spPr>
            <a:xfrm>
              <a:off x="761100" y="4061015"/>
              <a:ext cx="452142" cy="71914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4907864-2B8A-4057-B8F3-2CA3C4FE6B22}"/>
                </a:ext>
              </a:extLst>
            </p:cNvPr>
            <p:cNvSpPr/>
            <p:nvPr/>
          </p:nvSpPr>
          <p:spPr>
            <a:xfrm rot="2698670">
              <a:off x="5256751" y="3839455"/>
              <a:ext cx="452142" cy="109109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F22A066-4E22-4CCA-BCB7-2C993AE38B76}"/>
                </a:ext>
              </a:extLst>
            </p:cNvPr>
            <p:cNvSpPr/>
            <p:nvPr/>
          </p:nvSpPr>
          <p:spPr>
            <a:xfrm>
              <a:off x="863558" y="1411998"/>
              <a:ext cx="313359" cy="36599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82B6A5D-A9C1-4CAC-8D83-B160CDD7458D}"/>
                </a:ext>
              </a:extLst>
            </p:cNvPr>
            <p:cNvSpPr/>
            <p:nvPr/>
          </p:nvSpPr>
          <p:spPr>
            <a:xfrm>
              <a:off x="2554566" y="2768600"/>
              <a:ext cx="584865" cy="36599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7275DCB-C9AF-43E6-B790-22E72C290D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75" t="19636" r="21083" b="24192"/>
          <a:stretch/>
        </p:blipFill>
        <p:spPr>
          <a:xfrm>
            <a:off x="6295694" y="740220"/>
            <a:ext cx="5781778" cy="3437133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6D09052A-BFAA-4D56-A941-D44686EDBB3A}"/>
              </a:ext>
            </a:extLst>
          </p:cNvPr>
          <p:cNvSpPr/>
          <p:nvPr/>
        </p:nvSpPr>
        <p:spPr>
          <a:xfrm rot="1047961">
            <a:off x="6987426" y="2505618"/>
            <a:ext cx="451336" cy="906654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88FD4A-6DE6-4FFB-8C6C-846B73157D95}"/>
              </a:ext>
            </a:extLst>
          </p:cNvPr>
          <p:cNvSpPr/>
          <p:nvPr/>
        </p:nvSpPr>
        <p:spPr>
          <a:xfrm rot="623614">
            <a:off x="9976096" y="2892318"/>
            <a:ext cx="359275" cy="475957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9279545-B18A-4A3D-9CB1-69609AE3301B}"/>
              </a:ext>
            </a:extLst>
          </p:cNvPr>
          <p:cNvSpPr/>
          <p:nvPr/>
        </p:nvSpPr>
        <p:spPr>
          <a:xfrm rot="623614">
            <a:off x="9870990" y="3550510"/>
            <a:ext cx="359275" cy="475957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5" name="Freeform: Shape 3074">
            <a:extLst>
              <a:ext uri="{FF2B5EF4-FFF2-40B4-BE49-F238E27FC236}">
                <a16:creationId xmlns:a16="http://schemas.microsoft.com/office/drawing/2014/main" id="{7A852D95-02A7-4ECA-B250-2A12D2B55D30}"/>
              </a:ext>
            </a:extLst>
          </p:cNvPr>
          <p:cNvSpPr/>
          <p:nvPr/>
        </p:nvSpPr>
        <p:spPr>
          <a:xfrm>
            <a:off x="6675120" y="1417320"/>
            <a:ext cx="2186940" cy="2522220"/>
          </a:xfrm>
          <a:custGeom>
            <a:avLst/>
            <a:gdLst>
              <a:gd name="connsiteX0" fmla="*/ 1264920 w 2186940"/>
              <a:gd name="connsiteY0" fmla="*/ 2217420 h 2522220"/>
              <a:gd name="connsiteX1" fmla="*/ 1158240 w 2186940"/>
              <a:gd name="connsiteY1" fmla="*/ 2240280 h 2522220"/>
              <a:gd name="connsiteX2" fmla="*/ 1059180 w 2186940"/>
              <a:gd name="connsiteY2" fmla="*/ 2194560 h 2522220"/>
              <a:gd name="connsiteX3" fmla="*/ 1028700 w 2186940"/>
              <a:gd name="connsiteY3" fmla="*/ 2217420 h 2522220"/>
              <a:gd name="connsiteX4" fmla="*/ 1082040 w 2186940"/>
              <a:gd name="connsiteY4" fmla="*/ 2263140 h 2522220"/>
              <a:gd name="connsiteX5" fmla="*/ 1097280 w 2186940"/>
              <a:gd name="connsiteY5" fmla="*/ 2301240 h 2522220"/>
              <a:gd name="connsiteX6" fmla="*/ 1120140 w 2186940"/>
              <a:gd name="connsiteY6" fmla="*/ 2331720 h 2522220"/>
              <a:gd name="connsiteX7" fmla="*/ 1082040 w 2186940"/>
              <a:gd name="connsiteY7" fmla="*/ 2423160 h 2522220"/>
              <a:gd name="connsiteX8" fmla="*/ 1036320 w 2186940"/>
              <a:gd name="connsiteY8" fmla="*/ 2453640 h 2522220"/>
              <a:gd name="connsiteX9" fmla="*/ 982980 w 2186940"/>
              <a:gd name="connsiteY9" fmla="*/ 2476500 h 2522220"/>
              <a:gd name="connsiteX10" fmla="*/ 891540 w 2186940"/>
              <a:gd name="connsiteY10" fmla="*/ 2476500 h 2522220"/>
              <a:gd name="connsiteX11" fmla="*/ 861060 w 2186940"/>
              <a:gd name="connsiteY11" fmla="*/ 2476500 h 2522220"/>
              <a:gd name="connsiteX12" fmla="*/ 853440 w 2186940"/>
              <a:gd name="connsiteY12" fmla="*/ 2514600 h 2522220"/>
              <a:gd name="connsiteX13" fmla="*/ 830580 w 2186940"/>
              <a:gd name="connsiteY13" fmla="*/ 2522220 h 2522220"/>
              <a:gd name="connsiteX14" fmla="*/ 670560 w 2186940"/>
              <a:gd name="connsiteY14" fmla="*/ 2415540 h 2522220"/>
              <a:gd name="connsiteX15" fmla="*/ 480060 w 2186940"/>
              <a:gd name="connsiteY15" fmla="*/ 2194560 h 2522220"/>
              <a:gd name="connsiteX16" fmla="*/ 525780 w 2186940"/>
              <a:gd name="connsiteY16" fmla="*/ 2057400 h 2522220"/>
              <a:gd name="connsiteX17" fmla="*/ 579120 w 2186940"/>
              <a:gd name="connsiteY17" fmla="*/ 2034540 h 2522220"/>
              <a:gd name="connsiteX18" fmla="*/ 617220 w 2186940"/>
              <a:gd name="connsiteY18" fmla="*/ 1943100 h 2522220"/>
              <a:gd name="connsiteX19" fmla="*/ 617220 w 2186940"/>
              <a:gd name="connsiteY19" fmla="*/ 1813560 h 2522220"/>
              <a:gd name="connsiteX20" fmla="*/ 678180 w 2186940"/>
              <a:gd name="connsiteY20" fmla="*/ 1744980 h 2522220"/>
              <a:gd name="connsiteX21" fmla="*/ 777240 w 2186940"/>
              <a:gd name="connsiteY21" fmla="*/ 1722120 h 2522220"/>
              <a:gd name="connsiteX22" fmla="*/ 868680 w 2186940"/>
              <a:gd name="connsiteY22" fmla="*/ 1623060 h 2522220"/>
              <a:gd name="connsiteX23" fmla="*/ 975360 w 2186940"/>
              <a:gd name="connsiteY23" fmla="*/ 1363980 h 2522220"/>
              <a:gd name="connsiteX24" fmla="*/ 891540 w 2186940"/>
              <a:gd name="connsiteY24" fmla="*/ 1249680 h 2522220"/>
              <a:gd name="connsiteX25" fmla="*/ 609600 w 2186940"/>
              <a:gd name="connsiteY25" fmla="*/ 998220 h 2522220"/>
              <a:gd name="connsiteX26" fmla="*/ 373380 w 2186940"/>
              <a:gd name="connsiteY26" fmla="*/ 830580 h 2522220"/>
              <a:gd name="connsiteX27" fmla="*/ 251460 w 2186940"/>
              <a:gd name="connsiteY27" fmla="*/ 845820 h 2522220"/>
              <a:gd name="connsiteX28" fmla="*/ 167640 w 2186940"/>
              <a:gd name="connsiteY28" fmla="*/ 876300 h 2522220"/>
              <a:gd name="connsiteX29" fmla="*/ 76200 w 2186940"/>
              <a:gd name="connsiteY29" fmla="*/ 754380 h 2522220"/>
              <a:gd name="connsiteX30" fmla="*/ 53340 w 2186940"/>
              <a:gd name="connsiteY30" fmla="*/ 655320 h 2522220"/>
              <a:gd name="connsiteX31" fmla="*/ 7620 w 2186940"/>
              <a:gd name="connsiteY31" fmla="*/ 594360 h 2522220"/>
              <a:gd name="connsiteX32" fmla="*/ 0 w 2186940"/>
              <a:gd name="connsiteY32" fmla="*/ 121920 h 2522220"/>
              <a:gd name="connsiteX33" fmla="*/ 60960 w 2186940"/>
              <a:gd name="connsiteY33" fmla="*/ 68580 h 2522220"/>
              <a:gd name="connsiteX34" fmla="*/ 83820 w 2186940"/>
              <a:gd name="connsiteY34" fmla="*/ 0 h 2522220"/>
              <a:gd name="connsiteX35" fmla="*/ 144780 w 2186940"/>
              <a:gd name="connsiteY35" fmla="*/ 76200 h 2522220"/>
              <a:gd name="connsiteX36" fmla="*/ 243840 w 2186940"/>
              <a:gd name="connsiteY36" fmla="*/ 266700 h 2522220"/>
              <a:gd name="connsiteX37" fmla="*/ 236220 w 2186940"/>
              <a:gd name="connsiteY37" fmla="*/ 434340 h 2522220"/>
              <a:gd name="connsiteX38" fmla="*/ 297180 w 2186940"/>
              <a:gd name="connsiteY38" fmla="*/ 586740 h 2522220"/>
              <a:gd name="connsiteX39" fmla="*/ 403860 w 2186940"/>
              <a:gd name="connsiteY39" fmla="*/ 640080 h 2522220"/>
              <a:gd name="connsiteX40" fmla="*/ 472440 w 2186940"/>
              <a:gd name="connsiteY40" fmla="*/ 670560 h 2522220"/>
              <a:gd name="connsiteX41" fmla="*/ 640080 w 2186940"/>
              <a:gd name="connsiteY41" fmla="*/ 472440 h 2522220"/>
              <a:gd name="connsiteX42" fmla="*/ 762000 w 2186940"/>
              <a:gd name="connsiteY42" fmla="*/ 464820 h 2522220"/>
              <a:gd name="connsiteX43" fmla="*/ 868680 w 2186940"/>
              <a:gd name="connsiteY43" fmla="*/ 525780 h 2522220"/>
              <a:gd name="connsiteX44" fmla="*/ 990600 w 2186940"/>
              <a:gd name="connsiteY44" fmla="*/ 586740 h 2522220"/>
              <a:gd name="connsiteX45" fmla="*/ 1150620 w 2186940"/>
              <a:gd name="connsiteY45" fmla="*/ 594360 h 2522220"/>
              <a:gd name="connsiteX46" fmla="*/ 1318260 w 2186940"/>
              <a:gd name="connsiteY46" fmla="*/ 601980 h 2522220"/>
              <a:gd name="connsiteX47" fmla="*/ 1424940 w 2186940"/>
              <a:gd name="connsiteY47" fmla="*/ 678180 h 2522220"/>
              <a:gd name="connsiteX48" fmla="*/ 1470660 w 2186940"/>
              <a:gd name="connsiteY48" fmla="*/ 701040 h 2522220"/>
              <a:gd name="connsiteX49" fmla="*/ 1623060 w 2186940"/>
              <a:gd name="connsiteY49" fmla="*/ 655320 h 2522220"/>
              <a:gd name="connsiteX50" fmla="*/ 1684020 w 2186940"/>
              <a:gd name="connsiteY50" fmla="*/ 563880 h 2522220"/>
              <a:gd name="connsiteX51" fmla="*/ 1821180 w 2186940"/>
              <a:gd name="connsiteY51" fmla="*/ 495300 h 2522220"/>
              <a:gd name="connsiteX52" fmla="*/ 1874520 w 2186940"/>
              <a:gd name="connsiteY52" fmla="*/ 403860 h 2522220"/>
              <a:gd name="connsiteX53" fmla="*/ 1882140 w 2186940"/>
              <a:gd name="connsiteY53" fmla="*/ 342900 h 2522220"/>
              <a:gd name="connsiteX54" fmla="*/ 1935480 w 2186940"/>
              <a:gd name="connsiteY54" fmla="*/ 335280 h 2522220"/>
              <a:gd name="connsiteX55" fmla="*/ 2049780 w 2186940"/>
              <a:gd name="connsiteY55" fmla="*/ 449580 h 2522220"/>
              <a:gd name="connsiteX56" fmla="*/ 2133600 w 2186940"/>
              <a:gd name="connsiteY56" fmla="*/ 480060 h 2522220"/>
              <a:gd name="connsiteX57" fmla="*/ 2164080 w 2186940"/>
              <a:gd name="connsiteY57" fmla="*/ 502920 h 2522220"/>
              <a:gd name="connsiteX58" fmla="*/ 2186940 w 2186940"/>
              <a:gd name="connsiteY58" fmla="*/ 640080 h 2522220"/>
              <a:gd name="connsiteX59" fmla="*/ 2110740 w 2186940"/>
              <a:gd name="connsiteY59" fmla="*/ 777240 h 2522220"/>
              <a:gd name="connsiteX60" fmla="*/ 2042160 w 2186940"/>
              <a:gd name="connsiteY60" fmla="*/ 876300 h 2522220"/>
              <a:gd name="connsiteX61" fmla="*/ 1981200 w 2186940"/>
              <a:gd name="connsiteY61" fmla="*/ 975360 h 2522220"/>
              <a:gd name="connsiteX62" fmla="*/ 1958340 w 2186940"/>
              <a:gd name="connsiteY62" fmla="*/ 1196340 h 2522220"/>
              <a:gd name="connsiteX63" fmla="*/ 1927860 w 2186940"/>
              <a:gd name="connsiteY63" fmla="*/ 1356360 h 2522220"/>
              <a:gd name="connsiteX64" fmla="*/ 1874520 w 2186940"/>
              <a:gd name="connsiteY64" fmla="*/ 1493520 h 2522220"/>
              <a:gd name="connsiteX65" fmla="*/ 1828800 w 2186940"/>
              <a:gd name="connsiteY65" fmla="*/ 1531620 h 2522220"/>
              <a:gd name="connsiteX66" fmla="*/ 1714500 w 2186940"/>
              <a:gd name="connsiteY66" fmla="*/ 1546860 h 2522220"/>
              <a:gd name="connsiteX67" fmla="*/ 1638300 w 2186940"/>
              <a:gd name="connsiteY67" fmla="*/ 1592580 h 2522220"/>
              <a:gd name="connsiteX68" fmla="*/ 1562100 w 2186940"/>
              <a:gd name="connsiteY68" fmla="*/ 1638300 h 2522220"/>
              <a:gd name="connsiteX69" fmla="*/ 1516380 w 2186940"/>
              <a:gd name="connsiteY69" fmla="*/ 1699260 h 2522220"/>
              <a:gd name="connsiteX70" fmla="*/ 1516380 w 2186940"/>
              <a:gd name="connsiteY70" fmla="*/ 1805940 h 2522220"/>
              <a:gd name="connsiteX71" fmla="*/ 1485900 w 2186940"/>
              <a:gd name="connsiteY71" fmla="*/ 1912620 h 2522220"/>
              <a:gd name="connsiteX72" fmla="*/ 1394460 w 2186940"/>
              <a:gd name="connsiteY72" fmla="*/ 2057400 h 2522220"/>
              <a:gd name="connsiteX73" fmla="*/ 1348740 w 2186940"/>
              <a:gd name="connsiteY73" fmla="*/ 2103120 h 2522220"/>
              <a:gd name="connsiteX74" fmla="*/ 1264920 w 2186940"/>
              <a:gd name="connsiteY74" fmla="*/ 2217420 h 252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186940" h="2522220">
                <a:moveTo>
                  <a:pt x="1264920" y="2217420"/>
                </a:moveTo>
                <a:lnTo>
                  <a:pt x="1158240" y="2240280"/>
                </a:lnTo>
                <a:lnTo>
                  <a:pt x="1059180" y="2194560"/>
                </a:lnTo>
                <a:lnTo>
                  <a:pt x="1028700" y="2217420"/>
                </a:lnTo>
                <a:lnTo>
                  <a:pt x="1082040" y="2263140"/>
                </a:lnTo>
                <a:lnTo>
                  <a:pt x="1097280" y="2301240"/>
                </a:lnTo>
                <a:lnTo>
                  <a:pt x="1120140" y="2331720"/>
                </a:lnTo>
                <a:lnTo>
                  <a:pt x="1082040" y="2423160"/>
                </a:lnTo>
                <a:lnTo>
                  <a:pt x="1036320" y="2453640"/>
                </a:lnTo>
                <a:lnTo>
                  <a:pt x="982980" y="2476500"/>
                </a:lnTo>
                <a:lnTo>
                  <a:pt x="891540" y="2476500"/>
                </a:lnTo>
                <a:lnTo>
                  <a:pt x="861060" y="2476500"/>
                </a:lnTo>
                <a:lnTo>
                  <a:pt x="853440" y="2514600"/>
                </a:lnTo>
                <a:lnTo>
                  <a:pt x="830580" y="2522220"/>
                </a:lnTo>
                <a:lnTo>
                  <a:pt x="670560" y="2415540"/>
                </a:lnTo>
                <a:lnTo>
                  <a:pt x="480060" y="2194560"/>
                </a:lnTo>
                <a:lnTo>
                  <a:pt x="525780" y="2057400"/>
                </a:lnTo>
                <a:lnTo>
                  <a:pt x="579120" y="2034540"/>
                </a:lnTo>
                <a:lnTo>
                  <a:pt x="617220" y="1943100"/>
                </a:lnTo>
                <a:lnTo>
                  <a:pt x="617220" y="1813560"/>
                </a:lnTo>
                <a:lnTo>
                  <a:pt x="678180" y="1744980"/>
                </a:lnTo>
                <a:lnTo>
                  <a:pt x="777240" y="1722120"/>
                </a:lnTo>
                <a:lnTo>
                  <a:pt x="868680" y="1623060"/>
                </a:lnTo>
                <a:lnTo>
                  <a:pt x="975360" y="1363980"/>
                </a:lnTo>
                <a:lnTo>
                  <a:pt x="891540" y="1249680"/>
                </a:lnTo>
                <a:lnTo>
                  <a:pt x="609600" y="998220"/>
                </a:lnTo>
                <a:lnTo>
                  <a:pt x="373380" y="830580"/>
                </a:lnTo>
                <a:lnTo>
                  <a:pt x="251460" y="845820"/>
                </a:lnTo>
                <a:lnTo>
                  <a:pt x="167640" y="876300"/>
                </a:lnTo>
                <a:lnTo>
                  <a:pt x="76200" y="754380"/>
                </a:lnTo>
                <a:lnTo>
                  <a:pt x="53340" y="655320"/>
                </a:lnTo>
                <a:lnTo>
                  <a:pt x="7620" y="594360"/>
                </a:lnTo>
                <a:lnTo>
                  <a:pt x="0" y="121920"/>
                </a:lnTo>
                <a:lnTo>
                  <a:pt x="60960" y="68580"/>
                </a:lnTo>
                <a:lnTo>
                  <a:pt x="83820" y="0"/>
                </a:lnTo>
                <a:lnTo>
                  <a:pt x="144780" y="76200"/>
                </a:lnTo>
                <a:lnTo>
                  <a:pt x="243840" y="266700"/>
                </a:lnTo>
                <a:lnTo>
                  <a:pt x="236220" y="434340"/>
                </a:lnTo>
                <a:lnTo>
                  <a:pt x="297180" y="586740"/>
                </a:lnTo>
                <a:lnTo>
                  <a:pt x="403860" y="640080"/>
                </a:lnTo>
                <a:lnTo>
                  <a:pt x="472440" y="670560"/>
                </a:lnTo>
                <a:lnTo>
                  <a:pt x="640080" y="472440"/>
                </a:lnTo>
                <a:lnTo>
                  <a:pt x="762000" y="464820"/>
                </a:lnTo>
                <a:lnTo>
                  <a:pt x="868680" y="525780"/>
                </a:lnTo>
                <a:lnTo>
                  <a:pt x="990600" y="586740"/>
                </a:lnTo>
                <a:lnTo>
                  <a:pt x="1150620" y="594360"/>
                </a:lnTo>
                <a:lnTo>
                  <a:pt x="1318260" y="601980"/>
                </a:lnTo>
                <a:lnTo>
                  <a:pt x="1424940" y="678180"/>
                </a:lnTo>
                <a:lnTo>
                  <a:pt x="1470660" y="701040"/>
                </a:lnTo>
                <a:lnTo>
                  <a:pt x="1623060" y="655320"/>
                </a:lnTo>
                <a:lnTo>
                  <a:pt x="1684020" y="563880"/>
                </a:lnTo>
                <a:lnTo>
                  <a:pt x="1821180" y="495300"/>
                </a:lnTo>
                <a:lnTo>
                  <a:pt x="1874520" y="403860"/>
                </a:lnTo>
                <a:lnTo>
                  <a:pt x="1882140" y="342900"/>
                </a:lnTo>
                <a:lnTo>
                  <a:pt x="1935480" y="335280"/>
                </a:lnTo>
                <a:lnTo>
                  <a:pt x="2049780" y="449580"/>
                </a:lnTo>
                <a:lnTo>
                  <a:pt x="2133600" y="480060"/>
                </a:lnTo>
                <a:lnTo>
                  <a:pt x="2164080" y="502920"/>
                </a:lnTo>
                <a:lnTo>
                  <a:pt x="2186940" y="640080"/>
                </a:lnTo>
                <a:lnTo>
                  <a:pt x="2110740" y="777240"/>
                </a:lnTo>
                <a:lnTo>
                  <a:pt x="2042160" y="876300"/>
                </a:lnTo>
                <a:lnTo>
                  <a:pt x="1981200" y="975360"/>
                </a:lnTo>
                <a:lnTo>
                  <a:pt x="1958340" y="1196340"/>
                </a:lnTo>
                <a:lnTo>
                  <a:pt x="1927860" y="1356360"/>
                </a:lnTo>
                <a:lnTo>
                  <a:pt x="1874520" y="1493520"/>
                </a:lnTo>
                <a:lnTo>
                  <a:pt x="1828800" y="1531620"/>
                </a:lnTo>
                <a:lnTo>
                  <a:pt x="1714500" y="1546860"/>
                </a:lnTo>
                <a:lnTo>
                  <a:pt x="1638300" y="1592580"/>
                </a:lnTo>
                <a:lnTo>
                  <a:pt x="1562100" y="1638300"/>
                </a:lnTo>
                <a:lnTo>
                  <a:pt x="1516380" y="1699260"/>
                </a:lnTo>
                <a:lnTo>
                  <a:pt x="1516380" y="1805940"/>
                </a:lnTo>
                <a:lnTo>
                  <a:pt x="1485900" y="1912620"/>
                </a:lnTo>
                <a:lnTo>
                  <a:pt x="1394460" y="2057400"/>
                </a:lnTo>
                <a:lnTo>
                  <a:pt x="1348740" y="2103120"/>
                </a:lnTo>
                <a:lnTo>
                  <a:pt x="1264920" y="2217420"/>
                </a:lnTo>
                <a:close/>
              </a:path>
            </a:pathLst>
          </a:custGeom>
          <a:solidFill>
            <a:srgbClr val="00B0F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6" name="Freeform: Shape 3075">
            <a:extLst>
              <a:ext uri="{FF2B5EF4-FFF2-40B4-BE49-F238E27FC236}">
                <a16:creationId xmlns:a16="http://schemas.microsoft.com/office/drawing/2014/main" id="{EBA353BB-825C-477A-8845-EF3192E4D36E}"/>
              </a:ext>
            </a:extLst>
          </p:cNvPr>
          <p:cNvSpPr/>
          <p:nvPr/>
        </p:nvSpPr>
        <p:spPr>
          <a:xfrm>
            <a:off x="8077200" y="1600200"/>
            <a:ext cx="220980" cy="281940"/>
          </a:xfrm>
          <a:custGeom>
            <a:avLst/>
            <a:gdLst>
              <a:gd name="connsiteX0" fmla="*/ 213360 w 220980"/>
              <a:gd name="connsiteY0" fmla="*/ 38100 h 281940"/>
              <a:gd name="connsiteX1" fmla="*/ 220980 w 220980"/>
              <a:gd name="connsiteY1" fmla="*/ 160020 h 281940"/>
              <a:gd name="connsiteX2" fmla="*/ 205740 w 220980"/>
              <a:gd name="connsiteY2" fmla="*/ 243840 h 281940"/>
              <a:gd name="connsiteX3" fmla="*/ 114300 w 220980"/>
              <a:gd name="connsiteY3" fmla="*/ 281940 h 281940"/>
              <a:gd name="connsiteX4" fmla="*/ 114300 w 220980"/>
              <a:gd name="connsiteY4" fmla="*/ 281940 h 281940"/>
              <a:gd name="connsiteX5" fmla="*/ 38100 w 220980"/>
              <a:gd name="connsiteY5" fmla="*/ 281940 h 281940"/>
              <a:gd name="connsiteX6" fmla="*/ 0 w 220980"/>
              <a:gd name="connsiteY6" fmla="*/ 213360 h 281940"/>
              <a:gd name="connsiteX7" fmla="*/ 7620 w 220980"/>
              <a:gd name="connsiteY7" fmla="*/ 129540 h 281940"/>
              <a:gd name="connsiteX8" fmla="*/ 15240 w 220980"/>
              <a:gd name="connsiteY8" fmla="*/ 53340 h 281940"/>
              <a:gd name="connsiteX9" fmla="*/ 30480 w 220980"/>
              <a:gd name="connsiteY9" fmla="*/ 15240 h 281940"/>
              <a:gd name="connsiteX10" fmla="*/ 91440 w 220980"/>
              <a:gd name="connsiteY10" fmla="*/ 0 h 281940"/>
              <a:gd name="connsiteX11" fmla="*/ 114300 w 220980"/>
              <a:gd name="connsiteY11" fmla="*/ 0 h 281940"/>
              <a:gd name="connsiteX12" fmla="*/ 114300 w 220980"/>
              <a:gd name="connsiteY12" fmla="*/ 53340 h 281940"/>
              <a:gd name="connsiteX13" fmla="*/ 213360 w 220980"/>
              <a:gd name="connsiteY13" fmla="*/ 3810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980" h="281940">
                <a:moveTo>
                  <a:pt x="213360" y="38100"/>
                </a:moveTo>
                <a:lnTo>
                  <a:pt x="220980" y="160020"/>
                </a:lnTo>
                <a:lnTo>
                  <a:pt x="205740" y="243840"/>
                </a:lnTo>
                <a:lnTo>
                  <a:pt x="114300" y="281940"/>
                </a:lnTo>
                <a:lnTo>
                  <a:pt x="114300" y="281940"/>
                </a:lnTo>
                <a:lnTo>
                  <a:pt x="38100" y="281940"/>
                </a:lnTo>
                <a:lnTo>
                  <a:pt x="0" y="213360"/>
                </a:lnTo>
                <a:lnTo>
                  <a:pt x="7620" y="129540"/>
                </a:lnTo>
                <a:lnTo>
                  <a:pt x="15240" y="53340"/>
                </a:lnTo>
                <a:lnTo>
                  <a:pt x="30480" y="15240"/>
                </a:lnTo>
                <a:lnTo>
                  <a:pt x="91440" y="0"/>
                </a:lnTo>
                <a:lnTo>
                  <a:pt x="114300" y="0"/>
                </a:lnTo>
                <a:lnTo>
                  <a:pt x="114300" y="53340"/>
                </a:lnTo>
                <a:lnTo>
                  <a:pt x="213360" y="38100"/>
                </a:lnTo>
                <a:close/>
              </a:path>
            </a:pathLst>
          </a:custGeom>
          <a:solidFill>
            <a:srgbClr val="00B0F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7EF1763-94C5-44B3-8953-0F229EFC1800}"/>
              </a:ext>
            </a:extLst>
          </p:cNvPr>
          <p:cNvSpPr/>
          <p:nvPr/>
        </p:nvSpPr>
        <p:spPr>
          <a:xfrm rot="1047961">
            <a:off x="6911230" y="3729635"/>
            <a:ext cx="280124" cy="261239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7" name="Freeform: Shape 3076">
            <a:extLst>
              <a:ext uri="{FF2B5EF4-FFF2-40B4-BE49-F238E27FC236}">
                <a16:creationId xmlns:a16="http://schemas.microsoft.com/office/drawing/2014/main" id="{8203F8BA-E805-4790-A04F-3C3BF28FCAC3}"/>
              </a:ext>
            </a:extLst>
          </p:cNvPr>
          <p:cNvSpPr/>
          <p:nvPr/>
        </p:nvSpPr>
        <p:spPr>
          <a:xfrm>
            <a:off x="10610850" y="1606550"/>
            <a:ext cx="1200150" cy="1397000"/>
          </a:xfrm>
          <a:custGeom>
            <a:avLst/>
            <a:gdLst>
              <a:gd name="connsiteX0" fmla="*/ 609600 w 1200150"/>
              <a:gd name="connsiteY0" fmla="*/ 1397000 h 1397000"/>
              <a:gd name="connsiteX1" fmla="*/ 590550 w 1200150"/>
              <a:gd name="connsiteY1" fmla="*/ 1143000 h 1397000"/>
              <a:gd name="connsiteX2" fmla="*/ 673100 w 1200150"/>
              <a:gd name="connsiteY2" fmla="*/ 920750 h 1397000"/>
              <a:gd name="connsiteX3" fmla="*/ 622300 w 1200150"/>
              <a:gd name="connsiteY3" fmla="*/ 793750 h 1397000"/>
              <a:gd name="connsiteX4" fmla="*/ 571500 w 1200150"/>
              <a:gd name="connsiteY4" fmla="*/ 755650 h 1397000"/>
              <a:gd name="connsiteX5" fmla="*/ 476250 w 1200150"/>
              <a:gd name="connsiteY5" fmla="*/ 736600 h 1397000"/>
              <a:gd name="connsiteX6" fmla="*/ 285750 w 1200150"/>
              <a:gd name="connsiteY6" fmla="*/ 787400 h 1397000"/>
              <a:gd name="connsiteX7" fmla="*/ 57150 w 1200150"/>
              <a:gd name="connsiteY7" fmla="*/ 1022350 h 1397000"/>
              <a:gd name="connsiteX8" fmla="*/ 0 w 1200150"/>
              <a:gd name="connsiteY8" fmla="*/ 857250 h 1397000"/>
              <a:gd name="connsiteX9" fmla="*/ 69850 w 1200150"/>
              <a:gd name="connsiteY9" fmla="*/ 679450 h 1397000"/>
              <a:gd name="connsiteX10" fmla="*/ 158750 w 1200150"/>
              <a:gd name="connsiteY10" fmla="*/ 654050 h 1397000"/>
              <a:gd name="connsiteX11" fmla="*/ 304800 w 1200150"/>
              <a:gd name="connsiteY11" fmla="*/ 412750 h 1397000"/>
              <a:gd name="connsiteX12" fmla="*/ 342900 w 1200150"/>
              <a:gd name="connsiteY12" fmla="*/ 184150 h 1397000"/>
              <a:gd name="connsiteX13" fmla="*/ 400050 w 1200150"/>
              <a:gd name="connsiteY13" fmla="*/ 57150 h 1397000"/>
              <a:gd name="connsiteX14" fmla="*/ 444500 w 1200150"/>
              <a:gd name="connsiteY14" fmla="*/ 0 h 1397000"/>
              <a:gd name="connsiteX15" fmla="*/ 539750 w 1200150"/>
              <a:gd name="connsiteY15" fmla="*/ 0 h 1397000"/>
              <a:gd name="connsiteX16" fmla="*/ 565150 w 1200150"/>
              <a:gd name="connsiteY16" fmla="*/ 31750 h 1397000"/>
              <a:gd name="connsiteX17" fmla="*/ 647700 w 1200150"/>
              <a:gd name="connsiteY17" fmla="*/ 171450 h 1397000"/>
              <a:gd name="connsiteX18" fmla="*/ 711200 w 1200150"/>
              <a:gd name="connsiteY18" fmla="*/ 222250 h 1397000"/>
              <a:gd name="connsiteX19" fmla="*/ 641350 w 1200150"/>
              <a:gd name="connsiteY19" fmla="*/ 298450 h 1397000"/>
              <a:gd name="connsiteX20" fmla="*/ 660400 w 1200150"/>
              <a:gd name="connsiteY20" fmla="*/ 374650 h 1397000"/>
              <a:gd name="connsiteX21" fmla="*/ 850900 w 1200150"/>
              <a:gd name="connsiteY21" fmla="*/ 393700 h 1397000"/>
              <a:gd name="connsiteX22" fmla="*/ 1054100 w 1200150"/>
              <a:gd name="connsiteY22" fmla="*/ 387350 h 1397000"/>
              <a:gd name="connsiteX23" fmla="*/ 1162050 w 1200150"/>
              <a:gd name="connsiteY23" fmla="*/ 304800 h 1397000"/>
              <a:gd name="connsiteX24" fmla="*/ 1200150 w 1200150"/>
              <a:gd name="connsiteY24" fmla="*/ 431800 h 1397000"/>
              <a:gd name="connsiteX25" fmla="*/ 1149350 w 1200150"/>
              <a:gd name="connsiteY25" fmla="*/ 552450 h 1397000"/>
              <a:gd name="connsiteX26" fmla="*/ 1066800 w 1200150"/>
              <a:gd name="connsiteY26" fmla="*/ 666750 h 1397000"/>
              <a:gd name="connsiteX27" fmla="*/ 990600 w 1200150"/>
              <a:gd name="connsiteY27" fmla="*/ 781050 h 1397000"/>
              <a:gd name="connsiteX28" fmla="*/ 971550 w 1200150"/>
              <a:gd name="connsiteY28" fmla="*/ 996950 h 1397000"/>
              <a:gd name="connsiteX29" fmla="*/ 939800 w 1200150"/>
              <a:gd name="connsiteY29" fmla="*/ 1130300 h 1397000"/>
              <a:gd name="connsiteX30" fmla="*/ 889000 w 1200150"/>
              <a:gd name="connsiteY30" fmla="*/ 1231900 h 1397000"/>
              <a:gd name="connsiteX31" fmla="*/ 869950 w 1200150"/>
              <a:gd name="connsiteY31" fmla="*/ 1314450 h 1397000"/>
              <a:gd name="connsiteX32" fmla="*/ 825500 w 1200150"/>
              <a:gd name="connsiteY32" fmla="*/ 1339850 h 1397000"/>
              <a:gd name="connsiteX33" fmla="*/ 736600 w 1200150"/>
              <a:gd name="connsiteY33" fmla="*/ 1333500 h 1397000"/>
              <a:gd name="connsiteX34" fmla="*/ 685800 w 1200150"/>
              <a:gd name="connsiteY34" fmla="*/ 1384300 h 1397000"/>
              <a:gd name="connsiteX35" fmla="*/ 609600 w 1200150"/>
              <a:gd name="connsiteY35" fmla="*/ 13970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00150" h="1397000">
                <a:moveTo>
                  <a:pt x="609600" y="1397000"/>
                </a:moveTo>
                <a:lnTo>
                  <a:pt x="590550" y="1143000"/>
                </a:lnTo>
                <a:lnTo>
                  <a:pt x="673100" y="920750"/>
                </a:lnTo>
                <a:lnTo>
                  <a:pt x="622300" y="793750"/>
                </a:lnTo>
                <a:lnTo>
                  <a:pt x="571500" y="755650"/>
                </a:lnTo>
                <a:lnTo>
                  <a:pt x="476250" y="736600"/>
                </a:lnTo>
                <a:lnTo>
                  <a:pt x="285750" y="787400"/>
                </a:lnTo>
                <a:lnTo>
                  <a:pt x="57150" y="1022350"/>
                </a:lnTo>
                <a:lnTo>
                  <a:pt x="0" y="857250"/>
                </a:lnTo>
                <a:lnTo>
                  <a:pt x="69850" y="679450"/>
                </a:lnTo>
                <a:lnTo>
                  <a:pt x="158750" y="654050"/>
                </a:lnTo>
                <a:lnTo>
                  <a:pt x="304800" y="412750"/>
                </a:lnTo>
                <a:lnTo>
                  <a:pt x="342900" y="184150"/>
                </a:lnTo>
                <a:lnTo>
                  <a:pt x="400050" y="57150"/>
                </a:lnTo>
                <a:lnTo>
                  <a:pt x="444500" y="0"/>
                </a:lnTo>
                <a:lnTo>
                  <a:pt x="539750" y="0"/>
                </a:lnTo>
                <a:lnTo>
                  <a:pt x="565150" y="31750"/>
                </a:lnTo>
                <a:lnTo>
                  <a:pt x="647700" y="171450"/>
                </a:lnTo>
                <a:lnTo>
                  <a:pt x="711200" y="222250"/>
                </a:lnTo>
                <a:lnTo>
                  <a:pt x="641350" y="298450"/>
                </a:lnTo>
                <a:lnTo>
                  <a:pt x="660400" y="374650"/>
                </a:lnTo>
                <a:lnTo>
                  <a:pt x="850900" y="393700"/>
                </a:lnTo>
                <a:lnTo>
                  <a:pt x="1054100" y="387350"/>
                </a:lnTo>
                <a:lnTo>
                  <a:pt x="1162050" y="304800"/>
                </a:lnTo>
                <a:lnTo>
                  <a:pt x="1200150" y="431800"/>
                </a:lnTo>
                <a:lnTo>
                  <a:pt x="1149350" y="552450"/>
                </a:lnTo>
                <a:lnTo>
                  <a:pt x="1066800" y="666750"/>
                </a:lnTo>
                <a:lnTo>
                  <a:pt x="990600" y="781050"/>
                </a:lnTo>
                <a:lnTo>
                  <a:pt x="971550" y="996950"/>
                </a:lnTo>
                <a:lnTo>
                  <a:pt x="939800" y="1130300"/>
                </a:lnTo>
                <a:lnTo>
                  <a:pt x="889000" y="1231900"/>
                </a:lnTo>
                <a:lnTo>
                  <a:pt x="869950" y="1314450"/>
                </a:lnTo>
                <a:lnTo>
                  <a:pt x="825500" y="1339850"/>
                </a:lnTo>
                <a:lnTo>
                  <a:pt x="736600" y="1333500"/>
                </a:lnTo>
                <a:lnTo>
                  <a:pt x="685800" y="1384300"/>
                </a:lnTo>
                <a:lnTo>
                  <a:pt x="609600" y="1397000"/>
                </a:lnTo>
                <a:close/>
              </a:path>
            </a:pathLst>
          </a:cu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8" name="Freeform: Shape 3077">
            <a:extLst>
              <a:ext uri="{FF2B5EF4-FFF2-40B4-BE49-F238E27FC236}">
                <a16:creationId xmlns:a16="http://schemas.microsoft.com/office/drawing/2014/main" id="{57701887-6AF3-4E94-8034-2FC12E0B0A5B}"/>
              </a:ext>
            </a:extLst>
          </p:cNvPr>
          <p:cNvSpPr/>
          <p:nvPr/>
        </p:nvSpPr>
        <p:spPr>
          <a:xfrm>
            <a:off x="10452100" y="3143250"/>
            <a:ext cx="615950" cy="514350"/>
          </a:xfrm>
          <a:custGeom>
            <a:avLst/>
            <a:gdLst>
              <a:gd name="connsiteX0" fmla="*/ 158750 w 615950"/>
              <a:gd name="connsiteY0" fmla="*/ 514350 h 514350"/>
              <a:gd name="connsiteX1" fmla="*/ 311150 w 615950"/>
              <a:gd name="connsiteY1" fmla="*/ 387350 h 514350"/>
              <a:gd name="connsiteX2" fmla="*/ 444500 w 615950"/>
              <a:gd name="connsiteY2" fmla="*/ 285750 h 514350"/>
              <a:gd name="connsiteX3" fmla="*/ 609600 w 615950"/>
              <a:gd name="connsiteY3" fmla="*/ 215900 h 514350"/>
              <a:gd name="connsiteX4" fmla="*/ 615950 w 615950"/>
              <a:gd name="connsiteY4" fmla="*/ 107950 h 514350"/>
              <a:gd name="connsiteX5" fmla="*/ 444500 w 615950"/>
              <a:gd name="connsiteY5" fmla="*/ 57150 h 514350"/>
              <a:gd name="connsiteX6" fmla="*/ 273050 w 615950"/>
              <a:gd name="connsiteY6" fmla="*/ 0 h 514350"/>
              <a:gd name="connsiteX7" fmla="*/ 158750 w 615950"/>
              <a:gd name="connsiteY7" fmla="*/ 19050 h 514350"/>
              <a:gd name="connsiteX8" fmla="*/ 50800 w 615950"/>
              <a:gd name="connsiteY8" fmla="*/ 95250 h 514350"/>
              <a:gd name="connsiteX9" fmla="*/ 25400 w 615950"/>
              <a:gd name="connsiteY9" fmla="*/ 177800 h 514350"/>
              <a:gd name="connsiteX10" fmla="*/ 0 w 615950"/>
              <a:gd name="connsiteY10" fmla="*/ 279400 h 514350"/>
              <a:gd name="connsiteX11" fmla="*/ 63500 w 615950"/>
              <a:gd name="connsiteY11" fmla="*/ 406400 h 514350"/>
              <a:gd name="connsiteX12" fmla="*/ 158750 w 615950"/>
              <a:gd name="connsiteY12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950" h="514350">
                <a:moveTo>
                  <a:pt x="158750" y="514350"/>
                </a:moveTo>
                <a:lnTo>
                  <a:pt x="311150" y="387350"/>
                </a:lnTo>
                <a:lnTo>
                  <a:pt x="444500" y="285750"/>
                </a:lnTo>
                <a:lnTo>
                  <a:pt x="609600" y="215900"/>
                </a:lnTo>
                <a:lnTo>
                  <a:pt x="615950" y="107950"/>
                </a:lnTo>
                <a:lnTo>
                  <a:pt x="444500" y="57150"/>
                </a:lnTo>
                <a:lnTo>
                  <a:pt x="273050" y="0"/>
                </a:lnTo>
                <a:lnTo>
                  <a:pt x="158750" y="19050"/>
                </a:lnTo>
                <a:lnTo>
                  <a:pt x="50800" y="95250"/>
                </a:lnTo>
                <a:lnTo>
                  <a:pt x="25400" y="177800"/>
                </a:lnTo>
                <a:lnTo>
                  <a:pt x="0" y="279400"/>
                </a:lnTo>
                <a:lnTo>
                  <a:pt x="63500" y="406400"/>
                </a:lnTo>
                <a:lnTo>
                  <a:pt x="158750" y="514350"/>
                </a:lnTo>
                <a:close/>
              </a:path>
            </a:pathLst>
          </a:cu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9" name="Freeform: Shape 3078">
            <a:extLst>
              <a:ext uri="{FF2B5EF4-FFF2-40B4-BE49-F238E27FC236}">
                <a16:creationId xmlns:a16="http://schemas.microsoft.com/office/drawing/2014/main" id="{D1ED6997-D4B2-410A-AA00-FB2CAC7096E9}"/>
              </a:ext>
            </a:extLst>
          </p:cNvPr>
          <p:cNvSpPr/>
          <p:nvPr/>
        </p:nvSpPr>
        <p:spPr>
          <a:xfrm>
            <a:off x="9632950" y="1479550"/>
            <a:ext cx="571500" cy="647700"/>
          </a:xfrm>
          <a:custGeom>
            <a:avLst/>
            <a:gdLst>
              <a:gd name="connsiteX0" fmla="*/ 76200 w 571500"/>
              <a:gd name="connsiteY0" fmla="*/ 647700 h 647700"/>
              <a:gd name="connsiteX1" fmla="*/ 203200 w 571500"/>
              <a:gd name="connsiteY1" fmla="*/ 488950 h 647700"/>
              <a:gd name="connsiteX2" fmla="*/ 298450 w 571500"/>
              <a:gd name="connsiteY2" fmla="*/ 482600 h 647700"/>
              <a:gd name="connsiteX3" fmla="*/ 374650 w 571500"/>
              <a:gd name="connsiteY3" fmla="*/ 495300 h 647700"/>
              <a:gd name="connsiteX4" fmla="*/ 425450 w 571500"/>
              <a:gd name="connsiteY4" fmla="*/ 508000 h 647700"/>
              <a:gd name="connsiteX5" fmla="*/ 508000 w 571500"/>
              <a:gd name="connsiteY5" fmla="*/ 501650 h 647700"/>
              <a:gd name="connsiteX6" fmla="*/ 571500 w 571500"/>
              <a:gd name="connsiteY6" fmla="*/ 463550 h 647700"/>
              <a:gd name="connsiteX7" fmla="*/ 558800 w 571500"/>
              <a:gd name="connsiteY7" fmla="*/ 298450 h 647700"/>
              <a:gd name="connsiteX8" fmla="*/ 457200 w 571500"/>
              <a:gd name="connsiteY8" fmla="*/ 190500 h 647700"/>
              <a:gd name="connsiteX9" fmla="*/ 361950 w 571500"/>
              <a:gd name="connsiteY9" fmla="*/ 177800 h 647700"/>
              <a:gd name="connsiteX10" fmla="*/ 285750 w 571500"/>
              <a:gd name="connsiteY10" fmla="*/ 215900 h 647700"/>
              <a:gd name="connsiteX11" fmla="*/ 196850 w 571500"/>
              <a:gd name="connsiteY11" fmla="*/ 203200 h 647700"/>
              <a:gd name="connsiteX12" fmla="*/ 76200 w 571500"/>
              <a:gd name="connsiteY12" fmla="*/ 0 h 647700"/>
              <a:gd name="connsiteX13" fmla="*/ 19050 w 571500"/>
              <a:gd name="connsiteY13" fmla="*/ 31750 h 647700"/>
              <a:gd name="connsiteX14" fmla="*/ 6350 w 571500"/>
              <a:gd name="connsiteY14" fmla="*/ 88900 h 647700"/>
              <a:gd name="connsiteX15" fmla="*/ 0 w 571500"/>
              <a:gd name="connsiteY15" fmla="*/ 368300 h 647700"/>
              <a:gd name="connsiteX16" fmla="*/ 0 w 571500"/>
              <a:gd name="connsiteY16" fmla="*/ 552450 h 647700"/>
              <a:gd name="connsiteX17" fmla="*/ 76200 w 571500"/>
              <a:gd name="connsiteY17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1500" h="647700">
                <a:moveTo>
                  <a:pt x="76200" y="647700"/>
                </a:moveTo>
                <a:lnTo>
                  <a:pt x="203200" y="488950"/>
                </a:lnTo>
                <a:lnTo>
                  <a:pt x="298450" y="482600"/>
                </a:lnTo>
                <a:lnTo>
                  <a:pt x="374650" y="495300"/>
                </a:lnTo>
                <a:lnTo>
                  <a:pt x="425450" y="508000"/>
                </a:lnTo>
                <a:lnTo>
                  <a:pt x="508000" y="501650"/>
                </a:lnTo>
                <a:lnTo>
                  <a:pt x="571500" y="463550"/>
                </a:lnTo>
                <a:lnTo>
                  <a:pt x="558800" y="298450"/>
                </a:lnTo>
                <a:lnTo>
                  <a:pt x="457200" y="190500"/>
                </a:lnTo>
                <a:lnTo>
                  <a:pt x="361950" y="177800"/>
                </a:lnTo>
                <a:lnTo>
                  <a:pt x="285750" y="215900"/>
                </a:lnTo>
                <a:lnTo>
                  <a:pt x="196850" y="203200"/>
                </a:lnTo>
                <a:lnTo>
                  <a:pt x="76200" y="0"/>
                </a:lnTo>
                <a:lnTo>
                  <a:pt x="19050" y="31750"/>
                </a:lnTo>
                <a:lnTo>
                  <a:pt x="6350" y="88900"/>
                </a:lnTo>
                <a:lnTo>
                  <a:pt x="0" y="368300"/>
                </a:lnTo>
                <a:lnTo>
                  <a:pt x="0" y="552450"/>
                </a:lnTo>
                <a:lnTo>
                  <a:pt x="76200" y="647700"/>
                </a:lnTo>
                <a:close/>
              </a:path>
            </a:pathLst>
          </a:cu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80" name="Freeform: Shape 3079">
            <a:extLst>
              <a:ext uri="{FF2B5EF4-FFF2-40B4-BE49-F238E27FC236}">
                <a16:creationId xmlns:a16="http://schemas.microsoft.com/office/drawing/2014/main" id="{18DFC52F-2484-4061-8CEF-391C631BAA30}"/>
              </a:ext>
            </a:extLst>
          </p:cNvPr>
          <p:cNvSpPr/>
          <p:nvPr/>
        </p:nvSpPr>
        <p:spPr>
          <a:xfrm>
            <a:off x="10102850" y="1060450"/>
            <a:ext cx="304800" cy="419100"/>
          </a:xfrm>
          <a:custGeom>
            <a:avLst/>
            <a:gdLst>
              <a:gd name="connsiteX0" fmla="*/ 279400 w 304800"/>
              <a:gd name="connsiteY0" fmla="*/ 419100 h 419100"/>
              <a:gd name="connsiteX1" fmla="*/ 215900 w 304800"/>
              <a:gd name="connsiteY1" fmla="*/ 368300 h 419100"/>
              <a:gd name="connsiteX2" fmla="*/ 101600 w 304800"/>
              <a:gd name="connsiteY2" fmla="*/ 361950 h 419100"/>
              <a:gd name="connsiteX3" fmla="*/ 19050 w 304800"/>
              <a:gd name="connsiteY3" fmla="*/ 266700 h 419100"/>
              <a:gd name="connsiteX4" fmla="*/ 0 w 304800"/>
              <a:gd name="connsiteY4" fmla="*/ 158750 h 419100"/>
              <a:gd name="connsiteX5" fmla="*/ 95250 w 304800"/>
              <a:gd name="connsiteY5" fmla="*/ 0 h 419100"/>
              <a:gd name="connsiteX6" fmla="*/ 177800 w 304800"/>
              <a:gd name="connsiteY6" fmla="*/ 38100 h 419100"/>
              <a:gd name="connsiteX7" fmla="*/ 260350 w 304800"/>
              <a:gd name="connsiteY7" fmla="*/ 165100 h 419100"/>
              <a:gd name="connsiteX8" fmla="*/ 304800 w 304800"/>
              <a:gd name="connsiteY8" fmla="*/ 342900 h 419100"/>
              <a:gd name="connsiteX9" fmla="*/ 279400 w 304800"/>
              <a:gd name="connsiteY9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800" h="419100">
                <a:moveTo>
                  <a:pt x="279400" y="419100"/>
                </a:moveTo>
                <a:lnTo>
                  <a:pt x="215900" y="368300"/>
                </a:lnTo>
                <a:lnTo>
                  <a:pt x="101600" y="361950"/>
                </a:lnTo>
                <a:lnTo>
                  <a:pt x="19050" y="266700"/>
                </a:lnTo>
                <a:lnTo>
                  <a:pt x="0" y="158750"/>
                </a:lnTo>
                <a:lnTo>
                  <a:pt x="95250" y="0"/>
                </a:lnTo>
                <a:lnTo>
                  <a:pt x="177800" y="38100"/>
                </a:lnTo>
                <a:lnTo>
                  <a:pt x="260350" y="165100"/>
                </a:lnTo>
                <a:lnTo>
                  <a:pt x="304800" y="342900"/>
                </a:lnTo>
                <a:lnTo>
                  <a:pt x="279400" y="419100"/>
                </a:lnTo>
                <a:close/>
              </a:path>
            </a:pathLst>
          </a:cu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48395F3-1BCA-428C-BEA9-241ACD8FED76}"/>
              </a:ext>
            </a:extLst>
          </p:cNvPr>
          <p:cNvSpPr txBox="1">
            <a:spLocks/>
          </p:cNvSpPr>
          <p:nvPr/>
        </p:nvSpPr>
        <p:spPr>
          <a:xfrm>
            <a:off x="1653335" y="3040050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+ 0.6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9AD20394-B4D1-4E22-9CA9-81E4CF3F777C}"/>
              </a:ext>
            </a:extLst>
          </p:cNvPr>
          <p:cNvSpPr txBox="1">
            <a:spLocks/>
          </p:cNvSpPr>
          <p:nvPr/>
        </p:nvSpPr>
        <p:spPr>
          <a:xfrm>
            <a:off x="2071332" y="2161832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- 0.6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A6BA00C-B958-4A9C-8661-47CA05CEA52D}"/>
              </a:ext>
            </a:extLst>
          </p:cNvPr>
          <p:cNvSpPr txBox="1">
            <a:spLocks/>
          </p:cNvSpPr>
          <p:nvPr/>
        </p:nvSpPr>
        <p:spPr>
          <a:xfrm>
            <a:off x="235340" y="1591869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+ 0.8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5839ED3A-76E3-47CD-BF95-A2D3A54A20CF}"/>
              </a:ext>
            </a:extLst>
          </p:cNvPr>
          <p:cNvSpPr txBox="1">
            <a:spLocks/>
          </p:cNvSpPr>
          <p:nvPr/>
        </p:nvSpPr>
        <p:spPr>
          <a:xfrm>
            <a:off x="1361012" y="1533196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- 0.4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CE64CC2A-E653-4C9E-9F71-AD312C9A9561}"/>
              </a:ext>
            </a:extLst>
          </p:cNvPr>
          <p:cNvSpPr txBox="1">
            <a:spLocks/>
          </p:cNvSpPr>
          <p:nvPr/>
        </p:nvSpPr>
        <p:spPr>
          <a:xfrm>
            <a:off x="1120658" y="1267563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- 0.4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08580606-3D39-45D7-AC4A-7A8B46F59957}"/>
              </a:ext>
            </a:extLst>
          </p:cNvPr>
          <p:cNvSpPr txBox="1">
            <a:spLocks/>
          </p:cNvSpPr>
          <p:nvPr/>
        </p:nvSpPr>
        <p:spPr>
          <a:xfrm>
            <a:off x="476780" y="1287605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- 0.4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6F53194B-CA2B-45DC-8583-D5ED80A9F9BE}"/>
              </a:ext>
            </a:extLst>
          </p:cNvPr>
          <p:cNvSpPr txBox="1">
            <a:spLocks/>
          </p:cNvSpPr>
          <p:nvPr/>
        </p:nvSpPr>
        <p:spPr>
          <a:xfrm>
            <a:off x="4248953" y="3657958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+ 0.6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E042BDF1-C2A2-419A-8357-CDA32C9B1F55}"/>
              </a:ext>
            </a:extLst>
          </p:cNvPr>
          <p:cNvSpPr txBox="1">
            <a:spLocks/>
          </p:cNvSpPr>
          <p:nvPr/>
        </p:nvSpPr>
        <p:spPr>
          <a:xfrm>
            <a:off x="5133833" y="2741226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- 0.4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2919953B-2A18-41A1-A262-69FE6C1C50F0}"/>
              </a:ext>
            </a:extLst>
          </p:cNvPr>
          <p:cNvSpPr txBox="1">
            <a:spLocks/>
          </p:cNvSpPr>
          <p:nvPr/>
        </p:nvSpPr>
        <p:spPr>
          <a:xfrm>
            <a:off x="4048860" y="2645373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- 0.2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9FFD7604-F5FE-48C1-B6B6-107337BF1613}"/>
              </a:ext>
            </a:extLst>
          </p:cNvPr>
          <p:cNvSpPr txBox="1">
            <a:spLocks/>
          </p:cNvSpPr>
          <p:nvPr/>
        </p:nvSpPr>
        <p:spPr>
          <a:xfrm>
            <a:off x="3538778" y="2051704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- 0.6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6D76E6CF-D38D-4857-91AF-787BBD3C153A}"/>
              </a:ext>
            </a:extLst>
          </p:cNvPr>
          <p:cNvSpPr txBox="1">
            <a:spLocks/>
          </p:cNvSpPr>
          <p:nvPr/>
        </p:nvSpPr>
        <p:spPr>
          <a:xfrm>
            <a:off x="7050635" y="2737573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- 0.8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73B6FB56-9179-4532-AAF1-07206E4CA047}"/>
              </a:ext>
            </a:extLst>
          </p:cNvPr>
          <p:cNvSpPr txBox="1">
            <a:spLocks/>
          </p:cNvSpPr>
          <p:nvPr/>
        </p:nvSpPr>
        <p:spPr>
          <a:xfrm>
            <a:off x="8319601" y="2346791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+ 0.6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27B61385-FEAD-4E3E-844C-51953978FF71}"/>
              </a:ext>
            </a:extLst>
          </p:cNvPr>
          <p:cNvSpPr txBox="1">
            <a:spLocks/>
          </p:cNvSpPr>
          <p:nvPr/>
        </p:nvSpPr>
        <p:spPr>
          <a:xfrm>
            <a:off x="8187690" y="2783152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+ 0.6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2AF47B3-3141-4699-A394-21DAF785A524}"/>
              </a:ext>
            </a:extLst>
          </p:cNvPr>
          <p:cNvSpPr txBox="1">
            <a:spLocks/>
          </p:cNvSpPr>
          <p:nvPr/>
        </p:nvSpPr>
        <p:spPr>
          <a:xfrm>
            <a:off x="6498273" y="1694520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+ 0.8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9A63E17C-CEA3-4F3B-AF0C-B15D2790742D}"/>
              </a:ext>
            </a:extLst>
          </p:cNvPr>
          <p:cNvSpPr txBox="1">
            <a:spLocks/>
          </p:cNvSpPr>
          <p:nvPr/>
        </p:nvSpPr>
        <p:spPr>
          <a:xfrm>
            <a:off x="7418660" y="1548513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- 1.0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98644949-9401-4733-A176-CFBB292F144F}"/>
              </a:ext>
            </a:extLst>
          </p:cNvPr>
          <p:cNvSpPr txBox="1">
            <a:spLocks/>
          </p:cNvSpPr>
          <p:nvPr/>
        </p:nvSpPr>
        <p:spPr>
          <a:xfrm>
            <a:off x="6957141" y="1570851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- 0.8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448AD503-2635-41E4-A77E-8343696322B4}"/>
              </a:ext>
            </a:extLst>
          </p:cNvPr>
          <p:cNvSpPr txBox="1">
            <a:spLocks/>
          </p:cNvSpPr>
          <p:nvPr/>
        </p:nvSpPr>
        <p:spPr>
          <a:xfrm>
            <a:off x="11195021" y="2283245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+ 0.4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3A20ED0A-0E5D-418F-8A09-D9F0CE49E0CE}"/>
              </a:ext>
            </a:extLst>
          </p:cNvPr>
          <p:cNvSpPr txBox="1">
            <a:spLocks/>
          </p:cNvSpPr>
          <p:nvPr/>
        </p:nvSpPr>
        <p:spPr>
          <a:xfrm>
            <a:off x="9960900" y="2414870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- 0.4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5899C7D2-3597-4E42-9C5D-9A98C49DF71A}"/>
              </a:ext>
            </a:extLst>
          </p:cNvPr>
          <p:cNvSpPr txBox="1">
            <a:spLocks/>
          </p:cNvSpPr>
          <p:nvPr/>
        </p:nvSpPr>
        <p:spPr>
          <a:xfrm>
            <a:off x="10439943" y="1753193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- 0.6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5F4DFC8-A2CD-46A4-AD34-45E84A09E68A}"/>
              </a:ext>
            </a:extLst>
          </p:cNvPr>
          <p:cNvSpPr/>
          <p:nvPr/>
        </p:nvSpPr>
        <p:spPr>
          <a:xfrm>
            <a:off x="1447486" y="2785145"/>
            <a:ext cx="611938" cy="871482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D489D59-6925-4029-ABC0-2A0427F2176C}"/>
              </a:ext>
            </a:extLst>
          </p:cNvPr>
          <p:cNvSpPr/>
          <p:nvPr/>
        </p:nvSpPr>
        <p:spPr>
          <a:xfrm>
            <a:off x="6908283" y="1287605"/>
            <a:ext cx="1277529" cy="687557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5C4FFDFC-4DA0-4519-9321-AC1C5DC0BC94}"/>
              </a:ext>
            </a:extLst>
          </p:cNvPr>
          <p:cNvSpPr txBox="1">
            <a:spLocks/>
          </p:cNvSpPr>
          <p:nvPr/>
        </p:nvSpPr>
        <p:spPr>
          <a:xfrm>
            <a:off x="1211993" y="3163328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+ 0.6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AEF98C78-B19B-4813-8AFA-41417ED0B01B}"/>
              </a:ext>
            </a:extLst>
          </p:cNvPr>
          <p:cNvSpPr txBox="1">
            <a:spLocks/>
          </p:cNvSpPr>
          <p:nvPr/>
        </p:nvSpPr>
        <p:spPr>
          <a:xfrm>
            <a:off x="4539653" y="1229823"/>
            <a:ext cx="446750" cy="161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8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- 0.4</a:t>
            </a:r>
            <a:endParaRPr lang="pt-BR" sz="800" b="1" dirty="0">
              <a:solidFill>
                <a:srgbClr val="FFFF00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B6507E58-B6C7-4EE5-8904-76FDFF7C30F3}"/>
              </a:ext>
            </a:extLst>
          </p:cNvPr>
          <p:cNvSpPr txBox="1">
            <a:spLocks/>
          </p:cNvSpPr>
          <p:nvPr/>
        </p:nvSpPr>
        <p:spPr>
          <a:xfrm>
            <a:off x="4899885" y="5565155"/>
            <a:ext cx="4218544" cy="73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Diferenças entre fases da PDO é mais evidente na Bacia Amazônica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92D171CD-5C9A-40E5-B707-A68C51FDD4FE}"/>
              </a:ext>
            </a:extLst>
          </p:cNvPr>
          <p:cNvSpPr txBox="1">
            <a:spLocks/>
          </p:cNvSpPr>
          <p:nvPr/>
        </p:nvSpPr>
        <p:spPr>
          <a:xfrm>
            <a:off x="4806598" y="4634188"/>
            <a:ext cx="4218544" cy="73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Sinais de Anomalias são mais fortes durante a WPDO</a:t>
            </a:r>
          </a:p>
        </p:txBody>
      </p:sp>
      <p:sp>
        <p:nvSpPr>
          <p:cNvPr id="65" name="Retângulo 8">
            <a:extLst>
              <a:ext uri="{FF2B5EF4-FFF2-40B4-BE49-F238E27FC236}">
                <a16:creationId xmlns:a16="http://schemas.microsoft.com/office/drawing/2014/main" id="{498DE1DD-95A5-4909-8786-E4511DAFAF39}"/>
              </a:ext>
            </a:extLst>
          </p:cNvPr>
          <p:cNvSpPr/>
          <p:nvPr/>
        </p:nvSpPr>
        <p:spPr>
          <a:xfrm>
            <a:off x="0" y="652855"/>
            <a:ext cx="3038814" cy="36227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tângulo 8">
            <a:extLst>
              <a:ext uri="{FF2B5EF4-FFF2-40B4-BE49-F238E27FC236}">
                <a16:creationId xmlns:a16="http://schemas.microsoft.com/office/drawing/2014/main" id="{1FCC1DA9-E12D-4FCD-9EA3-2964F2E4E1EF}"/>
              </a:ext>
            </a:extLst>
          </p:cNvPr>
          <p:cNvSpPr/>
          <p:nvPr/>
        </p:nvSpPr>
        <p:spPr>
          <a:xfrm>
            <a:off x="6208691" y="633192"/>
            <a:ext cx="3038814" cy="36227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EB9E9CB-0859-4B48-BB6C-B47691EE7692}"/>
              </a:ext>
            </a:extLst>
          </p:cNvPr>
          <p:cNvSpPr/>
          <p:nvPr/>
        </p:nvSpPr>
        <p:spPr>
          <a:xfrm>
            <a:off x="168802" y="4585763"/>
            <a:ext cx="4438650" cy="847176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FD6EC877-85AC-49A8-A2A1-920E58DA4027}"/>
              </a:ext>
            </a:extLst>
          </p:cNvPr>
          <p:cNvSpPr txBox="1">
            <a:spLocks/>
          </p:cNvSpPr>
          <p:nvPr/>
        </p:nvSpPr>
        <p:spPr>
          <a:xfrm>
            <a:off x="185740" y="4620897"/>
            <a:ext cx="4370851" cy="73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Padrões de Precipitação se apresentam alterados em distintas fases da PDO</a:t>
            </a:r>
          </a:p>
        </p:txBody>
      </p:sp>
    </p:spTree>
    <p:extLst>
      <p:ext uri="{BB962C8B-B14F-4D97-AF65-F5344CB8AC3E}">
        <p14:creationId xmlns:p14="http://schemas.microsoft.com/office/powerpoint/2010/main" val="261911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845DE682-71CD-4F0A-8931-33169C42A892}"/>
              </a:ext>
            </a:extLst>
          </p:cNvPr>
          <p:cNvSpPr/>
          <p:nvPr/>
        </p:nvSpPr>
        <p:spPr>
          <a:xfrm>
            <a:off x="3669553" y="2016445"/>
            <a:ext cx="4897356" cy="725618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1EDC4E2-4CA6-4C4D-9B9E-241E4998428F}"/>
              </a:ext>
            </a:extLst>
          </p:cNvPr>
          <p:cNvSpPr/>
          <p:nvPr/>
        </p:nvSpPr>
        <p:spPr>
          <a:xfrm>
            <a:off x="3642524" y="3104569"/>
            <a:ext cx="4897356" cy="996795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E5196C5-90AC-4763-8749-4B57EC0763C0}"/>
              </a:ext>
            </a:extLst>
          </p:cNvPr>
          <p:cNvSpPr/>
          <p:nvPr/>
        </p:nvSpPr>
        <p:spPr>
          <a:xfrm>
            <a:off x="3676007" y="4282598"/>
            <a:ext cx="4897356" cy="700497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E21727E-12CD-4543-9E82-42F63B53A3A4}"/>
              </a:ext>
            </a:extLst>
          </p:cNvPr>
          <p:cNvSpPr/>
          <p:nvPr/>
        </p:nvSpPr>
        <p:spPr>
          <a:xfrm>
            <a:off x="3662905" y="534439"/>
            <a:ext cx="4897356" cy="987862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3637906" y="469900"/>
            <a:ext cx="4815444" cy="4629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Distribuição dos valores de </a:t>
            </a:r>
            <a:r>
              <a:rPr lang="pt-BR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Χ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positivo (convergente) e negativo (divergente) durante WPDO e CPDO.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Circulação de Walker Anômala representada a partir de </a:t>
            </a:r>
            <a:r>
              <a:rPr lang="el-GR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Localização de atividade </a:t>
            </a:r>
            <a:r>
              <a:rPr lang="pt-BR" sz="1800" dirty="0" err="1">
                <a:latin typeface="Times New Roman" pitchFamily="18" charset="0"/>
                <a:cs typeface="Times New Roman" pitchFamily="18" charset="0"/>
              </a:rPr>
              <a:t>anticiclonal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 no PC/PL a partir de </a:t>
            </a:r>
            <a:r>
              <a:rPr lang="pt-BR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Ψ.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Forte Padrão de O</a:t>
            </a:r>
            <a:r>
              <a:rPr lang="pt-BR" sz="1800" baseline="-25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 em CPDO.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Características Regionais;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Cinturão de Centros Ciclônicos nas latitudes médias no HS (Característica da Fase – da AAO)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53F6F3-1FE9-4247-97D3-611488DF30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001501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</a:pPr>
            <a:r>
              <a:rPr lang="pt-BR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Padrões Relacionados a EN durante ND</a:t>
            </a:r>
            <a:r>
              <a:rPr lang="pt-BR" sz="2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  <a:r>
              <a:rPr lang="pt-BR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Diferença entre Regimes WPDO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(L)</a:t>
            </a:r>
            <a:r>
              <a:rPr lang="pt-BR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CPDO </a:t>
            </a:r>
            <a:r>
              <a:rPr lang="pt-BR" sz="2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(R)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90500" y="558800"/>
            <a:ext cx="3416301" cy="6134100"/>
            <a:chOff x="0" y="596900"/>
            <a:chExt cx="3416301" cy="61341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796" t="17037" r="61362" b="14222"/>
            <a:stretch/>
          </p:blipFill>
          <p:spPr bwMode="auto">
            <a:xfrm>
              <a:off x="0" y="596900"/>
              <a:ext cx="3378200" cy="416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704" t="44815" r="61104" b="22741"/>
            <a:stretch/>
          </p:blipFill>
          <p:spPr bwMode="auto">
            <a:xfrm>
              <a:off x="1" y="4762500"/>
              <a:ext cx="3416300" cy="196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tângulo 8"/>
          <p:cNvSpPr/>
          <p:nvPr/>
        </p:nvSpPr>
        <p:spPr>
          <a:xfrm>
            <a:off x="152400" y="469900"/>
            <a:ext cx="3416300" cy="6197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693624" y="469900"/>
            <a:ext cx="3441710" cy="61976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670956" y="2463800"/>
            <a:ext cx="2059544" cy="416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ω 500 mb médio</a:t>
            </a:r>
            <a:endParaRPr lang="pt-BR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658256" y="4495800"/>
            <a:ext cx="2059544" cy="416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 200 mb médio</a:t>
            </a:r>
            <a:endParaRPr lang="pt-BR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1686956" y="444500"/>
            <a:ext cx="2059544" cy="416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Χ 200 mb médio</a:t>
            </a:r>
            <a:endParaRPr lang="pt-BR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BD304B1-FC9D-4BD1-AB48-3FBC7A92FCEE}"/>
              </a:ext>
            </a:extLst>
          </p:cNvPr>
          <p:cNvSpPr txBox="1">
            <a:spLocks/>
          </p:cNvSpPr>
          <p:nvPr/>
        </p:nvSpPr>
        <p:spPr>
          <a:xfrm>
            <a:off x="3564859" y="6195060"/>
            <a:ext cx="5173307" cy="588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Fig. 3: Anomalias de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Circulação (</a:t>
            </a:r>
            <a:r>
              <a:rPr lang="pt-BR" sz="1400" i="1" dirty="0">
                <a:latin typeface="Times New Roman" pitchFamily="18" charset="0"/>
                <a:cs typeface="Times New Roman" pitchFamily="18" charset="0"/>
              </a:rPr>
              <a:t>Χ, ω e Ψ) durante WPDO e CPDO </a:t>
            </a:r>
            <a:endParaRPr lang="pt-BR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Valores Positivos (Negativos) 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estão em linha sólida (pontilhada)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0D892-07B5-456B-B58A-95819E13B5A1}"/>
              </a:ext>
            </a:extLst>
          </p:cNvPr>
          <p:cNvCxnSpPr/>
          <p:nvPr/>
        </p:nvCxnSpPr>
        <p:spPr>
          <a:xfrm>
            <a:off x="670956" y="5646420"/>
            <a:ext cx="2803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7">
            <a:extLst>
              <a:ext uri="{FF2B5EF4-FFF2-40B4-BE49-F238E27FC236}">
                <a16:creationId xmlns:a16="http://schemas.microsoft.com/office/drawing/2014/main" id="{B367C67D-C619-4E80-A100-1923C25ACCA3}"/>
              </a:ext>
            </a:extLst>
          </p:cNvPr>
          <p:cNvGrpSpPr/>
          <p:nvPr/>
        </p:nvGrpSpPr>
        <p:grpSpPr>
          <a:xfrm>
            <a:off x="8740026" y="520700"/>
            <a:ext cx="3381923" cy="6134100"/>
            <a:chOff x="3395470" y="596900"/>
            <a:chExt cx="3381923" cy="6134100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05302169-8DF7-4E26-BEE9-1FBCC3C323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8816" t="17037" r="26482" b="14222"/>
            <a:stretch/>
          </p:blipFill>
          <p:spPr bwMode="auto">
            <a:xfrm>
              <a:off x="3395470" y="596900"/>
              <a:ext cx="3364651" cy="416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">
              <a:extLst>
                <a:ext uri="{FF2B5EF4-FFF2-40B4-BE49-F238E27FC236}">
                  <a16:creationId xmlns:a16="http://schemas.microsoft.com/office/drawing/2014/main" id="{5AF45160-D1AB-4382-933B-C6CA902F77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8860" t="44815" r="26481" b="22741"/>
            <a:stretch/>
          </p:blipFill>
          <p:spPr bwMode="auto">
            <a:xfrm>
              <a:off x="3412742" y="4762500"/>
              <a:ext cx="3364651" cy="196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10234057" y="399765"/>
            <a:ext cx="2059544" cy="416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Χ 200 mb médio</a:t>
            </a:r>
            <a:endParaRPr lang="pt-BR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9204285" y="2451100"/>
            <a:ext cx="2059544" cy="416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ω 500 mb médio</a:t>
            </a:r>
            <a:endParaRPr lang="pt-BR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9243456" y="4443049"/>
            <a:ext cx="2059544" cy="416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 200 mb médio</a:t>
            </a:r>
            <a:endParaRPr lang="pt-BR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3ACC8456-8C82-483E-8725-E17A1FD4885A}"/>
              </a:ext>
            </a:extLst>
          </p:cNvPr>
          <p:cNvSpPr txBox="1">
            <a:spLocks/>
          </p:cNvSpPr>
          <p:nvPr/>
        </p:nvSpPr>
        <p:spPr>
          <a:xfrm>
            <a:off x="1572469" y="1503670"/>
            <a:ext cx="326182" cy="31732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D4F3053A-A35A-464B-BB83-1F8B85948BA2}"/>
              </a:ext>
            </a:extLst>
          </p:cNvPr>
          <p:cNvSpPr txBox="1">
            <a:spLocks/>
          </p:cNvSpPr>
          <p:nvPr/>
        </p:nvSpPr>
        <p:spPr>
          <a:xfrm>
            <a:off x="10655627" y="1420254"/>
            <a:ext cx="326182" cy="31732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D09E2946-6898-4514-9F37-08B77101CF79}"/>
              </a:ext>
            </a:extLst>
          </p:cNvPr>
          <p:cNvSpPr txBox="1">
            <a:spLocks/>
          </p:cNvSpPr>
          <p:nvPr/>
        </p:nvSpPr>
        <p:spPr>
          <a:xfrm>
            <a:off x="1673322" y="1749972"/>
            <a:ext cx="374455" cy="416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F8BB3EAB-09EB-4997-B51A-1A3A592E4675}"/>
              </a:ext>
            </a:extLst>
          </p:cNvPr>
          <p:cNvSpPr txBox="1">
            <a:spLocks/>
          </p:cNvSpPr>
          <p:nvPr/>
        </p:nvSpPr>
        <p:spPr>
          <a:xfrm>
            <a:off x="853838" y="1745888"/>
            <a:ext cx="374455" cy="416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FE220CF-BB73-4CB7-BBF2-1B73E1D60515}"/>
              </a:ext>
            </a:extLst>
          </p:cNvPr>
          <p:cNvSpPr txBox="1">
            <a:spLocks/>
          </p:cNvSpPr>
          <p:nvPr/>
        </p:nvSpPr>
        <p:spPr>
          <a:xfrm>
            <a:off x="2652020" y="1551544"/>
            <a:ext cx="374455" cy="416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D67D9C2-8AC7-434F-B0C1-38F20B8B630A}"/>
              </a:ext>
            </a:extLst>
          </p:cNvPr>
          <p:cNvSpPr txBox="1">
            <a:spLocks/>
          </p:cNvSpPr>
          <p:nvPr/>
        </p:nvSpPr>
        <p:spPr>
          <a:xfrm>
            <a:off x="10794401" y="1721988"/>
            <a:ext cx="374455" cy="416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64BDF47-4F8C-455E-A8C1-801A0817550E}"/>
              </a:ext>
            </a:extLst>
          </p:cNvPr>
          <p:cNvSpPr txBox="1">
            <a:spLocks/>
          </p:cNvSpPr>
          <p:nvPr/>
        </p:nvSpPr>
        <p:spPr>
          <a:xfrm>
            <a:off x="10079506" y="1695106"/>
            <a:ext cx="374455" cy="416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070897F-5558-4C51-8630-D9D18A05F149}"/>
              </a:ext>
            </a:extLst>
          </p:cNvPr>
          <p:cNvSpPr txBox="1">
            <a:spLocks/>
          </p:cNvSpPr>
          <p:nvPr/>
        </p:nvSpPr>
        <p:spPr>
          <a:xfrm>
            <a:off x="11588980" y="1773155"/>
            <a:ext cx="374455" cy="416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81B56CC5-8855-412F-948A-77BE3FE040A9}"/>
              </a:ext>
            </a:extLst>
          </p:cNvPr>
          <p:cNvSpPr txBox="1">
            <a:spLocks/>
          </p:cNvSpPr>
          <p:nvPr/>
        </p:nvSpPr>
        <p:spPr>
          <a:xfrm>
            <a:off x="1012654" y="1442401"/>
            <a:ext cx="326182" cy="31732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9D6C4E4D-35C4-41FA-9CDA-F7CB5A468802}"/>
              </a:ext>
            </a:extLst>
          </p:cNvPr>
          <p:cNvSpPr txBox="1">
            <a:spLocks/>
          </p:cNvSpPr>
          <p:nvPr/>
        </p:nvSpPr>
        <p:spPr>
          <a:xfrm>
            <a:off x="2612322" y="1237179"/>
            <a:ext cx="326182" cy="31732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9E4D9CCF-0B7C-48DE-BEC9-1F00070C1774}"/>
              </a:ext>
            </a:extLst>
          </p:cNvPr>
          <p:cNvSpPr txBox="1">
            <a:spLocks/>
          </p:cNvSpPr>
          <p:nvPr/>
        </p:nvSpPr>
        <p:spPr>
          <a:xfrm>
            <a:off x="9369668" y="1636745"/>
            <a:ext cx="326182" cy="31732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85784901-32CE-4E77-B9A2-AE2F6E8E30B8}"/>
              </a:ext>
            </a:extLst>
          </p:cNvPr>
          <p:cNvSpPr txBox="1">
            <a:spLocks/>
          </p:cNvSpPr>
          <p:nvPr/>
        </p:nvSpPr>
        <p:spPr>
          <a:xfrm>
            <a:off x="9994555" y="1478082"/>
            <a:ext cx="326182" cy="31732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4D2548F5-3311-4611-9B6B-79EAD5CD6AA1}"/>
              </a:ext>
            </a:extLst>
          </p:cNvPr>
          <p:cNvSpPr txBox="1">
            <a:spLocks/>
          </p:cNvSpPr>
          <p:nvPr/>
        </p:nvSpPr>
        <p:spPr>
          <a:xfrm>
            <a:off x="11421433" y="1478082"/>
            <a:ext cx="326182" cy="31732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2C6110A-C276-4A96-BCB5-61E41E9B08C8}"/>
              </a:ext>
            </a:extLst>
          </p:cNvPr>
          <p:cNvCxnSpPr/>
          <p:nvPr/>
        </p:nvCxnSpPr>
        <p:spPr>
          <a:xfrm>
            <a:off x="670956" y="3614420"/>
            <a:ext cx="2803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C7A8696-DEBC-4DF9-BDDD-94B0C8E8F4A2}"/>
              </a:ext>
            </a:extLst>
          </p:cNvPr>
          <p:cNvCxnSpPr/>
          <p:nvPr/>
        </p:nvCxnSpPr>
        <p:spPr>
          <a:xfrm>
            <a:off x="9293293" y="3579608"/>
            <a:ext cx="2803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1">
            <a:extLst>
              <a:ext uri="{FF2B5EF4-FFF2-40B4-BE49-F238E27FC236}">
                <a16:creationId xmlns:a16="http://schemas.microsoft.com/office/drawing/2014/main" id="{81835BC4-4C6A-4436-B83D-EE506B365409}"/>
              </a:ext>
            </a:extLst>
          </p:cNvPr>
          <p:cNvSpPr txBox="1">
            <a:spLocks/>
          </p:cNvSpPr>
          <p:nvPr/>
        </p:nvSpPr>
        <p:spPr>
          <a:xfrm>
            <a:off x="10157646" y="3475064"/>
            <a:ext cx="231838" cy="2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↓</a:t>
            </a:r>
            <a:endParaRPr lang="pt-BR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400171D0-CF69-493F-BB81-12712FAC9334}"/>
              </a:ext>
            </a:extLst>
          </p:cNvPr>
          <p:cNvSpPr txBox="1">
            <a:spLocks/>
          </p:cNvSpPr>
          <p:nvPr/>
        </p:nvSpPr>
        <p:spPr>
          <a:xfrm>
            <a:off x="10695175" y="3408355"/>
            <a:ext cx="276660" cy="229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ln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↑</a:t>
            </a:r>
            <a:endParaRPr lang="pt-BR" sz="1400" dirty="0">
              <a:ln>
                <a:solidFill>
                  <a:srgbClr val="0070C0"/>
                </a:solidFill>
              </a:ln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5E637666-D74A-4525-9C42-CE4EE3CF3C3E}"/>
              </a:ext>
            </a:extLst>
          </p:cNvPr>
          <p:cNvSpPr txBox="1">
            <a:spLocks/>
          </p:cNvSpPr>
          <p:nvPr/>
        </p:nvSpPr>
        <p:spPr>
          <a:xfrm>
            <a:off x="11405125" y="3429000"/>
            <a:ext cx="231838" cy="2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000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↓</a:t>
            </a:r>
            <a:endParaRPr lang="pt-BR" sz="1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2765408-D573-4BD9-B237-AD3808FD3B83}"/>
              </a:ext>
            </a:extLst>
          </p:cNvPr>
          <p:cNvSpPr txBox="1">
            <a:spLocks/>
          </p:cNvSpPr>
          <p:nvPr/>
        </p:nvSpPr>
        <p:spPr>
          <a:xfrm>
            <a:off x="11584524" y="3475463"/>
            <a:ext cx="231838" cy="2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000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↓</a:t>
            </a:r>
            <a:endParaRPr lang="pt-BR" sz="1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D3A2243F-A307-401D-AB8E-0EBCF6A2B108}"/>
              </a:ext>
            </a:extLst>
          </p:cNvPr>
          <p:cNvSpPr txBox="1">
            <a:spLocks/>
          </p:cNvSpPr>
          <p:nvPr/>
        </p:nvSpPr>
        <p:spPr>
          <a:xfrm>
            <a:off x="11645271" y="3678973"/>
            <a:ext cx="231838" cy="2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000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↓</a:t>
            </a:r>
            <a:endParaRPr lang="pt-BR" sz="1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6807DA7-C4A7-49C7-971D-FDBF50B7FF51}"/>
              </a:ext>
            </a:extLst>
          </p:cNvPr>
          <p:cNvCxnSpPr/>
          <p:nvPr/>
        </p:nvCxnSpPr>
        <p:spPr>
          <a:xfrm>
            <a:off x="9294937" y="5604586"/>
            <a:ext cx="2803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1">
            <a:extLst>
              <a:ext uri="{FF2B5EF4-FFF2-40B4-BE49-F238E27FC236}">
                <a16:creationId xmlns:a16="http://schemas.microsoft.com/office/drawing/2014/main" id="{2686DF10-3454-494B-85F9-6A46A82AEAED}"/>
              </a:ext>
            </a:extLst>
          </p:cNvPr>
          <p:cNvSpPr txBox="1">
            <a:spLocks/>
          </p:cNvSpPr>
          <p:nvPr/>
        </p:nvSpPr>
        <p:spPr>
          <a:xfrm>
            <a:off x="11468601" y="3744396"/>
            <a:ext cx="276660" cy="229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000" i="1" dirty="0">
                <a:ln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↑</a:t>
            </a:r>
            <a:endParaRPr lang="pt-BR" sz="1000" dirty="0">
              <a:ln>
                <a:solidFill>
                  <a:srgbClr val="0070C0"/>
                </a:solidFill>
              </a:ln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" name="Freeform: Shape 4095">
            <a:extLst>
              <a:ext uri="{FF2B5EF4-FFF2-40B4-BE49-F238E27FC236}">
                <a16:creationId xmlns:a16="http://schemas.microsoft.com/office/drawing/2014/main" id="{4B1CD1B6-509D-433B-BED5-142D63227F7F}"/>
              </a:ext>
            </a:extLst>
          </p:cNvPr>
          <p:cNvSpPr/>
          <p:nvPr/>
        </p:nvSpPr>
        <p:spPr>
          <a:xfrm>
            <a:off x="9305925" y="5991225"/>
            <a:ext cx="2752725" cy="141012"/>
          </a:xfrm>
          <a:custGeom>
            <a:avLst/>
            <a:gdLst>
              <a:gd name="connsiteX0" fmla="*/ 0 w 2752725"/>
              <a:gd name="connsiteY0" fmla="*/ 47625 h 141012"/>
              <a:gd name="connsiteX1" fmla="*/ 371475 w 2752725"/>
              <a:gd name="connsiteY1" fmla="*/ 66675 h 141012"/>
              <a:gd name="connsiteX2" fmla="*/ 619125 w 2752725"/>
              <a:gd name="connsiteY2" fmla="*/ 57150 h 141012"/>
              <a:gd name="connsiteX3" fmla="*/ 847725 w 2752725"/>
              <a:gd name="connsiteY3" fmla="*/ 57150 h 141012"/>
              <a:gd name="connsiteX4" fmla="*/ 933450 w 2752725"/>
              <a:gd name="connsiteY4" fmla="*/ 104775 h 141012"/>
              <a:gd name="connsiteX5" fmla="*/ 1000125 w 2752725"/>
              <a:gd name="connsiteY5" fmla="*/ 114300 h 141012"/>
              <a:gd name="connsiteX6" fmla="*/ 1028700 w 2752725"/>
              <a:gd name="connsiteY6" fmla="*/ 123825 h 141012"/>
              <a:gd name="connsiteX7" fmla="*/ 1381125 w 2752725"/>
              <a:gd name="connsiteY7" fmla="*/ 123825 h 141012"/>
              <a:gd name="connsiteX8" fmla="*/ 1438275 w 2752725"/>
              <a:gd name="connsiteY8" fmla="*/ 104775 h 141012"/>
              <a:gd name="connsiteX9" fmla="*/ 1466850 w 2752725"/>
              <a:gd name="connsiteY9" fmla="*/ 95250 h 141012"/>
              <a:gd name="connsiteX10" fmla="*/ 1524000 w 2752725"/>
              <a:gd name="connsiteY10" fmla="*/ 66675 h 141012"/>
              <a:gd name="connsiteX11" fmla="*/ 1552575 w 2752725"/>
              <a:gd name="connsiteY11" fmla="*/ 47625 h 141012"/>
              <a:gd name="connsiteX12" fmla="*/ 1581150 w 2752725"/>
              <a:gd name="connsiteY12" fmla="*/ 38100 h 141012"/>
              <a:gd name="connsiteX13" fmla="*/ 1638300 w 2752725"/>
              <a:gd name="connsiteY13" fmla="*/ 0 h 141012"/>
              <a:gd name="connsiteX14" fmla="*/ 2152650 w 2752725"/>
              <a:gd name="connsiteY14" fmla="*/ 9525 h 141012"/>
              <a:gd name="connsiteX15" fmla="*/ 2266950 w 2752725"/>
              <a:gd name="connsiteY15" fmla="*/ 28575 h 141012"/>
              <a:gd name="connsiteX16" fmla="*/ 2381250 w 2752725"/>
              <a:gd name="connsiteY16" fmla="*/ 38100 h 141012"/>
              <a:gd name="connsiteX17" fmla="*/ 2686050 w 2752725"/>
              <a:gd name="connsiteY17" fmla="*/ 38100 h 141012"/>
              <a:gd name="connsiteX18" fmla="*/ 2714625 w 2752725"/>
              <a:gd name="connsiteY18" fmla="*/ 28575 h 141012"/>
              <a:gd name="connsiteX19" fmla="*/ 2752725 w 2752725"/>
              <a:gd name="connsiteY19" fmla="*/ 19050 h 14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52725" h="141012">
                <a:moveTo>
                  <a:pt x="0" y="47625"/>
                </a:moveTo>
                <a:cubicBezTo>
                  <a:pt x="146028" y="76831"/>
                  <a:pt x="81447" y="66675"/>
                  <a:pt x="371475" y="66675"/>
                </a:cubicBezTo>
                <a:cubicBezTo>
                  <a:pt x="454086" y="66675"/>
                  <a:pt x="536575" y="60325"/>
                  <a:pt x="619125" y="57150"/>
                </a:cubicBezTo>
                <a:cubicBezTo>
                  <a:pt x="714309" y="33354"/>
                  <a:pt x="666478" y="41389"/>
                  <a:pt x="847725" y="57150"/>
                </a:cubicBezTo>
                <a:cubicBezTo>
                  <a:pt x="945516" y="65654"/>
                  <a:pt x="759640" y="79945"/>
                  <a:pt x="933450" y="104775"/>
                </a:cubicBezTo>
                <a:lnTo>
                  <a:pt x="1000125" y="114300"/>
                </a:lnTo>
                <a:cubicBezTo>
                  <a:pt x="1009650" y="117475"/>
                  <a:pt x="1019046" y="121067"/>
                  <a:pt x="1028700" y="123825"/>
                </a:cubicBezTo>
                <a:cubicBezTo>
                  <a:pt x="1152695" y="159252"/>
                  <a:pt x="1180220" y="129913"/>
                  <a:pt x="1381125" y="123825"/>
                </a:cubicBezTo>
                <a:lnTo>
                  <a:pt x="1438275" y="104775"/>
                </a:lnTo>
                <a:cubicBezTo>
                  <a:pt x="1447800" y="101600"/>
                  <a:pt x="1458496" y="100819"/>
                  <a:pt x="1466850" y="95250"/>
                </a:cubicBezTo>
                <a:cubicBezTo>
                  <a:pt x="1548742" y="40655"/>
                  <a:pt x="1445130" y="106110"/>
                  <a:pt x="1524000" y="66675"/>
                </a:cubicBezTo>
                <a:cubicBezTo>
                  <a:pt x="1534239" y="61555"/>
                  <a:pt x="1542336" y="52745"/>
                  <a:pt x="1552575" y="47625"/>
                </a:cubicBezTo>
                <a:cubicBezTo>
                  <a:pt x="1561555" y="43135"/>
                  <a:pt x="1572373" y="42976"/>
                  <a:pt x="1581150" y="38100"/>
                </a:cubicBezTo>
                <a:cubicBezTo>
                  <a:pt x="1601164" y="26981"/>
                  <a:pt x="1638300" y="0"/>
                  <a:pt x="1638300" y="0"/>
                </a:cubicBezTo>
                <a:lnTo>
                  <a:pt x="2152650" y="9525"/>
                </a:lnTo>
                <a:cubicBezTo>
                  <a:pt x="2221801" y="11792"/>
                  <a:pt x="2207082" y="21532"/>
                  <a:pt x="2266950" y="28575"/>
                </a:cubicBezTo>
                <a:cubicBezTo>
                  <a:pt x="2304920" y="33042"/>
                  <a:pt x="2343150" y="34925"/>
                  <a:pt x="2381250" y="38100"/>
                </a:cubicBezTo>
                <a:cubicBezTo>
                  <a:pt x="2495019" y="76023"/>
                  <a:pt x="2420052" y="54725"/>
                  <a:pt x="2686050" y="38100"/>
                </a:cubicBezTo>
                <a:cubicBezTo>
                  <a:pt x="2696071" y="37474"/>
                  <a:pt x="2704971" y="31333"/>
                  <a:pt x="2714625" y="28575"/>
                </a:cubicBezTo>
                <a:cubicBezTo>
                  <a:pt x="2727212" y="24979"/>
                  <a:pt x="2752725" y="19050"/>
                  <a:pt x="2752725" y="1905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549A8131-4515-400B-A2D5-A0E6E89C4D27}"/>
              </a:ext>
            </a:extLst>
          </p:cNvPr>
          <p:cNvSpPr txBox="1">
            <a:spLocks/>
          </p:cNvSpPr>
          <p:nvPr/>
        </p:nvSpPr>
        <p:spPr>
          <a:xfrm>
            <a:off x="2254189" y="3489750"/>
            <a:ext cx="276660" cy="229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ln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↑</a:t>
            </a:r>
            <a:endParaRPr lang="pt-BR" sz="1400" dirty="0">
              <a:ln>
                <a:solidFill>
                  <a:srgbClr val="0070C0"/>
                </a:solidFill>
              </a:ln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B2FB0409-5CCF-40D8-AE52-A8B5ABABD2DA}"/>
              </a:ext>
            </a:extLst>
          </p:cNvPr>
          <p:cNvSpPr txBox="1">
            <a:spLocks/>
          </p:cNvSpPr>
          <p:nvPr/>
        </p:nvSpPr>
        <p:spPr>
          <a:xfrm>
            <a:off x="1591062" y="3459245"/>
            <a:ext cx="231838" cy="2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↓</a:t>
            </a:r>
            <a:endParaRPr lang="pt-BR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8D2984E5-A657-4325-9FA8-03C7E01BB85C}"/>
              </a:ext>
            </a:extLst>
          </p:cNvPr>
          <p:cNvSpPr txBox="1">
            <a:spLocks/>
          </p:cNvSpPr>
          <p:nvPr/>
        </p:nvSpPr>
        <p:spPr>
          <a:xfrm>
            <a:off x="1920501" y="3678973"/>
            <a:ext cx="231838" cy="2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↓</a:t>
            </a:r>
            <a:endParaRPr lang="pt-BR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30B022B1-CFEC-41D3-B548-175090970966}"/>
              </a:ext>
            </a:extLst>
          </p:cNvPr>
          <p:cNvSpPr txBox="1">
            <a:spLocks/>
          </p:cNvSpPr>
          <p:nvPr/>
        </p:nvSpPr>
        <p:spPr>
          <a:xfrm>
            <a:off x="3026475" y="5772120"/>
            <a:ext cx="231838" cy="2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9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0307FF6C-34D2-469B-A440-B8987B976247}"/>
              </a:ext>
            </a:extLst>
          </p:cNvPr>
          <p:cNvSpPr txBox="1">
            <a:spLocks/>
          </p:cNvSpPr>
          <p:nvPr/>
        </p:nvSpPr>
        <p:spPr>
          <a:xfrm>
            <a:off x="2299011" y="5656458"/>
            <a:ext cx="231838" cy="2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9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B19571D0-7BF4-4B25-A239-983A6D716B7D}"/>
              </a:ext>
            </a:extLst>
          </p:cNvPr>
          <p:cNvSpPr txBox="1">
            <a:spLocks/>
          </p:cNvSpPr>
          <p:nvPr/>
        </p:nvSpPr>
        <p:spPr>
          <a:xfrm>
            <a:off x="3045526" y="5570097"/>
            <a:ext cx="231838" cy="2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900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873926A2-7A5C-490F-9C87-BB64BC7F2710}"/>
              </a:ext>
            </a:extLst>
          </p:cNvPr>
          <p:cNvSpPr txBox="1">
            <a:spLocks/>
          </p:cNvSpPr>
          <p:nvPr/>
        </p:nvSpPr>
        <p:spPr>
          <a:xfrm>
            <a:off x="11826812" y="5838865"/>
            <a:ext cx="231838" cy="2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9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3928DA76-DD35-4320-9990-F6862AC2B181}"/>
              </a:ext>
            </a:extLst>
          </p:cNvPr>
          <p:cNvSpPr txBox="1">
            <a:spLocks/>
          </p:cNvSpPr>
          <p:nvPr/>
        </p:nvSpPr>
        <p:spPr>
          <a:xfrm>
            <a:off x="11147910" y="5822782"/>
            <a:ext cx="231838" cy="2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9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18972A3E-3D3D-4F91-9703-1AFC07B61281}"/>
              </a:ext>
            </a:extLst>
          </p:cNvPr>
          <p:cNvSpPr txBox="1">
            <a:spLocks/>
          </p:cNvSpPr>
          <p:nvPr/>
        </p:nvSpPr>
        <p:spPr>
          <a:xfrm>
            <a:off x="11675684" y="5638744"/>
            <a:ext cx="231838" cy="2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9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02654928-F751-470B-87F2-0B1C11FEB55D}"/>
              </a:ext>
            </a:extLst>
          </p:cNvPr>
          <p:cNvSpPr txBox="1">
            <a:spLocks/>
          </p:cNvSpPr>
          <p:nvPr/>
        </p:nvSpPr>
        <p:spPr>
          <a:xfrm>
            <a:off x="10752180" y="5599992"/>
            <a:ext cx="231838" cy="2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9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77A2A3A-7DBB-4A80-BCF4-200D924212D3}"/>
              </a:ext>
            </a:extLst>
          </p:cNvPr>
          <p:cNvSpPr/>
          <p:nvPr/>
        </p:nvSpPr>
        <p:spPr>
          <a:xfrm>
            <a:off x="3680017" y="5243269"/>
            <a:ext cx="4950308" cy="847176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1D45B39A-24D7-40A4-97CA-124D1F9EF3C7}"/>
              </a:ext>
            </a:extLst>
          </p:cNvPr>
          <p:cNvSpPr txBox="1">
            <a:spLocks/>
          </p:cNvSpPr>
          <p:nvPr/>
        </p:nvSpPr>
        <p:spPr>
          <a:xfrm>
            <a:off x="3696955" y="5302837"/>
            <a:ext cx="4884012" cy="73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Padrões de Circulação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apresentam alterados em distintas fases da PDO e isso justifica as anomalias de precipitação na 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E1067A-482B-41E1-868C-BD43FC8D131E}"/>
              </a:ext>
            </a:extLst>
          </p:cNvPr>
          <p:cNvSpPr/>
          <p:nvPr/>
        </p:nvSpPr>
        <p:spPr>
          <a:xfrm rot="2657797">
            <a:off x="2761970" y="3577229"/>
            <a:ext cx="514801" cy="310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13BE4E1-1E1B-4D4C-AE06-C5C91CFFF7B2}"/>
              </a:ext>
            </a:extLst>
          </p:cNvPr>
          <p:cNvSpPr/>
          <p:nvPr/>
        </p:nvSpPr>
        <p:spPr>
          <a:xfrm rot="2657797">
            <a:off x="11348877" y="3564646"/>
            <a:ext cx="514801" cy="310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964FFC4-ABEE-4F07-89C4-F2B25FD7265F}"/>
              </a:ext>
            </a:extLst>
          </p:cNvPr>
          <p:cNvSpPr/>
          <p:nvPr/>
        </p:nvSpPr>
        <p:spPr>
          <a:xfrm rot="3578143">
            <a:off x="11334570" y="1542347"/>
            <a:ext cx="514801" cy="310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4025B43-97AC-475A-B7DB-B4F9A3B5FFE5}"/>
              </a:ext>
            </a:extLst>
          </p:cNvPr>
          <p:cNvSpPr/>
          <p:nvPr/>
        </p:nvSpPr>
        <p:spPr>
          <a:xfrm rot="3578143">
            <a:off x="2763229" y="1579667"/>
            <a:ext cx="514801" cy="310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1ABE2E8-8CC9-45C8-903A-8532D76C7BBA}"/>
              </a:ext>
            </a:extLst>
          </p:cNvPr>
          <p:cNvSpPr/>
          <p:nvPr/>
        </p:nvSpPr>
        <p:spPr>
          <a:xfrm rot="2657797">
            <a:off x="11404046" y="5621434"/>
            <a:ext cx="514801" cy="310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1678F9D-F083-40D8-B13A-BDC7898F1A40}"/>
              </a:ext>
            </a:extLst>
          </p:cNvPr>
          <p:cNvSpPr/>
          <p:nvPr/>
        </p:nvSpPr>
        <p:spPr>
          <a:xfrm rot="2657797">
            <a:off x="2889436" y="5659588"/>
            <a:ext cx="514801" cy="310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90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DC96D86-7322-4D38-84C7-0D65B93F0D6E}"/>
              </a:ext>
            </a:extLst>
          </p:cNvPr>
          <p:cNvSpPr/>
          <p:nvPr/>
        </p:nvSpPr>
        <p:spPr>
          <a:xfrm>
            <a:off x="4011910" y="5565395"/>
            <a:ext cx="4000119" cy="834197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-1" y="5196419"/>
            <a:ext cx="4459844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6: 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Anomalias de Precipitação associadas ao ENOS para regime CPDO durante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pt-BR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53F6F3-1FE9-4247-97D3-611488DF3043}"/>
              </a:ext>
            </a:extLst>
          </p:cNvPr>
          <p:cNvSpPr txBox="1">
            <a:spLocks/>
          </p:cNvSpPr>
          <p:nvPr/>
        </p:nvSpPr>
        <p:spPr>
          <a:xfrm>
            <a:off x="-1" y="77078"/>
            <a:ext cx="12001501" cy="684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Componentes Linear e Não linear da Precipitação e Circulação de Altos Níveis associada ao ENOS para regime de CPDO durante ND</a:t>
            </a:r>
            <a:r>
              <a:rPr lang="pt-BR" sz="2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  <a:endParaRPr lang="pt-BR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CB21A-728E-4F31-BA4B-5C138621B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78" t="18692" r="21082" b="24365"/>
          <a:stretch/>
        </p:blipFill>
        <p:spPr>
          <a:xfrm>
            <a:off x="-1" y="949767"/>
            <a:ext cx="6332562" cy="37587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F4A2791-FA97-4304-B102-BF8FFA471AD6}"/>
              </a:ext>
            </a:extLst>
          </p:cNvPr>
          <p:cNvSpPr txBox="1">
            <a:spLocks/>
          </p:cNvSpPr>
          <p:nvPr/>
        </p:nvSpPr>
        <p:spPr>
          <a:xfrm>
            <a:off x="5165279" y="4831954"/>
            <a:ext cx="1110087" cy="362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 Não Linear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22FE189-72A2-4717-8D57-4378584EDC65}"/>
              </a:ext>
            </a:extLst>
          </p:cNvPr>
          <p:cNvSpPr txBox="1">
            <a:spLocks/>
          </p:cNvSpPr>
          <p:nvPr/>
        </p:nvSpPr>
        <p:spPr>
          <a:xfrm>
            <a:off x="4108392" y="5550413"/>
            <a:ext cx="4359347" cy="834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Áreas com Significância Estatística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Valores de Anomalia de Precipitação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06F02-2699-4032-B9B4-77511EBFD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09" t="16795" r="20636" b="25382"/>
          <a:stretch/>
        </p:blipFill>
        <p:spPr>
          <a:xfrm>
            <a:off x="6332561" y="1004358"/>
            <a:ext cx="5859439" cy="3704119"/>
          </a:xfrm>
          <a:prstGeom prst="rect">
            <a:avLst/>
          </a:prstGeom>
        </p:spPr>
      </p:pic>
      <p:sp>
        <p:nvSpPr>
          <p:cNvPr id="15" name="Retângulo 8">
            <a:extLst>
              <a:ext uri="{FF2B5EF4-FFF2-40B4-BE49-F238E27FC236}">
                <a16:creationId xmlns:a16="http://schemas.microsoft.com/office/drawing/2014/main" id="{CED30D4E-8155-409C-8DC0-5301604DCD0F}"/>
              </a:ext>
            </a:extLst>
          </p:cNvPr>
          <p:cNvSpPr/>
          <p:nvPr/>
        </p:nvSpPr>
        <p:spPr>
          <a:xfrm>
            <a:off x="17950" y="959911"/>
            <a:ext cx="3148330" cy="3817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8">
            <a:extLst>
              <a:ext uri="{FF2B5EF4-FFF2-40B4-BE49-F238E27FC236}">
                <a16:creationId xmlns:a16="http://schemas.microsoft.com/office/drawing/2014/main" id="{FE524AB0-5CCE-4E91-A5A5-17D64A487962}"/>
              </a:ext>
            </a:extLst>
          </p:cNvPr>
          <p:cNvSpPr/>
          <p:nvPr/>
        </p:nvSpPr>
        <p:spPr>
          <a:xfrm>
            <a:off x="6341536" y="890488"/>
            <a:ext cx="2967564" cy="3817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460A70E-FAFD-4A64-BA0E-DD37ED0EE53D}"/>
              </a:ext>
            </a:extLst>
          </p:cNvPr>
          <p:cNvSpPr txBox="1">
            <a:spLocks/>
          </p:cNvSpPr>
          <p:nvPr/>
        </p:nvSpPr>
        <p:spPr>
          <a:xfrm>
            <a:off x="8248965" y="4831954"/>
            <a:ext cx="1191115" cy="362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 Linear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D9460A0-81E8-4E88-8A8E-9B4428FE71D7}"/>
              </a:ext>
            </a:extLst>
          </p:cNvPr>
          <p:cNvSpPr txBox="1">
            <a:spLocks/>
          </p:cNvSpPr>
          <p:nvPr/>
        </p:nvSpPr>
        <p:spPr>
          <a:xfrm>
            <a:off x="2130962" y="4831955"/>
            <a:ext cx="1191115" cy="362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 Linear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8AF3BD7-2D1E-4D33-9CE8-4F1572617A3E}"/>
              </a:ext>
            </a:extLst>
          </p:cNvPr>
          <p:cNvSpPr txBox="1">
            <a:spLocks/>
          </p:cNvSpPr>
          <p:nvPr/>
        </p:nvSpPr>
        <p:spPr>
          <a:xfrm>
            <a:off x="11063963" y="4777900"/>
            <a:ext cx="1110087" cy="362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 Não Linear</a:t>
            </a:r>
          </a:p>
        </p:txBody>
      </p:sp>
    </p:spTree>
    <p:extLst>
      <p:ext uri="{BB962C8B-B14F-4D97-AF65-F5344CB8AC3E}">
        <p14:creationId xmlns:p14="http://schemas.microsoft.com/office/powerpoint/2010/main" val="410256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78D234E-6A43-4F34-8D6E-0D6C5D76EB26}"/>
              </a:ext>
            </a:extLst>
          </p:cNvPr>
          <p:cNvSpPr txBox="1">
            <a:spLocks/>
          </p:cNvSpPr>
          <p:nvPr/>
        </p:nvSpPr>
        <p:spPr>
          <a:xfrm>
            <a:off x="620973" y="543391"/>
            <a:ext cx="11908972" cy="1095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5133373" y="1282633"/>
            <a:ext cx="2502090" cy="1277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B61424-3571-4499-9E89-E0D5BCF609C1}"/>
              </a:ext>
            </a:extLst>
          </p:cNvPr>
          <p:cNvGrpSpPr/>
          <p:nvPr/>
        </p:nvGrpSpPr>
        <p:grpSpPr>
          <a:xfrm>
            <a:off x="4384262" y="880420"/>
            <a:ext cx="3287390" cy="5949073"/>
            <a:chOff x="2852208" y="831849"/>
            <a:chExt cx="2735792" cy="507221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BD8BF6B-214A-4BBD-832D-9D274A58AB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2187" t="11092" r="13542" b="13130"/>
            <a:stretch/>
          </p:blipFill>
          <p:spPr>
            <a:xfrm>
              <a:off x="2852208" y="831849"/>
              <a:ext cx="2735792" cy="340103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EB7E0B-2051-4445-82CC-AA36CDABD2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290" t="38884" r="13542" b="25543"/>
            <a:stretch/>
          </p:blipFill>
          <p:spPr>
            <a:xfrm>
              <a:off x="2852208" y="4302730"/>
              <a:ext cx="2735792" cy="1601338"/>
            </a:xfrm>
            <a:prstGeom prst="rect">
              <a:avLst/>
            </a:prstGeom>
          </p:spPr>
        </p:pic>
      </p:grpSp>
      <p:sp>
        <p:nvSpPr>
          <p:cNvPr id="13" name="Retângulo 9">
            <a:extLst>
              <a:ext uri="{FF2B5EF4-FFF2-40B4-BE49-F238E27FC236}">
                <a16:creationId xmlns:a16="http://schemas.microsoft.com/office/drawing/2014/main" id="{D9C7D385-B146-4F33-84E7-E52FE6E9E5C2}"/>
              </a:ext>
            </a:extLst>
          </p:cNvPr>
          <p:cNvSpPr/>
          <p:nvPr/>
        </p:nvSpPr>
        <p:spPr>
          <a:xfrm>
            <a:off x="4137087" y="810571"/>
            <a:ext cx="3543430" cy="601305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F421725-719D-420D-B1E9-0B72234F5576}"/>
              </a:ext>
            </a:extLst>
          </p:cNvPr>
          <p:cNvSpPr txBox="1">
            <a:spLocks/>
          </p:cNvSpPr>
          <p:nvPr/>
        </p:nvSpPr>
        <p:spPr>
          <a:xfrm>
            <a:off x="-1" y="77078"/>
            <a:ext cx="12001501" cy="684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Componentes Linear e Não linear da Precipitação e Circulação de Altos Níveis associada ao ENOS para regime de CPDO durante ND</a:t>
            </a:r>
            <a:r>
              <a:rPr lang="pt-BR" sz="2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  <a:endParaRPr lang="pt-BR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82CDA-4CD8-45C9-80B4-EE0B4AC7BBDB}"/>
              </a:ext>
            </a:extLst>
          </p:cNvPr>
          <p:cNvSpPr/>
          <p:nvPr/>
        </p:nvSpPr>
        <p:spPr>
          <a:xfrm>
            <a:off x="7933957" y="2818839"/>
            <a:ext cx="3856998" cy="511262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9E081A1-905E-4F82-B3BC-342C26EADC7B}"/>
              </a:ext>
            </a:extLst>
          </p:cNvPr>
          <p:cNvSpPr txBox="1">
            <a:spLocks/>
          </p:cNvSpPr>
          <p:nvPr/>
        </p:nvSpPr>
        <p:spPr>
          <a:xfrm>
            <a:off x="8000043" y="2818839"/>
            <a:ext cx="3856997" cy="511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Valores de Anomalia de Circulação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0BDCB40-46D4-4867-8C33-2027D2E56B9D}"/>
              </a:ext>
            </a:extLst>
          </p:cNvPr>
          <p:cNvSpPr txBox="1">
            <a:spLocks/>
          </p:cNvSpPr>
          <p:nvPr/>
        </p:nvSpPr>
        <p:spPr>
          <a:xfrm rot="16200000">
            <a:off x="3680015" y="3727221"/>
            <a:ext cx="1383100" cy="416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ω 500 mb médio</a:t>
            </a:r>
            <a:endParaRPr lang="pt-BR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454B548-1052-46DF-AB08-3DBA6D6D25A5}"/>
              </a:ext>
            </a:extLst>
          </p:cNvPr>
          <p:cNvSpPr txBox="1">
            <a:spLocks/>
          </p:cNvSpPr>
          <p:nvPr/>
        </p:nvSpPr>
        <p:spPr>
          <a:xfrm rot="16200000">
            <a:off x="3607515" y="5625495"/>
            <a:ext cx="1525354" cy="416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 200 mb médio</a:t>
            </a:r>
            <a:endParaRPr lang="pt-BR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6C7E598-BE56-4D02-9250-85A8FB5F04F3}"/>
              </a:ext>
            </a:extLst>
          </p:cNvPr>
          <p:cNvSpPr txBox="1">
            <a:spLocks/>
          </p:cNvSpPr>
          <p:nvPr/>
        </p:nvSpPr>
        <p:spPr>
          <a:xfrm rot="16200000">
            <a:off x="3652809" y="1786083"/>
            <a:ext cx="1434766" cy="416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Χ 200 mb médio</a:t>
            </a:r>
            <a:endParaRPr lang="pt-BR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F2D4DE-DD48-4385-9844-9A17F0F42F9D}"/>
              </a:ext>
            </a:extLst>
          </p:cNvPr>
          <p:cNvGrpSpPr/>
          <p:nvPr/>
        </p:nvGrpSpPr>
        <p:grpSpPr>
          <a:xfrm>
            <a:off x="203199" y="831849"/>
            <a:ext cx="3320829" cy="5949073"/>
            <a:chOff x="-1" y="831849"/>
            <a:chExt cx="2735793" cy="507221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37EBEFE-6818-4BA8-8DF7-1E249D96F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458" t="11092" r="49271" b="13130"/>
            <a:stretch/>
          </p:blipFill>
          <p:spPr>
            <a:xfrm>
              <a:off x="0" y="831849"/>
              <a:ext cx="2735792" cy="340103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1A98B94-88A8-404F-AA9D-2122938B98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67" t="38884" r="49164" b="25543"/>
            <a:stretch/>
          </p:blipFill>
          <p:spPr>
            <a:xfrm>
              <a:off x="-1" y="4302730"/>
              <a:ext cx="2735793" cy="1601338"/>
            </a:xfrm>
            <a:prstGeom prst="rect">
              <a:avLst/>
            </a:prstGeom>
          </p:spPr>
        </p:pic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7FB1F8AC-6FDC-4159-91B1-BCD1E11E0090}"/>
              </a:ext>
            </a:extLst>
          </p:cNvPr>
          <p:cNvSpPr txBox="1">
            <a:spLocks/>
          </p:cNvSpPr>
          <p:nvPr/>
        </p:nvSpPr>
        <p:spPr>
          <a:xfrm rot="16200000">
            <a:off x="-448856" y="3684399"/>
            <a:ext cx="1383100" cy="416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ω 500 mb médio</a:t>
            </a:r>
            <a:endParaRPr lang="pt-BR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2B99253-731F-4A3E-BE37-4449FBB40E7F}"/>
              </a:ext>
            </a:extLst>
          </p:cNvPr>
          <p:cNvSpPr txBox="1">
            <a:spLocks/>
          </p:cNvSpPr>
          <p:nvPr/>
        </p:nvSpPr>
        <p:spPr>
          <a:xfrm rot="16200000">
            <a:off x="-521356" y="5582673"/>
            <a:ext cx="1525354" cy="416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 200 mb médio</a:t>
            </a:r>
            <a:endParaRPr lang="pt-BR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3B09EA3-FE97-4A11-8B3F-DCF63D0BC0C1}"/>
              </a:ext>
            </a:extLst>
          </p:cNvPr>
          <p:cNvSpPr txBox="1">
            <a:spLocks/>
          </p:cNvSpPr>
          <p:nvPr/>
        </p:nvSpPr>
        <p:spPr>
          <a:xfrm rot="16200000">
            <a:off x="-476062" y="1743261"/>
            <a:ext cx="1434766" cy="416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Χ 200 mb médio</a:t>
            </a:r>
            <a:endParaRPr lang="pt-BR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165C366-B91E-4154-A10A-388B1EF1BF34}"/>
              </a:ext>
            </a:extLst>
          </p:cNvPr>
          <p:cNvCxnSpPr>
            <a:cxnSpLocks/>
          </p:cNvCxnSpPr>
          <p:nvPr/>
        </p:nvCxnSpPr>
        <p:spPr>
          <a:xfrm>
            <a:off x="628197" y="1846613"/>
            <a:ext cx="27939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271BDE1D-C93C-4DC9-A1DF-DBB41CC2184E}"/>
              </a:ext>
            </a:extLst>
          </p:cNvPr>
          <p:cNvSpPr txBox="1">
            <a:spLocks/>
          </p:cNvSpPr>
          <p:nvPr/>
        </p:nvSpPr>
        <p:spPr>
          <a:xfrm>
            <a:off x="2311357" y="3752464"/>
            <a:ext cx="276660" cy="229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ln>
                  <a:solidFill>
                    <a:srgbClr val="0070C0"/>
                  </a:solidFill>
                </a:ln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↑</a:t>
            </a:r>
            <a:endParaRPr lang="pt-BR" sz="1400" dirty="0">
              <a:ln>
                <a:solidFill>
                  <a:srgbClr val="0070C0"/>
                </a:solidFill>
              </a:ln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6E9E08BE-991A-4AAD-A66D-CDA17D08C43C}"/>
              </a:ext>
            </a:extLst>
          </p:cNvPr>
          <p:cNvSpPr txBox="1">
            <a:spLocks/>
          </p:cNvSpPr>
          <p:nvPr/>
        </p:nvSpPr>
        <p:spPr>
          <a:xfrm>
            <a:off x="1533011" y="3642191"/>
            <a:ext cx="231838" cy="2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↓</a:t>
            </a:r>
            <a:endParaRPr lang="pt-BR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B6AE120-D3FA-4566-B868-FBC67E64A95F}"/>
              </a:ext>
            </a:extLst>
          </p:cNvPr>
          <p:cNvSpPr txBox="1">
            <a:spLocks/>
          </p:cNvSpPr>
          <p:nvPr/>
        </p:nvSpPr>
        <p:spPr>
          <a:xfrm>
            <a:off x="1938656" y="3848695"/>
            <a:ext cx="231838" cy="2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↓</a:t>
            </a:r>
            <a:endParaRPr lang="pt-BR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13DC4DC-C13E-4BC3-8352-99D8B8CA9FE2}"/>
              </a:ext>
            </a:extLst>
          </p:cNvPr>
          <p:cNvSpPr txBox="1">
            <a:spLocks/>
          </p:cNvSpPr>
          <p:nvPr/>
        </p:nvSpPr>
        <p:spPr>
          <a:xfrm>
            <a:off x="2166973" y="3867267"/>
            <a:ext cx="231838" cy="2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↓</a:t>
            </a:r>
            <a:endParaRPr lang="pt-BR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DD2CF95-0C99-4346-87C3-9E05C478EFDE}"/>
              </a:ext>
            </a:extLst>
          </p:cNvPr>
          <p:cNvCxnSpPr/>
          <p:nvPr/>
        </p:nvCxnSpPr>
        <p:spPr>
          <a:xfrm>
            <a:off x="720264" y="3817098"/>
            <a:ext cx="2803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D3076F35-5A6C-4389-A829-8816E6D5ADC2}"/>
              </a:ext>
            </a:extLst>
          </p:cNvPr>
          <p:cNvSpPr txBox="1">
            <a:spLocks/>
          </p:cNvSpPr>
          <p:nvPr/>
        </p:nvSpPr>
        <p:spPr>
          <a:xfrm>
            <a:off x="2376756" y="825358"/>
            <a:ext cx="676941" cy="223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500" b="1" dirty="0">
                <a:latin typeface="Times New Roman" pitchFamily="18" charset="0"/>
                <a:cs typeface="Times New Roman" pitchFamily="18" charset="0"/>
              </a:rPr>
              <a:t>Fig. 5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2B8B601E-CF4B-495D-9115-7DC47FC1A9C7}"/>
              </a:ext>
            </a:extLst>
          </p:cNvPr>
          <p:cNvSpPr txBox="1">
            <a:spLocks/>
          </p:cNvSpPr>
          <p:nvPr/>
        </p:nvSpPr>
        <p:spPr>
          <a:xfrm>
            <a:off x="3093995" y="3512244"/>
            <a:ext cx="231838" cy="2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↓</a:t>
            </a:r>
            <a:endParaRPr lang="pt-BR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BF9CB-8AA6-44EF-B192-547C705B9C7F}"/>
              </a:ext>
            </a:extLst>
          </p:cNvPr>
          <p:cNvCxnSpPr/>
          <p:nvPr/>
        </p:nvCxnSpPr>
        <p:spPr>
          <a:xfrm>
            <a:off x="697404" y="5761625"/>
            <a:ext cx="2803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70FE80-F0E3-46EC-8DAA-4E726989DAF5}"/>
              </a:ext>
            </a:extLst>
          </p:cNvPr>
          <p:cNvCxnSpPr/>
          <p:nvPr/>
        </p:nvCxnSpPr>
        <p:spPr>
          <a:xfrm>
            <a:off x="697404" y="6302645"/>
            <a:ext cx="2803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922063F-20B2-475F-ACC5-27F43ADD5871}"/>
              </a:ext>
            </a:extLst>
          </p:cNvPr>
          <p:cNvSpPr/>
          <p:nvPr/>
        </p:nvSpPr>
        <p:spPr>
          <a:xfrm>
            <a:off x="731520" y="6103620"/>
            <a:ext cx="2727960" cy="143461"/>
          </a:xfrm>
          <a:custGeom>
            <a:avLst/>
            <a:gdLst>
              <a:gd name="connsiteX0" fmla="*/ 0 w 2727960"/>
              <a:gd name="connsiteY0" fmla="*/ 106680 h 143461"/>
              <a:gd name="connsiteX1" fmla="*/ 541020 w 2727960"/>
              <a:gd name="connsiteY1" fmla="*/ 114300 h 143461"/>
              <a:gd name="connsiteX2" fmla="*/ 655320 w 2727960"/>
              <a:gd name="connsiteY2" fmla="*/ 91440 h 143461"/>
              <a:gd name="connsiteX3" fmla="*/ 731520 w 2727960"/>
              <a:gd name="connsiteY3" fmla="*/ 76200 h 143461"/>
              <a:gd name="connsiteX4" fmla="*/ 1005840 w 2727960"/>
              <a:gd name="connsiteY4" fmla="*/ 83820 h 143461"/>
              <a:gd name="connsiteX5" fmla="*/ 1036320 w 2727960"/>
              <a:gd name="connsiteY5" fmla="*/ 91440 h 143461"/>
              <a:gd name="connsiteX6" fmla="*/ 1097280 w 2727960"/>
              <a:gd name="connsiteY6" fmla="*/ 99060 h 143461"/>
              <a:gd name="connsiteX7" fmla="*/ 1219200 w 2727960"/>
              <a:gd name="connsiteY7" fmla="*/ 91440 h 143461"/>
              <a:gd name="connsiteX8" fmla="*/ 1280160 w 2727960"/>
              <a:gd name="connsiteY8" fmla="*/ 76200 h 143461"/>
              <a:gd name="connsiteX9" fmla="*/ 1310640 w 2727960"/>
              <a:gd name="connsiteY9" fmla="*/ 68580 h 143461"/>
              <a:gd name="connsiteX10" fmla="*/ 1371600 w 2727960"/>
              <a:gd name="connsiteY10" fmla="*/ 60960 h 143461"/>
              <a:gd name="connsiteX11" fmla="*/ 1394460 w 2727960"/>
              <a:gd name="connsiteY11" fmla="*/ 53340 h 143461"/>
              <a:gd name="connsiteX12" fmla="*/ 1569720 w 2727960"/>
              <a:gd name="connsiteY12" fmla="*/ 53340 h 143461"/>
              <a:gd name="connsiteX13" fmla="*/ 1600200 w 2727960"/>
              <a:gd name="connsiteY13" fmla="*/ 60960 h 143461"/>
              <a:gd name="connsiteX14" fmla="*/ 1691640 w 2727960"/>
              <a:gd name="connsiteY14" fmla="*/ 76200 h 143461"/>
              <a:gd name="connsiteX15" fmla="*/ 2042160 w 2727960"/>
              <a:gd name="connsiteY15" fmla="*/ 68580 h 143461"/>
              <a:gd name="connsiteX16" fmla="*/ 2087880 w 2727960"/>
              <a:gd name="connsiteY16" fmla="*/ 60960 h 143461"/>
              <a:gd name="connsiteX17" fmla="*/ 2164080 w 2727960"/>
              <a:gd name="connsiteY17" fmla="*/ 38100 h 143461"/>
              <a:gd name="connsiteX18" fmla="*/ 2209800 w 2727960"/>
              <a:gd name="connsiteY18" fmla="*/ 22860 h 143461"/>
              <a:gd name="connsiteX19" fmla="*/ 2232660 w 2727960"/>
              <a:gd name="connsiteY19" fmla="*/ 15240 h 143461"/>
              <a:gd name="connsiteX20" fmla="*/ 2301240 w 2727960"/>
              <a:gd name="connsiteY20" fmla="*/ 0 h 143461"/>
              <a:gd name="connsiteX21" fmla="*/ 2423160 w 2727960"/>
              <a:gd name="connsiteY21" fmla="*/ 7620 h 143461"/>
              <a:gd name="connsiteX22" fmla="*/ 2522220 w 2727960"/>
              <a:gd name="connsiteY22" fmla="*/ 30480 h 143461"/>
              <a:gd name="connsiteX23" fmla="*/ 2567940 w 2727960"/>
              <a:gd name="connsiteY23" fmla="*/ 45720 h 143461"/>
              <a:gd name="connsiteX24" fmla="*/ 2590800 w 2727960"/>
              <a:gd name="connsiteY24" fmla="*/ 60960 h 143461"/>
              <a:gd name="connsiteX25" fmla="*/ 2644140 w 2727960"/>
              <a:gd name="connsiteY25" fmla="*/ 76200 h 143461"/>
              <a:gd name="connsiteX26" fmla="*/ 2667000 w 2727960"/>
              <a:gd name="connsiteY26" fmla="*/ 91440 h 143461"/>
              <a:gd name="connsiteX27" fmla="*/ 2720340 w 2727960"/>
              <a:gd name="connsiteY27" fmla="*/ 106680 h 143461"/>
              <a:gd name="connsiteX28" fmla="*/ 2727960 w 2727960"/>
              <a:gd name="connsiteY28" fmla="*/ 114300 h 14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960" h="143461">
                <a:moveTo>
                  <a:pt x="0" y="106680"/>
                </a:moveTo>
                <a:cubicBezTo>
                  <a:pt x="199216" y="173085"/>
                  <a:pt x="62041" y="132962"/>
                  <a:pt x="541020" y="114300"/>
                </a:cubicBezTo>
                <a:cubicBezTo>
                  <a:pt x="692838" y="108385"/>
                  <a:pt x="589510" y="106064"/>
                  <a:pt x="655320" y="91440"/>
                </a:cubicBezTo>
                <a:cubicBezTo>
                  <a:pt x="823471" y="54073"/>
                  <a:pt x="610066" y="106564"/>
                  <a:pt x="731520" y="76200"/>
                </a:cubicBezTo>
                <a:cubicBezTo>
                  <a:pt x="822960" y="78740"/>
                  <a:pt x="914479" y="79252"/>
                  <a:pt x="1005840" y="83820"/>
                </a:cubicBezTo>
                <a:cubicBezTo>
                  <a:pt x="1016300" y="84343"/>
                  <a:pt x="1025990" y="89718"/>
                  <a:pt x="1036320" y="91440"/>
                </a:cubicBezTo>
                <a:cubicBezTo>
                  <a:pt x="1056520" y="94807"/>
                  <a:pt x="1076960" y="96520"/>
                  <a:pt x="1097280" y="99060"/>
                </a:cubicBezTo>
                <a:cubicBezTo>
                  <a:pt x="1137920" y="96520"/>
                  <a:pt x="1178795" y="96491"/>
                  <a:pt x="1219200" y="91440"/>
                </a:cubicBezTo>
                <a:cubicBezTo>
                  <a:pt x="1239984" y="88842"/>
                  <a:pt x="1259840" y="81280"/>
                  <a:pt x="1280160" y="76200"/>
                </a:cubicBezTo>
                <a:cubicBezTo>
                  <a:pt x="1290320" y="73660"/>
                  <a:pt x="1300248" y="69879"/>
                  <a:pt x="1310640" y="68580"/>
                </a:cubicBezTo>
                <a:lnTo>
                  <a:pt x="1371600" y="60960"/>
                </a:lnTo>
                <a:cubicBezTo>
                  <a:pt x="1379220" y="58420"/>
                  <a:pt x="1386619" y="55082"/>
                  <a:pt x="1394460" y="53340"/>
                </a:cubicBezTo>
                <a:cubicBezTo>
                  <a:pt x="1465374" y="37581"/>
                  <a:pt x="1473670" y="47690"/>
                  <a:pt x="1569720" y="53340"/>
                </a:cubicBezTo>
                <a:cubicBezTo>
                  <a:pt x="1579880" y="55880"/>
                  <a:pt x="1589849" y="59368"/>
                  <a:pt x="1600200" y="60960"/>
                </a:cubicBezTo>
                <a:cubicBezTo>
                  <a:pt x="1694992" y="75543"/>
                  <a:pt x="1640594" y="59185"/>
                  <a:pt x="1691640" y="76200"/>
                </a:cubicBezTo>
                <a:lnTo>
                  <a:pt x="2042160" y="68580"/>
                </a:lnTo>
                <a:cubicBezTo>
                  <a:pt x="2057599" y="67986"/>
                  <a:pt x="2072730" y="63990"/>
                  <a:pt x="2087880" y="60960"/>
                </a:cubicBezTo>
                <a:cubicBezTo>
                  <a:pt x="2116670" y="55202"/>
                  <a:pt x="2134922" y="47819"/>
                  <a:pt x="2164080" y="38100"/>
                </a:cubicBezTo>
                <a:lnTo>
                  <a:pt x="2209800" y="22860"/>
                </a:lnTo>
                <a:cubicBezTo>
                  <a:pt x="2217420" y="20320"/>
                  <a:pt x="2224868" y="17188"/>
                  <a:pt x="2232660" y="15240"/>
                </a:cubicBezTo>
                <a:cubicBezTo>
                  <a:pt x="2275705" y="4479"/>
                  <a:pt x="2252871" y="9674"/>
                  <a:pt x="2301240" y="0"/>
                </a:cubicBezTo>
                <a:cubicBezTo>
                  <a:pt x="2341880" y="2540"/>
                  <a:pt x="2382624" y="3759"/>
                  <a:pt x="2423160" y="7620"/>
                </a:cubicBezTo>
                <a:cubicBezTo>
                  <a:pt x="2440085" y="9232"/>
                  <a:pt x="2516155" y="28458"/>
                  <a:pt x="2522220" y="30480"/>
                </a:cubicBezTo>
                <a:cubicBezTo>
                  <a:pt x="2537460" y="35560"/>
                  <a:pt x="2554574" y="36809"/>
                  <a:pt x="2567940" y="45720"/>
                </a:cubicBezTo>
                <a:cubicBezTo>
                  <a:pt x="2575560" y="50800"/>
                  <a:pt x="2582382" y="57352"/>
                  <a:pt x="2590800" y="60960"/>
                </a:cubicBezTo>
                <a:cubicBezTo>
                  <a:pt x="2624980" y="75609"/>
                  <a:pt x="2614483" y="61372"/>
                  <a:pt x="2644140" y="76200"/>
                </a:cubicBezTo>
                <a:cubicBezTo>
                  <a:pt x="2652331" y="80296"/>
                  <a:pt x="2658582" y="87832"/>
                  <a:pt x="2667000" y="91440"/>
                </a:cubicBezTo>
                <a:cubicBezTo>
                  <a:pt x="2701180" y="106089"/>
                  <a:pt x="2690683" y="91852"/>
                  <a:pt x="2720340" y="106680"/>
                </a:cubicBezTo>
                <a:cubicBezTo>
                  <a:pt x="2723553" y="108286"/>
                  <a:pt x="2725420" y="111760"/>
                  <a:pt x="2727960" y="11430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6849B2C-744E-479A-A440-41EA8CC8427A}"/>
              </a:ext>
            </a:extLst>
          </p:cNvPr>
          <p:cNvCxnSpPr>
            <a:cxnSpLocks/>
          </p:cNvCxnSpPr>
          <p:nvPr/>
        </p:nvCxnSpPr>
        <p:spPr>
          <a:xfrm>
            <a:off x="4810216" y="1895562"/>
            <a:ext cx="27939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>
            <a:extLst>
              <a:ext uri="{FF2B5EF4-FFF2-40B4-BE49-F238E27FC236}">
                <a16:creationId xmlns:a16="http://schemas.microsoft.com/office/drawing/2014/main" id="{23BB8A16-3941-4687-BBF5-B63F7D311E4D}"/>
              </a:ext>
            </a:extLst>
          </p:cNvPr>
          <p:cNvSpPr txBox="1">
            <a:spLocks/>
          </p:cNvSpPr>
          <p:nvPr/>
        </p:nvSpPr>
        <p:spPr>
          <a:xfrm>
            <a:off x="6948562" y="3715345"/>
            <a:ext cx="231838" cy="2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↓</a:t>
            </a:r>
            <a:endParaRPr lang="pt-BR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959C3346-E923-4BE4-8909-38DF88A04CAB}"/>
              </a:ext>
            </a:extLst>
          </p:cNvPr>
          <p:cNvSpPr txBox="1">
            <a:spLocks/>
          </p:cNvSpPr>
          <p:nvPr/>
        </p:nvSpPr>
        <p:spPr>
          <a:xfrm>
            <a:off x="7100962" y="3772495"/>
            <a:ext cx="231838" cy="266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400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itchFamily="18" charset="0"/>
              </a:rPr>
              <a:t>↓</a:t>
            </a:r>
            <a:endParaRPr lang="pt-BR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CD2CAD8-1AE3-4439-BF38-F10203F5E6FC}"/>
              </a:ext>
            </a:extLst>
          </p:cNvPr>
          <p:cNvCxnSpPr/>
          <p:nvPr/>
        </p:nvCxnSpPr>
        <p:spPr>
          <a:xfrm>
            <a:off x="4839313" y="5808250"/>
            <a:ext cx="2803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8">
            <a:extLst>
              <a:ext uri="{FF2B5EF4-FFF2-40B4-BE49-F238E27FC236}">
                <a16:creationId xmlns:a16="http://schemas.microsoft.com/office/drawing/2014/main" id="{1265627A-FBA9-4D32-95CB-1B4AD6DA509F}"/>
              </a:ext>
            </a:extLst>
          </p:cNvPr>
          <p:cNvSpPr/>
          <p:nvPr/>
        </p:nvSpPr>
        <p:spPr>
          <a:xfrm>
            <a:off x="70026" y="810571"/>
            <a:ext cx="3543430" cy="6013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7DCD95D-5F44-478C-BD6F-1B3EE8AF5475}"/>
              </a:ext>
            </a:extLst>
          </p:cNvPr>
          <p:cNvSpPr/>
          <p:nvPr/>
        </p:nvSpPr>
        <p:spPr>
          <a:xfrm>
            <a:off x="7927692" y="3617824"/>
            <a:ext cx="3863263" cy="847176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B8E9AAC4-92E8-4DD7-B014-27195431C5A3}"/>
              </a:ext>
            </a:extLst>
          </p:cNvPr>
          <p:cNvSpPr txBox="1">
            <a:spLocks/>
          </p:cNvSpPr>
          <p:nvPr/>
        </p:nvSpPr>
        <p:spPr>
          <a:xfrm>
            <a:off x="7918827" y="3671229"/>
            <a:ext cx="3872128" cy="73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buFont typeface="Wingdings" pitchFamily="2" charset="2"/>
              <a:buChar char="q"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Componente Linear responde por maior parte da Variação dos Elementos da Circulação de Altos Níveis</a:t>
            </a:r>
          </a:p>
        </p:txBody>
      </p:sp>
    </p:spTree>
    <p:extLst>
      <p:ext uri="{BB962C8B-B14F-4D97-AF65-F5344CB8AC3E}">
        <p14:creationId xmlns:p14="http://schemas.microsoft.com/office/powerpoint/2010/main" val="2254874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10328</TotalTime>
  <Words>1125</Words>
  <Application>Microsoft Office PowerPoint</Application>
  <PresentationFormat>Widescreen</PresentationFormat>
  <Paragraphs>195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andremedeiros197@hotmail.com</dc:creator>
  <cp:lastModifiedBy>andremedeiros197@hotmail.com</cp:lastModifiedBy>
  <cp:revision>796</cp:revision>
  <dcterms:created xsi:type="dcterms:W3CDTF">2019-08-09T15:00:26Z</dcterms:created>
  <dcterms:modified xsi:type="dcterms:W3CDTF">2019-10-14T06:37:21Z</dcterms:modified>
</cp:coreProperties>
</file>