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58" r:id="rId6"/>
    <p:sldId id="259" r:id="rId7"/>
    <p:sldId id="280" r:id="rId8"/>
    <p:sldId id="281" r:id="rId9"/>
    <p:sldId id="282" r:id="rId10"/>
    <p:sldId id="283" r:id="rId11"/>
    <p:sldId id="260" r:id="rId12"/>
    <p:sldId id="284" r:id="rId13"/>
    <p:sldId id="285" r:id="rId14"/>
    <p:sldId id="286" r:id="rId15"/>
    <p:sldId id="287" r:id="rId16"/>
    <p:sldId id="289" r:id="rId17"/>
    <p:sldId id="276" r:id="rId18"/>
    <p:sldId id="277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>
        <p:scale>
          <a:sx n="100" d="100"/>
          <a:sy n="100" d="100"/>
        </p:scale>
        <p:origin x="-81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782D9D-A621-4EB8-9873-2BD97112C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B609DF3-91A8-452A-9356-9A98560C4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84F8700-2DB6-4BC1-A63B-2A33C4467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A53-3759-44B9-9431-94EBECB8441A}" type="datetimeFigureOut">
              <a:rPr lang="pt-BR" smtClean="0"/>
              <a:pPr/>
              <a:t>13/08/2019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9FCBCF9-A413-490C-A108-23738CE9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6A8719D-35D3-4837-8999-2A167AE94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35EB-FABB-4B8F-BDF2-D7720880655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51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AA4A3F-E460-4B32-9F66-0D32D2CE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FAFD9FD-8F0C-435F-A5C2-929DF6020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A8F032C-A2AB-41DD-B6CA-6C8D0476A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A53-3759-44B9-9431-94EBECB8441A}" type="datetimeFigureOut">
              <a:rPr lang="pt-BR" smtClean="0"/>
              <a:pPr/>
              <a:t>13/08/2019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1E1B5D8-A746-48A6-AF92-9691994A8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EC6B591-1EA7-40B2-84A7-6FBD77DDD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35EB-FABB-4B8F-BDF2-D7720880655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1917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15292BA-0B6D-4B96-8B36-0885AAEE9D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053DD6D-2D99-4306-8692-1498867C6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2A15387-0414-49F6-9BC9-4E303C347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A53-3759-44B9-9431-94EBECB8441A}" type="datetimeFigureOut">
              <a:rPr lang="pt-BR" smtClean="0"/>
              <a:pPr/>
              <a:t>13/08/2019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77C0EFE-32E0-4927-8EA4-435A0A7DF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996FA6B-E0E7-41EE-AFD3-82FDDE4CE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35EB-FABB-4B8F-BDF2-D7720880655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7063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C902D9-C4C2-43BE-8801-54D4A7209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DFAB34-2073-4EA1-A977-5B04298F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16F21B5-A631-4A36-8E85-B0AFC93A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A53-3759-44B9-9431-94EBECB8441A}" type="datetimeFigureOut">
              <a:rPr lang="pt-BR" smtClean="0"/>
              <a:pPr/>
              <a:t>13/08/2019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FCA1F22-312E-4155-A182-FF04CDA6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1850D7D-F06A-4510-B564-B114F2B0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35EB-FABB-4B8F-BDF2-D7720880655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127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E051BF-3588-4579-8D8C-B3E325051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786B8AE-BC06-48B1-A6CB-857DCB9A4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0DFBBAC-2602-4D90-A31B-D58001C03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A53-3759-44B9-9431-94EBECB8441A}" type="datetimeFigureOut">
              <a:rPr lang="pt-BR" smtClean="0"/>
              <a:pPr/>
              <a:t>13/08/2019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291A85B-2246-48C6-899B-5E363F6D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920DAD2-72C4-40F4-B610-7B943D98F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35EB-FABB-4B8F-BDF2-D7720880655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8296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A0B744-2A4F-41EA-87C1-998EA731F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625438F-74B5-4A40-8433-A8CA5F272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DDA7B41-D822-4C1A-ADD5-8DB7FE846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ECB0D13-3FAE-4FBA-BB44-8740D8DF6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A53-3759-44B9-9431-94EBECB8441A}" type="datetimeFigureOut">
              <a:rPr lang="pt-BR" smtClean="0"/>
              <a:pPr/>
              <a:t>13/08/2019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02AF2F31-18D6-48CD-8CE6-0CDBE9A52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43A1A31-1904-462F-9113-424F33DF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35EB-FABB-4B8F-BDF2-D7720880655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8111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38A08D-541B-4331-9A44-4B5924AB9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ECC56F0-7425-4EF4-8477-22D1C8D77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6B6A68E-2BE2-40A3-8644-4BEF9593B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3E18FB2A-9897-4F4E-AFBB-4D56D7DCD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EAAD7D72-A5FA-4298-A95C-139C91D4D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98A9E9B8-F38D-4AD8-8FBF-DFA934834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A53-3759-44B9-9431-94EBECB8441A}" type="datetimeFigureOut">
              <a:rPr lang="pt-BR" smtClean="0"/>
              <a:pPr/>
              <a:t>13/08/2019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0A60BF85-8E56-47DE-A63E-972B8861A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AC970708-D9C0-4E05-B283-5AB2929BA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35EB-FABB-4B8F-BDF2-D7720880655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160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35BA66-E4E5-4611-B36F-4FF33515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318B3878-F7F2-4861-8442-6485EB72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A53-3759-44B9-9431-94EBECB8441A}" type="datetimeFigureOut">
              <a:rPr lang="pt-BR" smtClean="0"/>
              <a:pPr/>
              <a:t>13/08/2019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61E4713-38E7-437C-8BFF-E36CF0655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92191838-8733-4863-9BA6-B74F1DF0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35EB-FABB-4B8F-BDF2-D7720880655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3431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9D3BB174-7895-46E5-8B3A-C53D663A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A53-3759-44B9-9431-94EBECB8441A}" type="datetimeFigureOut">
              <a:rPr lang="pt-BR" smtClean="0"/>
              <a:pPr/>
              <a:t>13/08/2019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58344433-AB8F-4111-8C8E-4E7280917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80285524-C440-4E32-A019-16CD0C745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35EB-FABB-4B8F-BDF2-D7720880655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5411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F997DB-E1C0-48C7-B9E8-0A59A810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7118D87-E433-4B57-B48D-2E2032C09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51F0E2D-183F-470C-B788-C6F103CBA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D9EA7E4-0F3F-40DE-BB34-A47A6AAF6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A53-3759-44B9-9431-94EBECB8441A}" type="datetimeFigureOut">
              <a:rPr lang="pt-BR" smtClean="0"/>
              <a:pPr/>
              <a:t>13/08/2019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CE4476C-D897-4EA4-A8FF-5BFB776E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A271FAB-3132-4F30-B459-34CABF06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35EB-FABB-4B8F-BDF2-D7720880655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9414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F19F53-4D3F-4F5B-B55C-069839B0B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5F3A8118-DB20-4FCC-9661-A0663C6F0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F56B739-4CF0-46E1-A6DD-D0F64CC19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7290A55-7D8A-4669-BF34-90FD3077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7A53-3759-44B9-9431-94EBECB8441A}" type="datetimeFigureOut">
              <a:rPr lang="pt-BR" smtClean="0"/>
              <a:pPr/>
              <a:t>13/08/2019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6EA70EA-41DB-42AE-9527-5DB8F33D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56E36F3-666B-44FE-A313-10DE4C40B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35EB-FABB-4B8F-BDF2-D7720880655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2697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7774A1E6-C35F-4D33-BA1B-84B7EF77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0CCE9D3-C662-4173-B865-370B8C70C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CE7B54E-31D6-4242-9EF6-F9826AC68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B7A53-3759-44B9-9431-94EBECB8441A}" type="datetimeFigureOut">
              <a:rPr lang="pt-BR" smtClean="0"/>
              <a:pPr/>
              <a:t>13/08/2019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44B6146-834F-4551-AC23-722F74D30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DBC830F-0295-422D-A1C1-3C460FDC1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35EB-FABB-4B8F-BDF2-D7720880655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6670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17C4D3F1-8E00-49BB-B615-2D1C33BF41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741" y="217991"/>
            <a:ext cx="1098009" cy="130191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52B8F992-A908-4ABD-BD30-3522B7FACC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5286" y="88816"/>
            <a:ext cx="5116749" cy="1431091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27300334-88F7-421E-B308-B71ABC7AE04B}"/>
              </a:ext>
            </a:extLst>
          </p:cNvPr>
          <p:cNvSpPr txBox="1"/>
          <p:nvPr/>
        </p:nvSpPr>
        <p:spPr>
          <a:xfrm>
            <a:off x="1008460" y="1743967"/>
            <a:ext cx="101750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ROSSBY WAVE PROPAGATION IN A BAROTROPIC ATMOSPHERE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DAVID J. KAROLY </a:t>
            </a:r>
          </a:p>
          <a:p>
            <a:pPr algn="just"/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Australian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Meteorology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 Centre,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P.O.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 5089AA, Melbourne, Victoria 3001 (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(Received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12, 1982;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27, 1982) </a:t>
            </a:r>
            <a:endParaRPr lang="pt-B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7AC8B233-9353-4770-AA50-4060EA66533A}"/>
              </a:ext>
            </a:extLst>
          </p:cNvPr>
          <p:cNvSpPr/>
          <p:nvPr/>
        </p:nvSpPr>
        <p:spPr>
          <a:xfrm>
            <a:off x="0" y="5857918"/>
            <a:ext cx="12192000" cy="46434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Apresentado por: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Tomásio Eduardo Januário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8363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DFF2401-EBCD-4A5D-ABAE-EE4A3CD27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                                 é a derivada material movendo-se a velocidade de grupo. 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soluções WKB são mais uma vez validas fazendo                                    e 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validade dessas soluções são feitas por comparação com soluções dos modelos numéricos apropriados. 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FC48CA97-4326-4D3C-BEC4-475658C5FDBA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Fluxo de Variação Zonal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843088"/>
            <a:ext cx="6591300" cy="904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3088" y="2781300"/>
            <a:ext cx="30765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4288" y="4038600"/>
            <a:ext cx="25241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505325"/>
            <a:ext cx="1676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077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E531BF7-8AE3-4E57-9659-EC50D2FB6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234281"/>
            <a:ext cx="5105400" cy="286146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estados básicos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representações harmônicas esféricas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fluxo global zonal médio de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as estações de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Dezembro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Fevereiro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(DJF) e de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Junho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Agosto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(JJA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(Fig.1);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ondas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baixa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frequência possuem períodos </a:t>
            </a:r>
            <a:r>
              <a:rPr 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20 a 50 dias, correspondendo a velocidades de fase leste para um número de onda zonal de 9,3 e 23,2 m/s; </a:t>
            </a:r>
          </a:p>
          <a:p>
            <a:pPr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EFE148F-4C89-4C0A-BAFC-D01DA0003BF5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Propagação de Ondas de Baixa Frequência </a:t>
            </a:r>
            <a:endParaRPr lang="pt-BR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9724" y="2316479"/>
            <a:ext cx="6857999" cy="454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2101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EFE148F-4C89-4C0A-BAFC-D01DA0003BF5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Propagação de Ondas de Baixa Frequência </a:t>
            </a:r>
            <a:endParaRPr lang="pt-BR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4" y="1276350"/>
            <a:ext cx="4619625" cy="2487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7775" y="1257299"/>
            <a:ext cx="4869601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533570"/>
            <a:ext cx="5619750" cy="332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5553075" y="3924985"/>
            <a:ext cx="60960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velocidade de propagação é mais rápida no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do que no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HN (o fluxo é mais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forte no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SH); </a:t>
            </a: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dissipação não for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forte, essas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ondas podem se propagar em torno da esfera e interagir com a fonte 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ondas locais;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01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E531BF7-8AE3-4E57-9659-EC50D2FB6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4" y="1253331"/>
            <a:ext cx="11382375" cy="4351338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(HN),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fluxo é mais fraco do que no inverno, então as velocidades de propagação são menores e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 é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maior;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os números de onda mais altos, a diferença entre a propagação das ondas estacionárias e de baixa frequência é menor no fluxo do JJA do que no fluxo do DJF.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EFE148F-4C89-4C0A-BAFC-D01DA0003BF5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Propagação de Ondas de Baixa Frequência </a:t>
            </a:r>
            <a:endParaRPr lang="pt-BR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3377165"/>
            <a:ext cx="5248276" cy="2914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8339" y="3333750"/>
            <a:ext cx="6157912" cy="351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2101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E531BF7-8AE3-4E57-9659-EC50D2FB6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fluxo médio zonal é uma representação suavizada do fluxo do inverno 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HN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tendo um jato de latitude média a oeste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31m/s e leste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equatorial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6m/s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EFE148F-4C89-4C0A-BAFC-D01DA0003BF5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Jatos de Leste 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Variando Zonalmente</a:t>
            </a:r>
            <a:endParaRPr lang="pt-BR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9225" y="2004365"/>
            <a:ext cx="6953250" cy="486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2101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E531BF7-8AE3-4E57-9659-EC50D2FB6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raios para duas fontes 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30°N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mostrados na Fig. 5, juntamente com o fluxo zonal.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EFE148F-4C89-4C0A-BAFC-D01DA0003BF5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Jatos de Leste 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Variando Zonalmente</a:t>
            </a:r>
            <a:endParaRPr lang="pt-BR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" y="3544280"/>
            <a:ext cx="5631473" cy="2513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6924" y="3095638"/>
            <a:ext cx="6315075" cy="37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2101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E531BF7-8AE3-4E57-9659-EC50D2FB6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EFE148F-4C89-4C0A-BAFC-D01DA0003BF5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Jato de latitude média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Variando Zonalmente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2274" y="909903"/>
            <a:ext cx="6162675" cy="5948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2101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E5F87FB-E36D-41F8-A5B0-EDD13B41B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86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As diferenças entre a propagação de ondas estacionárias e as de baixa frequência são pequenas e diminuem com o aumento do número de onda zonal; </a:t>
            </a: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Para as ondas estacionárias e um jato oriental de variação zonal, as soluções do modelo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barotrópico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, mostram a propagação de ondas estacionárias entre os equadores através de um ducto de vento de oeste;</a:t>
            </a: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Este estudo mostrou que a projeção de raios bidimensionais pode ser usado para fornecer ideias sobre a velocidade e a direção da dispersão de onda horizontal a partir de uma fonte local em vários estados básicos relevantes para a atmosfera; </a:t>
            </a: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No entanto, deve-se ter cuidado com a interpretação e aplicação de detalhes quantitativos das soluções de raios para a atmosfera.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780558AD-F994-477E-B097-F6463B25645B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Discussões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128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D6DC40B-7816-4347-B4D8-EBDE3D726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xmlns="" val="75480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361BED-4F8F-4951-8D6C-E8204D26C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ideias sobre projeção de raios (óptica geométrica) e propagação da onda num meio de variação lenta são aplicadas na propagação de Ondas 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(OR) numa atmosfera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barotrópica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propagação de OR de baixa frequência num estado básico zonalmente simétrico é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as ondas estacionarias apresentadas por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Hoskins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Karoly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(1981). Estas ideias são então usadas para estudar a propagação das OR em um estado básico com zoneamento de latitude média variável (ou jatos de baixa latitude).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Neste estudo, são apresentadas condições que permitem a propagação de ondas equatoriais cruzadas.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3A3B2781-364A-4DF1-8CA5-6BC55FD5DD46}"/>
              </a:ext>
            </a:extLst>
          </p:cNvPr>
          <p:cNvSpPr/>
          <p:nvPr/>
        </p:nvSpPr>
        <p:spPr>
          <a:xfrm>
            <a:off x="1914525" y="3651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49F100E1-0634-46F6-98F9-AAA86441E901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Resumo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27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361BED-4F8F-4951-8D6C-E8204D26C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dispersão de ondas de baixa frequência a partir de uma perturbação inicial contribui para um padrão de anomalia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média temporal e sua importância depende das amplitudes relativas dos componentes de onda estacionárias e de baixa frequência. É, portanto,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grande interesse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considerar quaisquer diferenças entre a propagação de ondas estacionárias e de baixa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frequência;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Mekki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McKenzie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(1977) obtiveram soluções de raios para várias situações de ondas 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propagando-se através de um fluxo meridionalmente variado na atmosfera, mas não tentaram relacionar suas soluções com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observações;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Schopf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 (1981) utilizaram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ideias para investigar dispersão de ondas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baixa frequência no oceano.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3A3B2781-364A-4DF1-8CA5-6BC55FD5DD46}"/>
              </a:ext>
            </a:extLst>
          </p:cNvPr>
          <p:cNvSpPr/>
          <p:nvPr/>
        </p:nvSpPr>
        <p:spPr>
          <a:xfrm>
            <a:off x="1914525" y="3651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49F100E1-0634-46F6-98F9-AAA86441E901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Introdução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27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B361BED-4F8F-4951-8D6C-E8204D26C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 sugere que um modelo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barotrópico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pode ser usado para estudar a propagação horizontal das ondas planetárias na atmosfera; 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Neste trabalho,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projeção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raios de ondas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barotrópicas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usadas em HK é aplicado à propagação de ondas de baixa frequência em um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estado básico zonalmente simétrico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à propagação de ondas estacionárias em um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estado básico variando zonalmente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resultados obtidos por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Simmons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(1982) a partir de um modelo similar mostram um aumento da resposta de onda em um estado básico variando zonalmente comparado àquele quando um estado básico zonalmente simétrico é usado. Estes dois efeitos são investigados usando traçado de raio bidimensional de ondas estacionárias em um estado básico variando zonalmente.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3A3B2781-364A-4DF1-8CA5-6BC55FD5DD46}"/>
              </a:ext>
            </a:extLst>
          </p:cNvPr>
          <p:cNvSpPr/>
          <p:nvPr/>
        </p:nvSpPr>
        <p:spPr>
          <a:xfrm>
            <a:off x="1914525" y="3651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49F100E1-0634-46F6-98F9-AAA86441E901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Introdução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27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8FD32F6-A55B-46C0-8DA8-4272331D0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As soluções da equação de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vorticidade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barotrópica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não-divergente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) na esfera são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consideradas: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equação para a </a:t>
            </a:r>
            <a:r>
              <a:rPr lang="pt-BR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função do fluxo horizontal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  terá a forma: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Onde    é a taxa de rotação da Terra e </a:t>
            </a:r>
            <a:r>
              <a:rPr lang="pt-BR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é o forçamento do fluxo médio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velocidade na projeção Mercator é: 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D789D201-39B9-4C70-8D34-BC10BF6DE03F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 Teoria de Raios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5213" y="2157413"/>
            <a:ext cx="4886325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100" y="5414963"/>
            <a:ext cx="3695700" cy="600075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38" y="3348038"/>
            <a:ext cx="10429875" cy="1038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7963" y="2809875"/>
            <a:ext cx="2952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6950" y="4495800"/>
            <a:ext cx="285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7239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DFF2401-EBCD-4A5D-ABAE-EE4A3CD27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a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(2) é linearizada, a equação para a </a:t>
            </a:r>
            <a:r>
              <a:rPr lang="pt-BR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função de fluxo de perturbação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torna-se: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cos8 vezes o gradiente meridional da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vorticidade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absoluta. A solução de (3) usando a forma WKB será: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FC48CA97-4326-4D3C-BEC4-475658C5FDBA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Fluxo Zonalmente Simétrico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4738" y="1390650"/>
            <a:ext cx="409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0" y="2133600"/>
            <a:ext cx="104394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25" y="3333750"/>
            <a:ext cx="6286500" cy="895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313" y="4452938"/>
            <a:ext cx="7715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4875" y="5367338"/>
            <a:ext cx="10629900" cy="542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38077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DFF2401-EBCD-4A5D-ABAE-EE4A3CD27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Substituindo (4) em (3), levará a uma serie de equações diferencias para a fase da onda    e amplitude  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equação de ordem zero nos dá a relação de dispersão. 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expressões para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velocidade de grupo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obtidas a partir da relação de dispersão usando a teoria ondulatória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cinemática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Whitham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1960) ou a partir da equação da primeira ordem para amplitude da onda, dando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FC48CA97-4326-4D3C-BEC4-475658C5FDBA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Fluxo Zonalmente Simétrico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9263" y="1795463"/>
            <a:ext cx="276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795463"/>
            <a:ext cx="228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3463" y="2752725"/>
            <a:ext cx="10467975" cy="476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6325" y="4843463"/>
            <a:ext cx="10477500" cy="6000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38077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DFF2401-EBCD-4A5D-ABAE-EE4A3CD27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eq.(2) pode ser rescrita considerando que função de fluxo de perturbação seja dependente da latitude bem como da longitude               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                                              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é  </a:t>
            </a:r>
            <a:r>
              <a:rPr lang="pt-BR" sz="2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vorticidade</a:t>
            </a:r>
            <a:r>
              <a:rPr lang="pt-B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absoluta na esfera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                .  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Usando mais uma vez a aproximação WKB, a relação de dispersão fica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FC48CA97-4326-4D3C-BEC4-475658C5FDBA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Fluxo de Variação Zonal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3713" y="1719263"/>
            <a:ext cx="11144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088" y="2171700"/>
            <a:ext cx="10410825" cy="971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3563" y="3557588"/>
            <a:ext cx="3652837" cy="409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72663" y="3562350"/>
            <a:ext cx="1171575" cy="438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4910138"/>
            <a:ext cx="10591800" cy="581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38077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DFF2401-EBCD-4A5D-ABAE-EE4A3CD27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velocidade de grupo será,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Essas expressões são extensões simples daquelas para o fluxo zonalmente simétrico, incluindo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advecção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pelo fluxo meridional e derivadas na direção zonal.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o estado básico varia com a latitude e a longitude, tanto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variam com a posição e são dadas (de acordo com a teoria da onda cinemática) por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FC48CA97-4326-4D3C-BEC4-475658C5FDBA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 Fluxo de Variação Zonal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1885950"/>
            <a:ext cx="104775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0" y="2695575"/>
            <a:ext cx="5105400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5262563"/>
            <a:ext cx="105632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077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1150</Words>
  <Application>Microsoft Office PowerPoint</Application>
  <PresentationFormat>Personalizar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opera</cp:lastModifiedBy>
  <cp:revision>94</cp:revision>
  <dcterms:created xsi:type="dcterms:W3CDTF">2018-09-11T12:27:32Z</dcterms:created>
  <dcterms:modified xsi:type="dcterms:W3CDTF">2019-08-13T17:45:42Z</dcterms:modified>
</cp:coreProperties>
</file>