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276" r:id="rId4"/>
    <p:sldId id="286" r:id="rId5"/>
    <p:sldId id="299" r:id="rId6"/>
    <p:sldId id="287" r:id="rId7"/>
    <p:sldId id="262" r:id="rId8"/>
    <p:sldId id="290" r:id="rId9"/>
    <p:sldId id="291" r:id="rId10"/>
    <p:sldId id="293" r:id="rId11"/>
    <p:sldId id="294" r:id="rId12"/>
    <p:sldId id="296" r:id="rId13"/>
    <p:sldId id="295" r:id="rId14"/>
    <p:sldId id="298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CF3FA"/>
    <a:srgbClr val="E7F0F9"/>
    <a:srgbClr val="E4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310" autoAdjust="0"/>
  </p:normalViewPr>
  <p:slideViewPr>
    <p:cSldViewPr snapToGrid="0">
      <p:cViewPr varScale="1">
        <p:scale>
          <a:sx n="69" d="100"/>
          <a:sy n="69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7FA39-C561-43F4-85CE-6A1B237F6236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967F7-AA02-4659-B670-6E274AD705D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21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967F7-AA02-4659-B670-6E274AD705D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4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3EF5-C26F-4BC2-B4C2-E40622649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93953-E1E8-4365-A740-B74249856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6F7E9-DF84-4018-9847-3E3618F0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6279-699A-4B9A-8F8F-26323FE1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5C4BA-CDCF-4967-8A85-4444F2FF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49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6804-31D3-4F6A-AD6E-A82D350E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DA008-8A3C-4F29-B2F0-46F649438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5539-22E3-42E6-9EAF-3C31AC623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AE5F6-BED6-481F-A88F-DF63083F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B805E-C05E-493C-BC14-72455D6C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94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D7F72-5034-440F-B4E7-14C720E46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983F1-5269-4AD4-9E2D-41E42FE4D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EFF44-3938-4A55-B115-49CEEBC9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7E46D-C2B3-4C63-A0EE-679AF218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B6075-26DA-4E15-868F-FFC5F674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47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E1ACA-3436-496C-9E2E-95E3B7F1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38F57-BEB0-454A-A614-FD3D3ABF3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AFE19-FC19-4D95-81D9-273FCB39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33D4A-36DA-4256-834E-7F49CFF5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0F97F-05CC-4CCC-890E-A12C7EA9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11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E599-2DE4-4417-9E1E-0440EF2A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EBE3E-A7D8-4476-9B47-15430DDB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00DBD-0FCF-4A34-B8CE-7FC9C4A6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5909A-2E69-41E1-86F3-43096243E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A8A55-E167-476D-84A7-155A2775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44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87D8-D22F-402F-9665-35420289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6A3F0-720F-4FB3-A5E6-912313AB1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6EC40-F489-4C22-AE09-DD4956C3B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EF16E-E1A1-4BA9-8A79-62E5067A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5500E-F508-4865-8852-587E900E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EB007-DF96-4880-807C-F9D397CB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47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0A50-1C1A-4609-9081-B1A24B82C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D1557-6CA7-4D1F-8421-1539DFA07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141FE-88A4-4C2F-B9B1-DC8D18439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163DD-660B-47A6-8738-3E230D299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312C0-EA01-417F-9884-97F02A7F0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8AB4D-4162-40A4-9F22-97FA3960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55817B-F2CE-40D4-BF9E-59AFEC34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A95B72-C860-499C-8332-5EC58708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76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35657-6FA5-4B97-97AC-A307B99D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BFAB6-7D65-40AF-A99D-3A73F5D36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2AE04-5949-42DE-A169-CD800339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5FA94-3308-446D-AF13-13458575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06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FE4BAC-7405-4288-A5CB-0B3305A9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366E6-9684-4A50-B9D6-05355FB67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23148-AD8A-4C82-9B8A-F4110B70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98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15294-3080-4D7E-8861-9913D903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E5C10-DF8C-457A-B08A-F3A501318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E03D2-9BBC-40FD-9BED-CA8036E1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93BD4-16F9-4985-ABC6-DED8BEBF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4507E-BA0D-4D59-8654-ACA2CCF3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AEF36-5553-4019-94B8-1822505B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64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F3BCD-76A6-4B6C-A944-A2DCA293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8F153B-8EB8-4AA6-A770-4D7BB4F99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5CAED-CE90-41DA-A880-A45F8DA80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04A58-9C62-4E55-B0FA-6C028A50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72C33-EB5C-47BD-9B19-A11B5FE3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16CC5-8353-400A-BA85-BE3FFDD3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44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5B6A5-0A81-4448-830A-66284F5B0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3AC7C-CDB0-4443-B74F-689EC9C26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2C1D8-D48A-4257-8220-77016CA67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0F4B7-A2E1-4B08-A729-78B115B745B6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EB136-39CD-40FF-A985-2EE5BE6CB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AD42F-89AC-4E54-AA26-E1EA94F57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19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068D57-6B76-4BC2-A648-8C926D9A21AF}"/>
              </a:ext>
            </a:extLst>
          </p:cNvPr>
          <p:cNvGrpSpPr/>
          <p:nvPr/>
        </p:nvGrpSpPr>
        <p:grpSpPr>
          <a:xfrm>
            <a:off x="0" y="5842"/>
            <a:ext cx="12192000" cy="6852158"/>
            <a:chOff x="0" y="5842"/>
            <a:chExt cx="9906000" cy="685215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A6CFA1D-590F-4F8A-B99C-9A3BEB5F770F}"/>
                </a:ext>
              </a:extLst>
            </p:cNvPr>
            <p:cNvGrpSpPr/>
            <p:nvPr/>
          </p:nvGrpSpPr>
          <p:grpSpPr>
            <a:xfrm>
              <a:off x="0" y="5842"/>
              <a:ext cx="9906000" cy="2416466"/>
              <a:chOff x="0" y="5842"/>
              <a:chExt cx="9906000" cy="241646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D0CD864-F9DB-4BF7-AA75-236B73294E1E}"/>
                  </a:ext>
                </a:extLst>
              </p:cNvPr>
              <p:cNvSpPr/>
              <p:nvPr/>
            </p:nvSpPr>
            <p:spPr>
              <a:xfrm>
                <a:off x="0" y="5842"/>
                <a:ext cx="9906000" cy="2416466"/>
              </a:xfrm>
              <a:prstGeom prst="rect">
                <a:avLst/>
              </a:prstGeom>
              <a:blipFill dpi="0"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100000" sy="100000" flip="none" algn="tl"/>
              </a:blip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C04A894-882D-49BC-BFA8-A95D28B68579}"/>
                  </a:ext>
                </a:extLst>
              </p:cNvPr>
              <p:cNvSpPr/>
              <p:nvPr/>
            </p:nvSpPr>
            <p:spPr>
              <a:xfrm>
                <a:off x="0" y="5842"/>
                <a:ext cx="9906000" cy="2416466"/>
              </a:xfrm>
              <a:prstGeom prst="rect">
                <a:avLst/>
              </a:prstGeom>
              <a:solidFill>
                <a:srgbClr val="002060">
                  <a:alpha val="88000"/>
                </a:srgb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0B3C7F-1109-41AB-9D25-EB7688187ADB}"/>
                </a:ext>
              </a:extLst>
            </p:cNvPr>
            <p:cNvSpPr/>
            <p:nvPr/>
          </p:nvSpPr>
          <p:spPr>
            <a:xfrm>
              <a:off x="0" y="2422308"/>
              <a:ext cx="9906000" cy="4435692"/>
            </a:xfrm>
            <a:prstGeom prst="rect">
              <a:avLst/>
            </a:prstGeom>
            <a:blipFill dpi="0" rotWithShape="1">
              <a:blip r:embed="rId4">
                <a:alphaModFix amt="28000"/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LightScreen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99609BC-009D-45E0-A018-3BF21989D822}"/>
              </a:ext>
            </a:extLst>
          </p:cNvPr>
          <p:cNvSpPr txBox="1">
            <a:spLocks/>
          </p:cNvSpPr>
          <p:nvPr/>
        </p:nvSpPr>
        <p:spPr>
          <a:xfrm>
            <a:off x="-2214" y="348991"/>
            <a:ext cx="12081164" cy="7592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Modulation</a:t>
            </a: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of</a:t>
            </a: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the</a:t>
            </a: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Intraseasonal</a:t>
            </a: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Rainfall</a:t>
            </a: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over Tropical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Brazil</a:t>
            </a: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by</a:t>
            </a: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Madden</a:t>
            </a: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-Julian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Oscillation</a:t>
            </a:r>
            <a:endParaRPr lang="pt-BR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C95E30-5805-4EB0-9DC4-7D9B7D5D2E5E}"/>
              </a:ext>
            </a:extLst>
          </p:cNvPr>
          <p:cNvSpPr txBox="1">
            <a:spLocks/>
          </p:cNvSpPr>
          <p:nvPr/>
        </p:nvSpPr>
        <p:spPr>
          <a:xfrm>
            <a:off x="134019" y="2387243"/>
            <a:ext cx="4677397" cy="74006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Everaldo B. de Souza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70E4041-1715-4E8D-B75F-9FD1BF2938EE}"/>
              </a:ext>
            </a:extLst>
          </p:cNvPr>
          <p:cNvSpPr txBox="1">
            <a:spLocks/>
          </p:cNvSpPr>
          <p:nvPr/>
        </p:nvSpPr>
        <p:spPr>
          <a:xfrm>
            <a:off x="134019" y="4688078"/>
            <a:ext cx="11944931" cy="118141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DE SOUZA, E. B.; AMBRIZZI, T. Modulation of the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Intraseasonal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Rainfall over Tropical Brazil by Madden-Julian Oscillation.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Journal of Climatology: A Journal of the Royal Meteorological Society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v. 26, n. 13, p. 1759-1776, 2006.</a:t>
            </a:r>
            <a:endParaRPr lang="pt-BR" sz="2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AE8A4C4-8153-431E-B315-82F16DB80D09}"/>
              </a:ext>
            </a:extLst>
          </p:cNvPr>
          <p:cNvSpPr txBox="1">
            <a:spLocks/>
          </p:cNvSpPr>
          <p:nvPr/>
        </p:nvSpPr>
        <p:spPr>
          <a:xfrm>
            <a:off x="4419634" y="6253673"/>
            <a:ext cx="3352732" cy="4204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Aluno</a:t>
            </a:r>
            <a:r>
              <a:rPr lang="en-US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Andre Medeiros Rocha</a:t>
            </a:r>
            <a:endParaRPr lang="pt-BR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F6E9673-E849-40AF-8271-B1E921620783}"/>
              </a:ext>
            </a:extLst>
          </p:cNvPr>
          <p:cNvSpPr txBox="1">
            <a:spLocks/>
          </p:cNvSpPr>
          <p:nvPr/>
        </p:nvSpPr>
        <p:spPr>
          <a:xfrm>
            <a:off x="2273862" y="3604037"/>
            <a:ext cx="4807527" cy="649197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Tércio </a:t>
            </a:r>
            <a:r>
              <a:rPr lang="pt-BR" sz="35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Ambrizzi</a:t>
            </a:r>
            <a:endParaRPr lang="pt-BR" sz="3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65A470-C242-4A37-9331-F155F5455CEF}"/>
              </a:ext>
            </a:extLst>
          </p:cNvPr>
          <p:cNvSpPr/>
          <p:nvPr/>
        </p:nvSpPr>
        <p:spPr>
          <a:xfrm>
            <a:off x="134019" y="3075378"/>
            <a:ext cx="9948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Divisão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Meteorologia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Sistema de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Proteção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Amazônica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(SIPAM/ATECH), Manaus-AM, Brasil</a:t>
            </a:r>
            <a:endParaRPr lang="pt-BR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93BD9F8-A4A4-47F5-8973-7E7F305F6849}"/>
              </a:ext>
            </a:extLst>
          </p:cNvPr>
          <p:cNvSpPr txBox="1">
            <a:spLocks/>
          </p:cNvSpPr>
          <p:nvPr/>
        </p:nvSpPr>
        <p:spPr>
          <a:xfrm>
            <a:off x="0" y="1345646"/>
            <a:ext cx="12081164" cy="7592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(Modulação da Precipitação </a:t>
            </a:r>
            <a:r>
              <a:rPr lang="pt-BR" sz="4000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Intrasazonal</a:t>
            </a:r>
            <a:r>
              <a:rPr lang="pt-BR" sz="40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sobre o Brasil Tropical pela Oscilação </a:t>
            </a:r>
            <a:r>
              <a:rPr lang="pt-BR" sz="4000" i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Madden</a:t>
            </a:r>
            <a:r>
              <a:rPr lang="pt-BR" sz="40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-Julian)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A2BC1A-8E9A-48F1-8612-07EE281AF006}"/>
              </a:ext>
            </a:extLst>
          </p:cNvPr>
          <p:cNvCxnSpPr/>
          <p:nvPr/>
        </p:nvCxnSpPr>
        <p:spPr>
          <a:xfrm>
            <a:off x="4101723" y="6307651"/>
            <a:ext cx="3988555" cy="0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0FD7A5-39ED-4EED-96A9-BF1EFCD3BA73}"/>
              </a:ext>
            </a:extLst>
          </p:cNvPr>
          <p:cNvCxnSpPr/>
          <p:nvPr/>
        </p:nvCxnSpPr>
        <p:spPr>
          <a:xfrm>
            <a:off x="4101723" y="6718882"/>
            <a:ext cx="3988555" cy="0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224C5B9-1F1C-42B2-99C7-7EFB8516A8FD}"/>
              </a:ext>
            </a:extLst>
          </p:cNvPr>
          <p:cNvSpPr/>
          <p:nvPr/>
        </p:nvSpPr>
        <p:spPr>
          <a:xfrm>
            <a:off x="2273862" y="4191932"/>
            <a:ext cx="10003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Ciências Atmosféricas, IAG, Universidade de São Paulo, São </a:t>
            </a:r>
            <a:r>
              <a:rPr 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Paulo-SP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8873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3E588CEA-2905-48DF-A4C8-2E43A5D03DA7}"/>
              </a:ext>
            </a:extLst>
          </p:cNvPr>
          <p:cNvSpPr txBox="1">
            <a:spLocks/>
          </p:cNvSpPr>
          <p:nvPr/>
        </p:nvSpPr>
        <p:spPr>
          <a:xfrm>
            <a:off x="6428246" y="1481461"/>
            <a:ext cx="5578765" cy="1543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/>
            <a:r>
              <a:rPr lang="pt-BR" sz="1500" b="1" dirty="0">
                <a:latin typeface="Arial" pitchFamily="34" charset="0"/>
                <a:cs typeface="Arial" pitchFamily="34" charset="0"/>
              </a:rPr>
              <a:t>Figura 6.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Composição de </a:t>
            </a:r>
            <a:r>
              <a:rPr lang="pt-BR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ROL (Wm</a:t>
            </a:r>
            <a:r>
              <a:rPr lang="pt-BR" sz="1500" baseline="30000" dirty="0">
                <a:latin typeface="Arial" pitchFamily="34" charset="0"/>
                <a:cs typeface="Arial" pitchFamily="34" charset="0"/>
              </a:rPr>
              <a:t>-2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, conforme legenda) 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Média de 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χ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em 200-hPa e </a:t>
            </a:r>
            <a:r>
              <a:rPr lang="pt-B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Anomalias do Fluxo de Umidade integrados verticalmente para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pêntadas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centradas no dia -30, -25, -20, -15, -10, -5, 0, +5, +10 e +15.</a:t>
            </a:r>
          </a:p>
          <a:p>
            <a:pPr lvl="0" algn="just"/>
            <a:r>
              <a:rPr lang="pt-BR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Anomalias positivas (negativas) de </a:t>
            </a:r>
            <a:r>
              <a:rPr lang="el-GR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Χ</a:t>
            </a:r>
            <a:r>
              <a:rPr lang="pt-BR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são representadas por curvas sólidas (pontilhadas). ROL sombreado é representado na legenda.</a:t>
            </a:r>
            <a:endParaRPr lang="pt-BR" sz="15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068E6-105D-4A23-A6F7-C99E98995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23" t="11117" r="22954" b="31886"/>
          <a:stretch/>
        </p:blipFill>
        <p:spPr>
          <a:xfrm>
            <a:off x="1" y="1"/>
            <a:ext cx="5933922" cy="32558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1820D9-9379-4D0C-8900-B8FED2E827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37" t="25038" r="22841" b="12305"/>
          <a:stretch/>
        </p:blipFill>
        <p:spPr>
          <a:xfrm>
            <a:off x="8665" y="3149310"/>
            <a:ext cx="5933922" cy="3546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9027C3-4938-4B60-AE24-412F943476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t="13916" r="240" b="6006"/>
          <a:stretch/>
        </p:blipFill>
        <p:spPr>
          <a:xfrm>
            <a:off x="6439255" y="133570"/>
            <a:ext cx="5699080" cy="129470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E012320-3F97-463C-B3F5-6CBD618F3267}"/>
              </a:ext>
            </a:extLst>
          </p:cNvPr>
          <p:cNvSpPr/>
          <p:nvPr/>
        </p:nvSpPr>
        <p:spPr>
          <a:xfrm>
            <a:off x="498942" y="187325"/>
            <a:ext cx="739308" cy="384175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B8C8E2-F073-48B8-955B-28740C8B81D1}"/>
              </a:ext>
            </a:extLst>
          </p:cNvPr>
          <p:cNvSpPr/>
          <p:nvPr/>
        </p:nvSpPr>
        <p:spPr>
          <a:xfrm>
            <a:off x="689442" y="831850"/>
            <a:ext cx="739308" cy="384175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E250FD-E7DF-4A4E-9FDD-803E6A1E7317}"/>
              </a:ext>
            </a:extLst>
          </p:cNvPr>
          <p:cNvSpPr/>
          <p:nvPr/>
        </p:nvSpPr>
        <p:spPr>
          <a:xfrm>
            <a:off x="825967" y="1501555"/>
            <a:ext cx="739308" cy="384175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F9131B4-F398-4C0E-8E47-5CAF65D87420}"/>
              </a:ext>
            </a:extLst>
          </p:cNvPr>
          <p:cNvSpPr/>
          <p:nvPr/>
        </p:nvSpPr>
        <p:spPr>
          <a:xfrm>
            <a:off x="994242" y="2148574"/>
            <a:ext cx="739308" cy="384175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0F5E0B0-0EBF-4678-B1A0-022068A407F3}"/>
              </a:ext>
            </a:extLst>
          </p:cNvPr>
          <p:cNvSpPr/>
          <p:nvPr/>
        </p:nvSpPr>
        <p:spPr>
          <a:xfrm>
            <a:off x="1238250" y="2822323"/>
            <a:ext cx="552450" cy="359028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D9FF35-0444-4679-8B99-93C2B86DCB7B}"/>
              </a:ext>
            </a:extLst>
          </p:cNvPr>
          <p:cNvSpPr/>
          <p:nvPr/>
        </p:nvSpPr>
        <p:spPr>
          <a:xfrm>
            <a:off x="2540000" y="2689829"/>
            <a:ext cx="552450" cy="264987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7F0A29-7DAE-4D05-AB5F-BA4B9BE4484F}"/>
              </a:ext>
            </a:extLst>
          </p:cNvPr>
          <p:cNvSpPr/>
          <p:nvPr/>
        </p:nvSpPr>
        <p:spPr>
          <a:xfrm>
            <a:off x="1298575" y="3417154"/>
            <a:ext cx="476250" cy="264987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09EA668-1228-4EE0-8322-C08EBF3B1233}"/>
              </a:ext>
            </a:extLst>
          </p:cNvPr>
          <p:cNvSpPr/>
          <p:nvPr/>
        </p:nvSpPr>
        <p:spPr>
          <a:xfrm rot="19844866">
            <a:off x="2374060" y="3331628"/>
            <a:ext cx="708644" cy="358589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E6A710-3020-4889-A9E8-A06320BFB6A5}"/>
              </a:ext>
            </a:extLst>
          </p:cNvPr>
          <p:cNvSpPr/>
          <p:nvPr/>
        </p:nvSpPr>
        <p:spPr>
          <a:xfrm rot="19844866">
            <a:off x="2322466" y="3985491"/>
            <a:ext cx="708644" cy="318064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A3DFC09-A5FB-4E8A-BF80-C0DCA8CEEE50}"/>
              </a:ext>
            </a:extLst>
          </p:cNvPr>
          <p:cNvSpPr/>
          <p:nvPr/>
        </p:nvSpPr>
        <p:spPr>
          <a:xfrm>
            <a:off x="1581150" y="4187825"/>
            <a:ext cx="400050" cy="230028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6945E2C-F45E-40EC-8A0F-9945C35E3D52}"/>
              </a:ext>
            </a:extLst>
          </p:cNvPr>
          <p:cNvSpPr/>
          <p:nvPr/>
        </p:nvSpPr>
        <p:spPr>
          <a:xfrm>
            <a:off x="394858" y="4114800"/>
            <a:ext cx="325867" cy="158262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27EF0F5-10EB-448C-AC95-CB5F20D3AAE2}"/>
              </a:ext>
            </a:extLst>
          </p:cNvPr>
          <p:cNvSpPr/>
          <p:nvPr/>
        </p:nvSpPr>
        <p:spPr>
          <a:xfrm>
            <a:off x="346747" y="4715739"/>
            <a:ext cx="554467" cy="193675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0C79A4-034B-41C0-9D81-A39842C72C4A}"/>
              </a:ext>
            </a:extLst>
          </p:cNvPr>
          <p:cNvSpPr/>
          <p:nvPr/>
        </p:nvSpPr>
        <p:spPr>
          <a:xfrm rot="20974845">
            <a:off x="2401477" y="4715269"/>
            <a:ext cx="688975" cy="274842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CE6C178-2C78-46C1-AC51-B9DD942633A1}"/>
              </a:ext>
            </a:extLst>
          </p:cNvPr>
          <p:cNvSpPr/>
          <p:nvPr/>
        </p:nvSpPr>
        <p:spPr>
          <a:xfrm>
            <a:off x="300071" y="5305683"/>
            <a:ext cx="688975" cy="283095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850DBA8-0E66-4D0C-9F3D-18A3A952185B}"/>
              </a:ext>
            </a:extLst>
          </p:cNvPr>
          <p:cNvSpPr/>
          <p:nvPr/>
        </p:nvSpPr>
        <p:spPr>
          <a:xfrm>
            <a:off x="972709" y="5575152"/>
            <a:ext cx="297292" cy="168423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4111C5C-63C1-4949-8B9F-EB0BBE1A53E2}"/>
              </a:ext>
            </a:extLst>
          </p:cNvPr>
          <p:cNvSpPr/>
          <p:nvPr/>
        </p:nvSpPr>
        <p:spPr>
          <a:xfrm>
            <a:off x="1483883" y="5914877"/>
            <a:ext cx="297292" cy="168423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DED19A6-A2A8-4E97-8470-2C0A8F78F860}"/>
              </a:ext>
            </a:extLst>
          </p:cNvPr>
          <p:cNvSpPr/>
          <p:nvPr/>
        </p:nvSpPr>
        <p:spPr>
          <a:xfrm>
            <a:off x="513195" y="6012929"/>
            <a:ext cx="785380" cy="283095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86C03CE-4E63-432C-B3E4-540947DC6003}"/>
              </a:ext>
            </a:extLst>
          </p:cNvPr>
          <p:cNvSpPr/>
          <p:nvPr/>
        </p:nvSpPr>
        <p:spPr>
          <a:xfrm>
            <a:off x="1239408" y="6226175"/>
            <a:ext cx="244475" cy="141140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262060D-DEF2-47B7-B75B-D03FC6B1201F}"/>
              </a:ext>
            </a:extLst>
          </p:cNvPr>
          <p:cNvCxnSpPr>
            <a:cxnSpLocks/>
          </p:cNvCxnSpPr>
          <p:nvPr/>
        </p:nvCxnSpPr>
        <p:spPr>
          <a:xfrm flipH="1" flipV="1">
            <a:off x="4216400" y="412750"/>
            <a:ext cx="311151" cy="1016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E2DFB7D-543E-4993-8079-19079B225EC6}"/>
              </a:ext>
            </a:extLst>
          </p:cNvPr>
          <p:cNvCxnSpPr>
            <a:cxnSpLocks/>
          </p:cNvCxnSpPr>
          <p:nvPr/>
        </p:nvCxnSpPr>
        <p:spPr>
          <a:xfrm flipH="1">
            <a:off x="4425951" y="277811"/>
            <a:ext cx="228599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C36F39-FADF-4588-B805-2D5FF37A8845}"/>
              </a:ext>
            </a:extLst>
          </p:cNvPr>
          <p:cNvCxnSpPr>
            <a:cxnSpLocks/>
          </p:cNvCxnSpPr>
          <p:nvPr/>
        </p:nvCxnSpPr>
        <p:spPr>
          <a:xfrm flipH="1">
            <a:off x="4143377" y="134355"/>
            <a:ext cx="203198" cy="866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5A197A4-A366-4BDE-AAA5-33021EF310CF}"/>
              </a:ext>
            </a:extLst>
          </p:cNvPr>
          <p:cNvCxnSpPr>
            <a:cxnSpLocks/>
          </p:cNvCxnSpPr>
          <p:nvPr/>
        </p:nvCxnSpPr>
        <p:spPr>
          <a:xfrm flipH="1" flipV="1">
            <a:off x="4540250" y="973748"/>
            <a:ext cx="352427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AA9313C-3CDD-4649-AC82-28C27E44D5A4}"/>
              </a:ext>
            </a:extLst>
          </p:cNvPr>
          <p:cNvCxnSpPr>
            <a:cxnSpLocks/>
          </p:cNvCxnSpPr>
          <p:nvPr/>
        </p:nvCxnSpPr>
        <p:spPr>
          <a:xfrm flipH="1">
            <a:off x="5067301" y="1072173"/>
            <a:ext cx="234949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A44E132-70CD-4155-B39D-21F660F13703}"/>
              </a:ext>
            </a:extLst>
          </p:cNvPr>
          <p:cNvCxnSpPr>
            <a:cxnSpLocks/>
          </p:cNvCxnSpPr>
          <p:nvPr/>
        </p:nvCxnSpPr>
        <p:spPr>
          <a:xfrm>
            <a:off x="3384550" y="1001712"/>
            <a:ext cx="200027" cy="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5E78E8B-853B-4A91-B1FC-9A79AE3DAFF9}"/>
              </a:ext>
            </a:extLst>
          </p:cNvPr>
          <p:cNvCxnSpPr>
            <a:cxnSpLocks/>
          </p:cNvCxnSpPr>
          <p:nvPr/>
        </p:nvCxnSpPr>
        <p:spPr>
          <a:xfrm flipH="1" flipV="1">
            <a:off x="4400550" y="1109120"/>
            <a:ext cx="279400" cy="465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D5B8EC2-A966-485A-AC17-DB6A0A10E685}"/>
              </a:ext>
            </a:extLst>
          </p:cNvPr>
          <p:cNvCxnSpPr>
            <a:cxnSpLocks/>
          </p:cNvCxnSpPr>
          <p:nvPr/>
        </p:nvCxnSpPr>
        <p:spPr>
          <a:xfrm>
            <a:off x="3825875" y="1693642"/>
            <a:ext cx="200027" cy="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EF57903-9C8E-442B-8FE9-65AB06452A2F}"/>
              </a:ext>
            </a:extLst>
          </p:cNvPr>
          <p:cNvCxnSpPr>
            <a:cxnSpLocks/>
          </p:cNvCxnSpPr>
          <p:nvPr/>
        </p:nvCxnSpPr>
        <p:spPr>
          <a:xfrm>
            <a:off x="3448052" y="1658717"/>
            <a:ext cx="200027" cy="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137057F-80A1-4AA8-BE1C-ABE6105C5594}"/>
              </a:ext>
            </a:extLst>
          </p:cNvPr>
          <p:cNvCxnSpPr>
            <a:cxnSpLocks/>
          </p:cNvCxnSpPr>
          <p:nvPr/>
        </p:nvCxnSpPr>
        <p:spPr>
          <a:xfrm flipH="1" flipV="1">
            <a:off x="4576763" y="1785773"/>
            <a:ext cx="220662" cy="751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CE4647A-D144-4B1D-AF8E-35C278C141CB}"/>
              </a:ext>
            </a:extLst>
          </p:cNvPr>
          <p:cNvCxnSpPr>
            <a:cxnSpLocks/>
          </p:cNvCxnSpPr>
          <p:nvPr/>
        </p:nvCxnSpPr>
        <p:spPr>
          <a:xfrm flipH="1" flipV="1">
            <a:off x="4540250" y="1621701"/>
            <a:ext cx="352427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9B3BBA4-8396-415D-AB36-B2194C9776C1}"/>
              </a:ext>
            </a:extLst>
          </p:cNvPr>
          <p:cNvCxnSpPr>
            <a:cxnSpLocks/>
          </p:cNvCxnSpPr>
          <p:nvPr/>
        </p:nvCxnSpPr>
        <p:spPr>
          <a:xfrm flipH="1" flipV="1">
            <a:off x="5067301" y="1589640"/>
            <a:ext cx="352427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6A0FCA3-4EE0-4CCC-9443-BC5A943589C2}"/>
              </a:ext>
            </a:extLst>
          </p:cNvPr>
          <p:cNvCxnSpPr>
            <a:cxnSpLocks/>
          </p:cNvCxnSpPr>
          <p:nvPr/>
        </p:nvCxnSpPr>
        <p:spPr>
          <a:xfrm>
            <a:off x="4102101" y="2340661"/>
            <a:ext cx="209549" cy="24714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D635F49-A489-44D5-9549-0EB92825D2E6}"/>
              </a:ext>
            </a:extLst>
          </p:cNvPr>
          <p:cNvCxnSpPr>
            <a:cxnSpLocks/>
          </p:cNvCxnSpPr>
          <p:nvPr/>
        </p:nvCxnSpPr>
        <p:spPr>
          <a:xfrm>
            <a:off x="3683002" y="2303242"/>
            <a:ext cx="200027" cy="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C0D9B99-26F8-41A7-BC18-B22033CF756A}"/>
              </a:ext>
            </a:extLst>
          </p:cNvPr>
          <p:cNvCxnSpPr>
            <a:cxnSpLocks/>
          </p:cNvCxnSpPr>
          <p:nvPr/>
        </p:nvCxnSpPr>
        <p:spPr>
          <a:xfrm flipH="1">
            <a:off x="4716464" y="2284953"/>
            <a:ext cx="220661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95180B0-E4EA-4FCE-8410-1E1FBE88D04D}"/>
              </a:ext>
            </a:extLst>
          </p:cNvPr>
          <p:cNvCxnSpPr>
            <a:cxnSpLocks/>
          </p:cNvCxnSpPr>
          <p:nvPr/>
        </p:nvCxnSpPr>
        <p:spPr>
          <a:xfrm flipH="1">
            <a:off x="5353050" y="2284953"/>
            <a:ext cx="220661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9D52A88-760C-44B4-B13C-16B7CC65C00D}"/>
              </a:ext>
            </a:extLst>
          </p:cNvPr>
          <p:cNvCxnSpPr>
            <a:cxnSpLocks/>
          </p:cNvCxnSpPr>
          <p:nvPr/>
        </p:nvCxnSpPr>
        <p:spPr>
          <a:xfrm flipH="1" flipV="1">
            <a:off x="3160715" y="2372869"/>
            <a:ext cx="176210" cy="972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C314F10-DB3E-4C7A-B4EE-1582C199B849}"/>
              </a:ext>
            </a:extLst>
          </p:cNvPr>
          <p:cNvCxnSpPr>
            <a:cxnSpLocks/>
          </p:cNvCxnSpPr>
          <p:nvPr/>
        </p:nvCxnSpPr>
        <p:spPr>
          <a:xfrm flipH="1" flipV="1">
            <a:off x="3141711" y="3565062"/>
            <a:ext cx="223835" cy="371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10EA7BE-2AD3-4867-A25D-01D6D281E865}"/>
              </a:ext>
            </a:extLst>
          </p:cNvPr>
          <p:cNvCxnSpPr>
            <a:cxnSpLocks/>
          </p:cNvCxnSpPr>
          <p:nvPr/>
        </p:nvCxnSpPr>
        <p:spPr>
          <a:xfrm flipH="1" flipV="1">
            <a:off x="3424244" y="3539227"/>
            <a:ext cx="223835" cy="371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03709AE-6957-4967-98D7-25BE90722DDF}"/>
              </a:ext>
            </a:extLst>
          </p:cNvPr>
          <p:cNvCxnSpPr>
            <a:cxnSpLocks/>
          </p:cNvCxnSpPr>
          <p:nvPr/>
        </p:nvCxnSpPr>
        <p:spPr>
          <a:xfrm>
            <a:off x="4116770" y="3602939"/>
            <a:ext cx="203198" cy="3842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E1E1EB4-EEE6-4F32-8F14-58AC75563D2F}"/>
              </a:ext>
            </a:extLst>
          </p:cNvPr>
          <p:cNvCxnSpPr>
            <a:cxnSpLocks/>
          </p:cNvCxnSpPr>
          <p:nvPr/>
        </p:nvCxnSpPr>
        <p:spPr>
          <a:xfrm>
            <a:off x="4515594" y="3533673"/>
            <a:ext cx="171500" cy="5554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9E952D0-06AD-4F8F-8721-687CC3835B25}"/>
              </a:ext>
            </a:extLst>
          </p:cNvPr>
          <p:cNvCxnSpPr>
            <a:cxnSpLocks/>
          </p:cNvCxnSpPr>
          <p:nvPr/>
        </p:nvCxnSpPr>
        <p:spPr>
          <a:xfrm>
            <a:off x="5146625" y="3600717"/>
            <a:ext cx="171500" cy="5554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64DE899-6F2B-414D-8F6C-A51099A8343C}"/>
              </a:ext>
            </a:extLst>
          </p:cNvPr>
          <p:cNvCxnSpPr>
            <a:cxnSpLocks/>
          </p:cNvCxnSpPr>
          <p:nvPr/>
        </p:nvCxnSpPr>
        <p:spPr>
          <a:xfrm flipH="1">
            <a:off x="5686425" y="3612389"/>
            <a:ext cx="157269" cy="135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63B42F5-7636-4CBC-B3A5-FC22223C70E9}"/>
              </a:ext>
            </a:extLst>
          </p:cNvPr>
          <p:cNvCxnSpPr>
            <a:cxnSpLocks/>
          </p:cNvCxnSpPr>
          <p:nvPr/>
        </p:nvCxnSpPr>
        <p:spPr>
          <a:xfrm>
            <a:off x="4608464" y="3701210"/>
            <a:ext cx="203198" cy="46122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0253D24-2DF9-4564-9B79-7E7DC57E7AD9}"/>
              </a:ext>
            </a:extLst>
          </p:cNvPr>
          <p:cNvCxnSpPr>
            <a:cxnSpLocks/>
          </p:cNvCxnSpPr>
          <p:nvPr/>
        </p:nvCxnSpPr>
        <p:spPr>
          <a:xfrm>
            <a:off x="4234218" y="3353390"/>
            <a:ext cx="171500" cy="5554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CA18D5C-52C0-487F-9827-444DEA00C6F9}"/>
              </a:ext>
            </a:extLst>
          </p:cNvPr>
          <p:cNvCxnSpPr>
            <a:cxnSpLocks/>
          </p:cNvCxnSpPr>
          <p:nvPr/>
        </p:nvCxnSpPr>
        <p:spPr>
          <a:xfrm>
            <a:off x="4758120" y="4163958"/>
            <a:ext cx="203198" cy="3842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3770B39-46FE-48E6-96DB-41FCE6768204}"/>
              </a:ext>
            </a:extLst>
          </p:cNvPr>
          <p:cNvCxnSpPr>
            <a:cxnSpLocks/>
          </p:cNvCxnSpPr>
          <p:nvPr/>
        </p:nvCxnSpPr>
        <p:spPr>
          <a:xfrm>
            <a:off x="5322043" y="4140818"/>
            <a:ext cx="203198" cy="3842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91A3036-1981-42B8-89BA-3BCF23697EBB}"/>
              </a:ext>
            </a:extLst>
          </p:cNvPr>
          <p:cNvCxnSpPr>
            <a:cxnSpLocks/>
          </p:cNvCxnSpPr>
          <p:nvPr/>
        </p:nvCxnSpPr>
        <p:spPr>
          <a:xfrm>
            <a:off x="4386968" y="4283531"/>
            <a:ext cx="245357" cy="61966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8822608-B2EC-440F-876A-7754966E01D5}"/>
              </a:ext>
            </a:extLst>
          </p:cNvPr>
          <p:cNvCxnSpPr>
            <a:cxnSpLocks/>
          </p:cNvCxnSpPr>
          <p:nvPr/>
        </p:nvCxnSpPr>
        <p:spPr>
          <a:xfrm>
            <a:off x="5184775" y="4283531"/>
            <a:ext cx="177095" cy="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64A3513-EED5-431D-8EFB-FD983EF0272A}"/>
              </a:ext>
            </a:extLst>
          </p:cNvPr>
          <p:cNvCxnSpPr>
            <a:cxnSpLocks/>
          </p:cNvCxnSpPr>
          <p:nvPr/>
        </p:nvCxnSpPr>
        <p:spPr>
          <a:xfrm flipH="1" flipV="1">
            <a:off x="3813970" y="4211177"/>
            <a:ext cx="223835" cy="371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BE01598-8422-405D-8770-AECE49F5A754}"/>
              </a:ext>
            </a:extLst>
          </p:cNvPr>
          <p:cNvCxnSpPr>
            <a:cxnSpLocks/>
          </p:cNvCxnSpPr>
          <p:nvPr/>
        </p:nvCxnSpPr>
        <p:spPr>
          <a:xfrm flipH="1" flipV="1">
            <a:off x="3454404" y="4184869"/>
            <a:ext cx="223835" cy="371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EAE7B27-ECD4-45EC-827A-D3919525C494}"/>
              </a:ext>
            </a:extLst>
          </p:cNvPr>
          <p:cNvCxnSpPr>
            <a:cxnSpLocks/>
          </p:cNvCxnSpPr>
          <p:nvPr/>
        </p:nvCxnSpPr>
        <p:spPr>
          <a:xfrm flipH="1" flipV="1">
            <a:off x="3187713" y="4241139"/>
            <a:ext cx="223835" cy="371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B3523D3-0CAD-4531-B013-63386E3169D8}"/>
              </a:ext>
            </a:extLst>
          </p:cNvPr>
          <p:cNvCxnSpPr>
            <a:cxnSpLocks/>
          </p:cNvCxnSpPr>
          <p:nvPr/>
        </p:nvCxnSpPr>
        <p:spPr>
          <a:xfrm>
            <a:off x="3354390" y="340784"/>
            <a:ext cx="200027" cy="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56B8361C-3C09-4990-95AA-ACC50AAA5421}"/>
              </a:ext>
            </a:extLst>
          </p:cNvPr>
          <p:cNvSpPr/>
          <p:nvPr/>
        </p:nvSpPr>
        <p:spPr>
          <a:xfrm>
            <a:off x="1270001" y="280208"/>
            <a:ext cx="739308" cy="25803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0F0D531-F939-4C8E-A2A5-F7A5F8BE088C}"/>
              </a:ext>
            </a:extLst>
          </p:cNvPr>
          <p:cNvSpPr/>
          <p:nvPr/>
        </p:nvSpPr>
        <p:spPr>
          <a:xfrm rot="19482091">
            <a:off x="2279341" y="241479"/>
            <a:ext cx="739308" cy="25803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ADA75AC-067B-4A4B-A400-C174666BE0E8}"/>
              </a:ext>
            </a:extLst>
          </p:cNvPr>
          <p:cNvSpPr/>
          <p:nvPr/>
        </p:nvSpPr>
        <p:spPr>
          <a:xfrm rot="19482091">
            <a:off x="2326105" y="834549"/>
            <a:ext cx="739308" cy="25803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CF4F8A57-5464-4078-9C4C-30A729B52BF9}"/>
              </a:ext>
            </a:extLst>
          </p:cNvPr>
          <p:cNvSpPr/>
          <p:nvPr/>
        </p:nvSpPr>
        <p:spPr>
          <a:xfrm rot="20513036">
            <a:off x="2389363" y="1459535"/>
            <a:ext cx="739308" cy="40584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D600310C-25AF-457A-AFEF-26497462F1C7}"/>
              </a:ext>
            </a:extLst>
          </p:cNvPr>
          <p:cNvSpPr/>
          <p:nvPr/>
        </p:nvSpPr>
        <p:spPr>
          <a:xfrm rot="20513036">
            <a:off x="280650" y="1558084"/>
            <a:ext cx="541421" cy="22380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B51FE7A5-BCA7-46F3-8748-9CDD5D7DA2CF}"/>
              </a:ext>
            </a:extLst>
          </p:cNvPr>
          <p:cNvSpPr/>
          <p:nvPr/>
        </p:nvSpPr>
        <p:spPr>
          <a:xfrm rot="20513036">
            <a:off x="334843" y="2153291"/>
            <a:ext cx="541421" cy="35097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777FC9E-82BE-434E-A94F-A117D61D69CC}"/>
              </a:ext>
            </a:extLst>
          </p:cNvPr>
          <p:cNvSpPr/>
          <p:nvPr/>
        </p:nvSpPr>
        <p:spPr>
          <a:xfrm rot="20840749">
            <a:off x="2404631" y="2142169"/>
            <a:ext cx="731313" cy="35097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56E00265-BBF0-496D-ACDB-43362BAA7010}"/>
              </a:ext>
            </a:extLst>
          </p:cNvPr>
          <p:cNvSpPr/>
          <p:nvPr/>
        </p:nvSpPr>
        <p:spPr>
          <a:xfrm rot="20840749">
            <a:off x="435279" y="2776901"/>
            <a:ext cx="731313" cy="40208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EDB9BB6B-15F4-405A-81F0-7ED0F5565B39}"/>
              </a:ext>
            </a:extLst>
          </p:cNvPr>
          <p:cNvSpPr/>
          <p:nvPr/>
        </p:nvSpPr>
        <p:spPr>
          <a:xfrm rot="20840749">
            <a:off x="557307" y="3392773"/>
            <a:ext cx="731313" cy="40208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E7BDC555-EB94-4C07-822A-4A6FDACBD3A2}"/>
              </a:ext>
            </a:extLst>
          </p:cNvPr>
          <p:cNvSpPr/>
          <p:nvPr/>
        </p:nvSpPr>
        <p:spPr>
          <a:xfrm>
            <a:off x="790926" y="4028584"/>
            <a:ext cx="731313" cy="366637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EBFBD4D4-39E0-420B-9599-EB536150A818}"/>
              </a:ext>
            </a:extLst>
          </p:cNvPr>
          <p:cNvSpPr/>
          <p:nvPr/>
        </p:nvSpPr>
        <p:spPr>
          <a:xfrm rot="20840749">
            <a:off x="1485364" y="3947349"/>
            <a:ext cx="398942" cy="24540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C845FD5-8AE7-4777-BC7D-B41A34A460A4}"/>
              </a:ext>
            </a:extLst>
          </p:cNvPr>
          <p:cNvSpPr/>
          <p:nvPr/>
        </p:nvSpPr>
        <p:spPr>
          <a:xfrm>
            <a:off x="901216" y="4701007"/>
            <a:ext cx="832334" cy="366637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68950C60-2D36-40E1-9BCF-4BCA38E4ED4E}"/>
              </a:ext>
            </a:extLst>
          </p:cNvPr>
          <p:cNvSpPr/>
          <p:nvPr/>
        </p:nvSpPr>
        <p:spPr>
          <a:xfrm>
            <a:off x="1245517" y="5432277"/>
            <a:ext cx="416167" cy="28421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9AAD28F-F70D-43C3-B1B5-F4257D7BEF13}"/>
              </a:ext>
            </a:extLst>
          </p:cNvPr>
          <p:cNvSpPr/>
          <p:nvPr/>
        </p:nvSpPr>
        <p:spPr>
          <a:xfrm>
            <a:off x="1023310" y="5257374"/>
            <a:ext cx="416167" cy="21115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C55DC80-528E-49F5-B161-550412241005}"/>
              </a:ext>
            </a:extLst>
          </p:cNvPr>
          <p:cNvSpPr/>
          <p:nvPr/>
        </p:nvSpPr>
        <p:spPr>
          <a:xfrm>
            <a:off x="1323780" y="6063456"/>
            <a:ext cx="416167" cy="21115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C7090409-1B7B-438A-9371-4AD953E75CEA}"/>
              </a:ext>
            </a:extLst>
          </p:cNvPr>
          <p:cNvSpPr/>
          <p:nvPr/>
        </p:nvSpPr>
        <p:spPr>
          <a:xfrm rot="20158175">
            <a:off x="2567296" y="5902114"/>
            <a:ext cx="521354" cy="21115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635C6E46-468D-4928-B967-FB8872DA9966}"/>
              </a:ext>
            </a:extLst>
          </p:cNvPr>
          <p:cNvSpPr/>
          <p:nvPr/>
        </p:nvSpPr>
        <p:spPr>
          <a:xfrm>
            <a:off x="2421526" y="6144372"/>
            <a:ext cx="293100" cy="21115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2362C09-9A23-478B-8A4C-055EDBD424AA}"/>
              </a:ext>
            </a:extLst>
          </p:cNvPr>
          <p:cNvCxnSpPr>
            <a:cxnSpLocks/>
          </p:cNvCxnSpPr>
          <p:nvPr/>
        </p:nvCxnSpPr>
        <p:spPr>
          <a:xfrm flipV="1">
            <a:off x="1604813" y="6782953"/>
            <a:ext cx="603055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0696E27-CA86-4721-8E6E-F773AE3EC11F}"/>
              </a:ext>
            </a:extLst>
          </p:cNvPr>
          <p:cNvCxnSpPr>
            <a:cxnSpLocks/>
          </p:cNvCxnSpPr>
          <p:nvPr/>
        </p:nvCxnSpPr>
        <p:spPr>
          <a:xfrm flipV="1">
            <a:off x="790926" y="6780119"/>
            <a:ext cx="603055" cy="1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728AE6A-6889-4920-9A80-2D65C9BA6CB5}"/>
              </a:ext>
            </a:extLst>
          </p:cNvPr>
          <p:cNvSpPr/>
          <p:nvPr/>
        </p:nvSpPr>
        <p:spPr>
          <a:xfrm>
            <a:off x="-1" y="3162456"/>
            <a:ext cx="5933922" cy="19268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03F6604-161F-4A4F-88D0-EB6EAC1B1BD7}"/>
              </a:ext>
            </a:extLst>
          </p:cNvPr>
          <p:cNvSpPr/>
          <p:nvPr/>
        </p:nvSpPr>
        <p:spPr>
          <a:xfrm>
            <a:off x="8665" y="16826"/>
            <a:ext cx="5933922" cy="25629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4DC1FB8-EED0-4DDB-8973-C7482FB6B07C}"/>
              </a:ext>
            </a:extLst>
          </p:cNvPr>
          <p:cNvCxnSpPr>
            <a:cxnSpLocks/>
          </p:cNvCxnSpPr>
          <p:nvPr/>
        </p:nvCxnSpPr>
        <p:spPr>
          <a:xfrm>
            <a:off x="4411184" y="4842093"/>
            <a:ext cx="243366" cy="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4DF4526-7E52-4930-A9A0-D9C84E8E3DCB}"/>
              </a:ext>
            </a:extLst>
          </p:cNvPr>
          <p:cNvCxnSpPr>
            <a:cxnSpLocks/>
          </p:cNvCxnSpPr>
          <p:nvPr/>
        </p:nvCxnSpPr>
        <p:spPr>
          <a:xfrm>
            <a:off x="4859719" y="4830979"/>
            <a:ext cx="243366" cy="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C3BA447C-BD4B-4FBC-BEAD-CE19F9DC9053}"/>
              </a:ext>
            </a:extLst>
          </p:cNvPr>
          <p:cNvCxnSpPr>
            <a:cxnSpLocks/>
          </p:cNvCxnSpPr>
          <p:nvPr/>
        </p:nvCxnSpPr>
        <p:spPr>
          <a:xfrm>
            <a:off x="5318125" y="4852690"/>
            <a:ext cx="243366" cy="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EC63F0F1-027E-44A3-9FFF-0CDB1E03853D}"/>
              </a:ext>
            </a:extLst>
          </p:cNvPr>
          <p:cNvCxnSpPr>
            <a:cxnSpLocks/>
          </p:cNvCxnSpPr>
          <p:nvPr/>
        </p:nvCxnSpPr>
        <p:spPr>
          <a:xfrm flipH="1" flipV="1">
            <a:off x="3940183" y="4865490"/>
            <a:ext cx="223835" cy="371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8903290-2660-479C-89F5-1BC5F3EBC47A}"/>
              </a:ext>
            </a:extLst>
          </p:cNvPr>
          <p:cNvCxnSpPr>
            <a:cxnSpLocks/>
          </p:cNvCxnSpPr>
          <p:nvPr/>
        </p:nvCxnSpPr>
        <p:spPr>
          <a:xfrm flipH="1" flipV="1">
            <a:off x="3486152" y="4884050"/>
            <a:ext cx="234522" cy="70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B0ED8697-0D56-4EF3-9345-3F34872D1C68}"/>
              </a:ext>
            </a:extLst>
          </p:cNvPr>
          <p:cNvCxnSpPr>
            <a:cxnSpLocks/>
          </p:cNvCxnSpPr>
          <p:nvPr/>
        </p:nvCxnSpPr>
        <p:spPr>
          <a:xfrm flipH="1" flipV="1">
            <a:off x="3825875" y="4596008"/>
            <a:ext cx="42859" cy="1615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Subtítulo 2">
            <a:extLst>
              <a:ext uri="{FF2B5EF4-FFF2-40B4-BE49-F238E27FC236}">
                <a16:creationId xmlns:a16="http://schemas.microsoft.com/office/drawing/2014/main" id="{71622824-39D9-4102-BB5E-59167859CF71}"/>
              </a:ext>
            </a:extLst>
          </p:cNvPr>
          <p:cNvSpPr txBox="1">
            <a:spLocks/>
          </p:cNvSpPr>
          <p:nvPr/>
        </p:nvSpPr>
        <p:spPr>
          <a:xfrm>
            <a:off x="6812216" y="3594325"/>
            <a:ext cx="5153832" cy="1614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pt-BR" sz="1500" b="1" dirty="0">
                <a:latin typeface="Arial" pitchFamily="34" charset="0"/>
                <a:cs typeface="Arial" pitchFamily="34" charset="0"/>
              </a:rPr>
              <a:t>Propagação da Atividade Convectiva para Leste, desde Oceano Índico a Bacia do Pacífico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pt-BR" sz="1500" b="1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pt-BR" sz="1500" b="1" dirty="0">
                <a:latin typeface="Arial" pitchFamily="34" charset="0"/>
                <a:cs typeface="Arial" pitchFamily="34" charset="0"/>
              </a:rPr>
              <a:t>Anomalias Positivas (Negativas) de Precipitação são observadas na América do Sul durante os dias -5 a +5 (-30 a -15)</a:t>
            </a: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Subtítulo 2">
            <a:extLst>
              <a:ext uri="{FF2B5EF4-FFF2-40B4-BE49-F238E27FC236}">
                <a16:creationId xmlns:a16="http://schemas.microsoft.com/office/drawing/2014/main" id="{9ED7BED6-C84F-427E-B60C-1228CC76F954}"/>
              </a:ext>
            </a:extLst>
          </p:cNvPr>
          <p:cNvSpPr txBox="1">
            <a:spLocks/>
          </p:cNvSpPr>
          <p:nvPr/>
        </p:nvSpPr>
        <p:spPr>
          <a:xfrm rot="5400000">
            <a:off x="5123186" y="1203325"/>
            <a:ext cx="1845505" cy="408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 algn="just"/>
            <a:r>
              <a:rPr lang="pt-BR" sz="1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Fase Seca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 da MJO</a:t>
            </a:r>
            <a:endParaRPr lang="pt-BR" sz="15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Subtítulo 2">
            <a:extLst>
              <a:ext uri="{FF2B5EF4-FFF2-40B4-BE49-F238E27FC236}">
                <a16:creationId xmlns:a16="http://schemas.microsoft.com/office/drawing/2014/main" id="{915D7DCE-D547-4F2B-8B9F-36B3F6300E5C}"/>
              </a:ext>
            </a:extLst>
          </p:cNvPr>
          <p:cNvSpPr txBox="1">
            <a:spLocks/>
          </p:cNvSpPr>
          <p:nvPr/>
        </p:nvSpPr>
        <p:spPr>
          <a:xfrm rot="5400000">
            <a:off x="5189982" y="3865244"/>
            <a:ext cx="1926896" cy="521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lvl="0" algn="ctr"/>
            <a:r>
              <a:rPr lang="pt-BR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Fase Úmida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da MJO</a:t>
            </a:r>
          </a:p>
          <a:p>
            <a:pPr lvl="0" algn="ctr"/>
            <a:r>
              <a:rPr lang="pt-BR" sz="1600" b="1" dirty="0">
                <a:latin typeface="Arial" pitchFamily="34" charset="0"/>
                <a:cs typeface="Arial" pitchFamily="34" charset="0"/>
              </a:rPr>
              <a:t>(Fase Ativa)</a:t>
            </a: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Subtítulo 2">
            <a:extLst>
              <a:ext uri="{FF2B5EF4-FFF2-40B4-BE49-F238E27FC236}">
                <a16:creationId xmlns:a16="http://schemas.microsoft.com/office/drawing/2014/main" id="{05DA199F-9272-4366-B88C-11E9A6E17AAD}"/>
              </a:ext>
            </a:extLst>
          </p:cNvPr>
          <p:cNvSpPr txBox="1">
            <a:spLocks/>
          </p:cNvSpPr>
          <p:nvPr/>
        </p:nvSpPr>
        <p:spPr>
          <a:xfrm>
            <a:off x="7391903" y="5804657"/>
            <a:ext cx="4450554" cy="843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pt-BR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Estrutura/Evolução em Ampla Escala do MJO</a:t>
            </a:r>
          </a:p>
          <a:p>
            <a:pPr lvl="0" algn="ctr"/>
            <a:r>
              <a:rPr lang="pt-BR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&amp;</a:t>
            </a:r>
          </a:p>
          <a:p>
            <a:pPr lvl="0" algn="ctr"/>
            <a:r>
              <a:rPr lang="pt-BR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Convecção Tropical Aumentada (HS)/</a:t>
            </a:r>
          </a:p>
          <a:p>
            <a:pPr lvl="0" algn="ctr"/>
            <a:r>
              <a:rPr lang="pt-BR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Déficit de Precipitação</a:t>
            </a:r>
          </a:p>
          <a:p>
            <a:pPr lvl="0" algn="ctr"/>
            <a:endParaRPr lang="pt-BR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Subtítulo 2">
            <a:extLst>
              <a:ext uri="{FF2B5EF4-FFF2-40B4-BE49-F238E27FC236}">
                <a16:creationId xmlns:a16="http://schemas.microsoft.com/office/drawing/2014/main" id="{CDB2C9DB-3458-40F5-9BD1-30E89B784DE2}"/>
              </a:ext>
            </a:extLst>
          </p:cNvPr>
          <p:cNvSpPr txBox="1">
            <a:spLocks/>
          </p:cNvSpPr>
          <p:nvPr/>
        </p:nvSpPr>
        <p:spPr>
          <a:xfrm>
            <a:off x="7027534" y="5015106"/>
            <a:ext cx="4830224" cy="499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pt-BR" sz="13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Convergência/ Divergência do Fluxo de Umidade + Anomalias Positivas/ Negativas de ROL </a:t>
            </a:r>
          </a:p>
          <a:p>
            <a:pPr lvl="0" algn="ctr"/>
            <a:endParaRPr lang="pt-BR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ight Brace 119">
            <a:extLst>
              <a:ext uri="{FF2B5EF4-FFF2-40B4-BE49-F238E27FC236}">
                <a16:creationId xmlns:a16="http://schemas.microsoft.com/office/drawing/2014/main" id="{CCC1EAE1-9B59-43BD-937B-DE375C333F98}"/>
              </a:ext>
            </a:extLst>
          </p:cNvPr>
          <p:cNvSpPr/>
          <p:nvPr/>
        </p:nvSpPr>
        <p:spPr>
          <a:xfrm rot="5400000">
            <a:off x="9459795" y="3171926"/>
            <a:ext cx="127459" cy="499198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10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C67FF-42B4-4EFA-885E-A89CB621A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91" t="11411" r="22262" b="17457"/>
          <a:stretch/>
        </p:blipFill>
        <p:spPr>
          <a:xfrm>
            <a:off x="0" y="101600"/>
            <a:ext cx="5123543" cy="3975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3A2F8B-27EA-4660-B0AB-F7E9D6257E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91" t="37328" r="22143" b="12785"/>
          <a:stretch/>
        </p:blipFill>
        <p:spPr>
          <a:xfrm>
            <a:off x="0" y="4053840"/>
            <a:ext cx="5123543" cy="2781300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BD0AA3F0-6888-43F9-A4C0-1EB21EC8CD63}"/>
              </a:ext>
            </a:extLst>
          </p:cNvPr>
          <p:cNvSpPr txBox="1">
            <a:spLocks/>
          </p:cNvSpPr>
          <p:nvPr/>
        </p:nvSpPr>
        <p:spPr>
          <a:xfrm>
            <a:off x="5214651" y="101600"/>
            <a:ext cx="6812249" cy="9489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just"/>
            <a:r>
              <a:rPr lang="pt-BR" sz="1500" b="1" dirty="0">
                <a:latin typeface="Arial" pitchFamily="34" charset="0"/>
                <a:cs typeface="Arial" pitchFamily="34" charset="0"/>
              </a:rPr>
              <a:t>Figura 7.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Mesmo de 6, mas com anomalias de Precipitação sobre o Brasil Tropical. 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Anomalias positivas (negativas)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são representadas por curvas 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sólidas (pontilhadas)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Áreas sombreadas são áreas com nível de significância de 95%</a:t>
            </a: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120E41-4C40-4A39-B99A-7E2C0F1C5E8A}"/>
              </a:ext>
            </a:extLst>
          </p:cNvPr>
          <p:cNvSpPr/>
          <p:nvPr/>
        </p:nvSpPr>
        <p:spPr>
          <a:xfrm>
            <a:off x="3724742" y="314325"/>
            <a:ext cx="1202858" cy="1171575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D7EF15-462A-4F45-A5B8-C94F9AAE604C}"/>
              </a:ext>
            </a:extLst>
          </p:cNvPr>
          <p:cNvSpPr/>
          <p:nvPr/>
        </p:nvSpPr>
        <p:spPr>
          <a:xfrm>
            <a:off x="3619967" y="1598294"/>
            <a:ext cx="1418758" cy="1171575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431665-3D4D-4782-B680-AD5BC8C8FB93}"/>
              </a:ext>
            </a:extLst>
          </p:cNvPr>
          <p:cNvSpPr/>
          <p:nvPr/>
        </p:nvSpPr>
        <p:spPr>
          <a:xfrm>
            <a:off x="3724741" y="2961322"/>
            <a:ext cx="1313983" cy="1171575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B592760-C66B-4B49-B102-6C6C89075810}"/>
              </a:ext>
            </a:extLst>
          </p:cNvPr>
          <p:cNvSpPr/>
          <p:nvPr/>
        </p:nvSpPr>
        <p:spPr>
          <a:xfrm>
            <a:off x="3990975" y="4189094"/>
            <a:ext cx="1132568" cy="1171575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162395-B6C1-480B-BDB4-D25694A8E271}"/>
              </a:ext>
            </a:extLst>
          </p:cNvPr>
          <p:cNvSpPr/>
          <p:nvPr/>
        </p:nvSpPr>
        <p:spPr>
          <a:xfrm>
            <a:off x="1228725" y="1676400"/>
            <a:ext cx="1200150" cy="109347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95363F-9974-40D1-AF4B-5EF3E6DB33F8}"/>
              </a:ext>
            </a:extLst>
          </p:cNvPr>
          <p:cNvSpPr/>
          <p:nvPr/>
        </p:nvSpPr>
        <p:spPr>
          <a:xfrm>
            <a:off x="1228725" y="2960369"/>
            <a:ext cx="1200150" cy="112776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D6A17C-F477-40E7-84B5-76C3778E48DE}"/>
              </a:ext>
            </a:extLst>
          </p:cNvPr>
          <p:cNvSpPr/>
          <p:nvPr/>
        </p:nvSpPr>
        <p:spPr>
          <a:xfrm>
            <a:off x="1228724" y="4278630"/>
            <a:ext cx="1266825" cy="108204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BBA737-2B7C-4B44-A382-04089F28E652}"/>
              </a:ext>
            </a:extLst>
          </p:cNvPr>
          <p:cNvSpPr/>
          <p:nvPr/>
        </p:nvSpPr>
        <p:spPr>
          <a:xfrm>
            <a:off x="500311" y="2769869"/>
            <a:ext cx="375990" cy="659131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B509EBC-DCFC-4A0D-96A2-FE7171D0DD41}"/>
              </a:ext>
            </a:extLst>
          </p:cNvPr>
          <p:cNvSpPr/>
          <p:nvPr/>
        </p:nvSpPr>
        <p:spPr>
          <a:xfrm>
            <a:off x="355600" y="4100830"/>
            <a:ext cx="520701" cy="852170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37A61C-5892-4DF3-80A5-09414687006A}"/>
              </a:ext>
            </a:extLst>
          </p:cNvPr>
          <p:cNvSpPr/>
          <p:nvPr/>
        </p:nvSpPr>
        <p:spPr>
          <a:xfrm>
            <a:off x="427955" y="5486399"/>
            <a:ext cx="520701" cy="674369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039AD2-5657-415C-AA03-B9F6396C2266}"/>
              </a:ext>
            </a:extLst>
          </p:cNvPr>
          <p:cNvSpPr/>
          <p:nvPr/>
        </p:nvSpPr>
        <p:spPr>
          <a:xfrm>
            <a:off x="1727200" y="5676899"/>
            <a:ext cx="739776" cy="599757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F5F77D-13C9-4D32-9B50-1ECF8B08D5E0}"/>
              </a:ext>
            </a:extLst>
          </p:cNvPr>
          <p:cNvSpPr/>
          <p:nvPr/>
        </p:nvSpPr>
        <p:spPr>
          <a:xfrm>
            <a:off x="2984497" y="4189094"/>
            <a:ext cx="635470" cy="599757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3C09C1-7A6F-4B5B-AF6D-8AFE8257B878}"/>
              </a:ext>
            </a:extLst>
          </p:cNvPr>
          <p:cNvSpPr/>
          <p:nvPr/>
        </p:nvSpPr>
        <p:spPr>
          <a:xfrm>
            <a:off x="3022130" y="2882263"/>
            <a:ext cx="483070" cy="599757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EDD47327-4AA1-4BAE-A1FD-D2CBB857EB8D}"/>
              </a:ext>
            </a:extLst>
          </p:cNvPr>
          <p:cNvSpPr txBox="1">
            <a:spLocks/>
          </p:cNvSpPr>
          <p:nvPr/>
        </p:nvSpPr>
        <p:spPr>
          <a:xfrm>
            <a:off x="5871810" y="2647575"/>
            <a:ext cx="5743401" cy="1543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pt-BR" sz="1500" b="1" dirty="0">
                <a:latin typeface="Arial" pitchFamily="34" charset="0"/>
                <a:cs typeface="Arial" pitchFamily="34" charset="0"/>
              </a:rPr>
              <a:t>Os efeitos do MJO apresentam diferenças espaciais sobre o Brasil Tropical: </a:t>
            </a:r>
            <a:r>
              <a:rPr lang="pt-BR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 sinais de Anomalias de Precipitação são reversos 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entre Leste da Amazônia (-15 a -10) e O da Amazônia e NO do Brasil (+5 a +10)</a:t>
            </a: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A360D72E-D5F2-42A4-84EB-C276A211BED2}"/>
              </a:ext>
            </a:extLst>
          </p:cNvPr>
          <p:cNvSpPr txBox="1">
            <a:spLocks/>
          </p:cNvSpPr>
          <p:nvPr/>
        </p:nvSpPr>
        <p:spPr>
          <a:xfrm>
            <a:off x="6036536" y="4132897"/>
            <a:ext cx="5413948" cy="644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pt-BR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Padrões Regionais de Anomalias de Precipitação são diferentes durante MJO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CC3CCF31-1467-425E-B36A-F503B2E220C9}"/>
              </a:ext>
            </a:extLst>
          </p:cNvPr>
          <p:cNvSpPr/>
          <p:nvPr/>
        </p:nvSpPr>
        <p:spPr>
          <a:xfrm rot="5400000">
            <a:off x="8739799" y="1099261"/>
            <a:ext cx="172147" cy="557867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528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370BC6-8B86-493E-8B7B-F331E7CC9C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73" t="12971" r="12739" b="44314"/>
          <a:stretch/>
        </p:blipFill>
        <p:spPr>
          <a:xfrm>
            <a:off x="554183" y="760462"/>
            <a:ext cx="10292386" cy="3354338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D0F9E535-76BA-40FF-B18E-8FFB2E7ADBDF}"/>
              </a:ext>
            </a:extLst>
          </p:cNvPr>
          <p:cNvSpPr txBox="1">
            <a:spLocks/>
          </p:cNvSpPr>
          <p:nvPr/>
        </p:nvSpPr>
        <p:spPr>
          <a:xfrm>
            <a:off x="118533" y="101600"/>
            <a:ext cx="11908367" cy="948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/>
            <a:r>
              <a:rPr lang="pt-BR" sz="1500" b="1" dirty="0">
                <a:latin typeface="Arial" pitchFamily="34" charset="0"/>
                <a:cs typeface="Arial" pitchFamily="34" charset="0"/>
              </a:rPr>
              <a:t>Figura 9. </a:t>
            </a:r>
            <a:r>
              <a:rPr lang="pt-BR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Média Climatológica JFMAM de Precipitação (mm/dia) e </a:t>
            </a:r>
          </a:p>
          <a:p>
            <a:pPr lvl="0" algn="just"/>
            <a:r>
              <a:rPr lang="pt-BR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Diferença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 entre Anomalias de Precipitação entre 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Fase Úmida (-5 a +5)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Seca (-20 a a-15)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da MJO </a:t>
            </a: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6F85306-F572-42A4-B873-A0AE2E91800B}"/>
              </a:ext>
            </a:extLst>
          </p:cNvPr>
          <p:cNvSpPr/>
          <p:nvPr/>
        </p:nvSpPr>
        <p:spPr>
          <a:xfrm>
            <a:off x="6386945" y="1191491"/>
            <a:ext cx="1995055" cy="2369127"/>
          </a:xfrm>
          <a:custGeom>
            <a:avLst/>
            <a:gdLst>
              <a:gd name="connsiteX0" fmla="*/ 1874134 w 1874134"/>
              <a:gd name="connsiteY0" fmla="*/ 0 h 2230582"/>
              <a:gd name="connsiteX1" fmla="*/ 1707879 w 1874134"/>
              <a:gd name="connsiteY1" fmla="*/ 277091 h 2230582"/>
              <a:gd name="connsiteX2" fmla="*/ 1597043 w 1874134"/>
              <a:gd name="connsiteY2" fmla="*/ 457200 h 2230582"/>
              <a:gd name="connsiteX3" fmla="*/ 1361516 w 1874134"/>
              <a:gd name="connsiteY3" fmla="*/ 512618 h 2230582"/>
              <a:gd name="connsiteX4" fmla="*/ 1222970 w 1874134"/>
              <a:gd name="connsiteY4" fmla="*/ 651164 h 2230582"/>
              <a:gd name="connsiteX5" fmla="*/ 1153697 w 1874134"/>
              <a:gd name="connsiteY5" fmla="*/ 775855 h 2230582"/>
              <a:gd name="connsiteX6" fmla="*/ 1181406 w 1874134"/>
              <a:gd name="connsiteY6" fmla="*/ 900546 h 2230582"/>
              <a:gd name="connsiteX7" fmla="*/ 1209116 w 1874134"/>
              <a:gd name="connsiteY7" fmla="*/ 1039091 h 2230582"/>
              <a:gd name="connsiteX8" fmla="*/ 1167552 w 1874134"/>
              <a:gd name="connsiteY8" fmla="*/ 1233055 h 2230582"/>
              <a:gd name="connsiteX9" fmla="*/ 1029006 w 1874134"/>
              <a:gd name="connsiteY9" fmla="*/ 1316182 h 2230582"/>
              <a:gd name="connsiteX10" fmla="*/ 751916 w 1874134"/>
              <a:gd name="connsiteY10" fmla="*/ 1427018 h 2230582"/>
              <a:gd name="connsiteX11" fmla="*/ 488679 w 1874134"/>
              <a:gd name="connsiteY11" fmla="*/ 1357746 h 2230582"/>
              <a:gd name="connsiteX12" fmla="*/ 225443 w 1874134"/>
              <a:gd name="connsiteY12" fmla="*/ 1496291 h 2230582"/>
              <a:gd name="connsiteX13" fmla="*/ 142316 w 1874134"/>
              <a:gd name="connsiteY13" fmla="*/ 1690255 h 2230582"/>
              <a:gd name="connsiteX14" fmla="*/ 17625 w 1874134"/>
              <a:gd name="connsiteY14" fmla="*/ 2133600 h 2230582"/>
              <a:gd name="connsiteX15" fmla="*/ 3770 w 1874134"/>
              <a:gd name="connsiteY15" fmla="*/ 2230582 h 223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74134" h="2230582">
                <a:moveTo>
                  <a:pt x="1874134" y="0"/>
                </a:moveTo>
                <a:lnTo>
                  <a:pt x="1707879" y="277091"/>
                </a:lnTo>
                <a:cubicBezTo>
                  <a:pt x="1661697" y="353291"/>
                  <a:pt x="1654770" y="417946"/>
                  <a:pt x="1597043" y="457200"/>
                </a:cubicBezTo>
                <a:cubicBezTo>
                  <a:pt x="1539316" y="496455"/>
                  <a:pt x="1423861" y="480291"/>
                  <a:pt x="1361516" y="512618"/>
                </a:cubicBezTo>
                <a:cubicBezTo>
                  <a:pt x="1299171" y="544945"/>
                  <a:pt x="1257606" y="607291"/>
                  <a:pt x="1222970" y="651164"/>
                </a:cubicBezTo>
                <a:cubicBezTo>
                  <a:pt x="1188333" y="695037"/>
                  <a:pt x="1160624" y="734291"/>
                  <a:pt x="1153697" y="775855"/>
                </a:cubicBezTo>
                <a:cubicBezTo>
                  <a:pt x="1146770" y="817419"/>
                  <a:pt x="1172170" y="856673"/>
                  <a:pt x="1181406" y="900546"/>
                </a:cubicBezTo>
                <a:cubicBezTo>
                  <a:pt x="1190642" y="944419"/>
                  <a:pt x="1211425" y="983673"/>
                  <a:pt x="1209116" y="1039091"/>
                </a:cubicBezTo>
                <a:cubicBezTo>
                  <a:pt x="1206807" y="1094509"/>
                  <a:pt x="1197570" y="1186873"/>
                  <a:pt x="1167552" y="1233055"/>
                </a:cubicBezTo>
                <a:cubicBezTo>
                  <a:pt x="1137534" y="1279237"/>
                  <a:pt x="1098279" y="1283855"/>
                  <a:pt x="1029006" y="1316182"/>
                </a:cubicBezTo>
                <a:cubicBezTo>
                  <a:pt x="959733" y="1348509"/>
                  <a:pt x="841970" y="1420091"/>
                  <a:pt x="751916" y="1427018"/>
                </a:cubicBezTo>
                <a:cubicBezTo>
                  <a:pt x="661861" y="1433945"/>
                  <a:pt x="576424" y="1346201"/>
                  <a:pt x="488679" y="1357746"/>
                </a:cubicBezTo>
                <a:cubicBezTo>
                  <a:pt x="400933" y="1369292"/>
                  <a:pt x="283170" y="1440873"/>
                  <a:pt x="225443" y="1496291"/>
                </a:cubicBezTo>
                <a:cubicBezTo>
                  <a:pt x="167716" y="1551709"/>
                  <a:pt x="176952" y="1584037"/>
                  <a:pt x="142316" y="1690255"/>
                </a:cubicBezTo>
                <a:cubicBezTo>
                  <a:pt x="107680" y="1796473"/>
                  <a:pt x="40716" y="2043546"/>
                  <a:pt x="17625" y="2133600"/>
                </a:cubicBezTo>
                <a:cubicBezTo>
                  <a:pt x="-5466" y="2223654"/>
                  <a:pt x="-848" y="2227118"/>
                  <a:pt x="3770" y="223058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929553F-23E8-4579-8062-5238CF6C13DF}"/>
              </a:ext>
            </a:extLst>
          </p:cNvPr>
          <p:cNvSpPr txBox="1">
            <a:spLocks/>
          </p:cNvSpPr>
          <p:nvPr/>
        </p:nvSpPr>
        <p:spPr>
          <a:xfrm>
            <a:off x="2803325" y="4773662"/>
            <a:ext cx="5743401" cy="1543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pt-BR" sz="1500" b="1" dirty="0">
                <a:latin typeface="Arial" pitchFamily="34" charset="0"/>
                <a:cs typeface="Arial" pitchFamily="34" charset="0"/>
              </a:rPr>
              <a:t>Os efeitos do MJO apresentam diferenças espaciais sobre o Brasil Tropical: </a:t>
            </a:r>
            <a:r>
              <a:rPr lang="pt-BR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 sinais de Anomalias de Precipitação são reversos 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entre Leste da Amazônia e O da Amazônia e NO do Brasil</a:t>
            </a: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F614C0A2-DB58-4FBD-B1C4-4C4BCD039622}"/>
              </a:ext>
            </a:extLst>
          </p:cNvPr>
          <p:cNvSpPr txBox="1">
            <a:spLocks/>
          </p:cNvSpPr>
          <p:nvPr/>
        </p:nvSpPr>
        <p:spPr>
          <a:xfrm>
            <a:off x="2968052" y="6093772"/>
            <a:ext cx="5413948" cy="644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pt-BR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Padrões Regionais de Anomalias de Precipitação são diferentes durante MJO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09EEFA71-7322-4398-B82C-FEC1D354C948}"/>
              </a:ext>
            </a:extLst>
          </p:cNvPr>
          <p:cNvSpPr/>
          <p:nvPr/>
        </p:nvSpPr>
        <p:spPr>
          <a:xfrm rot="5400000">
            <a:off x="5671315" y="3060136"/>
            <a:ext cx="172147" cy="557867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182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EA027A2F-C2E3-412B-8F1B-8897F2D12A7F}"/>
              </a:ext>
            </a:extLst>
          </p:cNvPr>
          <p:cNvSpPr txBox="1">
            <a:spLocks/>
          </p:cNvSpPr>
          <p:nvPr/>
        </p:nvSpPr>
        <p:spPr>
          <a:xfrm>
            <a:off x="6485502" y="34327"/>
            <a:ext cx="5585548" cy="1352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/>
            <a:r>
              <a:rPr lang="pt-BR" sz="1500" b="1" dirty="0">
                <a:latin typeface="Arial" pitchFamily="34" charset="0"/>
                <a:cs typeface="Arial" pitchFamily="34" charset="0"/>
              </a:rPr>
              <a:t>Figura 8.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Composição de </a:t>
            </a:r>
          </a:p>
          <a:p>
            <a:pPr lvl="0" algn="just"/>
            <a:r>
              <a:rPr lang="pt-BR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l-GR" sz="1500" dirty="0">
                <a:latin typeface="Arial" pitchFamily="34" charset="0"/>
                <a:cs typeface="Arial" pitchFamily="34" charset="0"/>
              </a:rPr>
              <a:t>χ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 e vetor vento em 200 </a:t>
            </a:r>
            <a:r>
              <a:rPr lang="pt-BR" sz="1500" dirty="0" err="1">
                <a:latin typeface="Arial" pitchFamily="34" charset="0"/>
                <a:cs typeface="Arial" pitchFamily="34" charset="0"/>
              </a:rPr>
              <a:t>hPa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lvl="0" algn="just"/>
            <a:r>
              <a:rPr lang="pt-BR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 fluxo de umidade integrado verticalmente e ROL e </a:t>
            </a:r>
          </a:p>
          <a:p>
            <a:pPr lvl="0" algn="just"/>
            <a:r>
              <a:rPr lang="pt-BR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</a:t>
            </a:r>
            <a:r>
              <a:rPr lang="pt-BR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Vetor Vento em 1000 </a:t>
            </a:r>
            <a:r>
              <a:rPr lang="pt-BR" sz="1500" dirty="0" err="1">
                <a:latin typeface="Arial" pitchFamily="34" charset="0"/>
                <a:cs typeface="Arial" pitchFamily="34" charset="0"/>
              </a:rPr>
              <a:t>hPa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, TSM do Atlântico, Anomalias diárias de Precipitação regional</a:t>
            </a: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822671-0A81-4319-9486-992C7BD19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75" t="76948" r="50700" b="14278"/>
          <a:stretch/>
        </p:blipFill>
        <p:spPr>
          <a:xfrm>
            <a:off x="7905910" y="6147529"/>
            <a:ext cx="1301451" cy="5743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E6048F-94C7-47F1-9E44-83BDEED39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09" t="76948" r="40464" b="14748"/>
          <a:stretch/>
        </p:blipFill>
        <p:spPr>
          <a:xfrm>
            <a:off x="6744769" y="6169434"/>
            <a:ext cx="1161141" cy="532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599074-D2F2-41A2-8D0B-AFE55283B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75" t="79654" r="58961" b="14459"/>
          <a:stretch/>
        </p:blipFill>
        <p:spPr>
          <a:xfrm>
            <a:off x="6573682" y="6343626"/>
            <a:ext cx="311732" cy="3586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13CD500-9AFD-4F10-96EF-0F57C856D8F8}"/>
              </a:ext>
            </a:extLst>
          </p:cNvPr>
          <p:cNvSpPr/>
          <p:nvPr/>
        </p:nvSpPr>
        <p:spPr>
          <a:xfrm>
            <a:off x="6573681" y="6169434"/>
            <a:ext cx="2633679" cy="53280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21FF40-7145-4E5B-9339-AD5F843E1668}"/>
              </a:ext>
            </a:extLst>
          </p:cNvPr>
          <p:cNvGrpSpPr/>
          <p:nvPr/>
        </p:nvGrpSpPr>
        <p:grpSpPr>
          <a:xfrm>
            <a:off x="120949" y="34328"/>
            <a:ext cx="6362978" cy="6707377"/>
            <a:chOff x="120949" y="945996"/>
            <a:chExt cx="5163997" cy="569872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4FA8FDD-E8A9-41DE-9AC2-B3E7573E05BA}"/>
                </a:ext>
              </a:extLst>
            </p:cNvPr>
            <p:cNvGrpSpPr/>
            <p:nvPr/>
          </p:nvGrpSpPr>
          <p:grpSpPr>
            <a:xfrm>
              <a:off x="120949" y="945996"/>
              <a:ext cx="5163997" cy="5698724"/>
              <a:chOff x="-1" y="317161"/>
              <a:chExt cx="5012269" cy="5917678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633ECE8A-6ED0-441B-BB14-212F233BF5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0139" t="10845" r="28750" b="20974"/>
              <a:stretch/>
            </p:blipFill>
            <p:spPr>
              <a:xfrm>
                <a:off x="0" y="317161"/>
                <a:ext cx="5012268" cy="4673600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41B92AE-8E18-4031-824D-FC52D11A8F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9861" t="59511" r="29028" b="22339"/>
              <a:stretch/>
            </p:blipFill>
            <p:spPr>
              <a:xfrm>
                <a:off x="-1" y="4990762"/>
                <a:ext cx="5012269" cy="1244077"/>
              </a:xfrm>
              <a:prstGeom prst="rect">
                <a:avLst/>
              </a:prstGeom>
            </p:spPr>
          </p:pic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355E5E6-A5AE-445E-BA21-9DD8E3839DE1}"/>
                </a:ext>
              </a:extLst>
            </p:cNvPr>
            <p:cNvSpPr/>
            <p:nvPr/>
          </p:nvSpPr>
          <p:spPr>
            <a:xfrm rot="19318384">
              <a:off x="2380947" y="1543315"/>
              <a:ext cx="298244" cy="564738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C41C2D6-7EB3-406F-B2B7-0B8C521DF2A2}"/>
                </a:ext>
              </a:extLst>
            </p:cNvPr>
            <p:cNvSpPr/>
            <p:nvPr/>
          </p:nvSpPr>
          <p:spPr>
            <a:xfrm rot="19318384">
              <a:off x="2307033" y="1158665"/>
              <a:ext cx="298244" cy="252358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A21176A-64AD-43FB-A090-2719233A934C}"/>
                </a:ext>
              </a:extLst>
            </p:cNvPr>
            <p:cNvSpPr/>
            <p:nvPr/>
          </p:nvSpPr>
          <p:spPr>
            <a:xfrm rot="19318384">
              <a:off x="2402039" y="2674996"/>
              <a:ext cx="241234" cy="467771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6D1004-E0D2-4320-A225-E5F0F878F1F2}"/>
                </a:ext>
              </a:extLst>
            </p:cNvPr>
            <p:cNvSpPr/>
            <p:nvPr/>
          </p:nvSpPr>
          <p:spPr>
            <a:xfrm rot="19318384">
              <a:off x="2285718" y="2130093"/>
              <a:ext cx="241234" cy="403779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1718E5F-4BCD-471B-BE63-E5FFFFD7342D}"/>
                </a:ext>
              </a:extLst>
            </p:cNvPr>
            <p:cNvSpPr/>
            <p:nvPr/>
          </p:nvSpPr>
          <p:spPr>
            <a:xfrm rot="19318384">
              <a:off x="2311352" y="3242561"/>
              <a:ext cx="241234" cy="403779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597C355-06AF-4C61-A8C8-FCDD7F52DD8F}"/>
                </a:ext>
              </a:extLst>
            </p:cNvPr>
            <p:cNvSpPr/>
            <p:nvPr/>
          </p:nvSpPr>
          <p:spPr>
            <a:xfrm rot="19318384">
              <a:off x="2489126" y="3959585"/>
              <a:ext cx="241234" cy="212625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F4ED6D6-A71C-4570-9EB1-F07EA6F25735}"/>
                </a:ext>
              </a:extLst>
            </p:cNvPr>
            <p:cNvSpPr/>
            <p:nvPr/>
          </p:nvSpPr>
          <p:spPr>
            <a:xfrm rot="19318384">
              <a:off x="2955850" y="3907198"/>
              <a:ext cx="241234" cy="212625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40B252E-0163-4842-828B-54797651BC39}"/>
                </a:ext>
              </a:extLst>
            </p:cNvPr>
            <p:cNvSpPr/>
            <p:nvPr/>
          </p:nvSpPr>
          <p:spPr>
            <a:xfrm rot="19318384">
              <a:off x="2926912" y="4361743"/>
              <a:ext cx="757526" cy="342176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C45B917-69CC-41DA-8182-58532E1D267A}"/>
                </a:ext>
              </a:extLst>
            </p:cNvPr>
            <p:cNvSpPr/>
            <p:nvPr/>
          </p:nvSpPr>
          <p:spPr>
            <a:xfrm rot="19318384">
              <a:off x="2285004" y="4400474"/>
              <a:ext cx="241234" cy="329688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004C488-FEDD-4E5A-BDFD-0E68EFDAEEB4}"/>
                </a:ext>
              </a:extLst>
            </p:cNvPr>
            <p:cNvSpPr/>
            <p:nvPr/>
          </p:nvSpPr>
          <p:spPr>
            <a:xfrm rot="19318384">
              <a:off x="2932254" y="4852344"/>
              <a:ext cx="241234" cy="442752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004C7CD-71FB-444A-A9E9-4790E29E9DCE}"/>
                </a:ext>
              </a:extLst>
            </p:cNvPr>
            <p:cNvSpPr/>
            <p:nvPr/>
          </p:nvSpPr>
          <p:spPr>
            <a:xfrm rot="19318384">
              <a:off x="2679785" y="5566380"/>
              <a:ext cx="1152724" cy="569120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35" name="Subtítulo 2">
            <a:extLst>
              <a:ext uri="{FF2B5EF4-FFF2-40B4-BE49-F238E27FC236}">
                <a16:creationId xmlns:a16="http://schemas.microsoft.com/office/drawing/2014/main" id="{1ABD53D7-6E73-499E-B3D3-DB100D23E1E6}"/>
              </a:ext>
            </a:extLst>
          </p:cNvPr>
          <p:cNvSpPr txBox="1">
            <a:spLocks/>
          </p:cNvSpPr>
          <p:nvPr/>
        </p:nvSpPr>
        <p:spPr>
          <a:xfrm>
            <a:off x="-36252" y="276091"/>
            <a:ext cx="503183" cy="3141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just"/>
            <a:r>
              <a:rPr lang="pt-BR" sz="1500" b="1" dirty="0">
                <a:latin typeface="Arial" pitchFamily="34" charset="0"/>
                <a:cs typeface="Arial" pitchFamily="34" charset="0"/>
              </a:rPr>
              <a:t>-18</a:t>
            </a: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7AA8F1DF-0796-410E-A28E-9AF2537DE3AD}"/>
              </a:ext>
            </a:extLst>
          </p:cNvPr>
          <p:cNvSpPr txBox="1">
            <a:spLocks/>
          </p:cNvSpPr>
          <p:nvPr/>
        </p:nvSpPr>
        <p:spPr>
          <a:xfrm>
            <a:off x="-36253" y="1606565"/>
            <a:ext cx="503183" cy="3141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just"/>
            <a:r>
              <a:rPr lang="pt-BR" sz="1500" b="1" dirty="0">
                <a:latin typeface="Arial" pitchFamily="34" charset="0"/>
                <a:cs typeface="Arial" pitchFamily="34" charset="0"/>
              </a:rPr>
              <a:t>-15</a:t>
            </a: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Subtítulo 2">
            <a:extLst>
              <a:ext uri="{FF2B5EF4-FFF2-40B4-BE49-F238E27FC236}">
                <a16:creationId xmlns:a16="http://schemas.microsoft.com/office/drawing/2014/main" id="{5F901320-6E39-488B-8DDF-DAD4973BE5D0}"/>
              </a:ext>
            </a:extLst>
          </p:cNvPr>
          <p:cNvSpPr txBox="1">
            <a:spLocks/>
          </p:cNvSpPr>
          <p:nvPr/>
        </p:nvSpPr>
        <p:spPr>
          <a:xfrm>
            <a:off x="-40378" y="2908947"/>
            <a:ext cx="503183" cy="3141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just"/>
            <a:r>
              <a:rPr lang="pt-BR" sz="1500" b="1" dirty="0">
                <a:latin typeface="Arial" pitchFamily="34" charset="0"/>
                <a:cs typeface="Arial" pitchFamily="34" charset="0"/>
              </a:rPr>
              <a:t>-12</a:t>
            </a: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Subtítulo 2">
            <a:extLst>
              <a:ext uri="{FF2B5EF4-FFF2-40B4-BE49-F238E27FC236}">
                <a16:creationId xmlns:a16="http://schemas.microsoft.com/office/drawing/2014/main" id="{842391E4-9E90-4D95-A7E0-C53F188CCA0A}"/>
              </a:ext>
            </a:extLst>
          </p:cNvPr>
          <p:cNvSpPr txBox="1">
            <a:spLocks/>
          </p:cNvSpPr>
          <p:nvPr/>
        </p:nvSpPr>
        <p:spPr>
          <a:xfrm>
            <a:off x="20648" y="4239421"/>
            <a:ext cx="503183" cy="3141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just"/>
            <a:r>
              <a:rPr lang="pt-BR" sz="1500" b="1" dirty="0">
                <a:latin typeface="Arial" pitchFamily="34" charset="0"/>
                <a:cs typeface="Arial" pitchFamily="34" charset="0"/>
              </a:rPr>
              <a:t>-9</a:t>
            </a: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Subtítulo 2">
            <a:extLst>
              <a:ext uri="{FF2B5EF4-FFF2-40B4-BE49-F238E27FC236}">
                <a16:creationId xmlns:a16="http://schemas.microsoft.com/office/drawing/2014/main" id="{EBD60953-D95D-4576-9D2D-D2BA0BB4EFBF}"/>
              </a:ext>
            </a:extLst>
          </p:cNvPr>
          <p:cNvSpPr txBox="1">
            <a:spLocks/>
          </p:cNvSpPr>
          <p:nvPr/>
        </p:nvSpPr>
        <p:spPr>
          <a:xfrm>
            <a:off x="31194" y="5511620"/>
            <a:ext cx="503183" cy="3141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just"/>
            <a:r>
              <a:rPr lang="pt-BR" sz="1500" b="1" dirty="0">
                <a:latin typeface="Arial" pitchFamily="34" charset="0"/>
                <a:cs typeface="Arial" pitchFamily="34" charset="0"/>
              </a:rPr>
              <a:t>-6</a:t>
            </a: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7EFB25D-11F8-421E-9360-1A18D9275C96}"/>
              </a:ext>
            </a:extLst>
          </p:cNvPr>
          <p:cNvCxnSpPr>
            <a:cxnSpLocks/>
          </p:cNvCxnSpPr>
          <p:nvPr/>
        </p:nvCxnSpPr>
        <p:spPr>
          <a:xfrm>
            <a:off x="6021387" y="929869"/>
            <a:ext cx="176213" cy="861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BE3D428-3E57-4107-BDFC-F8255FFA3CB9}"/>
              </a:ext>
            </a:extLst>
          </p:cNvPr>
          <p:cNvCxnSpPr>
            <a:cxnSpLocks/>
          </p:cNvCxnSpPr>
          <p:nvPr/>
        </p:nvCxnSpPr>
        <p:spPr>
          <a:xfrm flipH="1" flipV="1">
            <a:off x="5626101" y="1130300"/>
            <a:ext cx="171449" cy="1460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74A56D7-A95F-4447-BC69-367C4CB3B614}"/>
              </a:ext>
            </a:extLst>
          </p:cNvPr>
          <p:cNvCxnSpPr>
            <a:cxnSpLocks/>
          </p:cNvCxnSpPr>
          <p:nvPr/>
        </p:nvCxnSpPr>
        <p:spPr>
          <a:xfrm flipH="1" flipV="1">
            <a:off x="5711825" y="2449840"/>
            <a:ext cx="146049" cy="1460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DC2A7BF-6ACE-48F5-9FC9-EE1325F03275}"/>
              </a:ext>
            </a:extLst>
          </p:cNvPr>
          <p:cNvCxnSpPr>
            <a:cxnSpLocks/>
          </p:cNvCxnSpPr>
          <p:nvPr/>
        </p:nvCxnSpPr>
        <p:spPr>
          <a:xfrm flipH="1" flipV="1">
            <a:off x="5949951" y="2503908"/>
            <a:ext cx="146049" cy="1460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3AA7159-9E0D-45BF-A378-6CCBB6484B59}"/>
              </a:ext>
            </a:extLst>
          </p:cNvPr>
          <p:cNvCxnSpPr>
            <a:cxnSpLocks/>
          </p:cNvCxnSpPr>
          <p:nvPr/>
        </p:nvCxnSpPr>
        <p:spPr>
          <a:xfrm>
            <a:off x="5691187" y="2268256"/>
            <a:ext cx="106363" cy="763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1DBD159-112F-421F-8C09-EBDC8EE21F0C}"/>
              </a:ext>
            </a:extLst>
          </p:cNvPr>
          <p:cNvCxnSpPr>
            <a:cxnSpLocks/>
          </p:cNvCxnSpPr>
          <p:nvPr/>
        </p:nvCxnSpPr>
        <p:spPr>
          <a:xfrm flipH="1" flipV="1">
            <a:off x="5888039" y="3771708"/>
            <a:ext cx="207961" cy="1248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DDC276C-0761-45F9-8462-825B1F6BEE25}"/>
              </a:ext>
            </a:extLst>
          </p:cNvPr>
          <p:cNvCxnSpPr>
            <a:cxnSpLocks/>
          </p:cNvCxnSpPr>
          <p:nvPr/>
        </p:nvCxnSpPr>
        <p:spPr>
          <a:xfrm flipH="1" flipV="1">
            <a:off x="5587207" y="3809891"/>
            <a:ext cx="196851" cy="242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5A82D20-D970-47AD-8AB8-F45F574F7E22}"/>
              </a:ext>
            </a:extLst>
          </p:cNvPr>
          <p:cNvCxnSpPr>
            <a:cxnSpLocks/>
          </p:cNvCxnSpPr>
          <p:nvPr/>
        </p:nvCxnSpPr>
        <p:spPr>
          <a:xfrm flipH="1" flipV="1">
            <a:off x="6109494" y="4892643"/>
            <a:ext cx="183356" cy="1696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9580905-77B6-4A04-8352-CD4991946153}"/>
              </a:ext>
            </a:extLst>
          </p:cNvPr>
          <p:cNvCxnSpPr>
            <a:cxnSpLocks/>
          </p:cNvCxnSpPr>
          <p:nvPr/>
        </p:nvCxnSpPr>
        <p:spPr>
          <a:xfrm flipH="1" flipV="1">
            <a:off x="5845474" y="5018315"/>
            <a:ext cx="172342" cy="877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20DA51D-3A07-491D-8D13-8EBDF9876AA7}"/>
              </a:ext>
            </a:extLst>
          </p:cNvPr>
          <p:cNvCxnSpPr>
            <a:cxnSpLocks/>
          </p:cNvCxnSpPr>
          <p:nvPr/>
        </p:nvCxnSpPr>
        <p:spPr>
          <a:xfrm flipH="1" flipV="1">
            <a:off x="5777609" y="6275094"/>
            <a:ext cx="172342" cy="925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8C014FA-1618-47DB-B1C5-CEA4F1032341}"/>
              </a:ext>
            </a:extLst>
          </p:cNvPr>
          <p:cNvCxnSpPr>
            <a:cxnSpLocks/>
          </p:cNvCxnSpPr>
          <p:nvPr/>
        </p:nvCxnSpPr>
        <p:spPr>
          <a:xfrm flipH="1" flipV="1">
            <a:off x="6130768" y="6257803"/>
            <a:ext cx="162082" cy="1780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ubtítulo 2">
            <a:extLst>
              <a:ext uri="{FF2B5EF4-FFF2-40B4-BE49-F238E27FC236}">
                <a16:creationId xmlns:a16="http://schemas.microsoft.com/office/drawing/2014/main" id="{7EA9EE44-03D0-42BE-83EE-358415CFDFCF}"/>
              </a:ext>
            </a:extLst>
          </p:cNvPr>
          <p:cNvSpPr txBox="1">
            <a:spLocks/>
          </p:cNvSpPr>
          <p:nvPr/>
        </p:nvSpPr>
        <p:spPr>
          <a:xfrm>
            <a:off x="7242967" y="5437222"/>
            <a:ext cx="4208717" cy="644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pt-BR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Evolução dos Padrões Oceano-Atmosfera da América do Sul e do Oceano Atlântico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D4EA3CA-D6B1-47DD-9A84-57EC64977363}"/>
              </a:ext>
            </a:extLst>
          </p:cNvPr>
          <p:cNvSpPr/>
          <p:nvPr/>
        </p:nvSpPr>
        <p:spPr>
          <a:xfrm rot="16546596">
            <a:off x="5747900" y="626461"/>
            <a:ext cx="367491" cy="942742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6232645-90AD-4E90-B548-18D98CC018D0}"/>
              </a:ext>
            </a:extLst>
          </p:cNvPr>
          <p:cNvSpPr/>
          <p:nvPr/>
        </p:nvSpPr>
        <p:spPr>
          <a:xfrm rot="16546596">
            <a:off x="5764411" y="2006416"/>
            <a:ext cx="361074" cy="779372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FAF1C0C-4822-4CF4-BF02-A5CF9E723A73}"/>
              </a:ext>
            </a:extLst>
          </p:cNvPr>
          <p:cNvSpPr/>
          <p:nvPr/>
        </p:nvSpPr>
        <p:spPr>
          <a:xfrm rot="16960239">
            <a:off x="5886795" y="3453227"/>
            <a:ext cx="312883" cy="561250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4174DF3-FECB-4D93-9C9B-E105519AE311}"/>
              </a:ext>
            </a:extLst>
          </p:cNvPr>
          <p:cNvSpPr/>
          <p:nvPr/>
        </p:nvSpPr>
        <p:spPr>
          <a:xfrm rot="16960239">
            <a:off x="5901641" y="4777603"/>
            <a:ext cx="312883" cy="493882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Subtítulo 2">
            <a:extLst>
              <a:ext uri="{FF2B5EF4-FFF2-40B4-BE49-F238E27FC236}">
                <a16:creationId xmlns:a16="http://schemas.microsoft.com/office/drawing/2014/main" id="{29D3713C-CC2C-4BF2-8177-98B0FBF969B4}"/>
              </a:ext>
            </a:extLst>
          </p:cNvPr>
          <p:cNvSpPr txBox="1">
            <a:spLocks/>
          </p:cNvSpPr>
          <p:nvPr/>
        </p:nvSpPr>
        <p:spPr>
          <a:xfrm>
            <a:off x="6518122" y="1517933"/>
            <a:ext cx="5658408" cy="3204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sz="1200" b="1" dirty="0">
                <a:latin typeface="Arial" pitchFamily="34" charset="0"/>
                <a:cs typeface="Arial" pitchFamily="34" charset="0"/>
              </a:rPr>
              <a:t>Evolução da ROL Positiva para Negativa (Continente e Oceano)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pt-BR" sz="1200" b="1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sz="1200" b="1" dirty="0">
                <a:latin typeface="Arial" pitchFamily="34" charset="0"/>
                <a:cs typeface="Arial" pitchFamily="34" charset="0"/>
              </a:rPr>
              <a:t>Evolução da TSM + para - no Atlântico (dias -18 a -9)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pt-BR" sz="1200" b="1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sz="1200" b="1" dirty="0">
                <a:latin typeface="Arial" pitchFamily="34" charset="0"/>
                <a:cs typeface="Arial" pitchFamily="34" charset="0"/>
              </a:rPr>
              <a:t>Instauração de atividade convectiva em torno de 20ºS,40ºW associado ao pré-aquecimento do Atlântico Sul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pt-BR" sz="1200" b="1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sz="1200" b="1" dirty="0">
                <a:latin typeface="Arial" pitchFamily="34" charset="0"/>
                <a:cs typeface="Arial" pitchFamily="34" charset="0"/>
              </a:rPr>
              <a:t>Substituição dos ventos de NO por ventos de SE no Atlântico (~30ºS)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pt-BR" sz="1200" b="1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sz="1200" b="1" dirty="0">
                <a:latin typeface="Arial" pitchFamily="34" charset="0"/>
                <a:cs typeface="Arial" pitchFamily="34" charset="0"/>
              </a:rPr>
              <a:t>Anomalias + de TSM se estabelecem na costa da África, com ventos </a:t>
            </a:r>
            <a:r>
              <a:rPr lang="pt-BR" sz="1200" b="1" dirty="0" err="1">
                <a:latin typeface="Arial" pitchFamily="34" charset="0"/>
                <a:cs typeface="Arial" pitchFamily="34" charset="0"/>
              </a:rPr>
              <a:t>cros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-equatoriais apresentam anomalias de direção, tornando-se ventos de NO ou L (Intensificação da ZCIT)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pt-BR" sz="1200" b="1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sz="1200" b="1" dirty="0">
                <a:latin typeface="Arial" pitchFamily="34" charset="0"/>
                <a:cs typeface="Arial" pitchFamily="34" charset="0"/>
              </a:rPr>
              <a:t>Instauração de banda convectiva continental tipo ZCAS + Alteração do Fluxo de Umidade integrado verticalmente + alterações do sentido dos ventos em 200-hPa de Oeste para de Leste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pt-BR" sz="1200" b="1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pt-BR" sz="1200" b="1" dirty="0">
                <a:latin typeface="Arial" pitchFamily="34" charset="0"/>
                <a:cs typeface="Arial" pitchFamily="34" charset="0"/>
              </a:rPr>
              <a:t>ZCIT se apresentaria de forma mais evidente, com coalescência desses dois núcleos, fazendo o aparecimento de banda quase-estacionários sentido SE-NO.</a:t>
            </a:r>
          </a:p>
          <a:p>
            <a:pPr lvl="0" algn="ctr"/>
            <a:endParaRPr lang="pt-BR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F29F5CF-CF3C-4796-946C-7879AD94509B}"/>
              </a:ext>
            </a:extLst>
          </p:cNvPr>
          <p:cNvSpPr/>
          <p:nvPr/>
        </p:nvSpPr>
        <p:spPr>
          <a:xfrm rot="9018423">
            <a:off x="3232433" y="300641"/>
            <a:ext cx="1371626" cy="610671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F724423-FA0C-40DF-953B-756C6DE39369}"/>
              </a:ext>
            </a:extLst>
          </p:cNvPr>
          <p:cNvSpPr/>
          <p:nvPr/>
        </p:nvSpPr>
        <p:spPr>
          <a:xfrm rot="9018423">
            <a:off x="3166009" y="1721398"/>
            <a:ext cx="602203" cy="610671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2C4C12D-726D-462D-903E-614B39A23C2D}"/>
              </a:ext>
            </a:extLst>
          </p:cNvPr>
          <p:cNvSpPr/>
          <p:nvPr/>
        </p:nvSpPr>
        <p:spPr>
          <a:xfrm rot="9018423">
            <a:off x="3910003" y="1514532"/>
            <a:ext cx="739454" cy="610671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09298F5-5059-4B4A-AD9D-5B8EC4ED898F}"/>
              </a:ext>
            </a:extLst>
          </p:cNvPr>
          <p:cNvSpPr/>
          <p:nvPr/>
        </p:nvSpPr>
        <p:spPr>
          <a:xfrm rot="9018423">
            <a:off x="3307557" y="3025483"/>
            <a:ext cx="413900" cy="561227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48385AE-11FE-4097-880C-3BB18D34BFFA}"/>
              </a:ext>
            </a:extLst>
          </p:cNvPr>
          <p:cNvSpPr/>
          <p:nvPr/>
        </p:nvSpPr>
        <p:spPr>
          <a:xfrm rot="9018423">
            <a:off x="4192945" y="2842899"/>
            <a:ext cx="413900" cy="42603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8EA368E-E694-4AA3-A1D1-A4C41887C4EA}"/>
              </a:ext>
            </a:extLst>
          </p:cNvPr>
          <p:cNvSpPr/>
          <p:nvPr/>
        </p:nvSpPr>
        <p:spPr>
          <a:xfrm rot="10800000">
            <a:off x="5042687" y="544490"/>
            <a:ext cx="465434" cy="393775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674B867-B20C-42CC-9CCB-A0AF4D0D0861}"/>
              </a:ext>
            </a:extLst>
          </p:cNvPr>
          <p:cNvSpPr/>
          <p:nvPr/>
        </p:nvSpPr>
        <p:spPr>
          <a:xfrm rot="10800000">
            <a:off x="5042687" y="1874481"/>
            <a:ext cx="465434" cy="393775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2863347-85BF-4F1C-8641-4857228A2750}"/>
              </a:ext>
            </a:extLst>
          </p:cNvPr>
          <p:cNvSpPr/>
          <p:nvPr/>
        </p:nvSpPr>
        <p:spPr>
          <a:xfrm rot="10800000">
            <a:off x="5204460" y="3196126"/>
            <a:ext cx="380098" cy="196888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DE3D247-DD6F-493E-BBB0-99AC6B2EB148}"/>
              </a:ext>
            </a:extLst>
          </p:cNvPr>
          <p:cNvSpPr/>
          <p:nvPr/>
        </p:nvSpPr>
        <p:spPr>
          <a:xfrm rot="16960239">
            <a:off x="5140026" y="5772685"/>
            <a:ext cx="312883" cy="426969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0DB792B-559E-4AAD-AE09-A8C56101155B}"/>
              </a:ext>
            </a:extLst>
          </p:cNvPr>
          <p:cNvSpPr/>
          <p:nvPr/>
        </p:nvSpPr>
        <p:spPr>
          <a:xfrm>
            <a:off x="62511" y="4041933"/>
            <a:ext cx="6416178" cy="12761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421415C-A140-4140-AD44-23D67F128A3A}"/>
              </a:ext>
            </a:extLst>
          </p:cNvPr>
          <p:cNvSpPr/>
          <p:nvPr/>
        </p:nvSpPr>
        <p:spPr>
          <a:xfrm rot="16546596">
            <a:off x="5768407" y="4103919"/>
            <a:ext cx="320511" cy="368807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F45AE3C-E07C-40A5-A14A-D6F5793563C9}"/>
              </a:ext>
            </a:extLst>
          </p:cNvPr>
          <p:cNvSpPr/>
          <p:nvPr/>
        </p:nvSpPr>
        <p:spPr>
          <a:xfrm rot="16546596">
            <a:off x="5806149" y="5368583"/>
            <a:ext cx="321870" cy="361601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Right Brace 68">
            <a:extLst>
              <a:ext uri="{FF2B5EF4-FFF2-40B4-BE49-F238E27FC236}">
                <a16:creationId xmlns:a16="http://schemas.microsoft.com/office/drawing/2014/main" id="{DF838A49-9FE8-4DF0-8433-2250B33783FE}"/>
              </a:ext>
            </a:extLst>
          </p:cNvPr>
          <p:cNvSpPr/>
          <p:nvPr/>
        </p:nvSpPr>
        <p:spPr>
          <a:xfrm rot="5400000">
            <a:off x="9300919" y="2600940"/>
            <a:ext cx="141219" cy="539904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ABC44CD-06FF-4355-817A-A7727021FC55}"/>
              </a:ext>
            </a:extLst>
          </p:cNvPr>
          <p:cNvSpPr/>
          <p:nvPr/>
        </p:nvSpPr>
        <p:spPr>
          <a:xfrm rot="10800000">
            <a:off x="5564833" y="242688"/>
            <a:ext cx="310908" cy="334297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0988716-50F6-4F5B-A3A7-49FFC063A856}"/>
              </a:ext>
            </a:extLst>
          </p:cNvPr>
          <p:cNvSpPr/>
          <p:nvPr/>
        </p:nvSpPr>
        <p:spPr>
          <a:xfrm rot="10800000">
            <a:off x="5496986" y="1509279"/>
            <a:ext cx="310908" cy="334297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4CDD37E-5A87-4451-A611-34C04F45B7F4}"/>
              </a:ext>
            </a:extLst>
          </p:cNvPr>
          <p:cNvSpPr/>
          <p:nvPr/>
        </p:nvSpPr>
        <p:spPr>
          <a:xfrm rot="10800000">
            <a:off x="5460095" y="2794781"/>
            <a:ext cx="310908" cy="334297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2933359-C185-40DA-8249-941B5B7B9E41}"/>
              </a:ext>
            </a:extLst>
          </p:cNvPr>
          <p:cNvSpPr/>
          <p:nvPr/>
        </p:nvSpPr>
        <p:spPr>
          <a:xfrm rot="10800000">
            <a:off x="5470356" y="4062183"/>
            <a:ext cx="310908" cy="334297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C495AAB-4B37-4DD9-BEF6-91F62B35FF0F}"/>
              </a:ext>
            </a:extLst>
          </p:cNvPr>
          <p:cNvCxnSpPr>
            <a:cxnSpLocks/>
          </p:cNvCxnSpPr>
          <p:nvPr/>
        </p:nvCxnSpPr>
        <p:spPr>
          <a:xfrm flipH="1" flipV="1">
            <a:off x="4082879" y="3759585"/>
            <a:ext cx="196851" cy="242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820074F-2354-436C-BBDA-8FBE395FD098}"/>
              </a:ext>
            </a:extLst>
          </p:cNvPr>
          <p:cNvCxnSpPr>
            <a:cxnSpLocks/>
          </p:cNvCxnSpPr>
          <p:nvPr/>
        </p:nvCxnSpPr>
        <p:spPr>
          <a:xfrm flipH="1" flipV="1">
            <a:off x="3853133" y="3314778"/>
            <a:ext cx="259893" cy="112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9D9362E-BC5C-481C-9D62-8EAE5C5D75EF}"/>
              </a:ext>
            </a:extLst>
          </p:cNvPr>
          <p:cNvCxnSpPr>
            <a:cxnSpLocks/>
          </p:cNvCxnSpPr>
          <p:nvPr/>
        </p:nvCxnSpPr>
        <p:spPr>
          <a:xfrm flipH="1" flipV="1">
            <a:off x="3612700" y="1648841"/>
            <a:ext cx="259893" cy="112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9F6EA0E-4CA0-499A-A250-8760BD49CF74}"/>
              </a:ext>
            </a:extLst>
          </p:cNvPr>
          <p:cNvCxnSpPr>
            <a:cxnSpLocks/>
          </p:cNvCxnSpPr>
          <p:nvPr/>
        </p:nvCxnSpPr>
        <p:spPr>
          <a:xfrm flipH="1" flipV="1">
            <a:off x="4164737" y="5078211"/>
            <a:ext cx="259893" cy="112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E9D8F8C-751D-4B9E-B905-0CC7CD47651D}"/>
              </a:ext>
            </a:extLst>
          </p:cNvPr>
          <p:cNvCxnSpPr>
            <a:cxnSpLocks/>
          </p:cNvCxnSpPr>
          <p:nvPr/>
        </p:nvCxnSpPr>
        <p:spPr>
          <a:xfrm>
            <a:off x="962093" y="5828265"/>
            <a:ext cx="334059" cy="181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13ADC2C-E2E9-4DA4-9402-43CB410CE3E4}"/>
              </a:ext>
            </a:extLst>
          </p:cNvPr>
          <p:cNvCxnSpPr>
            <a:cxnSpLocks/>
          </p:cNvCxnSpPr>
          <p:nvPr/>
        </p:nvCxnSpPr>
        <p:spPr>
          <a:xfrm>
            <a:off x="2018290" y="5563650"/>
            <a:ext cx="334059" cy="181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CACDEA1-1978-4D39-A285-76038C42E900}"/>
              </a:ext>
            </a:extLst>
          </p:cNvPr>
          <p:cNvCxnSpPr>
            <a:cxnSpLocks/>
          </p:cNvCxnSpPr>
          <p:nvPr/>
        </p:nvCxnSpPr>
        <p:spPr>
          <a:xfrm>
            <a:off x="1908530" y="4394693"/>
            <a:ext cx="334059" cy="181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D79B701-3079-46EA-B025-0746B94FBBA9}"/>
              </a:ext>
            </a:extLst>
          </p:cNvPr>
          <p:cNvCxnSpPr>
            <a:cxnSpLocks/>
          </p:cNvCxnSpPr>
          <p:nvPr/>
        </p:nvCxnSpPr>
        <p:spPr>
          <a:xfrm>
            <a:off x="1804765" y="3102152"/>
            <a:ext cx="334059" cy="181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F872E97-D492-4202-B9A4-284C115B05FA}"/>
              </a:ext>
            </a:extLst>
          </p:cNvPr>
          <p:cNvCxnSpPr>
            <a:cxnSpLocks/>
          </p:cNvCxnSpPr>
          <p:nvPr/>
        </p:nvCxnSpPr>
        <p:spPr>
          <a:xfrm>
            <a:off x="1724504" y="1766160"/>
            <a:ext cx="334059" cy="181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F959C0F-70DC-4E3E-A8A2-3022DB00E4FD}"/>
              </a:ext>
            </a:extLst>
          </p:cNvPr>
          <p:cNvCxnSpPr>
            <a:cxnSpLocks/>
          </p:cNvCxnSpPr>
          <p:nvPr/>
        </p:nvCxnSpPr>
        <p:spPr>
          <a:xfrm>
            <a:off x="1183960" y="547473"/>
            <a:ext cx="334059" cy="181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F5DB029-516A-4B13-9659-D5AC530A76B5}"/>
              </a:ext>
            </a:extLst>
          </p:cNvPr>
          <p:cNvCxnSpPr>
            <a:cxnSpLocks/>
          </p:cNvCxnSpPr>
          <p:nvPr/>
        </p:nvCxnSpPr>
        <p:spPr>
          <a:xfrm flipH="1">
            <a:off x="1891533" y="6367676"/>
            <a:ext cx="356213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30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FD0EB7-615E-45B1-AEA4-4BACAF620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67" t="76948" r="62518" b="14278"/>
          <a:stretch/>
        </p:blipFill>
        <p:spPr>
          <a:xfrm>
            <a:off x="6581118" y="5123063"/>
            <a:ext cx="656770" cy="5743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822671-0A81-4319-9486-992C7BD19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75" t="76948" r="50700" b="14278"/>
          <a:stretch/>
        </p:blipFill>
        <p:spPr>
          <a:xfrm>
            <a:off x="6284774" y="5612081"/>
            <a:ext cx="1301451" cy="5743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E6048F-94C7-47F1-9E44-83BDEED39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09" t="76948" r="40464" b="14748"/>
          <a:stretch/>
        </p:blipFill>
        <p:spPr>
          <a:xfrm>
            <a:off x="6440473" y="6186392"/>
            <a:ext cx="1161141" cy="532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599074-D2F2-41A2-8D0B-AFE55283B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75" t="79654" r="58961" b="14459"/>
          <a:stretch/>
        </p:blipFill>
        <p:spPr>
          <a:xfrm>
            <a:off x="6269386" y="6360584"/>
            <a:ext cx="311732" cy="3586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13CD500-9AFD-4F10-96EF-0F57C856D8F8}"/>
              </a:ext>
            </a:extLst>
          </p:cNvPr>
          <p:cNvSpPr/>
          <p:nvPr/>
        </p:nvSpPr>
        <p:spPr>
          <a:xfrm>
            <a:off x="6269386" y="5123063"/>
            <a:ext cx="1332228" cy="15961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4B8C3A-C10E-474A-92E4-2D60EB323E8E}"/>
              </a:ext>
            </a:extLst>
          </p:cNvPr>
          <p:cNvGrpSpPr/>
          <p:nvPr/>
        </p:nvGrpSpPr>
        <p:grpSpPr>
          <a:xfrm>
            <a:off x="81236" y="72305"/>
            <a:ext cx="6248400" cy="6785695"/>
            <a:chOff x="0" y="1147859"/>
            <a:chExt cx="5500041" cy="563783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5461168-2164-496C-BBFB-43DF4C0FA81A}"/>
                </a:ext>
              </a:extLst>
            </p:cNvPr>
            <p:cNvGrpSpPr/>
            <p:nvPr/>
          </p:nvGrpSpPr>
          <p:grpSpPr>
            <a:xfrm>
              <a:off x="0" y="1147859"/>
              <a:ext cx="5500041" cy="5637836"/>
              <a:chOff x="5012268" y="317161"/>
              <a:chExt cx="5435600" cy="625747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CEE0CA2-62F9-4193-AAEA-5AC4962CE3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9306" t="11092" r="26111" b="15538"/>
              <a:stretch/>
            </p:blipFill>
            <p:spPr>
              <a:xfrm>
                <a:off x="5012268" y="317161"/>
                <a:ext cx="5435600" cy="50292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AB782C3-C26C-4388-A869-A8EB52A6D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9583" t="61487" r="25833" b="20100"/>
              <a:stretch/>
            </p:blipFill>
            <p:spPr>
              <a:xfrm>
                <a:off x="5012268" y="5312495"/>
                <a:ext cx="5435600" cy="1262142"/>
              </a:xfrm>
              <a:prstGeom prst="rect">
                <a:avLst/>
              </a:prstGeom>
            </p:spPr>
          </p:pic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B9B7E49-F22A-48B4-8696-97C150CBEB64}"/>
                </a:ext>
              </a:extLst>
            </p:cNvPr>
            <p:cNvSpPr/>
            <p:nvPr/>
          </p:nvSpPr>
          <p:spPr>
            <a:xfrm rot="19719302">
              <a:off x="2693573" y="1317330"/>
              <a:ext cx="1270102" cy="736849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A45D5DF-A2D5-4B72-8CFE-D3A9B5614355}"/>
                </a:ext>
              </a:extLst>
            </p:cNvPr>
            <p:cNvSpPr/>
            <p:nvPr/>
          </p:nvSpPr>
          <p:spPr>
            <a:xfrm rot="19719302">
              <a:off x="2705801" y="2400028"/>
              <a:ext cx="1270102" cy="736849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FC57057-46E0-4FB8-8C05-E479DDD5DE22}"/>
                </a:ext>
              </a:extLst>
            </p:cNvPr>
            <p:cNvSpPr/>
            <p:nvPr/>
          </p:nvSpPr>
          <p:spPr>
            <a:xfrm rot="19719302">
              <a:off x="2617979" y="3559600"/>
              <a:ext cx="1270102" cy="581630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AB5FFDC-122A-40FD-A852-49DA01D4E7EC}"/>
                </a:ext>
              </a:extLst>
            </p:cNvPr>
            <p:cNvSpPr/>
            <p:nvPr/>
          </p:nvSpPr>
          <p:spPr>
            <a:xfrm rot="20206254">
              <a:off x="2684685" y="4712576"/>
              <a:ext cx="1270102" cy="474554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AD25E34-D3D4-4372-8CC2-0601EAF17D23}"/>
                </a:ext>
              </a:extLst>
            </p:cNvPr>
            <p:cNvSpPr/>
            <p:nvPr/>
          </p:nvSpPr>
          <p:spPr>
            <a:xfrm rot="20206254">
              <a:off x="2758078" y="5949105"/>
              <a:ext cx="352080" cy="400230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2493621-BAE7-4ECA-9BD9-3DC572E0BBF7}"/>
                </a:ext>
              </a:extLst>
            </p:cNvPr>
            <p:cNvSpPr/>
            <p:nvPr/>
          </p:nvSpPr>
          <p:spPr>
            <a:xfrm rot="20206254">
              <a:off x="3448137" y="5713199"/>
              <a:ext cx="371805" cy="303673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5" name="Subtítulo 2">
            <a:extLst>
              <a:ext uri="{FF2B5EF4-FFF2-40B4-BE49-F238E27FC236}">
                <a16:creationId xmlns:a16="http://schemas.microsoft.com/office/drawing/2014/main" id="{4AB13035-D553-4DD7-AF44-BAB2DCABA8AF}"/>
              </a:ext>
            </a:extLst>
          </p:cNvPr>
          <p:cNvSpPr txBox="1">
            <a:spLocks/>
          </p:cNvSpPr>
          <p:nvPr/>
        </p:nvSpPr>
        <p:spPr>
          <a:xfrm>
            <a:off x="6485502" y="34327"/>
            <a:ext cx="5585548" cy="1352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/>
            <a:r>
              <a:rPr lang="pt-BR" sz="1500" b="1" dirty="0">
                <a:latin typeface="Arial" pitchFamily="34" charset="0"/>
                <a:cs typeface="Arial" pitchFamily="34" charset="0"/>
              </a:rPr>
              <a:t>Figura 8.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Composição de </a:t>
            </a:r>
          </a:p>
          <a:p>
            <a:pPr lvl="0" algn="just"/>
            <a:r>
              <a:rPr lang="pt-BR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l-GR" sz="1500" dirty="0">
                <a:latin typeface="Arial" pitchFamily="34" charset="0"/>
                <a:cs typeface="Arial" pitchFamily="34" charset="0"/>
              </a:rPr>
              <a:t>χ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 e vetor vento em 200 </a:t>
            </a:r>
            <a:r>
              <a:rPr lang="pt-BR" sz="1500" dirty="0" err="1">
                <a:latin typeface="Arial" pitchFamily="34" charset="0"/>
                <a:cs typeface="Arial" pitchFamily="34" charset="0"/>
              </a:rPr>
              <a:t>hPa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lvl="0" algn="just"/>
            <a:r>
              <a:rPr lang="pt-BR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 fluxo de umidade integrado verticalmente e ROL e </a:t>
            </a:r>
          </a:p>
          <a:p>
            <a:pPr lvl="0" algn="just"/>
            <a:r>
              <a:rPr lang="pt-BR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</a:t>
            </a:r>
            <a:r>
              <a:rPr lang="pt-BR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Vetor Vento em 1000 </a:t>
            </a:r>
            <a:r>
              <a:rPr lang="pt-BR" sz="1500" dirty="0" err="1">
                <a:latin typeface="Arial" pitchFamily="34" charset="0"/>
                <a:cs typeface="Arial" pitchFamily="34" charset="0"/>
              </a:rPr>
              <a:t>hPa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, TSM do Atlântico, Anomalias diárias de Precipitação regional</a:t>
            </a: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5F52C8FA-194B-449F-B734-77037A590662}"/>
              </a:ext>
            </a:extLst>
          </p:cNvPr>
          <p:cNvSpPr txBox="1">
            <a:spLocks/>
          </p:cNvSpPr>
          <p:nvPr/>
        </p:nvSpPr>
        <p:spPr>
          <a:xfrm>
            <a:off x="28896" y="373458"/>
            <a:ext cx="503183" cy="3141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just"/>
            <a:r>
              <a:rPr lang="pt-BR" sz="1500" b="1" dirty="0">
                <a:latin typeface="Arial" pitchFamily="34" charset="0"/>
                <a:cs typeface="Arial" pitchFamily="34" charset="0"/>
              </a:rPr>
              <a:t>-3</a:t>
            </a: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Subtítulo 2">
            <a:extLst>
              <a:ext uri="{FF2B5EF4-FFF2-40B4-BE49-F238E27FC236}">
                <a16:creationId xmlns:a16="http://schemas.microsoft.com/office/drawing/2014/main" id="{3153B86E-13AE-466F-99C7-AB322C29B592}"/>
              </a:ext>
            </a:extLst>
          </p:cNvPr>
          <p:cNvSpPr txBox="1">
            <a:spLocks/>
          </p:cNvSpPr>
          <p:nvPr/>
        </p:nvSpPr>
        <p:spPr>
          <a:xfrm>
            <a:off x="60732" y="1606565"/>
            <a:ext cx="503183" cy="3141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just"/>
            <a:r>
              <a:rPr lang="pt-BR" sz="1500" b="1" dirty="0">
                <a:latin typeface="Arial" pitchFamily="34" charset="0"/>
                <a:cs typeface="Arial" pitchFamily="34" charset="0"/>
              </a:rPr>
              <a:t>0</a:t>
            </a:r>
            <a:endParaRPr lang="pt-BR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Subtítulo 2">
            <a:extLst>
              <a:ext uri="{FF2B5EF4-FFF2-40B4-BE49-F238E27FC236}">
                <a16:creationId xmlns:a16="http://schemas.microsoft.com/office/drawing/2014/main" id="{5B5198A4-49FD-44C3-8A4F-8D17FF4F4840}"/>
              </a:ext>
            </a:extLst>
          </p:cNvPr>
          <p:cNvSpPr txBox="1">
            <a:spLocks/>
          </p:cNvSpPr>
          <p:nvPr/>
        </p:nvSpPr>
        <p:spPr>
          <a:xfrm>
            <a:off x="-12668" y="2922802"/>
            <a:ext cx="503183" cy="3141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just"/>
            <a:r>
              <a:rPr lang="pt-BR" sz="1500" b="1" dirty="0">
                <a:latin typeface="Arial" pitchFamily="34" charset="0"/>
                <a:cs typeface="Arial" pitchFamily="34" charset="0"/>
              </a:rPr>
              <a:t>+3</a:t>
            </a: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Subtítulo 2">
            <a:extLst>
              <a:ext uri="{FF2B5EF4-FFF2-40B4-BE49-F238E27FC236}">
                <a16:creationId xmlns:a16="http://schemas.microsoft.com/office/drawing/2014/main" id="{446E2596-A381-4786-9F98-154A08EC063D}"/>
              </a:ext>
            </a:extLst>
          </p:cNvPr>
          <p:cNvSpPr txBox="1">
            <a:spLocks/>
          </p:cNvSpPr>
          <p:nvPr/>
        </p:nvSpPr>
        <p:spPr>
          <a:xfrm>
            <a:off x="20648" y="4350261"/>
            <a:ext cx="503183" cy="3141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just"/>
            <a:r>
              <a:rPr lang="pt-BR" sz="1500" b="1" dirty="0">
                <a:latin typeface="Arial" pitchFamily="34" charset="0"/>
                <a:cs typeface="Arial" pitchFamily="34" charset="0"/>
              </a:rPr>
              <a:t>+6</a:t>
            </a: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Subtítulo 2">
            <a:extLst>
              <a:ext uri="{FF2B5EF4-FFF2-40B4-BE49-F238E27FC236}">
                <a16:creationId xmlns:a16="http://schemas.microsoft.com/office/drawing/2014/main" id="{3B2DC911-47AD-4691-9CDB-45AA1DAFE08B}"/>
              </a:ext>
            </a:extLst>
          </p:cNvPr>
          <p:cNvSpPr txBox="1">
            <a:spLocks/>
          </p:cNvSpPr>
          <p:nvPr/>
        </p:nvSpPr>
        <p:spPr>
          <a:xfrm>
            <a:off x="-10371" y="5511620"/>
            <a:ext cx="503183" cy="3141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just"/>
            <a:r>
              <a:rPr lang="pt-BR" sz="1500" b="1" dirty="0">
                <a:latin typeface="Arial" pitchFamily="34" charset="0"/>
                <a:cs typeface="Arial" pitchFamily="34" charset="0"/>
              </a:rPr>
              <a:t>+9</a:t>
            </a:r>
            <a:endParaRPr lang="pt-BR" sz="15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C53F59B-5B28-4401-B0F6-436D917D8C01}"/>
              </a:ext>
            </a:extLst>
          </p:cNvPr>
          <p:cNvSpPr/>
          <p:nvPr/>
        </p:nvSpPr>
        <p:spPr>
          <a:xfrm rot="11029954">
            <a:off x="5343956" y="3668312"/>
            <a:ext cx="928068" cy="262421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208A349-55C1-43D1-BE45-310323CA677A}"/>
              </a:ext>
            </a:extLst>
          </p:cNvPr>
          <p:cNvSpPr/>
          <p:nvPr/>
        </p:nvSpPr>
        <p:spPr>
          <a:xfrm rot="11029954">
            <a:off x="5177592" y="5016845"/>
            <a:ext cx="1041801" cy="262421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70273F3-5B16-47FD-B12D-EF185ADD6979}"/>
              </a:ext>
            </a:extLst>
          </p:cNvPr>
          <p:cNvSpPr/>
          <p:nvPr/>
        </p:nvSpPr>
        <p:spPr>
          <a:xfrm rot="11029954">
            <a:off x="5346441" y="2390734"/>
            <a:ext cx="881205" cy="262421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B4813B-BE67-402E-8FBF-A7A975160FC5}"/>
              </a:ext>
            </a:extLst>
          </p:cNvPr>
          <p:cNvSpPr/>
          <p:nvPr/>
        </p:nvSpPr>
        <p:spPr>
          <a:xfrm rot="16960239">
            <a:off x="4978264" y="4525768"/>
            <a:ext cx="354065" cy="562654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B32B9C-12CD-4988-A305-76F5992A5328}"/>
              </a:ext>
            </a:extLst>
          </p:cNvPr>
          <p:cNvSpPr/>
          <p:nvPr/>
        </p:nvSpPr>
        <p:spPr>
          <a:xfrm rot="16960239">
            <a:off x="4961439" y="3212634"/>
            <a:ext cx="405755" cy="562654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B85F05B-D5AD-425A-A712-16EAA72D8390}"/>
              </a:ext>
            </a:extLst>
          </p:cNvPr>
          <p:cNvSpPr/>
          <p:nvPr/>
        </p:nvSpPr>
        <p:spPr>
          <a:xfrm rot="16960239">
            <a:off x="4974592" y="1917438"/>
            <a:ext cx="405755" cy="476777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4BE4F18-1A77-4E27-A887-570EF2D9E77D}"/>
              </a:ext>
            </a:extLst>
          </p:cNvPr>
          <p:cNvSpPr/>
          <p:nvPr/>
        </p:nvSpPr>
        <p:spPr>
          <a:xfrm rot="16960239">
            <a:off x="4939672" y="597925"/>
            <a:ext cx="405755" cy="476777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11AAB1-5EBE-4B5C-8FBC-5CBFE46E3FC1}"/>
              </a:ext>
            </a:extLst>
          </p:cNvPr>
          <p:cNvSpPr/>
          <p:nvPr/>
        </p:nvSpPr>
        <p:spPr>
          <a:xfrm>
            <a:off x="28896" y="5489315"/>
            <a:ext cx="6225101" cy="13686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36A299A-76A3-401E-96A8-C0BE0A523025}"/>
              </a:ext>
            </a:extLst>
          </p:cNvPr>
          <p:cNvSpPr/>
          <p:nvPr/>
        </p:nvSpPr>
        <p:spPr>
          <a:xfrm rot="9018423">
            <a:off x="2707354" y="2958379"/>
            <a:ext cx="413900" cy="342833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B572CFC-A631-4C96-BA59-9EB507A9B97E}"/>
              </a:ext>
            </a:extLst>
          </p:cNvPr>
          <p:cNvSpPr/>
          <p:nvPr/>
        </p:nvSpPr>
        <p:spPr>
          <a:xfrm rot="9018423">
            <a:off x="2870922" y="3417562"/>
            <a:ext cx="391768" cy="833404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95220D2-408C-48F9-92AE-059241F621F9}"/>
              </a:ext>
            </a:extLst>
          </p:cNvPr>
          <p:cNvSpPr/>
          <p:nvPr/>
        </p:nvSpPr>
        <p:spPr>
          <a:xfrm rot="9018423">
            <a:off x="2865785" y="4764544"/>
            <a:ext cx="391768" cy="701756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4E98981-0254-4869-9679-FD18C8E1D5F6}"/>
              </a:ext>
            </a:extLst>
          </p:cNvPr>
          <p:cNvSpPr/>
          <p:nvPr/>
        </p:nvSpPr>
        <p:spPr>
          <a:xfrm rot="9018423">
            <a:off x="2705676" y="4248919"/>
            <a:ext cx="391768" cy="407579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9D629CA-876C-4EFE-9B5A-105BD63E7925}"/>
              </a:ext>
            </a:extLst>
          </p:cNvPr>
          <p:cNvSpPr/>
          <p:nvPr/>
        </p:nvSpPr>
        <p:spPr>
          <a:xfrm rot="9018423">
            <a:off x="2668809" y="5523280"/>
            <a:ext cx="391768" cy="407579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04C4EEB-B068-4F00-BD7B-3E25541BD2BD}"/>
              </a:ext>
            </a:extLst>
          </p:cNvPr>
          <p:cNvSpPr/>
          <p:nvPr/>
        </p:nvSpPr>
        <p:spPr>
          <a:xfrm rot="8696433">
            <a:off x="2874596" y="2148034"/>
            <a:ext cx="391768" cy="676674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A3D0931-D3AA-4ED9-B01C-4956D4592E42}"/>
              </a:ext>
            </a:extLst>
          </p:cNvPr>
          <p:cNvSpPr/>
          <p:nvPr/>
        </p:nvSpPr>
        <p:spPr>
          <a:xfrm rot="8696433">
            <a:off x="2982043" y="1073879"/>
            <a:ext cx="391768" cy="359598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A6FC3C1-08A2-42A2-A5DB-1DC510F0B868}"/>
              </a:ext>
            </a:extLst>
          </p:cNvPr>
          <p:cNvSpPr/>
          <p:nvPr/>
        </p:nvSpPr>
        <p:spPr>
          <a:xfrm rot="16546596">
            <a:off x="5614841" y="251325"/>
            <a:ext cx="320511" cy="368807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1AFDF32-F5E0-45FA-B749-50399805CFD3}"/>
              </a:ext>
            </a:extLst>
          </p:cNvPr>
          <p:cNvSpPr/>
          <p:nvPr/>
        </p:nvSpPr>
        <p:spPr>
          <a:xfrm rot="16546596">
            <a:off x="5587797" y="1565966"/>
            <a:ext cx="320511" cy="368807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F0AAAB4-ED21-4AD2-BC79-E46B08855B70}"/>
              </a:ext>
            </a:extLst>
          </p:cNvPr>
          <p:cNvSpPr/>
          <p:nvPr/>
        </p:nvSpPr>
        <p:spPr>
          <a:xfrm rot="16546596">
            <a:off x="5559832" y="2907563"/>
            <a:ext cx="320511" cy="368807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53E6ABD-4FA6-40DA-AEC4-EBCF5AFC9AC8}"/>
              </a:ext>
            </a:extLst>
          </p:cNvPr>
          <p:cNvCxnSpPr>
            <a:cxnSpLocks/>
          </p:cNvCxnSpPr>
          <p:nvPr/>
        </p:nvCxnSpPr>
        <p:spPr>
          <a:xfrm flipH="1">
            <a:off x="1886989" y="4572665"/>
            <a:ext cx="35099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101F125-2F6B-4F83-BBA4-B2C670AC836C}"/>
              </a:ext>
            </a:extLst>
          </p:cNvPr>
          <p:cNvCxnSpPr>
            <a:cxnSpLocks/>
          </p:cNvCxnSpPr>
          <p:nvPr/>
        </p:nvCxnSpPr>
        <p:spPr>
          <a:xfrm flipH="1">
            <a:off x="1886989" y="2553365"/>
            <a:ext cx="35099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B22A719-79AD-425A-8E93-0B879E90E917}"/>
              </a:ext>
            </a:extLst>
          </p:cNvPr>
          <p:cNvCxnSpPr>
            <a:cxnSpLocks/>
          </p:cNvCxnSpPr>
          <p:nvPr/>
        </p:nvCxnSpPr>
        <p:spPr>
          <a:xfrm flipH="1">
            <a:off x="1886989" y="1268838"/>
            <a:ext cx="35099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56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AEA08B-4C3A-4729-92B1-39D67CFC81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8000"/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B8E499-0EF8-4439-98D4-71F39A7C7310}"/>
              </a:ext>
            </a:extLst>
          </p:cNvPr>
          <p:cNvSpPr txBox="1">
            <a:spLocks/>
          </p:cNvSpPr>
          <p:nvPr/>
        </p:nvSpPr>
        <p:spPr>
          <a:xfrm>
            <a:off x="3245592" y="2366930"/>
            <a:ext cx="5506852" cy="1470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10671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AEB5C5D-7921-4B7E-8698-9AD0BA8CA766}"/>
              </a:ext>
            </a:extLst>
          </p:cNvPr>
          <p:cNvSpPr/>
          <p:nvPr/>
        </p:nvSpPr>
        <p:spPr>
          <a:xfrm>
            <a:off x="90384" y="61817"/>
            <a:ext cx="2043216" cy="5677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7407D9-8D59-440B-984A-F3D9A4740A82}"/>
              </a:ext>
            </a:extLst>
          </p:cNvPr>
          <p:cNvSpPr txBox="1">
            <a:spLocks/>
          </p:cNvSpPr>
          <p:nvPr/>
        </p:nvSpPr>
        <p:spPr>
          <a:xfrm>
            <a:off x="90384" y="30908"/>
            <a:ext cx="2855356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8D234E-6A43-4F34-8D6E-0D6C5D76EB26}"/>
              </a:ext>
            </a:extLst>
          </p:cNvPr>
          <p:cNvSpPr txBox="1">
            <a:spLocks/>
          </p:cNvSpPr>
          <p:nvPr/>
        </p:nvSpPr>
        <p:spPr>
          <a:xfrm>
            <a:off x="457200" y="541602"/>
            <a:ext cx="11908972" cy="1095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pt-B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A75321-530D-4798-82E1-A886ECC33F51}"/>
              </a:ext>
            </a:extLst>
          </p:cNvPr>
          <p:cNvSpPr txBox="1">
            <a:spLocks/>
          </p:cNvSpPr>
          <p:nvPr/>
        </p:nvSpPr>
        <p:spPr>
          <a:xfrm>
            <a:off x="228930" y="2814959"/>
            <a:ext cx="2538020" cy="8174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3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Madden</a:t>
            </a:r>
            <a:r>
              <a:rPr lang="pt-BR" sz="23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-Julian </a:t>
            </a:r>
            <a:r>
              <a:rPr lang="pt-BR" sz="23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Oscillation</a:t>
            </a:r>
            <a:r>
              <a:rPr lang="pt-BR" sz="23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(MJO)</a:t>
            </a:r>
            <a:endParaRPr lang="pt-BR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CC6F15-0ADC-46AD-8A9F-0C87533A722F}"/>
              </a:ext>
            </a:extLst>
          </p:cNvPr>
          <p:cNvSpPr txBox="1">
            <a:spLocks/>
          </p:cNvSpPr>
          <p:nvPr/>
        </p:nvSpPr>
        <p:spPr>
          <a:xfrm>
            <a:off x="3084286" y="744405"/>
            <a:ext cx="3331689" cy="79724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Modo Dominante de Variabilidade atmosférica </a:t>
            </a:r>
            <a:r>
              <a:rPr lang="pt-BR" sz="15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intrasazonal</a:t>
            </a:r>
            <a:r>
              <a:rPr lang="pt-BR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troposfera tropical</a:t>
            </a: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174642-76A2-41AE-89F3-79E05FB802C2}"/>
              </a:ext>
            </a:extLst>
          </p:cNvPr>
          <p:cNvSpPr txBox="1">
            <a:spLocks/>
          </p:cNvSpPr>
          <p:nvPr/>
        </p:nvSpPr>
        <p:spPr>
          <a:xfrm>
            <a:off x="3071175" y="4767809"/>
            <a:ext cx="3344800" cy="10956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Propaga-se em direção a leste ao longo da Faixa Equatorial, com ciclo completo em torno do globo durando entre 30 a 60 dias</a:t>
            </a:r>
            <a:endParaRPr lang="pt-BR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530E8D-6C85-451A-B43F-C2DC84625390}"/>
              </a:ext>
            </a:extLst>
          </p:cNvPr>
          <p:cNvSpPr txBox="1">
            <a:spLocks/>
          </p:cNvSpPr>
          <p:nvPr/>
        </p:nvSpPr>
        <p:spPr>
          <a:xfrm>
            <a:off x="3020951" y="2115815"/>
            <a:ext cx="3395024" cy="89645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 de Escala Planetária com efeitos sobre a Convecção Local e Circulação </a:t>
            </a:r>
            <a:r>
              <a:rPr lang="pt-BR" sz="15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Troposférica</a:t>
            </a:r>
            <a:endParaRPr lang="pt-BR" sz="1500" dirty="0">
              <a:solidFill>
                <a:srgbClr val="00206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072300-2E5C-4C71-AE40-10B08D565B82}"/>
              </a:ext>
            </a:extLst>
          </p:cNvPr>
          <p:cNvSpPr txBox="1">
            <a:spLocks/>
          </p:cNvSpPr>
          <p:nvPr/>
        </p:nvSpPr>
        <p:spPr>
          <a:xfrm>
            <a:off x="3071175" y="3605859"/>
            <a:ext cx="3344800" cy="64897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Seus sinais são mais expressivos durante o verão e outono austral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872247D-72E3-42CE-A396-D7EC30695336}"/>
              </a:ext>
            </a:extLst>
          </p:cNvPr>
          <p:cNvSpPr txBox="1">
            <a:spLocks/>
          </p:cNvSpPr>
          <p:nvPr/>
        </p:nvSpPr>
        <p:spPr>
          <a:xfrm>
            <a:off x="7624619" y="2633218"/>
            <a:ext cx="3945741" cy="125282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Variações </a:t>
            </a:r>
            <a:r>
              <a:rPr lang="pt-BR" sz="15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intrasazonais</a:t>
            </a:r>
            <a:r>
              <a:rPr lang="pt-BR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pt-BR" sz="15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América do Sul Tropical e Subtropical </a:t>
            </a:r>
            <a:r>
              <a:rPr lang="pt-BR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(ZCAS)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da Frequência dos Extremos de Precipitação do Leste da América do Sul</a:t>
            </a:r>
            <a:endParaRPr lang="pt-BR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51BBB21-AAEB-441B-BE9A-939BAB0F5B67}"/>
              </a:ext>
            </a:extLst>
          </p:cNvPr>
          <p:cNvSpPr txBox="1">
            <a:spLocks/>
          </p:cNvSpPr>
          <p:nvPr/>
        </p:nvSpPr>
        <p:spPr>
          <a:xfrm>
            <a:off x="7624619" y="780860"/>
            <a:ext cx="3945740" cy="89645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Padrões de Circulação Atmosférica associados aos Regimes de Monções das </a:t>
            </a:r>
            <a:r>
              <a:rPr lang="pt-BR" sz="15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Américas do Norte e do Sul e África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9B3003E-BDC1-40C6-8A85-04EB3FA5F57E}"/>
              </a:ext>
            </a:extLst>
          </p:cNvPr>
          <p:cNvSpPr txBox="1">
            <a:spLocks/>
          </p:cNvSpPr>
          <p:nvPr/>
        </p:nvSpPr>
        <p:spPr>
          <a:xfrm>
            <a:off x="8158555" y="1740284"/>
            <a:ext cx="2379270" cy="38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5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Conexões Continentais</a:t>
            </a:r>
            <a:endParaRPr lang="pt-BR" sz="15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05F99DC-7137-4418-B97A-6B68F2EA5E60}"/>
              </a:ext>
            </a:extLst>
          </p:cNvPr>
          <p:cNvSpPr txBox="1">
            <a:spLocks/>
          </p:cNvSpPr>
          <p:nvPr/>
        </p:nvSpPr>
        <p:spPr>
          <a:xfrm>
            <a:off x="8514195" y="3955219"/>
            <a:ext cx="2166587" cy="382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5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Conexões Regionais</a:t>
            </a:r>
            <a:endParaRPr lang="pt-BR" dirty="0"/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9FCCCF18-AA99-41C7-A10C-81A577A64775}"/>
              </a:ext>
            </a:extLst>
          </p:cNvPr>
          <p:cNvCxnSpPr>
            <a:cxnSpLocks/>
            <a:stCxn id="14" idx="0"/>
            <a:endCxn id="7" idx="1"/>
          </p:cNvCxnSpPr>
          <p:nvPr/>
        </p:nvCxnSpPr>
        <p:spPr>
          <a:xfrm rot="5400000" flipH="1" flipV="1">
            <a:off x="1455147" y="1185820"/>
            <a:ext cx="1671933" cy="1586346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FCA7330E-6086-4269-BC79-1BB6BCDA3388}"/>
              </a:ext>
            </a:extLst>
          </p:cNvPr>
          <p:cNvCxnSpPr>
            <a:cxnSpLocks/>
            <a:stCxn id="14" idx="0"/>
            <a:endCxn id="9" idx="1"/>
          </p:cNvCxnSpPr>
          <p:nvPr/>
        </p:nvCxnSpPr>
        <p:spPr>
          <a:xfrm rot="5400000" flipH="1" flipV="1">
            <a:off x="2133987" y="1927996"/>
            <a:ext cx="250917" cy="1523011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AF10B3DF-E769-4650-A67A-8D72CEFA6371}"/>
              </a:ext>
            </a:extLst>
          </p:cNvPr>
          <p:cNvCxnSpPr>
            <a:cxnSpLocks/>
            <a:stCxn id="14" idx="2"/>
            <a:endCxn id="11" idx="1"/>
          </p:cNvCxnSpPr>
          <p:nvPr/>
        </p:nvCxnSpPr>
        <p:spPr>
          <a:xfrm rot="16200000" flipH="1">
            <a:off x="2135572" y="2994744"/>
            <a:ext cx="297970" cy="1573235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88648919-4144-47D6-AA25-181FA2B5B7C0}"/>
              </a:ext>
            </a:extLst>
          </p:cNvPr>
          <p:cNvCxnSpPr>
            <a:cxnSpLocks/>
            <a:stCxn id="14" idx="2"/>
            <a:endCxn id="8" idx="1"/>
          </p:cNvCxnSpPr>
          <p:nvPr/>
        </p:nvCxnSpPr>
        <p:spPr>
          <a:xfrm rot="16200000" flipH="1">
            <a:off x="1442925" y="3687391"/>
            <a:ext cx="1683264" cy="1573235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E6BA8675-523B-40DF-B981-A2B7299DD6FF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 flipV="1">
            <a:off x="6415975" y="1229087"/>
            <a:ext cx="1208644" cy="133495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CB848DF8-5356-4578-8B72-FC5BA8141258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>
            <a:off x="6415975" y="2564042"/>
            <a:ext cx="1208644" cy="69558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6FE35AD-D646-4DC9-ACCA-E7EE20410698}"/>
              </a:ext>
            </a:extLst>
          </p:cNvPr>
          <p:cNvSpPr txBox="1">
            <a:spLocks/>
          </p:cNvSpPr>
          <p:nvPr/>
        </p:nvSpPr>
        <p:spPr>
          <a:xfrm>
            <a:off x="7624619" y="5061797"/>
            <a:ext cx="3945740" cy="80167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o MJO </a:t>
            </a:r>
            <a:r>
              <a:rPr lang="pt-BR" sz="15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 efetivamente (dinâmica e espacialmente) a Precipitação regional da </a:t>
            </a:r>
            <a:r>
              <a:rPr lang="pt-B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América do Sul tropical</a:t>
            </a:r>
            <a:r>
              <a:rPr lang="pt-BR" sz="15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D9655A2-FB0A-4CAA-ADAF-9ACCFFF34E0A}"/>
              </a:ext>
            </a:extLst>
          </p:cNvPr>
          <p:cNvSpPr txBox="1">
            <a:spLocks/>
          </p:cNvSpPr>
          <p:nvPr/>
        </p:nvSpPr>
        <p:spPr>
          <a:xfrm>
            <a:off x="3660281" y="4320220"/>
            <a:ext cx="2166587" cy="382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5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endParaRPr lang="pt-BR" dirty="0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CDEC8BF8-0E82-4B2F-9BB2-1379059AA478}"/>
              </a:ext>
            </a:extLst>
          </p:cNvPr>
          <p:cNvSpPr txBox="1">
            <a:spLocks/>
          </p:cNvSpPr>
          <p:nvPr/>
        </p:nvSpPr>
        <p:spPr>
          <a:xfrm>
            <a:off x="3770417" y="5893033"/>
            <a:ext cx="2166587" cy="382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5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Propagação e Duração</a:t>
            </a:r>
            <a:endParaRPr lang="pt-BR" dirty="0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F9C4093-62A9-46BF-A925-1E17DC4D4379}"/>
              </a:ext>
            </a:extLst>
          </p:cNvPr>
          <p:cNvSpPr txBox="1">
            <a:spLocks/>
          </p:cNvSpPr>
          <p:nvPr/>
        </p:nvSpPr>
        <p:spPr>
          <a:xfrm>
            <a:off x="3508169" y="3066761"/>
            <a:ext cx="2166587" cy="382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5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Escala e Influência</a:t>
            </a:r>
            <a:endParaRPr lang="pt-BR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8531291-8A98-441F-8CB1-A84377ECF4D5}"/>
              </a:ext>
            </a:extLst>
          </p:cNvPr>
          <p:cNvSpPr txBox="1">
            <a:spLocks/>
          </p:cNvSpPr>
          <p:nvPr/>
        </p:nvSpPr>
        <p:spPr>
          <a:xfrm>
            <a:off x="3618222" y="1625072"/>
            <a:ext cx="2166587" cy="382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5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Caracterização Geral</a:t>
            </a:r>
            <a:endParaRPr lang="pt-BR" dirty="0"/>
          </a:p>
        </p:txBody>
      </p:sp>
      <p:sp>
        <p:nvSpPr>
          <p:cNvPr id="62" name="Arrow: Down 61">
            <a:extLst>
              <a:ext uri="{FF2B5EF4-FFF2-40B4-BE49-F238E27FC236}">
                <a16:creationId xmlns:a16="http://schemas.microsoft.com/office/drawing/2014/main" id="{0E906172-CBB7-4032-9980-BD3C5AFB6A7E}"/>
              </a:ext>
            </a:extLst>
          </p:cNvPr>
          <p:cNvSpPr/>
          <p:nvPr/>
        </p:nvSpPr>
        <p:spPr>
          <a:xfrm>
            <a:off x="9397917" y="4459744"/>
            <a:ext cx="486887" cy="367939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63170D0E-FCEB-4D08-8BB7-7E620C116181}"/>
              </a:ext>
            </a:extLst>
          </p:cNvPr>
          <p:cNvSpPr txBox="1">
            <a:spLocks/>
          </p:cNvSpPr>
          <p:nvPr/>
        </p:nvSpPr>
        <p:spPr>
          <a:xfrm>
            <a:off x="8113277" y="5934195"/>
            <a:ext cx="3056165" cy="382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5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Conhecimento ainda Fragmentado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693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8F6D37-0CF9-437C-9B5D-38659584F4C1}"/>
              </a:ext>
            </a:extLst>
          </p:cNvPr>
          <p:cNvSpPr/>
          <p:nvPr/>
        </p:nvSpPr>
        <p:spPr>
          <a:xfrm>
            <a:off x="2782125" y="4097746"/>
            <a:ext cx="6627750" cy="21504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2575D7-FBA9-4F31-9108-E6ED36CE01F4}"/>
              </a:ext>
            </a:extLst>
          </p:cNvPr>
          <p:cNvSpPr/>
          <p:nvPr/>
        </p:nvSpPr>
        <p:spPr>
          <a:xfrm>
            <a:off x="457200" y="1360024"/>
            <a:ext cx="11042073" cy="21504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72A6DA-3404-4BE7-91CE-7AB5B840A2DC}"/>
              </a:ext>
            </a:extLst>
          </p:cNvPr>
          <p:cNvSpPr/>
          <p:nvPr/>
        </p:nvSpPr>
        <p:spPr>
          <a:xfrm>
            <a:off x="55418" y="52409"/>
            <a:ext cx="1704109" cy="5677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FC558C6-142C-4797-A34E-4D75579FAEB3}"/>
              </a:ext>
            </a:extLst>
          </p:cNvPr>
          <p:cNvSpPr txBox="1">
            <a:spLocks/>
          </p:cNvSpPr>
          <p:nvPr/>
        </p:nvSpPr>
        <p:spPr>
          <a:xfrm>
            <a:off x="55418" y="21500"/>
            <a:ext cx="2855356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932719-649D-42BB-9DEC-F6716A2E17F2}"/>
              </a:ext>
            </a:extLst>
          </p:cNvPr>
          <p:cNvSpPr txBox="1">
            <a:spLocks/>
          </p:cNvSpPr>
          <p:nvPr/>
        </p:nvSpPr>
        <p:spPr>
          <a:xfrm>
            <a:off x="692727" y="1113653"/>
            <a:ext cx="10806546" cy="2521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Objetivo do presente estudo consiste em </a:t>
            </a:r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identificar e quantificar</a:t>
            </a:r>
            <a:r>
              <a:rPr lang="pt-BR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quantify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 as características espaço-temporais da variabilidade de precipitação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intrasazonal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do Brasil tropical e </a:t>
            </a:r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determinar em que medida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MJO pode interferir nessa variabilidade e nos Padrões associados oceano-atmosfera ao longo da América do Sul e Oceano Atlântico.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A683FF-7F89-4A2D-931C-B16CBF4C6DDF}"/>
              </a:ext>
            </a:extLst>
          </p:cNvPr>
          <p:cNvSpPr txBox="1">
            <a:spLocks/>
          </p:cNvSpPr>
          <p:nvPr/>
        </p:nvSpPr>
        <p:spPr>
          <a:xfrm>
            <a:off x="3160814" y="4280865"/>
            <a:ext cx="6249061" cy="1784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Efeitos da Oscilação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Madden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-Julian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Brasil Tropical (15ºS-3ºN, 73ºW-35ºW)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Variabilidade da Precipitação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Intrasazonal</a:t>
            </a: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Período Janeiro-Maio, entre 1982 a 2001 </a:t>
            </a:r>
          </a:p>
          <a:p>
            <a:pPr algn="just"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(Período Chuvoso, Atuação ZCIT e ZCAS)</a:t>
            </a:r>
          </a:p>
        </p:txBody>
      </p:sp>
    </p:spTree>
    <p:extLst>
      <p:ext uri="{BB962C8B-B14F-4D97-AF65-F5344CB8AC3E}">
        <p14:creationId xmlns:p14="http://schemas.microsoft.com/office/powerpoint/2010/main" val="36813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425EE75-7F4F-44C5-93CA-5C28C493DA92}"/>
              </a:ext>
            </a:extLst>
          </p:cNvPr>
          <p:cNvSpPr txBox="1">
            <a:spLocks/>
          </p:cNvSpPr>
          <p:nvPr/>
        </p:nvSpPr>
        <p:spPr>
          <a:xfrm>
            <a:off x="5840993" y="2052371"/>
            <a:ext cx="6351007" cy="6262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pt-BR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1. 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Localização das Estações Pluviométricas </a:t>
            </a:r>
            <a:r>
              <a:rPr lang="pt-BR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(círculos) 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sobre o Brasil Tropical e grade 1º x 1º </a:t>
            </a:r>
            <a:r>
              <a:rPr lang="pt-BR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(quadrados) 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resultante do Processo de Interpolação.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t-BR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Regiões com sombreamento 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negro são áreas-chaves representativas</a:t>
            </a:r>
            <a:endParaRPr lang="pt-BR" sz="1300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15DA02-9BE5-441B-AE3B-7D9851FA0F49}"/>
              </a:ext>
            </a:extLst>
          </p:cNvPr>
          <p:cNvSpPr/>
          <p:nvPr/>
        </p:nvSpPr>
        <p:spPr>
          <a:xfrm>
            <a:off x="91715" y="4807565"/>
            <a:ext cx="5608146" cy="118541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43D8EC-60C0-4FBF-BCDA-193A0A2AA7A3}"/>
              </a:ext>
            </a:extLst>
          </p:cNvPr>
          <p:cNvSpPr/>
          <p:nvPr/>
        </p:nvSpPr>
        <p:spPr>
          <a:xfrm>
            <a:off x="131768" y="2341500"/>
            <a:ext cx="5608146" cy="137307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C4217D-41AA-4D4F-8212-7ECA6260647B}"/>
              </a:ext>
            </a:extLst>
          </p:cNvPr>
          <p:cNvSpPr/>
          <p:nvPr/>
        </p:nvSpPr>
        <p:spPr>
          <a:xfrm>
            <a:off x="98643" y="114190"/>
            <a:ext cx="8466740" cy="143161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0F5F39F-6FDA-4A58-BDDA-C351EE4E1B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2125" y="5239647"/>
                <a:ext cx="3098800" cy="736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𝑄𝑣</m:t>
                      </m:r>
                      <m:r>
                        <a:rPr lang="pt-BR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nary>
                        <m:naryPr>
                          <m:ctrlPr>
                            <a:rPr lang="pt-B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000</m:t>
                          </m:r>
                        </m:sub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300</m:t>
                          </m:r>
                        </m:sup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e>
                      </m:nary>
                    </m:oMath>
                  </m:oMathPara>
                </a14:m>
                <a:endParaRPr lang="pt-B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pt-BR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pt-BR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pt-BR" dirty="0"/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pt-BR" dirty="0"/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pt-BR" dirty="0"/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pt-BR" dirty="0"/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0F5F39F-6FDA-4A58-BDDA-C351EE4E1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25" y="5239647"/>
                <a:ext cx="3098800" cy="736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0B7739B-A43E-4164-93C0-053F471120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99043" y="5239647"/>
                <a:ext cx="2740451" cy="9821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den>
                      </m:f>
                      <m:r>
                        <a:rPr lang="pt-BR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nary>
                        <m:naryPr>
                          <m:ctrlPr>
                            <a:rPr lang="pt-B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000</m:t>
                          </m:r>
                        </m:sub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300</m:t>
                          </m:r>
                        </m:sup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e>
                      </m:nary>
                    </m:oMath>
                  </m:oMathPara>
                </a14:m>
                <a:endParaRPr lang="pt-BR" sz="2000" dirty="0"/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pt-BR" dirty="0"/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0B7739B-A43E-4164-93C0-053F47112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043" y="5239647"/>
                <a:ext cx="2740451" cy="9821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0A78F60-E179-46BE-A5FD-B561D5A22335}"/>
              </a:ext>
            </a:extLst>
          </p:cNvPr>
          <p:cNvSpPr/>
          <p:nvPr/>
        </p:nvSpPr>
        <p:spPr>
          <a:xfrm>
            <a:off x="8724380" y="81391"/>
            <a:ext cx="3377236" cy="5677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1A0E20-BEA9-4FCE-A4E4-64A4A893C088}"/>
              </a:ext>
            </a:extLst>
          </p:cNvPr>
          <p:cNvSpPr txBox="1">
            <a:spLocks/>
          </p:cNvSpPr>
          <p:nvPr/>
        </p:nvSpPr>
        <p:spPr>
          <a:xfrm>
            <a:off x="8724380" y="50482"/>
            <a:ext cx="3218238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Dados de Entrada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52EA2B-C708-40DD-A1B9-30F7937AEE4C}"/>
              </a:ext>
            </a:extLst>
          </p:cNvPr>
          <p:cNvSpPr txBox="1">
            <a:spLocks/>
          </p:cNvSpPr>
          <p:nvPr/>
        </p:nvSpPr>
        <p:spPr>
          <a:xfrm>
            <a:off x="131769" y="81391"/>
            <a:ext cx="8433614" cy="52308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Total Diário de Precipitação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 </a:t>
            </a:r>
            <a:r>
              <a:rPr lang="pt-BR" sz="1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hidrometeorológica</a:t>
            </a:r>
            <a:r>
              <a:rPr lang="pt-BR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INMET e ANEEL Alguns Centros Meteorológicos Regionais</a:t>
            </a:r>
          </a:p>
          <a:p>
            <a:pPr marL="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Somente foram utilizados dados de estações que apresentam 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menos de 5% de dados faltando 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pt-BR" sz="1500" i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239 estações com observações ininterruptos foram selecionadas entre 1982 a 2001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Média Diária de Radiação de Onda Longa (ROL)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NOAA – Satélite Meteorológico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Velocidade Potencial em 200-hPA (χ)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Componente Zonal (u) e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Meridional (v) do vetor vento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Humidade específica (q)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NCEP/NCAR (1982-2001)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Temperatura de Superfície do Mar (TSM)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ECMWF (1987-2001)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Fluxo de Umidade Meridional (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21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) e Zonal (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21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664B34-BFC0-4583-94AD-BA647B63B9DD}"/>
              </a:ext>
            </a:extLst>
          </p:cNvPr>
          <p:cNvGrpSpPr/>
          <p:nvPr/>
        </p:nvGrpSpPr>
        <p:grpSpPr>
          <a:xfrm>
            <a:off x="6187087" y="2662169"/>
            <a:ext cx="6187363" cy="4259749"/>
            <a:chOff x="6187087" y="2662169"/>
            <a:chExt cx="6187363" cy="425974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4E73241-5EBD-4575-A14F-357AE8AC4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694" t="14798" r="16666" b="12327"/>
            <a:stretch/>
          </p:blipFill>
          <p:spPr>
            <a:xfrm>
              <a:off x="6187087" y="2843907"/>
              <a:ext cx="5957968" cy="3764412"/>
            </a:xfrm>
            <a:prstGeom prst="rect">
              <a:avLst/>
            </a:prstGeom>
          </p:spPr>
        </p:pic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009ECBF0-0C09-4454-8148-06C30FBCD04F}"/>
                </a:ext>
              </a:extLst>
            </p:cNvPr>
            <p:cNvSpPr txBox="1">
              <a:spLocks/>
            </p:cNvSpPr>
            <p:nvPr/>
          </p:nvSpPr>
          <p:spPr>
            <a:xfrm>
              <a:off x="6324433" y="2662169"/>
              <a:ext cx="1273569" cy="3936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pt-BR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Noroeste da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pt-BR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Amazônia</a:t>
              </a:r>
            </a:p>
            <a:p>
              <a:pPr algn="just">
                <a:buFont typeface="Wingdings" panose="05000000000000000000" pitchFamily="2" charset="2"/>
                <a:buChar char="Ø"/>
              </a:pPr>
              <a:endParaRPr lang="pt-BR" sz="1200" dirty="0"/>
            </a:p>
            <a:p>
              <a:pPr algn="just">
                <a:buFont typeface="Wingdings" panose="05000000000000000000" pitchFamily="2" charset="2"/>
                <a:buChar char="Ø"/>
              </a:pPr>
              <a:endParaRPr lang="pt-BR" sz="1200" dirty="0"/>
            </a:p>
            <a:p>
              <a:pPr algn="just">
                <a:buFont typeface="Wingdings" panose="05000000000000000000" pitchFamily="2" charset="2"/>
                <a:buChar char="Ø"/>
              </a:pPr>
              <a:endParaRPr lang="pt-BR" sz="1200" dirty="0"/>
            </a:p>
            <a:p>
              <a:pPr algn="just">
                <a:buFont typeface="Wingdings" panose="05000000000000000000" pitchFamily="2" charset="2"/>
                <a:buChar char="Ø"/>
              </a:pPr>
              <a:endParaRPr lang="pt-BR" sz="1200" dirty="0"/>
            </a:p>
            <a:p>
              <a:pPr marL="0" indent="0" algn="just">
                <a:buFont typeface="Arial" panose="020B0604020202020204" pitchFamily="34" charset="0"/>
                <a:buNone/>
              </a:pPr>
              <a:endParaRPr lang="pt-BR" sz="1200" dirty="0"/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7E3050B8-2673-48CD-A334-A987CC91954A}"/>
                </a:ext>
              </a:extLst>
            </p:cNvPr>
            <p:cNvSpPr txBox="1">
              <a:spLocks/>
            </p:cNvSpPr>
            <p:nvPr/>
          </p:nvSpPr>
          <p:spPr>
            <a:xfrm>
              <a:off x="7104059" y="5903701"/>
              <a:ext cx="1273569" cy="3936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pt-BR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Sudoeste da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pt-BR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Amazônia</a:t>
              </a:r>
            </a:p>
            <a:p>
              <a:pPr algn="just">
                <a:buFont typeface="Wingdings" panose="05000000000000000000" pitchFamily="2" charset="2"/>
                <a:buChar char="Ø"/>
              </a:pPr>
              <a:endParaRPr lang="pt-BR" sz="1200" dirty="0"/>
            </a:p>
            <a:p>
              <a:pPr algn="just">
                <a:buFont typeface="Wingdings" panose="05000000000000000000" pitchFamily="2" charset="2"/>
                <a:buChar char="Ø"/>
              </a:pPr>
              <a:endParaRPr lang="pt-BR" sz="1200" dirty="0"/>
            </a:p>
            <a:p>
              <a:pPr algn="just">
                <a:buFont typeface="Wingdings" panose="05000000000000000000" pitchFamily="2" charset="2"/>
                <a:buChar char="Ø"/>
              </a:pPr>
              <a:endParaRPr lang="pt-BR" sz="1200" dirty="0"/>
            </a:p>
            <a:p>
              <a:pPr algn="just">
                <a:buFont typeface="Wingdings" panose="05000000000000000000" pitchFamily="2" charset="2"/>
                <a:buChar char="Ø"/>
              </a:pPr>
              <a:endParaRPr lang="pt-BR" sz="1200" dirty="0"/>
            </a:p>
            <a:p>
              <a:pPr marL="0" indent="0" algn="just">
                <a:buFont typeface="Arial" panose="020B0604020202020204" pitchFamily="34" charset="0"/>
                <a:buNone/>
              </a:pPr>
              <a:endParaRPr lang="pt-BR" sz="1200" dirty="0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172F3D9E-66E1-4C1A-BBE1-17E458D5B60D}"/>
                </a:ext>
              </a:extLst>
            </p:cNvPr>
            <p:cNvSpPr txBox="1">
              <a:spLocks/>
            </p:cNvSpPr>
            <p:nvPr/>
          </p:nvSpPr>
          <p:spPr>
            <a:xfrm>
              <a:off x="8676335" y="2747524"/>
              <a:ext cx="1273569" cy="3936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pt-BR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Amazônia Central</a:t>
              </a:r>
              <a:endParaRPr lang="pt-BR" sz="1200" dirty="0"/>
            </a:p>
            <a:p>
              <a:pPr algn="just">
                <a:buFont typeface="Wingdings" panose="05000000000000000000" pitchFamily="2" charset="2"/>
                <a:buChar char="Ø"/>
              </a:pPr>
              <a:endParaRPr lang="pt-BR" sz="1200" dirty="0"/>
            </a:p>
            <a:p>
              <a:pPr algn="just">
                <a:buFont typeface="Wingdings" panose="05000000000000000000" pitchFamily="2" charset="2"/>
                <a:buChar char="Ø"/>
              </a:pPr>
              <a:endParaRPr lang="pt-BR" sz="1200" dirty="0"/>
            </a:p>
            <a:p>
              <a:pPr algn="just">
                <a:buFont typeface="Wingdings" panose="05000000000000000000" pitchFamily="2" charset="2"/>
                <a:buChar char="Ø"/>
              </a:pPr>
              <a:endParaRPr lang="pt-BR" sz="1200" dirty="0"/>
            </a:p>
            <a:p>
              <a:pPr marL="0" indent="0" algn="just">
                <a:buFont typeface="Arial" panose="020B0604020202020204" pitchFamily="34" charset="0"/>
                <a:buNone/>
              </a:pPr>
              <a:endParaRPr lang="pt-BR" sz="1200" dirty="0"/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2DD26626-5222-4622-AF63-CA002F7DFF18}"/>
                </a:ext>
              </a:extLst>
            </p:cNvPr>
            <p:cNvSpPr txBox="1">
              <a:spLocks/>
            </p:cNvSpPr>
            <p:nvPr/>
          </p:nvSpPr>
          <p:spPr>
            <a:xfrm>
              <a:off x="9888608" y="2952515"/>
              <a:ext cx="1273569" cy="3936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pt-BR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Leste da Amazônia</a:t>
              </a:r>
              <a:endParaRPr lang="pt-BR" sz="1200" dirty="0"/>
            </a:p>
            <a:p>
              <a:pPr algn="just">
                <a:buFont typeface="Wingdings" panose="05000000000000000000" pitchFamily="2" charset="2"/>
                <a:buChar char="Ø"/>
              </a:pPr>
              <a:endParaRPr lang="pt-BR" sz="1200" dirty="0"/>
            </a:p>
            <a:p>
              <a:pPr algn="just">
                <a:buFont typeface="Wingdings" panose="05000000000000000000" pitchFamily="2" charset="2"/>
                <a:buChar char="Ø"/>
              </a:pPr>
              <a:endParaRPr lang="pt-BR" sz="1200" dirty="0"/>
            </a:p>
            <a:p>
              <a:pPr marL="0" indent="0" algn="just">
                <a:buFont typeface="Arial" panose="020B0604020202020204" pitchFamily="34" charset="0"/>
                <a:buNone/>
              </a:pPr>
              <a:endParaRPr lang="pt-BR" sz="1200" dirty="0"/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BA955377-04F7-4C07-BF07-CDB62A9F177F}"/>
                </a:ext>
              </a:extLst>
            </p:cNvPr>
            <p:cNvSpPr txBox="1">
              <a:spLocks/>
            </p:cNvSpPr>
            <p:nvPr/>
          </p:nvSpPr>
          <p:spPr>
            <a:xfrm>
              <a:off x="11057647" y="3310220"/>
              <a:ext cx="1051196" cy="5677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pt-BR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Norte do Nordeste do Brasil</a:t>
              </a:r>
              <a:endParaRPr lang="pt-BR" sz="1200" dirty="0"/>
            </a:p>
            <a:p>
              <a:pPr algn="just">
                <a:buFont typeface="Wingdings" panose="05000000000000000000" pitchFamily="2" charset="2"/>
                <a:buChar char="Ø"/>
              </a:pPr>
              <a:endParaRPr lang="pt-BR" sz="1200" dirty="0"/>
            </a:p>
            <a:p>
              <a:pPr algn="just">
                <a:buFont typeface="Wingdings" panose="05000000000000000000" pitchFamily="2" charset="2"/>
                <a:buChar char="Ø"/>
              </a:pPr>
              <a:endParaRPr lang="pt-BR" sz="1200" dirty="0"/>
            </a:p>
            <a:p>
              <a:pPr marL="0" indent="0" algn="just">
                <a:buFont typeface="Arial" panose="020B0604020202020204" pitchFamily="34" charset="0"/>
                <a:buNone/>
              </a:pPr>
              <a:endParaRPr lang="pt-BR" sz="1200" dirty="0"/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B12142B3-6FD2-4D78-8616-9325587D39B7}"/>
                </a:ext>
              </a:extLst>
            </p:cNvPr>
            <p:cNvSpPr txBox="1">
              <a:spLocks/>
            </p:cNvSpPr>
            <p:nvPr/>
          </p:nvSpPr>
          <p:spPr>
            <a:xfrm>
              <a:off x="9949904" y="6528255"/>
              <a:ext cx="2424546" cy="3936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pt-BR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Sul do Nordeste Do Brasil</a:t>
              </a:r>
              <a:endParaRPr lang="pt-BR" sz="1200" dirty="0"/>
            </a:p>
            <a:p>
              <a:pPr algn="just">
                <a:buFont typeface="Wingdings" panose="05000000000000000000" pitchFamily="2" charset="2"/>
                <a:buChar char="Ø"/>
              </a:pPr>
              <a:endParaRPr lang="pt-BR" sz="1200" dirty="0"/>
            </a:p>
            <a:p>
              <a:pPr algn="just">
                <a:buFont typeface="Wingdings" panose="05000000000000000000" pitchFamily="2" charset="2"/>
                <a:buChar char="Ø"/>
              </a:pPr>
              <a:endParaRPr lang="pt-BR" sz="1200" dirty="0"/>
            </a:p>
            <a:p>
              <a:pPr marL="0" indent="0" algn="just">
                <a:buFont typeface="Arial" panose="020B0604020202020204" pitchFamily="34" charset="0"/>
                <a:buNone/>
              </a:pPr>
              <a:endParaRPr lang="pt-BR" sz="1200" dirty="0"/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FA3CB9A9-CAB3-4967-B194-390F532E7614}"/>
                </a:ext>
              </a:extLst>
            </p:cNvPr>
            <p:cNvSpPr txBox="1">
              <a:spLocks/>
            </p:cNvSpPr>
            <p:nvPr/>
          </p:nvSpPr>
          <p:spPr>
            <a:xfrm>
              <a:off x="8724380" y="6323264"/>
              <a:ext cx="1273569" cy="3936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pt-BR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Sudeste da Amazônia</a:t>
              </a:r>
              <a:endParaRPr lang="pt-BR" sz="1200" dirty="0"/>
            </a:p>
            <a:p>
              <a:pPr algn="just">
                <a:buFont typeface="Wingdings" panose="05000000000000000000" pitchFamily="2" charset="2"/>
                <a:buChar char="Ø"/>
              </a:pPr>
              <a:endParaRPr lang="pt-BR" sz="1200" dirty="0"/>
            </a:p>
            <a:p>
              <a:pPr algn="just">
                <a:buFont typeface="Wingdings" panose="05000000000000000000" pitchFamily="2" charset="2"/>
                <a:buChar char="Ø"/>
              </a:pPr>
              <a:endParaRPr lang="pt-BR" sz="1200" dirty="0"/>
            </a:p>
            <a:p>
              <a:pPr marL="0" indent="0" algn="just">
                <a:buFont typeface="Arial" panose="020B0604020202020204" pitchFamily="34" charset="0"/>
                <a:buNone/>
              </a:pPr>
              <a:endParaRPr lang="pt-B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3796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6E772B0-C78F-458D-8D37-E8CAF1BA19F2}"/>
              </a:ext>
            </a:extLst>
          </p:cNvPr>
          <p:cNvSpPr txBox="1">
            <a:spLocks/>
          </p:cNvSpPr>
          <p:nvPr/>
        </p:nvSpPr>
        <p:spPr>
          <a:xfrm>
            <a:off x="984282" y="328771"/>
            <a:ext cx="3802922" cy="7221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Obtenção dos Dados de Precipitação, Reanálises e TSM</a:t>
            </a: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A08F9-D51B-46CA-BADB-199D3A4C0A5F}"/>
              </a:ext>
            </a:extLst>
          </p:cNvPr>
          <p:cNvSpPr txBox="1">
            <a:spLocks/>
          </p:cNvSpPr>
          <p:nvPr/>
        </p:nvSpPr>
        <p:spPr>
          <a:xfrm>
            <a:off x="966861" y="1749089"/>
            <a:ext cx="3802922" cy="7221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Cálculos dos Desvios em relação às Médias (Anomalias)</a:t>
            </a: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DF92C9-6379-4C2E-8ABC-DD4FE7504841}"/>
              </a:ext>
            </a:extLst>
          </p:cNvPr>
          <p:cNvSpPr/>
          <p:nvPr/>
        </p:nvSpPr>
        <p:spPr>
          <a:xfrm>
            <a:off x="1189817" y="2446167"/>
            <a:ext cx="335700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i="1" dirty="0">
                <a:latin typeface="Arial" panose="020B0604020202020204" pitchFamily="34" charset="0"/>
                <a:cs typeface="Arial" panose="020B0604020202020204" pitchFamily="34" charset="0"/>
              </a:rPr>
              <a:t>Período Base 1982-2001/ 1987-2001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E68E09-1C34-46CC-A3BE-0E38F12569EE}"/>
              </a:ext>
            </a:extLst>
          </p:cNvPr>
          <p:cNvSpPr txBox="1">
            <a:spLocks/>
          </p:cNvSpPr>
          <p:nvPr/>
        </p:nvSpPr>
        <p:spPr>
          <a:xfrm>
            <a:off x="359862" y="5057233"/>
            <a:ext cx="4918363" cy="448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Aplicação da Análise de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Onduleta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Morlet</a:t>
            </a: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12987A-0C9D-463B-A398-600DC3C195D8}"/>
              </a:ext>
            </a:extLst>
          </p:cNvPr>
          <p:cNvSpPr txBox="1">
            <a:spLocks/>
          </p:cNvSpPr>
          <p:nvPr/>
        </p:nvSpPr>
        <p:spPr>
          <a:xfrm>
            <a:off x="7007300" y="4616644"/>
            <a:ext cx="3994434" cy="8161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Aplicação do Filtro Passa-Banda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Lanczos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para Banda 30-70 dias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499A9C-029C-4E24-B1EB-E61CB4D4D654}"/>
              </a:ext>
            </a:extLst>
          </p:cNvPr>
          <p:cNvSpPr/>
          <p:nvPr/>
        </p:nvSpPr>
        <p:spPr>
          <a:xfrm>
            <a:off x="6458667" y="5441137"/>
            <a:ext cx="49183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500" b="1" i="1" dirty="0">
                <a:latin typeface="Arial" panose="020B0604020202020204" pitchFamily="34" charset="0"/>
                <a:cs typeface="Arial" pitchFamily="34" charset="0"/>
              </a:rPr>
              <a:t>isolamento ou retenção dos sinais </a:t>
            </a:r>
            <a:r>
              <a:rPr lang="pt-BR" sz="1500" i="1" dirty="0">
                <a:latin typeface="Arial" panose="020B0604020202020204" pitchFamily="34" charset="0"/>
                <a:cs typeface="Arial" pitchFamily="34" charset="0"/>
              </a:rPr>
              <a:t>(variabilidade) </a:t>
            </a:r>
            <a:r>
              <a:rPr lang="pt-BR" sz="1500" i="1" dirty="0" err="1">
                <a:latin typeface="Arial" panose="020B0604020202020204" pitchFamily="34" charset="0"/>
                <a:cs typeface="Arial" pitchFamily="34" charset="0"/>
              </a:rPr>
              <a:t>intrasazonal</a:t>
            </a:r>
            <a:r>
              <a:rPr lang="pt-BR" sz="1500" i="1" dirty="0">
                <a:latin typeface="Arial" panose="020B0604020202020204" pitchFamily="34" charset="0"/>
                <a:cs typeface="Arial" pitchFamily="34" charset="0"/>
              </a:rPr>
              <a:t> da série temporal</a:t>
            </a:r>
            <a:endParaRPr lang="pt-BR" sz="1500" i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E6E3BB-0480-4A88-9765-D3E74EC9A94C}"/>
              </a:ext>
            </a:extLst>
          </p:cNvPr>
          <p:cNvSpPr txBox="1">
            <a:spLocks/>
          </p:cNvSpPr>
          <p:nvPr/>
        </p:nvSpPr>
        <p:spPr>
          <a:xfrm>
            <a:off x="917581" y="3313256"/>
            <a:ext cx="3802922" cy="9188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Período Comum de 15 anos entre 1987-2001 fora selecionado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2A986C-730B-49AE-9552-8599DAD60124}"/>
              </a:ext>
            </a:extLst>
          </p:cNvPr>
          <p:cNvSpPr txBox="1">
            <a:spLocks/>
          </p:cNvSpPr>
          <p:nvPr/>
        </p:nvSpPr>
        <p:spPr>
          <a:xfrm>
            <a:off x="359861" y="5505701"/>
            <a:ext cx="4918363" cy="722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500" i="1" dirty="0">
                <a:latin typeface="Arial" panose="020B0604020202020204" pitchFamily="34" charset="0"/>
                <a:cs typeface="Arial" pitchFamily="34" charset="0"/>
              </a:rPr>
              <a:t>Identificar os </a:t>
            </a:r>
            <a:r>
              <a:rPr lang="pt-BR" sz="1500" b="1" i="1" dirty="0">
                <a:latin typeface="Arial" panose="020B0604020202020204" pitchFamily="34" charset="0"/>
                <a:cs typeface="Arial" pitchFamily="34" charset="0"/>
              </a:rPr>
              <a:t>modos de variabilidade temporal principal </a:t>
            </a:r>
            <a:r>
              <a:rPr lang="pt-BR" sz="1500" i="1" dirty="0">
                <a:latin typeface="Arial" panose="020B0604020202020204" pitchFamily="34" charset="0"/>
                <a:cs typeface="Arial" pitchFamily="34" charset="0"/>
              </a:rPr>
              <a:t>contidos na série de precipitação regional sem filtro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E6BA62-DC0B-4DA6-8AEE-5CCFBDF00DD5}"/>
              </a:ext>
            </a:extLst>
          </p:cNvPr>
          <p:cNvSpPr txBox="1">
            <a:spLocks/>
          </p:cNvSpPr>
          <p:nvPr/>
        </p:nvSpPr>
        <p:spPr>
          <a:xfrm>
            <a:off x="6838481" y="2315361"/>
            <a:ext cx="3802922" cy="458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Aplicação da ACP (EOF)</a:t>
            </a: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37B3D11A-8F14-4387-A664-FC52FE587E11}"/>
              </a:ext>
            </a:extLst>
          </p:cNvPr>
          <p:cNvSpPr txBox="1">
            <a:spLocks/>
          </p:cNvSpPr>
          <p:nvPr/>
        </p:nvSpPr>
        <p:spPr>
          <a:xfrm>
            <a:off x="6360461" y="5954705"/>
            <a:ext cx="5174819" cy="7221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/>
            <a:r>
              <a:rPr lang="pt-BR" sz="1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Estudos anteriores identificaram que a convecção intrasazonal  e os picos de precipitação estão centrados num período de 30 a 70 dias sobre a Amazônia.</a:t>
            </a: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131EE805-EDB2-4A00-BB7D-8F4691BB4020}"/>
              </a:ext>
            </a:extLst>
          </p:cNvPr>
          <p:cNvSpPr txBox="1">
            <a:spLocks/>
          </p:cNvSpPr>
          <p:nvPr/>
        </p:nvSpPr>
        <p:spPr>
          <a:xfrm>
            <a:off x="6458667" y="2831175"/>
            <a:ext cx="4622594" cy="84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pt-BR" sz="1500" i="1" dirty="0">
                <a:latin typeface="Arial" pitchFamily="34" charset="0"/>
                <a:cs typeface="Arial" pitchFamily="34" charset="0"/>
              </a:rPr>
              <a:t>O </a:t>
            </a:r>
            <a:r>
              <a:rPr lang="pt-BR" sz="15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EOF1</a:t>
            </a:r>
            <a:r>
              <a:rPr lang="pt-BR" sz="15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500" i="1" dirty="0">
                <a:latin typeface="Arial" pitchFamily="34" charset="0"/>
                <a:cs typeface="Arial" pitchFamily="34" charset="0"/>
              </a:rPr>
              <a:t>será considerado como </a:t>
            </a:r>
            <a:r>
              <a:rPr lang="pt-BR" sz="1500" b="1" i="1" dirty="0">
                <a:latin typeface="Arial" pitchFamily="34" charset="0"/>
                <a:cs typeface="Arial" pitchFamily="34" charset="0"/>
              </a:rPr>
              <a:t>Modo Regional Dominante de Variabilidade Pluviométrica intrasazonal do Brasil Tropical</a:t>
            </a:r>
            <a:r>
              <a:rPr lang="pt-BR" sz="1500" i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lvl="0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5D5BC3A-5F29-42BF-A3C0-E39A3BAFCCD7}"/>
              </a:ext>
            </a:extLst>
          </p:cNvPr>
          <p:cNvSpPr/>
          <p:nvPr/>
        </p:nvSpPr>
        <p:spPr>
          <a:xfrm>
            <a:off x="2549667" y="1258762"/>
            <a:ext cx="471055" cy="251395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B1E4BB7-946C-4BA4-B672-1B6D25EFBFA9}"/>
              </a:ext>
            </a:extLst>
          </p:cNvPr>
          <p:cNvSpPr/>
          <p:nvPr/>
        </p:nvSpPr>
        <p:spPr>
          <a:xfrm>
            <a:off x="2549666" y="2887321"/>
            <a:ext cx="471055" cy="251395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897164A-5FB8-459E-9427-8017CE2B918B}"/>
              </a:ext>
            </a:extLst>
          </p:cNvPr>
          <p:cNvSpPr/>
          <p:nvPr/>
        </p:nvSpPr>
        <p:spPr>
          <a:xfrm>
            <a:off x="2549666" y="4511310"/>
            <a:ext cx="471055" cy="251395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D3800453-314D-49B9-B565-F31544D4FB07}"/>
              </a:ext>
            </a:extLst>
          </p:cNvPr>
          <p:cNvSpPr/>
          <p:nvPr/>
        </p:nvSpPr>
        <p:spPr>
          <a:xfrm rot="10800000">
            <a:off x="8682320" y="4218561"/>
            <a:ext cx="471055" cy="251395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F56B364A-91A7-4ADC-B017-6EF279E8DF44}"/>
              </a:ext>
            </a:extLst>
          </p:cNvPr>
          <p:cNvSpPr/>
          <p:nvPr/>
        </p:nvSpPr>
        <p:spPr>
          <a:xfrm rot="16200000">
            <a:off x="5734775" y="5391297"/>
            <a:ext cx="471055" cy="251395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7E98A3-B67B-480B-B2C0-BEF6083B1ACF}"/>
              </a:ext>
            </a:extLst>
          </p:cNvPr>
          <p:cNvSpPr/>
          <p:nvPr/>
        </p:nvSpPr>
        <p:spPr>
          <a:xfrm>
            <a:off x="5946475" y="572902"/>
            <a:ext cx="5586934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Eventos de Interesse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são identificados quando o CP cruza o limiar de +1</a:t>
            </a:r>
            <a:r>
              <a:rPr lang="el-GR" sz="1500" dirty="0">
                <a:latin typeface="Arial" pitchFamily="34" charset="0"/>
                <a:cs typeface="Arial" pitchFamily="34" charset="0"/>
              </a:rPr>
              <a:t>σ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1500" b="1" dirty="0" err="1">
                <a:latin typeface="Arial" pitchFamily="34" charset="0"/>
                <a:cs typeface="Arial" pitchFamily="34" charset="0"/>
              </a:rPr>
              <a:t>onset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)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, atinge o valor máximo 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1500" b="1" dirty="0" err="1">
                <a:latin typeface="Arial" pitchFamily="34" charset="0"/>
                <a:cs typeface="Arial" pitchFamily="34" charset="0"/>
              </a:rPr>
              <a:t>peak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) e retorna a +1</a:t>
            </a:r>
            <a:r>
              <a:rPr lang="el-GR" sz="1500" dirty="0">
                <a:latin typeface="Arial" pitchFamily="34" charset="0"/>
                <a:cs typeface="Arial" pitchFamily="34" charset="0"/>
              </a:rPr>
              <a:t>σ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1500" b="1" dirty="0" err="1">
                <a:latin typeface="Arial" pitchFamily="34" charset="0"/>
                <a:cs typeface="Arial" pitchFamily="34" charset="0"/>
              </a:rPr>
              <a:t>demise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).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A data em que o evento atingir seu Valor Máximo (</a:t>
            </a:r>
            <a:r>
              <a:rPr lang="pt-BR" sz="1500" dirty="0" err="1">
                <a:latin typeface="Arial" pitchFamily="34" charset="0"/>
                <a:cs typeface="Arial" pitchFamily="34" charset="0"/>
              </a:rPr>
              <a:t>Peak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) será chamado de </a:t>
            </a:r>
            <a:r>
              <a:rPr lang="pt-BR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 0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FDBF46-7701-4E1B-BB16-789CF45C1548}"/>
              </a:ext>
            </a:extLst>
          </p:cNvPr>
          <p:cNvSpPr/>
          <p:nvPr/>
        </p:nvSpPr>
        <p:spPr>
          <a:xfrm>
            <a:off x="6709167" y="3517876"/>
            <a:ext cx="40615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500" dirty="0">
                <a:latin typeface="Arial" pitchFamily="34" charset="0"/>
                <a:cs typeface="Arial" pitchFamily="34" charset="0"/>
              </a:rPr>
              <a:t>Identificar </a:t>
            </a:r>
            <a:r>
              <a:rPr lang="pt-BR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eventos </a:t>
            </a:r>
            <a:r>
              <a:rPr lang="pt-BR" sz="1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intrasazonais</a:t>
            </a:r>
            <a:r>
              <a:rPr lang="pt-BR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com ocorrência de precipitação significante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4D5696E5-4DC6-4477-8D60-D1B6CC832CF9}"/>
              </a:ext>
            </a:extLst>
          </p:cNvPr>
          <p:cNvSpPr/>
          <p:nvPr/>
        </p:nvSpPr>
        <p:spPr>
          <a:xfrm rot="10800000">
            <a:off x="8682320" y="1960966"/>
            <a:ext cx="471055" cy="251395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05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42564" y="2113365"/>
            <a:ext cx="12149436" cy="690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/>
            <a:r>
              <a:rPr lang="pt-BR" sz="1500" b="1" dirty="0">
                <a:latin typeface="Arial" pitchFamily="34" charset="0"/>
                <a:cs typeface="Arial" pitchFamily="34" charset="0"/>
              </a:rPr>
              <a:t>Fig. 2. </a:t>
            </a:r>
            <a:r>
              <a:rPr lang="pt-BR" sz="15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Análise da Onduleta de </a:t>
            </a:r>
            <a:r>
              <a:rPr lang="pt-BR" sz="15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Morlet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 de Médias de Anomalias de Precipitação Diária sem filtro sobre áreas-chave no Brasil Tropical para cada estação chuvosa JFMAM entre 1988-2001. 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Áreas Sombreadas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são Coeficientes WPS (legenda vertical) e a Curva pontilhada é o 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Cone de Influência. Eixo Y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 é o Período em dias e 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Eixo X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 é o tempo para Plotar WPS</a:t>
            </a:r>
            <a:endParaRPr lang="pt-BR" sz="1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709" t="15641" r="30442" b="62568"/>
          <a:stretch/>
        </p:blipFill>
        <p:spPr bwMode="auto">
          <a:xfrm>
            <a:off x="931333" y="104131"/>
            <a:ext cx="10016616" cy="1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6637954" y="27384"/>
            <a:ext cx="3031958" cy="383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Norte do Nordeste do Brasil</a:t>
            </a: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850799" y="1227619"/>
            <a:ext cx="869042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850799" y="1562315"/>
            <a:ext cx="869042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ítulo 2">
            <a:extLst>
              <a:ext uri="{FF2B5EF4-FFF2-40B4-BE49-F238E27FC236}">
                <a16:creationId xmlns:a16="http://schemas.microsoft.com/office/drawing/2014/main" id="{8208E3EA-4379-4BA0-AC43-83D4C2004001}"/>
              </a:ext>
            </a:extLst>
          </p:cNvPr>
          <p:cNvSpPr txBox="1">
            <a:spLocks/>
          </p:cNvSpPr>
          <p:nvPr/>
        </p:nvSpPr>
        <p:spPr>
          <a:xfrm>
            <a:off x="2524700" y="4968950"/>
            <a:ext cx="6458443" cy="1091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 algn="just"/>
            <a:r>
              <a:rPr lang="pt-BR" sz="1400" b="1" dirty="0">
                <a:latin typeface="Arial" pitchFamily="34" charset="0"/>
                <a:cs typeface="Arial" pitchFamily="34" charset="0"/>
              </a:rPr>
              <a:t>Fig. 2. (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cont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)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Análise da Onduleta de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Morlet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de Médias de Anomalias de Precipitação diária sem filtro sobre áreas-chave no Brasil Tropical para estação chuvosa JFMAM de 1995.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Eixo Y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é o Período em dias e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Eixo X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é o tempo para Plotar WPS. Para painel a direita: Eixo Y é o período em dias e Eixo X é a potência (mm²) para os plotes de GWS, com curva cinza representando o nível de significância de 5%.</a:t>
            </a:r>
            <a:endParaRPr lang="pt-BR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B4357959-BAF1-4C19-AE66-46E335B9B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484" t="31600" r="37533" b="50970"/>
          <a:stretch/>
        </p:blipFill>
        <p:spPr bwMode="auto">
          <a:xfrm>
            <a:off x="2424546" y="3160107"/>
            <a:ext cx="6558597" cy="180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ubtítulo 2">
            <a:extLst>
              <a:ext uri="{FF2B5EF4-FFF2-40B4-BE49-F238E27FC236}">
                <a16:creationId xmlns:a16="http://schemas.microsoft.com/office/drawing/2014/main" id="{E5B57A80-2DA4-4B23-A1A6-270E327EBDCC}"/>
              </a:ext>
            </a:extLst>
          </p:cNvPr>
          <p:cNvSpPr txBox="1">
            <a:spLocks/>
          </p:cNvSpPr>
          <p:nvPr/>
        </p:nvSpPr>
        <p:spPr>
          <a:xfrm>
            <a:off x="4976923" y="3160106"/>
            <a:ext cx="1662013" cy="253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lvl="0"/>
            <a:r>
              <a:rPr lang="pt-BR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Norte do Nordeste do Brasil</a:t>
            </a: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ector reto 16">
            <a:extLst>
              <a:ext uri="{FF2B5EF4-FFF2-40B4-BE49-F238E27FC236}">
                <a16:creationId xmlns:a16="http://schemas.microsoft.com/office/drawing/2014/main" id="{80D5076E-8AB0-4258-ADBD-4795FD112F00}"/>
              </a:ext>
            </a:extLst>
          </p:cNvPr>
          <p:cNvCxnSpPr>
            <a:cxnSpLocks/>
          </p:cNvCxnSpPr>
          <p:nvPr/>
        </p:nvCxnSpPr>
        <p:spPr>
          <a:xfrm>
            <a:off x="2917599" y="4201514"/>
            <a:ext cx="335851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16">
            <a:extLst>
              <a:ext uri="{FF2B5EF4-FFF2-40B4-BE49-F238E27FC236}">
                <a16:creationId xmlns:a16="http://schemas.microsoft.com/office/drawing/2014/main" id="{81D2403A-2A63-4A1F-84F8-EC9FC37BF536}"/>
              </a:ext>
            </a:extLst>
          </p:cNvPr>
          <p:cNvCxnSpPr>
            <a:cxnSpLocks/>
          </p:cNvCxnSpPr>
          <p:nvPr/>
        </p:nvCxnSpPr>
        <p:spPr>
          <a:xfrm>
            <a:off x="2917599" y="4561732"/>
            <a:ext cx="335851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966" t="15640" r="40051" b="49527"/>
          <a:stretch>
            <a:fillRect/>
          </a:stretch>
        </p:blipFill>
        <p:spPr bwMode="auto">
          <a:xfrm>
            <a:off x="0" y="0"/>
            <a:ext cx="646918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9709" t="51366" r="33333" b="13801"/>
          <a:stretch>
            <a:fillRect/>
          </a:stretch>
        </p:blipFill>
        <p:spPr bwMode="auto">
          <a:xfrm>
            <a:off x="0" y="3276600"/>
            <a:ext cx="5403273" cy="206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6CF65E5D-79F0-44FF-919F-173B9EE0D3D5}"/>
              </a:ext>
            </a:extLst>
          </p:cNvPr>
          <p:cNvSpPr txBox="1">
            <a:spLocks/>
          </p:cNvSpPr>
          <p:nvPr/>
        </p:nvSpPr>
        <p:spPr>
          <a:xfrm>
            <a:off x="0" y="5529140"/>
            <a:ext cx="5569527" cy="1457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z="1500" b="1" dirty="0">
                <a:latin typeface="Arial" pitchFamily="34" charset="0"/>
                <a:cs typeface="Arial" pitchFamily="34" charset="0"/>
              </a:rPr>
              <a:t>Fig. 4. </a:t>
            </a:r>
            <a:r>
              <a:rPr lang="pt-BR" sz="15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Autovetor</a:t>
            </a:r>
            <a:r>
              <a:rPr lang="pt-BR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Principal (acima)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da série temporal de </a:t>
            </a:r>
            <a:r>
              <a:rPr lang="pt-BR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CP correspondente (abaixo)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obtida através da análise de EOF de anomalias de precipitação filtradas de 30-70 dias para 14 estações chuvosas JFMAM (1988-2001). Níveis Significantes estão sombreados.</a:t>
            </a:r>
            <a:endParaRPr lang="pt-BR" sz="15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1041D24-9812-48ED-B963-BA4E57CBC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316893"/>
              </p:ext>
            </p:extLst>
          </p:nvPr>
        </p:nvGraphicFramePr>
        <p:xfrm>
          <a:off x="6622475" y="763821"/>
          <a:ext cx="5450874" cy="5934084"/>
        </p:xfrm>
        <a:graphic>
          <a:graphicData uri="http://schemas.openxmlformats.org/drawingml/2006/table">
            <a:tbl>
              <a:tblPr/>
              <a:tblGrid>
                <a:gridCol w="908479">
                  <a:extLst>
                    <a:ext uri="{9D8B030D-6E8A-4147-A177-3AD203B41FA5}">
                      <a16:colId xmlns:a16="http://schemas.microsoft.com/office/drawing/2014/main" val="3822053992"/>
                    </a:ext>
                  </a:extLst>
                </a:gridCol>
                <a:gridCol w="908479">
                  <a:extLst>
                    <a:ext uri="{9D8B030D-6E8A-4147-A177-3AD203B41FA5}">
                      <a16:colId xmlns:a16="http://schemas.microsoft.com/office/drawing/2014/main" val="3644096910"/>
                    </a:ext>
                  </a:extLst>
                </a:gridCol>
                <a:gridCol w="908479">
                  <a:extLst>
                    <a:ext uri="{9D8B030D-6E8A-4147-A177-3AD203B41FA5}">
                      <a16:colId xmlns:a16="http://schemas.microsoft.com/office/drawing/2014/main" val="4230007518"/>
                    </a:ext>
                  </a:extLst>
                </a:gridCol>
                <a:gridCol w="908479">
                  <a:extLst>
                    <a:ext uri="{9D8B030D-6E8A-4147-A177-3AD203B41FA5}">
                      <a16:colId xmlns:a16="http://schemas.microsoft.com/office/drawing/2014/main" val="1030436562"/>
                    </a:ext>
                  </a:extLst>
                </a:gridCol>
                <a:gridCol w="908479">
                  <a:extLst>
                    <a:ext uri="{9D8B030D-6E8A-4147-A177-3AD203B41FA5}">
                      <a16:colId xmlns:a16="http://schemas.microsoft.com/office/drawing/2014/main" val="4145432549"/>
                    </a:ext>
                  </a:extLst>
                </a:gridCol>
                <a:gridCol w="908479">
                  <a:extLst>
                    <a:ext uri="{9D8B030D-6E8A-4147-A177-3AD203B41FA5}">
                      <a16:colId xmlns:a16="http://schemas.microsoft.com/office/drawing/2014/main" val="817607483"/>
                    </a:ext>
                  </a:extLst>
                </a:gridCol>
              </a:tblGrid>
              <a:tr h="2574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Years</a:t>
                      </a:r>
                    </a:p>
                  </a:txBody>
                  <a:tcPr marL="9439" marR="9439" marT="94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Event</a:t>
                      </a:r>
                    </a:p>
                  </a:txBody>
                  <a:tcPr marL="9439" marR="9439" marT="94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Day 0</a:t>
                      </a:r>
                    </a:p>
                  </a:txBody>
                  <a:tcPr marL="9439" marR="9439" marT="94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Onset</a:t>
                      </a:r>
                    </a:p>
                  </a:txBody>
                  <a:tcPr marL="9439" marR="9439" marT="94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Demise</a:t>
                      </a:r>
                    </a:p>
                  </a:txBody>
                  <a:tcPr marL="9439" marR="9439" marT="94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Duration</a:t>
                      </a:r>
                    </a:p>
                  </a:txBody>
                  <a:tcPr marL="9439" marR="9439" marT="94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881280"/>
                  </a:ext>
                </a:extLst>
              </a:tr>
              <a:tr h="2574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1988</a:t>
                      </a:r>
                    </a:p>
                  </a:txBody>
                  <a:tcPr marL="9439" marR="9439" marT="94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4950" marR="9439" marT="94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27-Feb</a:t>
                      </a:r>
                    </a:p>
                  </a:txBody>
                  <a:tcPr marL="9439" marR="9439" marT="94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18-Feb</a:t>
                      </a:r>
                    </a:p>
                  </a:txBody>
                  <a:tcPr marL="9439" marR="9439" marT="94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07-Mar</a:t>
                      </a:r>
                    </a:p>
                  </a:txBody>
                  <a:tcPr marL="9439" marR="9439" marT="94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439" marR="9439" marT="94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780024"/>
                  </a:ext>
                </a:extLst>
              </a:tr>
              <a:tr h="2574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4950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13-Apr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07-Apr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19-Apr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101809"/>
                  </a:ext>
                </a:extLst>
              </a:tr>
              <a:tr h="2574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1990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4950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19-Feb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11-Feb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20-Feb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23806"/>
                  </a:ext>
                </a:extLst>
              </a:tr>
              <a:tr h="2574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4950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30-Mar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26-Mar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03-Apr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299241"/>
                  </a:ext>
                </a:extLst>
              </a:tr>
              <a:tr h="2574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1991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4950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18-Jan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13-Jan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22-Jan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287345"/>
                  </a:ext>
                </a:extLst>
              </a:tr>
              <a:tr h="2574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4950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20-Mar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15-Mar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24-Mar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33050"/>
                  </a:ext>
                </a:extLst>
              </a:tr>
              <a:tr h="2574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1992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4950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22-Jan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15-Jan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30-Jan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702591"/>
                  </a:ext>
                </a:extLst>
              </a:tr>
              <a:tr h="2574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4950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23-Mar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17-Mar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30-Mar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163435"/>
                  </a:ext>
                </a:extLst>
              </a:tr>
              <a:tr h="2574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1993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4950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16-Feb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10-Feb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22-Feb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724209"/>
                  </a:ext>
                </a:extLst>
              </a:tr>
              <a:tr h="2574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1994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06-Mar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01-Mar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12-Mar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427386"/>
                  </a:ext>
                </a:extLst>
              </a:tr>
              <a:tr h="2574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1995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06-Feb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30-Jan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13-Feb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698909"/>
                  </a:ext>
                </a:extLst>
              </a:tr>
              <a:tr h="2574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1996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05-Mar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25-Feb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12-May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508361"/>
                  </a:ext>
                </a:extLst>
              </a:tr>
              <a:tr h="2574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15-Apr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09-Apr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22-Apr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459979"/>
                  </a:ext>
                </a:extLst>
              </a:tr>
              <a:tr h="2574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1997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26-Mar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20-Mar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31-Mar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516378"/>
                  </a:ext>
                </a:extLst>
              </a:tr>
              <a:tr h="2574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03-May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30-Apr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06-May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405624"/>
                  </a:ext>
                </a:extLst>
              </a:tr>
              <a:tr h="2574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1998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18-Jan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11-Jan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24-Jan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933479"/>
                  </a:ext>
                </a:extLst>
              </a:tr>
              <a:tr h="2574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1999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06-Jan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01-Jan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13-Jan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44263"/>
                  </a:ext>
                </a:extLst>
              </a:tr>
              <a:tr h="2574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01-Mar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20-Feb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09-Mar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319352"/>
                  </a:ext>
                </a:extLst>
              </a:tr>
              <a:tr h="2574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05-Jan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01-Jan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09-Jan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84459"/>
                  </a:ext>
                </a:extLst>
              </a:tr>
              <a:tr h="2574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09-Apr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05-Apr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12-Apr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238444"/>
                  </a:ext>
                </a:extLst>
              </a:tr>
              <a:tr h="2574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2001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23-Feb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17-Feb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01-Mar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439" marR="9439" marT="15732" marB="1573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077330"/>
                  </a:ext>
                </a:extLst>
              </a:tr>
              <a:tr h="270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39" marR="9439" marT="94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39" marR="9439" marT="94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39" marR="9439" marT="94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Average duration:</a:t>
                      </a:r>
                    </a:p>
                  </a:txBody>
                  <a:tcPr marL="9439" marR="9439" marT="94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439" marR="9439" marT="94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440200"/>
                  </a:ext>
                </a:extLst>
              </a:tr>
            </a:tbl>
          </a:graphicData>
        </a:graphic>
      </p:graphicFrame>
      <p:sp>
        <p:nvSpPr>
          <p:cNvPr id="8" name="Subtítulo 2">
            <a:extLst>
              <a:ext uri="{FF2B5EF4-FFF2-40B4-BE49-F238E27FC236}">
                <a16:creationId xmlns:a16="http://schemas.microsoft.com/office/drawing/2014/main" id="{29EFF9B8-7E23-4FEB-96E7-D5AF420E06A2}"/>
              </a:ext>
            </a:extLst>
          </p:cNvPr>
          <p:cNvSpPr txBox="1">
            <a:spLocks/>
          </p:cNvSpPr>
          <p:nvPr/>
        </p:nvSpPr>
        <p:spPr>
          <a:xfrm>
            <a:off x="6622475" y="87186"/>
            <a:ext cx="5569525" cy="676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/>
            <a:r>
              <a:rPr lang="pt-BR" sz="1500" b="1" dirty="0">
                <a:latin typeface="Arial" pitchFamily="34" charset="0"/>
                <a:cs typeface="Arial" pitchFamily="34" charset="0"/>
              </a:rPr>
              <a:t>Tabela 1.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Datas do 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Dia 0 (pico)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duração (em dias)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dos Eventos </a:t>
            </a:r>
            <a:r>
              <a:rPr lang="pt-BR" sz="1500" dirty="0" err="1">
                <a:latin typeface="Arial" pitchFamily="34" charset="0"/>
                <a:cs typeface="Arial" pitchFamily="34" charset="0"/>
              </a:rPr>
              <a:t>Intrasazonais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 Significantes de Precipitação do Brasil Tropical</a:t>
            </a:r>
            <a:endParaRPr lang="pt-BR" sz="15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>
            <a:extLst>
              <a:ext uri="{FF2B5EF4-FFF2-40B4-BE49-F238E27FC236}">
                <a16:creationId xmlns:a16="http://schemas.microsoft.com/office/drawing/2014/main" id="{56DCA819-0B61-4ECA-8DA6-FDC5A2A35F12}"/>
              </a:ext>
            </a:extLst>
          </p:cNvPr>
          <p:cNvSpPr txBox="1">
            <a:spLocks/>
          </p:cNvSpPr>
          <p:nvPr/>
        </p:nvSpPr>
        <p:spPr>
          <a:xfrm>
            <a:off x="5814873" y="191123"/>
            <a:ext cx="6345075" cy="1138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z="1200" b="1" dirty="0">
                <a:latin typeface="Arial" pitchFamily="34" charset="0"/>
                <a:cs typeface="Arial" pitchFamily="34" charset="0"/>
              </a:rPr>
              <a:t>Figura 5.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Diagrama </a:t>
            </a:r>
            <a:r>
              <a:rPr lang="pt-BR" sz="1200" dirty="0" err="1">
                <a:latin typeface="Arial" pitchFamily="34" charset="0"/>
                <a:cs typeface="Arial" pitchFamily="34" charset="0"/>
              </a:rPr>
              <a:t>Hovmöller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 Longitude-Tempo do filtro 30-70 dias de</a:t>
            </a:r>
          </a:p>
          <a:p>
            <a:pPr lvl="0"/>
            <a:r>
              <a:rPr lang="pt-BR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ROL e Média de </a:t>
            </a:r>
            <a:r>
              <a:rPr lang="el-GR" sz="1200" dirty="0">
                <a:latin typeface="Arial" pitchFamily="34" charset="0"/>
                <a:cs typeface="Arial" pitchFamily="34" charset="0"/>
              </a:rPr>
              <a:t>χ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 em 200-hPa 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(5ºS-5ºN)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e </a:t>
            </a:r>
          </a:p>
          <a:p>
            <a:pPr lvl="0"/>
            <a:r>
              <a:rPr lang="pt-BR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Média de Precipitação 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(10ºN-2ºS)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para os 21 Eventos (Tabela 1). </a:t>
            </a:r>
          </a:p>
          <a:p>
            <a:pPr lvl="0"/>
            <a:r>
              <a:rPr lang="pt-BR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Somente Anomalias de </a:t>
            </a:r>
            <a:r>
              <a:rPr lang="pt-BR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ROL negativa </a:t>
            </a:r>
            <a:r>
              <a:rPr lang="pt-BR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(-30, -15 e -5Wm</a:t>
            </a:r>
            <a:r>
              <a:rPr lang="pt-BR" sz="1200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pt-BR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e </a:t>
            </a:r>
            <a:r>
              <a:rPr lang="pt-BR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 Precipitação Positiva</a:t>
            </a:r>
            <a:r>
              <a:rPr lang="pt-BR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(0.5, 1.5 e 3mm) são Plotadas. Curvas Pontilhadas anomalias de </a:t>
            </a:r>
            <a:r>
              <a:rPr lang="el-GR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χ</a:t>
            </a:r>
            <a:r>
              <a:rPr lang="pt-BR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negativo</a:t>
            </a: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17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75C6DB-4A73-40D0-AE7F-0D8A73AA73CD}"/>
              </a:ext>
            </a:extLst>
          </p:cNvPr>
          <p:cNvGrpSpPr/>
          <p:nvPr/>
        </p:nvGrpSpPr>
        <p:grpSpPr>
          <a:xfrm>
            <a:off x="1" y="57150"/>
            <a:ext cx="5814872" cy="6800850"/>
            <a:chOff x="0" y="57150"/>
            <a:chExt cx="4779818" cy="395233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0C08890-BC57-4BE9-8094-B30289199A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864" t="10910" r="27651" b="19783"/>
            <a:stretch/>
          </p:blipFill>
          <p:spPr>
            <a:xfrm>
              <a:off x="0" y="57150"/>
              <a:ext cx="4779818" cy="384126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CF0F0A-29F2-4C18-B5E1-A1843F538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795" t="84016" r="47939" b="12670"/>
            <a:stretch/>
          </p:blipFill>
          <p:spPr>
            <a:xfrm>
              <a:off x="403861" y="3799661"/>
              <a:ext cx="2372677" cy="18224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8F25BF-0B55-41EE-9265-AEE0FACF60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543" t="83211" r="28282" b="12763"/>
            <a:stretch/>
          </p:blipFill>
          <p:spPr>
            <a:xfrm>
              <a:off x="3024768" y="3786089"/>
              <a:ext cx="1694870" cy="223397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DBE8B7D-33D0-46D5-B8AF-0B794003D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707" t="47234" r="23443" b="22454"/>
          <a:stretch/>
        </p:blipFill>
        <p:spPr>
          <a:xfrm>
            <a:off x="11700683" y="4207224"/>
            <a:ext cx="459265" cy="226637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EC21364-BACC-4F6E-857F-CA49F4C4C719}"/>
              </a:ext>
            </a:extLst>
          </p:cNvPr>
          <p:cNvGrpSpPr/>
          <p:nvPr/>
        </p:nvGrpSpPr>
        <p:grpSpPr>
          <a:xfrm>
            <a:off x="5816537" y="1521095"/>
            <a:ext cx="5814873" cy="5289448"/>
            <a:chOff x="5816537" y="1521095"/>
            <a:chExt cx="5814873" cy="52894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B09D6DC-9AB8-4ADC-AE0B-B8C22C18ED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409" t="33887" r="28315" b="12507"/>
            <a:stretch/>
          </p:blipFill>
          <p:spPr>
            <a:xfrm>
              <a:off x="5816537" y="1712217"/>
              <a:ext cx="5814873" cy="509832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E358D5-A28E-4E4F-BAA4-4EF70F1FFB71}"/>
                </a:ext>
              </a:extLst>
            </p:cNvPr>
            <p:cNvSpPr/>
            <p:nvPr/>
          </p:nvSpPr>
          <p:spPr>
            <a:xfrm>
              <a:off x="5956300" y="1521095"/>
              <a:ext cx="420829" cy="307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A860B-110F-4FB6-BD67-913245DE9356}"/>
              </a:ext>
            </a:extLst>
          </p:cNvPr>
          <p:cNvSpPr/>
          <p:nvPr/>
        </p:nvSpPr>
        <p:spPr>
          <a:xfrm>
            <a:off x="9296400" y="1558364"/>
            <a:ext cx="319229" cy="307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0CE4C6-BA09-4471-BF25-9A20A993E7BE}"/>
              </a:ext>
            </a:extLst>
          </p:cNvPr>
          <p:cNvCxnSpPr/>
          <p:nvPr/>
        </p:nvCxnSpPr>
        <p:spPr>
          <a:xfrm flipV="1">
            <a:off x="800100" y="191122"/>
            <a:ext cx="0" cy="630582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598DB3-E159-4E83-98F2-729BC0096781}"/>
              </a:ext>
            </a:extLst>
          </p:cNvPr>
          <p:cNvCxnSpPr/>
          <p:nvPr/>
        </p:nvCxnSpPr>
        <p:spPr>
          <a:xfrm flipV="1">
            <a:off x="1231900" y="203822"/>
            <a:ext cx="0" cy="630582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888A2C-2BA4-48CE-9EBF-E9A26F13B8EA}"/>
              </a:ext>
            </a:extLst>
          </p:cNvPr>
          <p:cNvCxnSpPr/>
          <p:nvPr/>
        </p:nvCxnSpPr>
        <p:spPr>
          <a:xfrm flipV="1">
            <a:off x="1701800" y="203822"/>
            <a:ext cx="0" cy="630582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9F5123-BF7D-42BB-93C9-64DF54E400F2}"/>
              </a:ext>
            </a:extLst>
          </p:cNvPr>
          <p:cNvCxnSpPr/>
          <p:nvPr/>
        </p:nvCxnSpPr>
        <p:spPr>
          <a:xfrm flipV="1">
            <a:off x="2146300" y="203822"/>
            <a:ext cx="0" cy="630582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74FF72-AC5E-487B-BA3C-109C298B792F}"/>
              </a:ext>
            </a:extLst>
          </p:cNvPr>
          <p:cNvCxnSpPr/>
          <p:nvPr/>
        </p:nvCxnSpPr>
        <p:spPr>
          <a:xfrm flipV="1">
            <a:off x="2603500" y="203822"/>
            <a:ext cx="0" cy="630582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4F444F-5C4B-414F-9F38-0EB502294D5E}"/>
              </a:ext>
            </a:extLst>
          </p:cNvPr>
          <p:cNvCxnSpPr/>
          <p:nvPr/>
        </p:nvCxnSpPr>
        <p:spPr>
          <a:xfrm flipV="1">
            <a:off x="3073400" y="203822"/>
            <a:ext cx="0" cy="630582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27F139-3F56-4409-8004-09322C4AB400}"/>
              </a:ext>
            </a:extLst>
          </p:cNvPr>
          <p:cNvCxnSpPr/>
          <p:nvPr/>
        </p:nvCxnSpPr>
        <p:spPr>
          <a:xfrm flipV="1">
            <a:off x="3810000" y="216522"/>
            <a:ext cx="0" cy="630582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D6BACEB-D169-43B6-8ED3-5263DF60EE8B}"/>
              </a:ext>
            </a:extLst>
          </p:cNvPr>
          <p:cNvCxnSpPr/>
          <p:nvPr/>
        </p:nvCxnSpPr>
        <p:spPr>
          <a:xfrm flipV="1">
            <a:off x="4356100" y="216522"/>
            <a:ext cx="0" cy="630582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9EDE98-BB87-43D0-ACE4-2B6AA098947A}"/>
              </a:ext>
            </a:extLst>
          </p:cNvPr>
          <p:cNvCxnSpPr/>
          <p:nvPr/>
        </p:nvCxnSpPr>
        <p:spPr>
          <a:xfrm flipV="1">
            <a:off x="4902200" y="216522"/>
            <a:ext cx="0" cy="630582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B63859-E1D0-43DC-A5C0-2F274CE7418F}"/>
              </a:ext>
            </a:extLst>
          </p:cNvPr>
          <p:cNvCxnSpPr/>
          <p:nvPr/>
        </p:nvCxnSpPr>
        <p:spPr>
          <a:xfrm flipV="1">
            <a:off x="5435600" y="167768"/>
            <a:ext cx="0" cy="630582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1446FB6-B6BB-43B2-8E4F-6795DACAC9EC}"/>
              </a:ext>
            </a:extLst>
          </p:cNvPr>
          <p:cNvSpPr/>
          <p:nvPr/>
        </p:nvSpPr>
        <p:spPr>
          <a:xfrm>
            <a:off x="2540001" y="167768"/>
            <a:ext cx="300281" cy="63545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514E4B9-B5F5-41EE-B9EF-A12B30AE88A2}"/>
              </a:ext>
            </a:extLst>
          </p:cNvPr>
          <p:cNvCxnSpPr/>
          <p:nvPr/>
        </p:nvCxnSpPr>
        <p:spPr>
          <a:xfrm>
            <a:off x="491317" y="333375"/>
            <a:ext cx="2804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8F0CE7-E1D3-4206-A280-8972921C2702}"/>
              </a:ext>
            </a:extLst>
          </p:cNvPr>
          <p:cNvCxnSpPr/>
          <p:nvPr/>
        </p:nvCxnSpPr>
        <p:spPr>
          <a:xfrm>
            <a:off x="491317" y="847725"/>
            <a:ext cx="2804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A07E1B-2A5A-437C-A0D8-CB0B6EF394D0}"/>
              </a:ext>
            </a:extLst>
          </p:cNvPr>
          <p:cNvCxnSpPr/>
          <p:nvPr/>
        </p:nvCxnSpPr>
        <p:spPr>
          <a:xfrm>
            <a:off x="500842" y="1400175"/>
            <a:ext cx="2804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2A70B16-294F-491A-9A8B-51F016B9D768}"/>
              </a:ext>
            </a:extLst>
          </p:cNvPr>
          <p:cNvCxnSpPr/>
          <p:nvPr/>
        </p:nvCxnSpPr>
        <p:spPr>
          <a:xfrm>
            <a:off x="491317" y="1933575"/>
            <a:ext cx="2804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5411423-FFA7-408D-8DD6-81DEEAFC66F0}"/>
              </a:ext>
            </a:extLst>
          </p:cNvPr>
          <p:cNvCxnSpPr/>
          <p:nvPr/>
        </p:nvCxnSpPr>
        <p:spPr>
          <a:xfrm>
            <a:off x="491317" y="2457450"/>
            <a:ext cx="2804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E15E4F-CE58-484F-972B-1FE6A4230A8E}"/>
              </a:ext>
            </a:extLst>
          </p:cNvPr>
          <p:cNvCxnSpPr/>
          <p:nvPr/>
        </p:nvCxnSpPr>
        <p:spPr>
          <a:xfrm>
            <a:off x="491317" y="2981325"/>
            <a:ext cx="2804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EFC8F88-33B5-48BA-932C-C62FF3B48698}"/>
              </a:ext>
            </a:extLst>
          </p:cNvPr>
          <p:cNvCxnSpPr/>
          <p:nvPr/>
        </p:nvCxnSpPr>
        <p:spPr>
          <a:xfrm>
            <a:off x="500842" y="3524250"/>
            <a:ext cx="2804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1837C1-CCD0-4D07-8740-7EBAE467B305}"/>
              </a:ext>
            </a:extLst>
          </p:cNvPr>
          <p:cNvCxnSpPr/>
          <p:nvPr/>
        </p:nvCxnSpPr>
        <p:spPr>
          <a:xfrm>
            <a:off x="491317" y="4057650"/>
            <a:ext cx="2804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F296F48-AF5E-4813-B7FB-173919EE67B7}"/>
              </a:ext>
            </a:extLst>
          </p:cNvPr>
          <p:cNvCxnSpPr/>
          <p:nvPr/>
        </p:nvCxnSpPr>
        <p:spPr>
          <a:xfrm>
            <a:off x="500842" y="5105400"/>
            <a:ext cx="2804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5A299C9-39BE-46AA-9373-2384E4CEB6C9}"/>
              </a:ext>
            </a:extLst>
          </p:cNvPr>
          <p:cNvCxnSpPr/>
          <p:nvPr/>
        </p:nvCxnSpPr>
        <p:spPr>
          <a:xfrm>
            <a:off x="491317" y="5638800"/>
            <a:ext cx="2804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17CA1C-F397-4C8C-B3A8-ECD43D95C7AC}"/>
              </a:ext>
            </a:extLst>
          </p:cNvPr>
          <p:cNvCxnSpPr/>
          <p:nvPr/>
        </p:nvCxnSpPr>
        <p:spPr>
          <a:xfrm>
            <a:off x="500842" y="6172200"/>
            <a:ext cx="2804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D9035C1-E7DC-4F32-B7C4-4EE3997C59E6}"/>
              </a:ext>
            </a:extLst>
          </p:cNvPr>
          <p:cNvCxnSpPr/>
          <p:nvPr/>
        </p:nvCxnSpPr>
        <p:spPr>
          <a:xfrm>
            <a:off x="6377129" y="6153150"/>
            <a:ext cx="2804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43BF89C-E728-4B2D-A6B5-55D43B4D6D04}"/>
              </a:ext>
            </a:extLst>
          </p:cNvPr>
          <p:cNvCxnSpPr/>
          <p:nvPr/>
        </p:nvCxnSpPr>
        <p:spPr>
          <a:xfrm>
            <a:off x="6377129" y="5629275"/>
            <a:ext cx="2804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F0E2955-643E-41C2-BCE5-380EBA14971E}"/>
              </a:ext>
            </a:extLst>
          </p:cNvPr>
          <p:cNvCxnSpPr/>
          <p:nvPr/>
        </p:nvCxnSpPr>
        <p:spPr>
          <a:xfrm>
            <a:off x="6377129" y="5105400"/>
            <a:ext cx="2804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76D906-2192-41AC-A499-C42D4C08E168}"/>
              </a:ext>
            </a:extLst>
          </p:cNvPr>
          <p:cNvCxnSpPr/>
          <p:nvPr/>
        </p:nvCxnSpPr>
        <p:spPr>
          <a:xfrm>
            <a:off x="6377129" y="4562475"/>
            <a:ext cx="2804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E7B3FF3-81A3-4242-B644-30705236C7F7}"/>
              </a:ext>
            </a:extLst>
          </p:cNvPr>
          <p:cNvCxnSpPr/>
          <p:nvPr/>
        </p:nvCxnSpPr>
        <p:spPr>
          <a:xfrm>
            <a:off x="6377129" y="4057650"/>
            <a:ext cx="2804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41E0F34-F33C-4685-9373-8A5AEA20D9E0}"/>
              </a:ext>
            </a:extLst>
          </p:cNvPr>
          <p:cNvCxnSpPr/>
          <p:nvPr/>
        </p:nvCxnSpPr>
        <p:spPr>
          <a:xfrm>
            <a:off x="6377129" y="3524250"/>
            <a:ext cx="2804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39C314B-7F7A-48D7-90A7-3B3717E8DA6B}"/>
              </a:ext>
            </a:extLst>
          </p:cNvPr>
          <p:cNvCxnSpPr/>
          <p:nvPr/>
        </p:nvCxnSpPr>
        <p:spPr>
          <a:xfrm>
            <a:off x="6377129" y="2981325"/>
            <a:ext cx="2804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84E2B2D-F694-40D1-B914-31194224B33C}"/>
              </a:ext>
            </a:extLst>
          </p:cNvPr>
          <p:cNvCxnSpPr/>
          <p:nvPr/>
        </p:nvCxnSpPr>
        <p:spPr>
          <a:xfrm>
            <a:off x="6377129" y="2457450"/>
            <a:ext cx="2804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076AF0D-CC45-4FB2-B52F-A9D8DADD85E8}"/>
              </a:ext>
            </a:extLst>
          </p:cNvPr>
          <p:cNvCxnSpPr/>
          <p:nvPr/>
        </p:nvCxnSpPr>
        <p:spPr>
          <a:xfrm>
            <a:off x="6377129" y="1933575"/>
            <a:ext cx="2804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13AED615-06D4-4137-ACBD-BB2FA1CAADBA}"/>
              </a:ext>
            </a:extLst>
          </p:cNvPr>
          <p:cNvSpPr/>
          <p:nvPr/>
        </p:nvSpPr>
        <p:spPr>
          <a:xfrm>
            <a:off x="8410191" y="1712217"/>
            <a:ext cx="300281" cy="47944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C69428-6BB3-42ED-93EA-9380EC3A2635}"/>
              </a:ext>
            </a:extLst>
          </p:cNvPr>
          <p:cNvSpPr/>
          <p:nvPr/>
        </p:nvSpPr>
        <p:spPr>
          <a:xfrm>
            <a:off x="818105" y="342901"/>
            <a:ext cx="439194" cy="34289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263D79-3C7F-41AF-AC4D-FA9503569801}"/>
              </a:ext>
            </a:extLst>
          </p:cNvPr>
          <p:cNvSpPr/>
          <p:nvPr/>
        </p:nvSpPr>
        <p:spPr>
          <a:xfrm>
            <a:off x="2547906" y="176580"/>
            <a:ext cx="292376" cy="26791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485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3BD7EF4D-FCFE-4530-9CFC-5CCCD9CDBD83}"/>
              </a:ext>
            </a:extLst>
          </p:cNvPr>
          <p:cNvGrpSpPr/>
          <p:nvPr/>
        </p:nvGrpSpPr>
        <p:grpSpPr>
          <a:xfrm>
            <a:off x="7397268" y="25898"/>
            <a:ext cx="4730086" cy="4770830"/>
            <a:chOff x="7407517" y="360218"/>
            <a:chExt cx="4730086" cy="477083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13A2A98-CD3B-418D-81F6-F6CCB94CBF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7" t="37734" r="20200" b="10367"/>
            <a:stretch/>
          </p:blipFill>
          <p:spPr>
            <a:xfrm>
              <a:off x="7942664" y="3916841"/>
              <a:ext cx="4133697" cy="117463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51738FF-1429-4F9B-B244-C8F7E6E092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292" t="11727" r="7068" b="46880"/>
            <a:stretch/>
          </p:blipFill>
          <p:spPr>
            <a:xfrm>
              <a:off x="7407517" y="360218"/>
              <a:ext cx="4730086" cy="33474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AA4D99D-A501-48D3-BF97-D2050590D8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543" t="83211" r="28282" b="12763"/>
            <a:stretch/>
          </p:blipFill>
          <p:spPr>
            <a:xfrm>
              <a:off x="7932490" y="3574464"/>
              <a:ext cx="4205113" cy="300644"/>
            </a:xfrm>
            <a:prstGeom prst="rect">
              <a:avLst/>
            </a:prstGeom>
          </p:spPr>
        </p:pic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7069902-1FEB-4AC2-82D9-2C3A5FE222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99371" y="462115"/>
              <a:ext cx="18922" cy="46689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C550DCA-101D-45BD-8ABE-13BA1F75B6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58407" y="511912"/>
              <a:ext cx="0" cy="46191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6F874D0-98F2-4B8C-A3E3-9237B1156E25}"/>
                </a:ext>
              </a:extLst>
            </p:cNvPr>
            <p:cNvSpPr/>
            <p:nvPr/>
          </p:nvSpPr>
          <p:spPr>
            <a:xfrm>
              <a:off x="10566405" y="562974"/>
              <a:ext cx="1431878" cy="3452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FAD3668-F3D6-45F6-9438-054AA537DCA1}"/>
                </a:ext>
              </a:extLst>
            </p:cNvPr>
            <p:cNvSpPr/>
            <p:nvPr/>
          </p:nvSpPr>
          <p:spPr>
            <a:xfrm>
              <a:off x="10119697" y="1275242"/>
              <a:ext cx="1806161" cy="3452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C1669B5-60AB-482F-BBE9-5CF2C4A8D228}"/>
                </a:ext>
              </a:extLst>
            </p:cNvPr>
            <p:cNvSpPr/>
            <p:nvPr/>
          </p:nvSpPr>
          <p:spPr>
            <a:xfrm>
              <a:off x="9511870" y="2107902"/>
              <a:ext cx="2307623" cy="3452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DF71070-164A-464F-8823-B2EE5ECAAE6A}"/>
                </a:ext>
              </a:extLst>
            </p:cNvPr>
            <p:cNvSpPr/>
            <p:nvPr/>
          </p:nvSpPr>
          <p:spPr>
            <a:xfrm>
              <a:off x="10204733" y="2800941"/>
              <a:ext cx="1479268" cy="3452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3EBBCD7-5D67-4F81-9358-1AFE90BE50FF}"/>
                </a:ext>
              </a:extLst>
            </p:cNvPr>
            <p:cNvCxnSpPr>
              <a:cxnSpLocks/>
            </p:cNvCxnSpPr>
            <p:nvPr/>
          </p:nvCxnSpPr>
          <p:spPr>
            <a:xfrm>
              <a:off x="8331200" y="1893569"/>
              <a:ext cx="1282700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29089D5-AA11-4B3E-AB5C-FB4CF491E234}"/>
                </a:ext>
              </a:extLst>
            </p:cNvPr>
            <p:cNvCxnSpPr>
              <a:cxnSpLocks/>
            </p:cNvCxnSpPr>
            <p:nvPr/>
          </p:nvCxnSpPr>
          <p:spPr>
            <a:xfrm>
              <a:off x="9728200" y="1423669"/>
              <a:ext cx="2409403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E14A148-DB91-4BCD-98BB-BC72A9AA4AEE}"/>
                </a:ext>
              </a:extLst>
            </p:cNvPr>
            <p:cNvCxnSpPr>
              <a:cxnSpLocks/>
            </p:cNvCxnSpPr>
            <p:nvPr/>
          </p:nvCxnSpPr>
          <p:spPr>
            <a:xfrm>
              <a:off x="8089900" y="2635348"/>
              <a:ext cx="241300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76BFF1E-D6E6-462B-9BD3-C79AC7189CAE}"/>
                </a:ext>
              </a:extLst>
            </p:cNvPr>
            <p:cNvCxnSpPr>
              <a:cxnSpLocks/>
            </p:cNvCxnSpPr>
            <p:nvPr/>
          </p:nvCxnSpPr>
          <p:spPr>
            <a:xfrm>
              <a:off x="8623300" y="2421527"/>
              <a:ext cx="888570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CC322A9-7715-4EB2-80B5-C7BCF8553311}"/>
                </a:ext>
              </a:extLst>
            </p:cNvPr>
            <p:cNvCxnSpPr>
              <a:cxnSpLocks/>
            </p:cNvCxnSpPr>
            <p:nvPr/>
          </p:nvCxnSpPr>
          <p:spPr>
            <a:xfrm>
              <a:off x="9647554" y="2280540"/>
              <a:ext cx="1675168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28C9808-F235-47F3-BD01-E6503C6B107E}"/>
              </a:ext>
            </a:extLst>
          </p:cNvPr>
          <p:cNvGrpSpPr/>
          <p:nvPr/>
        </p:nvGrpSpPr>
        <p:grpSpPr>
          <a:xfrm>
            <a:off x="119127" y="85898"/>
            <a:ext cx="7264533" cy="4671258"/>
            <a:chOff x="193718" y="368778"/>
            <a:chExt cx="7264533" cy="467125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78C9A67-B65E-47DC-A435-EA5023AD7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557" t="13500" r="42128" b="47133"/>
            <a:stretch/>
          </p:blipFill>
          <p:spPr>
            <a:xfrm>
              <a:off x="193718" y="404155"/>
              <a:ext cx="7129985" cy="34566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9CF0F0A-29F2-4C18-B5E1-A1843F538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795" t="84016" r="47939" b="12670"/>
            <a:stretch/>
          </p:blipFill>
          <p:spPr>
            <a:xfrm>
              <a:off x="1108364" y="3753444"/>
              <a:ext cx="6349887" cy="34527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198E82-69BA-4C58-BC06-3B47BE29C1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3" t="34204" r="10495" b="10715"/>
            <a:stretch/>
          </p:blipFill>
          <p:spPr>
            <a:xfrm>
              <a:off x="799816" y="4127393"/>
              <a:ext cx="6467385" cy="836336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1EF0ECA-D486-4501-B999-2D1350D49F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1986" y="368778"/>
              <a:ext cx="20331" cy="46188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FF84600-49C7-4221-A438-3FD7CD4527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4795" y="368778"/>
              <a:ext cx="20414" cy="46188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A8E1190-A393-4C88-B8DE-826E84281E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2317" y="445769"/>
              <a:ext cx="5571386" cy="768532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C609E4-7058-4E88-A402-BD54043944E6}"/>
                </a:ext>
              </a:extLst>
            </p:cNvPr>
            <p:cNvSpPr/>
            <p:nvPr/>
          </p:nvSpPr>
          <p:spPr>
            <a:xfrm>
              <a:off x="1738709" y="4127393"/>
              <a:ext cx="1022891" cy="5949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3D401B2-D073-4A03-B3F5-16F85446E980}"/>
                </a:ext>
              </a:extLst>
            </p:cNvPr>
            <p:cNvSpPr/>
            <p:nvPr/>
          </p:nvSpPr>
          <p:spPr>
            <a:xfrm>
              <a:off x="5288791" y="4127393"/>
              <a:ext cx="1015273" cy="5949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97DB724-240F-4A7A-9CB1-C6B6FBCA4796}"/>
                </a:ext>
              </a:extLst>
            </p:cNvPr>
            <p:cNvSpPr/>
            <p:nvPr/>
          </p:nvSpPr>
          <p:spPr>
            <a:xfrm>
              <a:off x="5304462" y="431175"/>
              <a:ext cx="995673" cy="7831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DB11ED-E5DA-41EC-825C-03296E7C5AC1}"/>
                </a:ext>
              </a:extLst>
            </p:cNvPr>
            <p:cNvSpPr/>
            <p:nvPr/>
          </p:nvSpPr>
          <p:spPr>
            <a:xfrm>
              <a:off x="1738709" y="404156"/>
              <a:ext cx="1056914" cy="8101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FC71788-86B4-4CAC-98ED-1BF27CE7DF4D}"/>
                </a:ext>
              </a:extLst>
            </p:cNvPr>
            <p:cNvSpPr/>
            <p:nvPr/>
          </p:nvSpPr>
          <p:spPr>
            <a:xfrm>
              <a:off x="6781192" y="428682"/>
              <a:ext cx="535788" cy="78561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A3D771C-071C-4B07-9651-DAA9BF298986}"/>
                </a:ext>
              </a:extLst>
            </p:cNvPr>
            <p:cNvSpPr/>
            <p:nvPr/>
          </p:nvSpPr>
          <p:spPr>
            <a:xfrm>
              <a:off x="6794801" y="4144480"/>
              <a:ext cx="488773" cy="5949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3E193A1-FFA5-4E23-BE30-F24BEA197A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7687" y="396469"/>
              <a:ext cx="20414" cy="46188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863903A-F99B-460C-B6A5-080916E254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2495" y="406974"/>
              <a:ext cx="20414" cy="46188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C2E57F1-8BF6-4990-AD60-5C5195E306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8875" y="421178"/>
              <a:ext cx="20414" cy="46188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229666A-9635-4B5A-94C0-037A2A6FBF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17" y="384764"/>
              <a:ext cx="20414" cy="46188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ubtítulo 2">
            <a:extLst>
              <a:ext uri="{FF2B5EF4-FFF2-40B4-BE49-F238E27FC236}">
                <a16:creationId xmlns:a16="http://schemas.microsoft.com/office/drawing/2014/main" id="{42F6D8C4-C865-41D5-9808-9F797FF50359}"/>
              </a:ext>
            </a:extLst>
          </p:cNvPr>
          <p:cNvSpPr txBox="1">
            <a:spLocks/>
          </p:cNvSpPr>
          <p:nvPr/>
        </p:nvSpPr>
        <p:spPr>
          <a:xfrm>
            <a:off x="119127" y="4802914"/>
            <a:ext cx="7630119" cy="1969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pt-BR" sz="1500" b="1" dirty="0">
                <a:latin typeface="Arial" pitchFamily="34" charset="0"/>
                <a:cs typeface="Arial" pitchFamily="34" charset="0"/>
              </a:rPr>
              <a:t>Propagação da Banda Convectiva (ROL) desde o dia -30 (Oceano Índico) até decaimento no leste da África (dia +10 a +15)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pt-BR" sz="1500" b="1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pt-BR" sz="1500" b="1" dirty="0">
                <a:latin typeface="Arial" pitchFamily="34" charset="0"/>
                <a:cs typeface="Arial" pitchFamily="34" charset="0"/>
              </a:rPr>
              <a:t>América do Sul é atingida em torno do dia 0. As anomalias de Precipitação do Brasil Tropical estão entre dia -10 a +10 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pt-BR" sz="1500" b="1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pt-BR" sz="1500" b="1" dirty="0">
                <a:latin typeface="Arial" pitchFamily="34" charset="0"/>
                <a:cs typeface="Arial" pitchFamily="34" charset="0"/>
              </a:rPr>
              <a:t>Anomalias de Precipitação coincidem temporalmente com a Propagação do MJO</a:t>
            </a:r>
            <a:endParaRPr lang="pt-BR" sz="1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Subtítulo 2">
            <a:extLst>
              <a:ext uri="{FF2B5EF4-FFF2-40B4-BE49-F238E27FC236}">
                <a16:creationId xmlns:a16="http://schemas.microsoft.com/office/drawing/2014/main" id="{8CE787DD-0404-4B81-8C15-857C6170A621}"/>
              </a:ext>
            </a:extLst>
          </p:cNvPr>
          <p:cNvSpPr txBox="1">
            <a:spLocks/>
          </p:cNvSpPr>
          <p:nvPr/>
        </p:nvSpPr>
        <p:spPr>
          <a:xfrm>
            <a:off x="7895890" y="5254920"/>
            <a:ext cx="3972469" cy="843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pt-BR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Anomalias de Precipitação </a:t>
            </a:r>
          </a:p>
          <a:p>
            <a:pPr lvl="0" algn="ctr"/>
            <a:r>
              <a:rPr lang="pt-BR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&amp;</a:t>
            </a:r>
          </a:p>
          <a:p>
            <a:pPr lvl="0" algn="ctr"/>
            <a:r>
              <a:rPr lang="pt-BR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Anomalias Convectivas de Ampla Escala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45D496F5-074A-4504-966F-9D79030FE36B}"/>
              </a:ext>
            </a:extLst>
          </p:cNvPr>
          <p:cNvSpPr/>
          <p:nvPr/>
        </p:nvSpPr>
        <p:spPr>
          <a:xfrm>
            <a:off x="7536873" y="4796728"/>
            <a:ext cx="283959" cy="185345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EAC0009-2B39-41CE-99BF-5FEB7AC3F8BB}"/>
              </a:ext>
            </a:extLst>
          </p:cNvPr>
          <p:cNvCxnSpPr>
            <a:cxnSpLocks/>
          </p:cNvCxnSpPr>
          <p:nvPr/>
        </p:nvCxnSpPr>
        <p:spPr>
          <a:xfrm flipV="1">
            <a:off x="1420875" y="966797"/>
            <a:ext cx="5571386" cy="768532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2C2A8F9-26E7-4800-9281-416C3ABE2F3E}"/>
              </a:ext>
            </a:extLst>
          </p:cNvPr>
          <p:cNvCxnSpPr>
            <a:cxnSpLocks/>
          </p:cNvCxnSpPr>
          <p:nvPr/>
        </p:nvCxnSpPr>
        <p:spPr>
          <a:xfrm flipV="1">
            <a:off x="2906967" y="1987496"/>
            <a:ext cx="4162110" cy="524051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E77745B-141A-45CA-AD3E-B96A6784E27A}"/>
              </a:ext>
            </a:extLst>
          </p:cNvPr>
          <p:cNvCxnSpPr>
            <a:cxnSpLocks/>
          </p:cNvCxnSpPr>
          <p:nvPr/>
        </p:nvCxnSpPr>
        <p:spPr>
          <a:xfrm flipV="1">
            <a:off x="2037376" y="2811898"/>
            <a:ext cx="5155234" cy="560509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201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5627</TotalTime>
  <Words>1829</Words>
  <Application>Microsoft Office PowerPoint</Application>
  <PresentationFormat>Widescreen</PresentationFormat>
  <Paragraphs>330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andremedeiros197@hotmail.com</dc:creator>
  <cp:lastModifiedBy>andremedeiros197@hotmail.com</cp:lastModifiedBy>
  <cp:revision>453</cp:revision>
  <dcterms:created xsi:type="dcterms:W3CDTF">2019-08-09T15:00:26Z</dcterms:created>
  <dcterms:modified xsi:type="dcterms:W3CDTF">2019-09-03T18:29:04Z</dcterms:modified>
</cp:coreProperties>
</file>