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7"/>
  </p:notesMasterIdLst>
  <p:handoutMasterIdLst>
    <p:handoutMasterId r:id="rId28"/>
  </p:handoutMasterIdLst>
  <p:sldIdLst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90" r:id="rId21"/>
    <p:sldId id="285" r:id="rId22"/>
    <p:sldId id="286" r:id="rId23"/>
    <p:sldId id="287" r:id="rId24"/>
    <p:sldId id="288" r:id="rId25"/>
    <p:sldId id="289" r:id="rId26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451BE0-6BC3-409B-BABD-6A0AEC930652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63CFFE-8462-416E-AEB2-4E7281CE0770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4139707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BBE6C5-4048-4AB5-A9FB-5B0F0F0C31B0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1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E81925-CA98-455D-A45B-7A71D36D9055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629094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4E81925-CA98-455D-A45B-7A71D36D9055}" type="slidenum">
              <a:rPr lang="pt-BR" noProof="1" smtClean="0"/>
              <a:t>1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55126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1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7156691B-606A-4A18-9040-DF3BBD39CE59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F0DAB-B11F-4860-8696-BDB4D10266BE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1159DC-B34B-4036-AA64-C9B3D7ECE26A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D139B4-631E-4B47-85D1-A55966C69E5D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B8CC2601-A1F2-4767-BE9E-A8DFF34EE86C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 smtClean="0"/>
              <a:t>Clique para editar o título mestre</a:t>
            </a:r>
            <a:endParaRPr lang="pt-BR" noProof="1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702AC-717B-4531-ADF0-0E86CFAEDDAC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1DF838-D2FD-4411-A217-5DE0B663B7DD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0C09EB-A06C-4A00-8538-45529CE03058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80ACB-AF8D-4655-9B66-678846D91254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1DC66-79B0-4814-8C20-B4C03308B5C0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endParaRPr lang="pt-BR" noProof="1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  <p:sp>
        <p:nvSpPr>
          <p:cNvPr id="12" name="Retângulo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1" smtClean="0"/>
              <a:t>Clique no ícone para adicionar uma imagem</a:t>
            </a:r>
            <a:endParaRPr lang="pt-BR" noProof="1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E04BDC4-2090-4455-83DC-2DFB8AB08B97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  <p:sp>
        <p:nvSpPr>
          <p:cNvPr id="10" name="Retângulo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8E198D-BE24-457A-B2A5-199E7C8D600A}" type="datetime1">
              <a:rPr lang="pt-BR" noProof="1" smtClean="0"/>
              <a:t>01/10/2019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9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pic>
        <p:nvPicPr>
          <p:cNvPr id="5" name="Imagem 4" descr="camadas de seda branca na tela de fundo">
            <a:extLst>
              <a:ext uri="{FF2B5EF4-FFF2-40B4-BE49-F238E27FC236}">
                <a16:creationId xmlns:a16="http://schemas.microsoft.com/office/drawing/2014/main" xmlns="" id="{F64AC3CD-1328-415A-B204-EEA3F73A9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>
          <a:xfrm>
            <a:off x="0" y="-7200"/>
            <a:ext cx="12204798" cy="6865200"/>
          </a:xfrm>
          <a:prstGeom prst="rect">
            <a:avLst/>
          </a:prstGeom>
        </p:spPr>
      </p:pic>
      <p:sp>
        <p:nvSpPr>
          <p:cNvPr id="23" name="Retângulo 11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6AE06C-CFD8-4FEF-B40F-369A5B06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 rtlCol="0">
            <a:normAutofit/>
          </a:bodyPr>
          <a:lstStyle/>
          <a:p>
            <a:pPr rtl="0"/>
            <a:r>
              <a:rPr lang="pt-BR" noProof="1"/>
              <a:t>Title Lorem Ipsum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6CBB618-D822-4C25-B8B8-6F165AAF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noProof="1"/>
              <a:t>Sit Dolor Amet</a:t>
            </a:r>
          </a:p>
        </p:txBody>
      </p:sp>
      <p:sp>
        <p:nvSpPr>
          <p:cNvPr id="24" name="Retângulo 13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94" y="1411615"/>
            <a:ext cx="9335181" cy="40442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825306" y="6368650"/>
            <a:ext cx="309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 Elen Daiane </a:t>
            </a:r>
            <a:r>
              <a:rPr lang="pt-BR" dirty="0" err="1" smtClean="0"/>
              <a:t>Pelissaro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518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5" y="1323760"/>
            <a:ext cx="3282715" cy="5385051"/>
          </a:xfr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61693" y="448490"/>
            <a:ext cx="10058400" cy="943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200" dirty="0"/>
              <a:t>4 - Taxas de crescimento e frequências de fase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05" y="2155284"/>
            <a:ext cx="3939568" cy="455352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16410" y="4462040"/>
            <a:ext cx="44401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 </a:t>
            </a:r>
            <a:r>
              <a:rPr lang="pt-BR" sz="1400" dirty="0" smtClean="0"/>
              <a:t>– </a:t>
            </a:r>
            <a:r>
              <a:rPr lang="pt-BR" sz="1400" dirty="0" err="1" smtClean="0"/>
              <a:t>Ciclogênese</a:t>
            </a:r>
            <a:r>
              <a:rPr lang="pt-BR" sz="1400" dirty="0" smtClean="0"/>
              <a:t>: T &lt; 5.5 dias</a:t>
            </a:r>
          </a:p>
          <a:p>
            <a:pPr algn="ctr"/>
            <a:endParaRPr lang="pt-BR" sz="1400" dirty="0"/>
          </a:p>
          <a:p>
            <a:pPr algn="ctr"/>
            <a:r>
              <a:rPr lang="pt-BR" sz="1400" dirty="0" smtClean="0"/>
              <a:t>II – Bloqueios: 5.5 ≤ T &lt; 11 dias</a:t>
            </a:r>
          </a:p>
          <a:p>
            <a:pPr algn="ctr"/>
            <a:endParaRPr lang="pt-BR" sz="1400" dirty="0"/>
          </a:p>
          <a:p>
            <a:pPr algn="ctr"/>
            <a:r>
              <a:rPr lang="pt-BR" sz="1400" dirty="0" smtClean="0"/>
              <a:t>III – Intermediário: 11 ≤ T &lt;17 dias</a:t>
            </a:r>
          </a:p>
          <a:p>
            <a:pPr algn="ctr"/>
            <a:endParaRPr lang="pt-BR" sz="1400" dirty="0"/>
          </a:p>
          <a:p>
            <a:pPr algn="ctr"/>
            <a:r>
              <a:rPr lang="pt-BR" sz="1400" dirty="0" smtClean="0"/>
              <a:t>IV – Modos de baixa frequência: T ≥ 17 dias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68130" y="1803733"/>
            <a:ext cx="4588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BR" sz="1400" dirty="0" smtClean="0"/>
              <a:t>Equações resolvidas no modelo para  o domínio global, resultando em modos nos dois hemisférios;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400" dirty="0"/>
          </a:p>
          <a:p>
            <a:pPr algn="ctr"/>
            <a:r>
              <a:rPr lang="pt-BR" sz="1400" dirty="0" smtClean="0"/>
              <a:t>Modos com amplitude significativa:</a:t>
            </a:r>
          </a:p>
          <a:p>
            <a:pPr algn="ctr"/>
            <a:r>
              <a:rPr lang="pt-BR" sz="1400" dirty="0"/>
              <a:t> </a:t>
            </a:r>
            <a:r>
              <a:rPr lang="pt-BR" sz="1400" dirty="0" smtClean="0"/>
              <a:t>Janeiro : 34/65 </a:t>
            </a:r>
          </a:p>
          <a:p>
            <a:pPr algn="ctr"/>
            <a:r>
              <a:rPr lang="pt-BR" sz="1400" dirty="0" smtClean="0"/>
              <a:t>Julho:  90% de 60 modos, por isso foi feito um subconjunto com os principais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182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382" y="2749234"/>
            <a:ext cx="11703721" cy="77057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5 - Estrutura dos modos de perturbação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657600"/>
            <a:ext cx="12192001" cy="128180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Análise das estruturas verticais e horizontais de alguns modos instáveis das 4 classificações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612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073" y="420921"/>
            <a:ext cx="11430000" cy="63202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 – </a:t>
            </a:r>
            <a:r>
              <a:rPr lang="pt-BR" sz="3600" dirty="0" err="1" smtClean="0"/>
              <a:t>Ciclogênese</a:t>
            </a:r>
            <a:r>
              <a:rPr lang="pt-BR" sz="3600" dirty="0" smtClean="0"/>
              <a:t>: Janeiro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6" y="1350963"/>
            <a:ext cx="8147950" cy="4649787"/>
          </a:xfrm>
        </p:spPr>
      </p:pic>
      <p:sp>
        <p:nvSpPr>
          <p:cNvPr id="8" name="CaixaDeTexto 7"/>
          <p:cNvSpPr txBox="1"/>
          <p:nvPr/>
        </p:nvSpPr>
        <p:spPr>
          <a:xfrm>
            <a:off x="506808" y="2625926"/>
            <a:ext cx="2979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Modo 1, período 2.1 dias</a:t>
            </a:r>
          </a:p>
          <a:p>
            <a:endParaRPr lang="pt-BR" dirty="0"/>
          </a:p>
          <a:p>
            <a:pPr algn="ctr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amplitude </a:t>
            </a:r>
            <a:r>
              <a:rPr lang="pt-BR" dirty="0" smtClean="0"/>
              <a:t>máxima </a:t>
            </a:r>
            <a:r>
              <a:rPr lang="pt-BR" dirty="0"/>
              <a:t>ocorre levemente a jusante de onde o critério </a:t>
            </a:r>
            <a:r>
              <a:rPr lang="pt-BR" dirty="0" smtClean="0"/>
              <a:t>Phillips é máximo – região máxima do jato Polar </a:t>
            </a:r>
            <a:endParaRPr lang="pt-BR" dirty="0"/>
          </a:p>
        </p:txBody>
      </p:sp>
      <p:sp>
        <p:nvSpPr>
          <p:cNvPr id="5" name="Forma livre 4"/>
          <p:cNvSpPr/>
          <p:nvPr/>
        </p:nvSpPr>
        <p:spPr>
          <a:xfrm>
            <a:off x="10001715" y="3859039"/>
            <a:ext cx="438100" cy="282510"/>
          </a:xfrm>
          <a:custGeom>
            <a:avLst/>
            <a:gdLst>
              <a:gd name="connsiteX0" fmla="*/ 213703 w 438100"/>
              <a:gd name="connsiteY0" fmla="*/ 1761 h 282510"/>
              <a:gd name="connsiteX1" fmla="*/ 435376 w 438100"/>
              <a:gd name="connsiteY1" fmla="*/ 121834 h 282510"/>
              <a:gd name="connsiteX2" fmla="*/ 315303 w 438100"/>
              <a:gd name="connsiteY2" fmla="*/ 278852 h 282510"/>
              <a:gd name="connsiteX3" fmla="*/ 1267 w 438100"/>
              <a:gd name="connsiteY3" fmla="*/ 214197 h 282510"/>
              <a:gd name="connsiteX4" fmla="*/ 213703 w 438100"/>
              <a:gd name="connsiteY4" fmla="*/ 1761 h 28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00" h="282510">
                <a:moveTo>
                  <a:pt x="213703" y="1761"/>
                </a:moveTo>
                <a:cubicBezTo>
                  <a:pt x="286054" y="-13633"/>
                  <a:pt x="418443" y="75652"/>
                  <a:pt x="435376" y="121834"/>
                </a:cubicBezTo>
                <a:cubicBezTo>
                  <a:pt x="452309" y="168016"/>
                  <a:pt x="387654" y="263458"/>
                  <a:pt x="315303" y="278852"/>
                </a:cubicBezTo>
                <a:cubicBezTo>
                  <a:pt x="242952" y="294246"/>
                  <a:pt x="18200" y="258840"/>
                  <a:pt x="1267" y="214197"/>
                </a:cubicBezTo>
                <a:cubicBezTo>
                  <a:pt x="-15666" y="169555"/>
                  <a:pt x="141352" y="17155"/>
                  <a:pt x="213703" y="1761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48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68" y="0"/>
            <a:ext cx="7020232" cy="6858000"/>
          </a:xfr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74073" y="420921"/>
            <a:ext cx="4492895" cy="63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 smtClean="0"/>
              <a:t>I – </a:t>
            </a:r>
            <a:r>
              <a:rPr lang="pt-BR" sz="3600" dirty="0" err="1" smtClean="0"/>
              <a:t>Ciclogênese</a:t>
            </a:r>
            <a:r>
              <a:rPr lang="pt-BR" sz="3600" dirty="0" smtClean="0"/>
              <a:t>: Julho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806245" y="1347019"/>
            <a:ext cx="2723536" cy="99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84152" y="1967345"/>
            <a:ext cx="2418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Máximos dos dois modos a jusante da Austrália, coincidindo com o Jato Polar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65006" y="4064999"/>
            <a:ext cx="2064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Os outros modos são similares, diferindo na localização de máximos e no formato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10169238" y="1967345"/>
            <a:ext cx="369454" cy="264578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116620" y="5350549"/>
            <a:ext cx="369454" cy="264578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07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291" y="254667"/>
            <a:ext cx="10058400" cy="1010715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II – Bloqueios: Janeiro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74" y="145329"/>
            <a:ext cx="6503962" cy="6587455"/>
          </a:xfrm>
        </p:spPr>
      </p:pic>
      <p:sp>
        <p:nvSpPr>
          <p:cNvPr id="3" name="CaixaDeTexto 2"/>
          <p:cNvSpPr txBox="1"/>
          <p:nvPr/>
        </p:nvSpPr>
        <p:spPr>
          <a:xfrm>
            <a:off x="1046932" y="2519378"/>
            <a:ext cx="30971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algn="ctr"/>
            <a:r>
              <a:rPr lang="pt-BR" dirty="0"/>
              <a:t>A</a:t>
            </a:r>
            <a:r>
              <a:rPr lang="pt-BR" dirty="0" smtClean="0"/>
              <a:t>s </a:t>
            </a:r>
            <a:r>
              <a:rPr lang="pt-BR" dirty="0"/>
              <a:t>principais regiões de bloqueio estão na região </a:t>
            </a:r>
            <a:r>
              <a:rPr lang="pt-BR" dirty="0" smtClean="0"/>
              <a:t>da Austrália /Nova </a:t>
            </a:r>
            <a:r>
              <a:rPr lang="pt-BR" dirty="0"/>
              <a:t>Z</a:t>
            </a:r>
            <a:r>
              <a:rPr lang="pt-BR" dirty="0" smtClean="0"/>
              <a:t>elândia</a:t>
            </a:r>
            <a:r>
              <a:rPr lang="pt-BR" dirty="0"/>
              <a:t>, a leste das ilhas </a:t>
            </a:r>
            <a:r>
              <a:rPr lang="pt-BR" dirty="0" smtClean="0"/>
              <a:t>Malvinas </a:t>
            </a:r>
            <a:r>
              <a:rPr lang="pt-BR" dirty="0"/>
              <a:t>e a </a:t>
            </a:r>
            <a:r>
              <a:rPr lang="pt-BR" dirty="0" smtClean="0"/>
              <a:t>sudeste </a:t>
            </a:r>
            <a:r>
              <a:rPr lang="pt-BR" dirty="0"/>
              <a:t>da </a:t>
            </a:r>
            <a:r>
              <a:rPr lang="pt-BR" dirty="0" smtClean="0"/>
              <a:t>África, concordando com Van </a:t>
            </a:r>
            <a:r>
              <a:rPr lang="pt-BR" dirty="0" err="1" smtClean="0"/>
              <a:t>Loon</a:t>
            </a:r>
            <a:r>
              <a:rPr lang="pt-BR" dirty="0"/>
              <a:t> </a:t>
            </a:r>
            <a:r>
              <a:rPr lang="pt-BR" dirty="0" smtClean="0"/>
              <a:t>(1956)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Estrutura </a:t>
            </a:r>
            <a:r>
              <a:rPr lang="pt-BR" dirty="0" err="1" smtClean="0"/>
              <a:t>baroclínica</a:t>
            </a:r>
            <a:r>
              <a:rPr lang="pt-BR" dirty="0" smtClean="0"/>
              <a:t>, condizente com o início dos bloqueios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48494" y="1553496"/>
            <a:ext cx="269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Modo 32, período de 7.6 dias 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 rot="20265199">
            <a:off x="7315200" y="914400"/>
            <a:ext cx="747252" cy="1278194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 rot="14059350">
            <a:off x="6494000" y="1071277"/>
            <a:ext cx="648112" cy="964438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 rot="15804034">
            <a:off x="6884216" y="1804253"/>
            <a:ext cx="648112" cy="964438"/>
          </a:xfrm>
          <a:prstGeom prst="ellipse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7218104" y="2900516"/>
            <a:ext cx="0" cy="8554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03" y="1182871"/>
            <a:ext cx="7443019" cy="4246150"/>
          </a:xfr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77539" y="172156"/>
            <a:ext cx="10058400" cy="10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dirty="0" smtClean="0"/>
              <a:t>II – Bloqueios: Julho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27210" y="2258749"/>
            <a:ext cx="2536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Modo 25, período de 6.6 dias</a:t>
            </a:r>
          </a:p>
          <a:p>
            <a:endParaRPr lang="pt-BR" dirty="0" smtClean="0"/>
          </a:p>
          <a:p>
            <a:pPr algn="ctr" fontAlgn="t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2510" y="3758365"/>
            <a:ext cx="373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pt-BR" dirty="0" smtClean="0"/>
              <a:t>Ocorrem amplitude maiores também em latitudes mais baixas em relação a Janeiro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40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" y="1528252"/>
            <a:ext cx="5605273" cy="3291639"/>
          </a:xfr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26290" y="254667"/>
            <a:ext cx="11660909" cy="10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200" dirty="0" smtClean="0"/>
              <a:t>IV – Modos anômalos de Baixa Frequência: Janeiro</a:t>
            </a:r>
            <a:endParaRPr lang="pt-BR" sz="3200" dirty="0"/>
          </a:p>
        </p:txBody>
      </p:sp>
      <p:pic>
        <p:nvPicPr>
          <p:cNvPr id="6" name="Espaço Reservado para Conteúd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24" y="1528251"/>
            <a:ext cx="5981242" cy="329163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300541" y="5490835"/>
            <a:ext cx="963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Maiores valores ao sul de 60ºS ,</a:t>
            </a:r>
            <a:r>
              <a:rPr lang="pt-BR" dirty="0"/>
              <a:t> </a:t>
            </a:r>
            <a:r>
              <a:rPr lang="pt-BR" dirty="0" smtClean="0"/>
              <a:t>modos </a:t>
            </a:r>
            <a:r>
              <a:rPr lang="pt-BR" dirty="0" err="1" smtClean="0"/>
              <a:t>barotrópicos</a:t>
            </a:r>
            <a:r>
              <a:rPr lang="pt-BR" dirty="0" smtClean="0"/>
              <a:t> como  a maioria dos modos de baixa frequência no HS;</a:t>
            </a:r>
          </a:p>
          <a:p>
            <a:endParaRPr lang="pt-BR" dirty="0" smtClean="0"/>
          </a:p>
          <a:p>
            <a:pPr algn="r"/>
            <a:r>
              <a:rPr lang="pt-BR" dirty="0" smtClean="0"/>
              <a:t>Padrões entre verão e inverno semelhantes;</a:t>
            </a:r>
          </a:p>
        </p:txBody>
      </p:sp>
      <p:sp>
        <p:nvSpPr>
          <p:cNvPr id="7" name="Elipse 6"/>
          <p:cNvSpPr/>
          <p:nvPr/>
        </p:nvSpPr>
        <p:spPr>
          <a:xfrm rot="15804034">
            <a:off x="1252451" y="2421305"/>
            <a:ext cx="696650" cy="1011952"/>
          </a:xfrm>
          <a:prstGeom prst="ellipse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>
          <a:xfrm>
            <a:off x="3701555" y="2593385"/>
            <a:ext cx="959892" cy="1233146"/>
          </a:xfrm>
          <a:custGeom>
            <a:avLst/>
            <a:gdLst>
              <a:gd name="connsiteX0" fmla="*/ 595142 w 959892"/>
              <a:gd name="connsiteY0" fmla="*/ 12163 h 1233146"/>
              <a:gd name="connsiteX1" fmla="*/ 83864 w 959892"/>
              <a:gd name="connsiteY1" fmla="*/ 90821 h 1233146"/>
              <a:gd name="connsiteX2" fmla="*/ 5206 w 959892"/>
              <a:gd name="connsiteY2" fmla="*/ 493944 h 1233146"/>
              <a:gd name="connsiteX3" fmla="*/ 133026 w 959892"/>
              <a:gd name="connsiteY3" fmla="*/ 661092 h 1233146"/>
              <a:gd name="connsiteX4" fmla="*/ 54368 w 959892"/>
              <a:gd name="connsiteY4" fmla="*/ 1034718 h 1233146"/>
              <a:gd name="connsiteX5" fmla="*/ 772122 w 959892"/>
              <a:gd name="connsiteY5" fmla="*/ 1231363 h 1233146"/>
              <a:gd name="connsiteX6" fmla="*/ 919606 w 959892"/>
              <a:gd name="connsiteY6" fmla="*/ 1123209 h 1233146"/>
              <a:gd name="connsiteX7" fmla="*/ 929439 w 959892"/>
              <a:gd name="connsiteY7" fmla="*/ 975725 h 1233146"/>
              <a:gd name="connsiteX8" fmla="*/ 555813 w 959892"/>
              <a:gd name="connsiteY8" fmla="*/ 710254 h 1233146"/>
              <a:gd name="connsiteX9" fmla="*/ 369000 w 959892"/>
              <a:gd name="connsiteY9" fmla="*/ 444783 h 1233146"/>
              <a:gd name="connsiteX10" fmla="*/ 555813 w 959892"/>
              <a:gd name="connsiteY10" fmla="*/ 277634 h 1233146"/>
              <a:gd name="connsiteX11" fmla="*/ 595142 w 959892"/>
              <a:gd name="connsiteY11" fmla="*/ 12163 h 12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892" h="1233146">
                <a:moveTo>
                  <a:pt x="595142" y="12163"/>
                </a:moveTo>
                <a:cubicBezTo>
                  <a:pt x="516484" y="-18972"/>
                  <a:pt x="182187" y="10524"/>
                  <a:pt x="83864" y="90821"/>
                </a:cubicBezTo>
                <a:cubicBezTo>
                  <a:pt x="-14459" y="171118"/>
                  <a:pt x="-2988" y="398899"/>
                  <a:pt x="5206" y="493944"/>
                </a:cubicBezTo>
                <a:cubicBezTo>
                  <a:pt x="13400" y="588989"/>
                  <a:pt x="124832" y="570963"/>
                  <a:pt x="133026" y="661092"/>
                </a:cubicBezTo>
                <a:cubicBezTo>
                  <a:pt x="141220" y="751221"/>
                  <a:pt x="-52148" y="939673"/>
                  <a:pt x="54368" y="1034718"/>
                </a:cubicBezTo>
                <a:cubicBezTo>
                  <a:pt x="160884" y="1129763"/>
                  <a:pt x="627916" y="1216615"/>
                  <a:pt x="772122" y="1231363"/>
                </a:cubicBezTo>
                <a:cubicBezTo>
                  <a:pt x="916328" y="1246111"/>
                  <a:pt x="893387" y="1165815"/>
                  <a:pt x="919606" y="1123209"/>
                </a:cubicBezTo>
                <a:cubicBezTo>
                  <a:pt x="945825" y="1080603"/>
                  <a:pt x="990071" y="1044551"/>
                  <a:pt x="929439" y="975725"/>
                </a:cubicBezTo>
                <a:cubicBezTo>
                  <a:pt x="868807" y="906899"/>
                  <a:pt x="649220" y="798744"/>
                  <a:pt x="555813" y="710254"/>
                </a:cubicBezTo>
                <a:cubicBezTo>
                  <a:pt x="462406" y="621764"/>
                  <a:pt x="369000" y="516886"/>
                  <a:pt x="369000" y="444783"/>
                </a:cubicBezTo>
                <a:cubicBezTo>
                  <a:pt x="369000" y="372680"/>
                  <a:pt x="513207" y="346460"/>
                  <a:pt x="555813" y="277634"/>
                </a:cubicBezTo>
                <a:cubicBezTo>
                  <a:pt x="598419" y="208808"/>
                  <a:pt x="673800" y="43298"/>
                  <a:pt x="595142" y="1216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 rot="15804034">
            <a:off x="4286930" y="2796710"/>
            <a:ext cx="333242" cy="380013"/>
          </a:xfrm>
          <a:prstGeom prst="ellipse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353" y="4844504"/>
            <a:ext cx="206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38: 53 dias</a:t>
            </a:r>
          </a:p>
          <a:p>
            <a:pPr algn="ctr"/>
            <a:r>
              <a:rPr lang="pt-BR" dirty="0" smtClean="0"/>
              <a:t>62: 317 dias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278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6290" y="254667"/>
            <a:ext cx="11660909" cy="10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200" dirty="0" smtClean="0"/>
              <a:t>IV – Modos anômalos de Baixa Frequência: Janeiro</a:t>
            </a:r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14137" y="4657711"/>
            <a:ext cx="114402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Maiores valores ao sul de 60ºS ,</a:t>
            </a:r>
            <a:r>
              <a:rPr lang="pt-BR" dirty="0"/>
              <a:t> </a:t>
            </a:r>
            <a:r>
              <a:rPr lang="pt-BR" dirty="0" smtClean="0"/>
              <a:t>modos </a:t>
            </a:r>
            <a:r>
              <a:rPr lang="pt-BR" dirty="0" err="1" smtClean="0"/>
              <a:t>barotrópicos</a:t>
            </a:r>
            <a:r>
              <a:rPr lang="pt-BR" dirty="0" smtClean="0"/>
              <a:t> como  a maioria dos modos de baixa frequência no HS;</a:t>
            </a:r>
          </a:p>
          <a:p>
            <a:endParaRPr lang="pt-BR" dirty="0"/>
          </a:p>
          <a:p>
            <a:r>
              <a:rPr lang="pt-BR" dirty="0" smtClean="0"/>
              <a:t>Padrões entre verão e inverno semelhantes;</a:t>
            </a:r>
          </a:p>
          <a:p>
            <a:endParaRPr lang="pt-BR" dirty="0" smtClean="0"/>
          </a:p>
          <a:p>
            <a:r>
              <a:rPr lang="pt-BR" dirty="0" smtClean="0"/>
              <a:t>Vermelho: similar com o padrão de anomalias de altura </a:t>
            </a:r>
            <a:r>
              <a:rPr lang="pt-BR" dirty="0" err="1" smtClean="0"/>
              <a:t>geop</a:t>
            </a:r>
            <a:r>
              <a:rPr lang="pt-BR" dirty="0" smtClean="0"/>
              <a:t>. em 500 </a:t>
            </a:r>
            <a:r>
              <a:rPr lang="pt-BR" dirty="0" err="1" smtClean="0"/>
              <a:t>hPa</a:t>
            </a:r>
            <a:r>
              <a:rPr lang="pt-BR" dirty="0" smtClean="0"/>
              <a:t> no verão de 1982-83 de </a:t>
            </a:r>
            <a:r>
              <a:rPr lang="pt-BR" dirty="0" err="1"/>
              <a:t>K</a:t>
            </a:r>
            <a:r>
              <a:rPr lang="pt-BR" dirty="0" err="1" smtClean="0"/>
              <a:t>aroly</a:t>
            </a:r>
            <a:r>
              <a:rPr lang="pt-BR" dirty="0" smtClean="0"/>
              <a:t> (1989a) - ENOS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 rot="15804034">
            <a:off x="1252451" y="2421305"/>
            <a:ext cx="696650" cy="1011952"/>
          </a:xfrm>
          <a:prstGeom prst="ellipse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>
          <a:xfrm>
            <a:off x="3701555" y="2593385"/>
            <a:ext cx="959892" cy="1233146"/>
          </a:xfrm>
          <a:custGeom>
            <a:avLst/>
            <a:gdLst>
              <a:gd name="connsiteX0" fmla="*/ 595142 w 959892"/>
              <a:gd name="connsiteY0" fmla="*/ 12163 h 1233146"/>
              <a:gd name="connsiteX1" fmla="*/ 83864 w 959892"/>
              <a:gd name="connsiteY1" fmla="*/ 90821 h 1233146"/>
              <a:gd name="connsiteX2" fmla="*/ 5206 w 959892"/>
              <a:gd name="connsiteY2" fmla="*/ 493944 h 1233146"/>
              <a:gd name="connsiteX3" fmla="*/ 133026 w 959892"/>
              <a:gd name="connsiteY3" fmla="*/ 661092 h 1233146"/>
              <a:gd name="connsiteX4" fmla="*/ 54368 w 959892"/>
              <a:gd name="connsiteY4" fmla="*/ 1034718 h 1233146"/>
              <a:gd name="connsiteX5" fmla="*/ 772122 w 959892"/>
              <a:gd name="connsiteY5" fmla="*/ 1231363 h 1233146"/>
              <a:gd name="connsiteX6" fmla="*/ 919606 w 959892"/>
              <a:gd name="connsiteY6" fmla="*/ 1123209 h 1233146"/>
              <a:gd name="connsiteX7" fmla="*/ 929439 w 959892"/>
              <a:gd name="connsiteY7" fmla="*/ 975725 h 1233146"/>
              <a:gd name="connsiteX8" fmla="*/ 555813 w 959892"/>
              <a:gd name="connsiteY8" fmla="*/ 710254 h 1233146"/>
              <a:gd name="connsiteX9" fmla="*/ 369000 w 959892"/>
              <a:gd name="connsiteY9" fmla="*/ 444783 h 1233146"/>
              <a:gd name="connsiteX10" fmla="*/ 555813 w 959892"/>
              <a:gd name="connsiteY10" fmla="*/ 277634 h 1233146"/>
              <a:gd name="connsiteX11" fmla="*/ 595142 w 959892"/>
              <a:gd name="connsiteY11" fmla="*/ 12163 h 12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892" h="1233146">
                <a:moveTo>
                  <a:pt x="595142" y="12163"/>
                </a:moveTo>
                <a:cubicBezTo>
                  <a:pt x="516484" y="-18972"/>
                  <a:pt x="182187" y="10524"/>
                  <a:pt x="83864" y="90821"/>
                </a:cubicBezTo>
                <a:cubicBezTo>
                  <a:pt x="-14459" y="171118"/>
                  <a:pt x="-2988" y="398899"/>
                  <a:pt x="5206" y="493944"/>
                </a:cubicBezTo>
                <a:cubicBezTo>
                  <a:pt x="13400" y="588989"/>
                  <a:pt x="124832" y="570963"/>
                  <a:pt x="133026" y="661092"/>
                </a:cubicBezTo>
                <a:cubicBezTo>
                  <a:pt x="141220" y="751221"/>
                  <a:pt x="-52148" y="939673"/>
                  <a:pt x="54368" y="1034718"/>
                </a:cubicBezTo>
                <a:cubicBezTo>
                  <a:pt x="160884" y="1129763"/>
                  <a:pt x="627916" y="1216615"/>
                  <a:pt x="772122" y="1231363"/>
                </a:cubicBezTo>
                <a:cubicBezTo>
                  <a:pt x="916328" y="1246111"/>
                  <a:pt x="893387" y="1165815"/>
                  <a:pt x="919606" y="1123209"/>
                </a:cubicBezTo>
                <a:cubicBezTo>
                  <a:pt x="945825" y="1080603"/>
                  <a:pt x="990071" y="1044551"/>
                  <a:pt x="929439" y="975725"/>
                </a:cubicBezTo>
                <a:cubicBezTo>
                  <a:pt x="868807" y="906899"/>
                  <a:pt x="649220" y="798744"/>
                  <a:pt x="555813" y="710254"/>
                </a:cubicBezTo>
                <a:cubicBezTo>
                  <a:pt x="462406" y="621764"/>
                  <a:pt x="369000" y="516886"/>
                  <a:pt x="369000" y="444783"/>
                </a:cubicBezTo>
                <a:cubicBezTo>
                  <a:pt x="369000" y="372680"/>
                  <a:pt x="513207" y="346460"/>
                  <a:pt x="555813" y="277634"/>
                </a:cubicBezTo>
                <a:cubicBezTo>
                  <a:pt x="598419" y="208808"/>
                  <a:pt x="673800" y="43298"/>
                  <a:pt x="595142" y="1216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 rot="15804034">
            <a:off x="4286930" y="2796710"/>
            <a:ext cx="333242" cy="380013"/>
          </a:xfrm>
          <a:prstGeom prst="ellipse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23" y="1177864"/>
            <a:ext cx="3140364" cy="3041921"/>
          </a:xfrm>
          <a:prstGeom prst="rect">
            <a:avLst/>
          </a:prstGeom>
        </p:spPr>
      </p:pic>
      <p:pic>
        <p:nvPicPr>
          <p:cNvPr id="11" name="Espaço Reservado para Conteú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6" y="1092529"/>
            <a:ext cx="5605273" cy="3291639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 rot="15804034">
            <a:off x="1363287" y="1946059"/>
            <a:ext cx="696650" cy="1011952"/>
          </a:xfrm>
          <a:prstGeom prst="ellipse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2"/>
          <p:cNvSpPr/>
          <p:nvPr/>
        </p:nvSpPr>
        <p:spPr>
          <a:xfrm>
            <a:off x="3812391" y="2118139"/>
            <a:ext cx="959892" cy="1233146"/>
          </a:xfrm>
          <a:custGeom>
            <a:avLst/>
            <a:gdLst>
              <a:gd name="connsiteX0" fmla="*/ 595142 w 959892"/>
              <a:gd name="connsiteY0" fmla="*/ 12163 h 1233146"/>
              <a:gd name="connsiteX1" fmla="*/ 83864 w 959892"/>
              <a:gd name="connsiteY1" fmla="*/ 90821 h 1233146"/>
              <a:gd name="connsiteX2" fmla="*/ 5206 w 959892"/>
              <a:gd name="connsiteY2" fmla="*/ 493944 h 1233146"/>
              <a:gd name="connsiteX3" fmla="*/ 133026 w 959892"/>
              <a:gd name="connsiteY3" fmla="*/ 661092 h 1233146"/>
              <a:gd name="connsiteX4" fmla="*/ 54368 w 959892"/>
              <a:gd name="connsiteY4" fmla="*/ 1034718 h 1233146"/>
              <a:gd name="connsiteX5" fmla="*/ 772122 w 959892"/>
              <a:gd name="connsiteY5" fmla="*/ 1231363 h 1233146"/>
              <a:gd name="connsiteX6" fmla="*/ 919606 w 959892"/>
              <a:gd name="connsiteY6" fmla="*/ 1123209 h 1233146"/>
              <a:gd name="connsiteX7" fmla="*/ 929439 w 959892"/>
              <a:gd name="connsiteY7" fmla="*/ 975725 h 1233146"/>
              <a:gd name="connsiteX8" fmla="*/ 555813 w 959892"/>
              <a:gd name="connsiteY8" fmla="*/ 710254 h 1233146"/>
              <a:gd name="connsiteX9" fmla="*/ 369000 w 959892"/>
              <a:gd name="connsiteY9" fmla="*/ 444783 h 1233146"/>
              <a:gd name="connsiteX10" fmla="*/ 555813 w 959892"/>
              <a:gd name="connsiteY10" fmla="*/ 277634 h 1233146"/>
              <a:gd name="connsiteX11" fmla="*/ 595142 w 959892"/>
              <a:gd name="connsiteY11" fmla="*/ 12163 h 12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892" h="1233146">
                <a:moveTo>
                  <a:pt x="595142" y="12163"/>
                </a:moveTo>
                <a:cubicBezTo>
                  <a:pt x="516484" y="-18972"/>
                  <a:pt x="182187" y="10524"/>
                  <a:pt x="83864" y="90821"/>
                </a:cubicBezTo>
                <a:cubicBezTo>
                  <a:pt x="-14459" y="171118"/>
                  <a:pt x="-2988" y="398899"/>
                  <a:pt x="5206" y="493944"/>
                </a:cubicBezTo>
                <a:cubicBezTo>
                  <a:pt x="13400" y="588989"/>
                  <a:pt x="124832" y="570963"/>
                  <a:pt x="133026" y="661092"/>
                </a:cubicBezTo>
                <a:cubicBezTo>
                  <a:pt x="141220" y="751221"/>
                  <a:pt x="-52148" y="939673"/>
                  <a:pt x="54368" y="1034718"/>
                </a:cubicBezTo>
                <a:cubicBezTo>
                  <a:pt x="160884" y="1129763"/>
                  <a:pt x="627916" y="1216615"/>
                  <a:pt x="772122" y="1231363"/>
                </a:cubicBezTo>
                <a:cubicBezTo>
                  <a:pt x="916328" y="1246111"/>
                  <a:pt x="893387" y="1165815"/>
                  <a:pt x="919606" y="1123209"/>
                </a:cubicBezTo>
                <a:cubicBezTo>
                  <a:pt x="945825" y="1080603"/>
                  <a:pt x="990071" y="1044551"/>
                  <a:pt x="929439" y="975725"/>
                </a:cubicBezTo>
                <a:cubicBezTo>
                  <a:pt x="868807" y="906899"/>
                  <a:pt x="649220" y="798744"/>
                  <a:pt x="555813" y="710254"/>
                </a:cubicBezTo>
                <a:cubicBezTo>
                  <a:pt x="462406" y="621764"/>
                  <a:pt x="369000" y="516886"/>
                  <a:pt x="369000" y="444783"/>
                </a:cubicBezTo>
                <a:cubicBezTo>
                  <a:pt x="369000" y="372680"/>
                  <a:pt x="513207" y="346460"/>
                  <a:pt x="555813" y="277634"/>
                </a:cubicBezTo>
                <a:cubicBezTo>
                  <a:pt x="598419" y="208808"/>
                  <a:pt x="673800" y="43298"/>
                  <a:pt x="595142" y="1216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 rot="15804034">
            <a:off x="4397766" y="2321464"/>
            <a:ext cx="333242" cy="380013"/>
          </a:xfrm>
          <a:prstGeom prst="ellipse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19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6290" y="254667"/>
            <a:ext cx="11660909" cy="10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200" dirty="0" smtClean="0"/>
              <a:t>IV – Modos anômalos de Baixa Frequência: Julho</a:t>
            </a:r>
            <a:endParaRPr lang="pt-BR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" y="1265381"/>
            <a:ext cx="5741637" cy="3163217"/>
          </a:xfrm>
        </p:spPr>
      </p:pic>
      <p:sp>
        <p:nvSpPr>
          <p:cNvPr id="2" name="CaixaDeTexto 1"/>
          <p:cNvSpPr txBox="1"/>
          <p:nvPr/>
        </p:nvSpPr>
        <p:spPr>
          <a:xfrm>
            <a:off x="1789607" y="5081247"/>
            <a:ext cx="229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Modo 11, 177 dias, </a:t>
            </a:r>
            <a:r>
              <a:rPr lang="pt-BR" dirty="0" err="1" smtClean="0"/>
              <a:t>barotrópico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8" y="1265381"/>
            <a:ext cx="5247281" cy="316068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02455" y="4665748"/>
            <a:ext cx="3649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Modo 35: 21 dias</a:t>
            </a:r>
          </a:p>
          <a:p>
            <a:pPr algn="ctr"/>
            <a:r>
              <a:rPr lang="pt-BR" dirty="0"/>
              <a:t>M</a:t>
            </a:r>
            <a:r>
              <a:rPr lang="pt-BR" dirty="0" smtClean="0"/>
              <a:t>odo 50: 18.7 dias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Dois parecidos, </a:t>
            </a:r>
            <a:r>
              <a:rPr lang="pt-BR" dirty="0" err="1" smtClean="0"/>
              <a:t>barotrópicos</a:t>
            </a:r>
            <a:r>
              <a:rPr lang="pt-BR" dirty="0" smtClean="0"/>
              <a:t> e em altas latitudes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84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6290" y="254667"/>
            <a:ext cx="11660909" cy="10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200" dirty="0" smtClean="0"/>
              <a:t>IV – Modos anômalos de Baixa Frequência: Julho</a:t>
            </a:r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82618" y="5028187"/>
            <a:ext cx="829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Semelhança com o período ENOS de 1982 no inverno ( </a:t>
            </a:r>
            <a:r>
              <a:rPr lang="pt-BR" dirty="0" err="1"/>
              <a:t>K</a:t>
            </a:r>
            <a:r>
              <a:rPr lang="pt-BR" dirty="0" err="1" smtClean="0"/>
              <a:t>aroly</a:t>
            </a:r>
            <a:r>
              <a:rPr lang="pt-BR" dirty="0" smtClean="0"/>
              <a:t>, 1989a)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05" y="1265381"/>
            <a:ext cx="5251488" cy="316321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40" y="1265380"/>
            <a:ext cx="3238969" cy="31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2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252069"/>
            <a:ext cx="10058400" cy="13716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623669"/>
            <a:ext cx="11449050" cy="4777130"/>
          </a:xfrm>
        </p:spPr>
        <p:txBody>
          <a:bodyPr/>
          <a:lstStyle/>
          <a:p>
            <a:r>
              <a:rPr lang="pt-BR" dirty="0" smtClean="0"/>
              <a:t>Interesse em explicar a natureza e as causas das </a:t>
            </a:r>
            <a:r>
              <a:rPr lang="pt-BR" dirty="0" err="1" smtClean="0"/>
              <a:t>teleconexões</a:t>
            </a:r>
            <a:r>
              <a:rPr lang="pt-BR" dirty="0" smtClean="0"/>
              <a:t> atmosféricas e dos fenômenos de baixa frequência através de estudos teóricos, observacionais e numéricos na última década;</a:t>
            </a:r>
          </a:p>
          <a:p>
            <a:endParaRPr lang="pt-BR" dirty="0"/>
          </a:p>
          <a:p>
            <a:r>
              <a:rPr lang="pt-BR" dirty="0" smtClean="0"/>
              <a:t>SOI ( Walker 1923, 1924): associado com mudanças no fluxo de larga escala – principais centros de convecção – frequência e localização de bloqueios e </a:t>
            </a:r>
            <a:r>
              <a:rPr lang="pt-BR" dirty="0" err="1" smtClean="0"/>
              <a:t>storm</a:t>
            </a:r>
            <a:r>
              <a:rPr lang="pt-BR" dirty="0" smtClean="0"/>
              <a:t> </a:t>
            </a:r>
            <a:r>
              <a:rPr lang="pt-BR" dirty="0" err="1" smtClean="0"/>
              <a:t>tracks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Austrália:   inverno de 1982/83: SOI -, secas : fortes circulação </a:t>
            </a:r>
            <a:r>
              <a:rPr lang="pt-BR" dirty="0" err="1" smtClean="0"/>
              <a:t>anticiclônica</a:t>
            </a:r>
            <a:r>
              <a:rPr lang="pt-BR" dirty="0" smtClean="0"/>
              <a:t> e bloqueios;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1988: SOI +, períodos úmidos;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Estudos observacionais recentes para o HS – baixa frequência e </a:t>
            </a:r>
            <a:r>
              <a:rPr lang="pt-BR" dirty="0" err="1" smtClean="0"/>
              <a:t>teleconexões</a:t>
            </a:r>
            <a:r>
              <a:rPr lang="pt-BR" dirty="0"/>
              <a:t>: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97" y="5516802"/>
            <a:ext cx="468670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016" y="659070"/>
            <a:ext cx="10058400" cy="930833"/>
          </a:xfrm>
        </p:spPr>
        <p:txBody>
          <a:bodyPr>
            <a:normAutofit fontScale="90000"/>
          </a:bodyPr>
          <a:lstStyle/>
          <a:p>
            <a:r>
              <a:rPr lang="pt-BR" dirty="0"/>
              <a:t>6 - Conclusões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3015" y="1681018"/>
            <a:ext cx="11708839" cy="4703306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Resumo:</a:t>
            </a:r>
            <a:r>
              <a:rPr lang="pt-BR" dirty="0" smtClean="0"/>
              <a:t> Estudo de modos instáveis num fluxo tridimensional para Janeiro e Julho num modelo de duas camadas de equações primitivas de autovalor. Analisada a variedade de distúrbios, que foram separados por classes segundo seus períodos:</a:t>
            </a:r>
          </a:p>
          <a:p>
            <a:pPr algn="just"/>
            <a:endParaRPr lang="pt-BR" dirty="0"/>
          </a:p>
          <a:p>
            <a:pPr algn="just"/>
            <a:r>
              <a:rPr lang="pt-BR" dirty="0" err="1" smtClean="0"/>
              <a:t>Ciclogênese</a:t>
            </a:r>
            <a:r>
              <a:rPr lang="pt-BR" dirty="0" smtClean="0"/>
              <a:t>: ambas as estações, o modo de crescimento mais rápido apresentou seu máximo corrente abaixo do jato polar, concordando com estudos observacionais;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Bloqueios: modos de dipolo ou dipolos múltiplos nas regiões estudadas por </a:t>
            </a:r>
            <a:r>
              <a:rPr lang="pt-BR" dirty="0"/>
              <a:t>V</a:t>
            </a:r>
            <a:r>
              <a:rPr lang="pt-BR" dirty="0" smtClean="0"/>
              <a:t>an </a:t>
            </a:r>
            <a:r>
              <a:rPr lang="pt-BR" dirty="0" err="1"/>
              <a:t>L</a:t>
            </a:r>
            <a:r>
              <a:rPr lang="pt-BR" dirty="0" err="1" smtClean="0"/>
              <a:t>oon</a:t>
            </a:r>
            <a:r>
              <a:rPr lang="pt-BR" dirty="0" smtClean="0"/>
              <a:t> (1956). Mostram uma inclinação pra oeste (instabilidade </a:t>
            </a:r>
            <a:r>
              <a:rPr lang="pt-BR" dirty="0" err="1" smtClean="0"/>
              <a:t>baroclínica</a:t>
            </a:r>
            <a:r>
              <a:rPr lang="pt-BR" dirty="0" smtClean="0"/>
              <a:t> atuando na sua formação);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Modos anômalos de baixa frequência: centros ao sul de 60ºS, concordando com outros estudos de </a:t>
            </a:r>
            <a:r>
              <a:rPr lang="pt-BR" dirty="0" err="1" smtClean="0"/>
              <a:t>teleconexões</a:t>
            </a:r>
            <a:r>
              <a:rPr lang="pt-BR" dirty="0" smtClean="0"/>
              <a:t> no HS. Similar com ENOS de 1982, mesmo dentro da climatologia. </a:t>
            </a:r>
            <a:endParaRPr lang="pt-BR" dirty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7960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3016" y="2927927"/>
            <a:ext cx="11690366" cy="312558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 A teoria da instabilidade tridimensional é </a:t>
            </a:r>
            <a:r>
              <a:rPr lang="pt-BR" dirty="0"/>
              <a:t>capaz de gerar </a:t>
            </a:r>
            <a:r>
              <a:rPr lang="pt-BR" dirty="0" smtClean="0"/>
              <a:t>analogias </a:t>
            </a:r>
            <a:r>
              <a:rPr lang="pt-BR" dirty="0"/>
              <a:t>de uma ampla variedade de flutuações observadas no </a:t>
            </a:r>
            <a:r>
              <a:rPr lang="pt-BR" dirty="0" smtClean="0"/>
              <a:t>HS, </a:t>
            </a:r>
            <a:r>
              <a:rPr lang="pt-BR" dirty="0"/>
              <a:t>incluindo aquelas associadas </a:t>
            </a:r>
            <a:r>
              <a:rPr lang="pt-BR" dirty="0" smtClean="0"/>
              <a:t>a </a:t>
            </a:r>
            <a:r>
              <a:rPr lang="pt-BR" dirty="0" err="1" smtClean="0"/>
              <a:t>ciclogênese</a:t>
            </a:r>
            <a:r>
              <a:rPr lang="pt-BR" dirty="0" smtClean="0"/>
              <a:t>, bloqueios e padrões de baixa frequência. Como no caso do HN, isso permite uma maneira útil de entender a dinâmica essencial dessas flutuações.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3016" y="659070"/>
            <a:ext cx="10058400" cy="93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 smtClean="0"/>
              <a:t>6 - Conclusões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46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9957" y="2594961"/>
            <a:ext cx="4320746" cy="1371600"/>
          </a:xfrm>
        </p:spPr>
        <p:txBody>
          <a:bodyPr/>
          <a:lstStyle/>
          <a:p>
            <a:pPr algn="ctr"/>
            <a:r>
              <a:rPr lang="pt-BR" dirty="0" smtClean="0"/>
              <a:t>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444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" y="252069"/>
            <a:ext cx="10058400" cy="1371600"/>
          </a:xfrm>
        </p:spPr>
        <p:txBody>
          <a:bodyPr/>
          <a:lstStyle/>
          <a:p>
            <a:r>
              <a:rPr lang="pt-BR" dirty="0" smtClean="0"/>
              <a:t>Hipótese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125" y="1771649"/>
            <a:ext cx="11601450" cy="404812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Dadas as fortes interações e interdependência entre as anomalias de baixa frequência, os bloqueios e </a:t>
            </a:r>
            <a:r>
              <a:rPr lang="pt-BR" dirty="0" smtClean="0"/>
              <a:t>os </a:t>
            </a:r>
            <a:r>
              <a:rPr lang="pt-BR" dirty="0" err="1" smtClean="0"/>
              <a:t>storm</a:t>
            </a:r>
            <a:r>
              <a:rPr lang="pt-BR" dirty="0" smtClean="0"/>
              <a:t> </a:t>
            </a:r>
            <a:r>
              <a:rPr lang="pt-BR" dirty="0" err="1" smtClean="0"/>
              <a:t>tracks</a:t>
            </a:r>
            <a:r>
              <a:rPr lang="pt-BR" dirty="0" smtClean="0"/>
              <a:t>, </a:t>
            </a:r>
            <a:r>
              <a:rPr lang="pt-BR" dirty="0"/>
              <a:t>seria de esperar conseguir entender sua dinâmica essencial dentro de uma única estrutura </a:t>
            </a:r>
            <a:r>
              <a:rPr lang="pt-BR" dirty="0" smtClean="0"/>
              <a:t>teórica;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Essa estrutura teórica foi proposta por </a:t>
            </a:r>
            <a:r>
              <a:rPr lang="pt-BR" dirty="0" err="1" smtClean="0"/>
              <a:t>Frederiksen</a:t>
            </a:r>
            <a:r>
              <a:rPr lang="pt-BR" dirty="0" smtClean="0"/>
              <a:t> (1982)  - teoria da instabilidade tridimensional aplicada a </a:t>
            </a:r>
            <a:r>
              <a:rPr lang="pt-BR" dirty="0" err="1" smtClean="0"/>
              <a:t>ciclogênese</a:t>
            </a:r>
            <a:r>
              <a:rPr lang="pt-BR" dirty="0" smtClean="0"/>
              <a:t>, bloqueios, padrões de </a:t>
            </a:r>
            <a:r>
              <a:rPr lang="pt-BR" dirty="0" err="1" smtClean="0"/>
              <a:t>teleconexão</a:t>
            </a:r>
            <a:r>
              <a:rPr lang="pt-BR" dirty="0" smtClean="0"/>
              <a:t>, </a:t>
            </a:r>
            <a:r>
              <a:rPr lang="pt-BR" dirty="0" err="1" smtClean="0"/>
              <a:t>monsões</a:t>
            </a:r>
            <a:r>
              <a:rPr lang="pt-BR" dirty="0"/>
              <a:t>, aquecimentos </a:t>
            </a:r>
            <a:r>
              <a:rPr lang="pt-BR" dirty="0" smtClean="0"/>
              <a:t>estratosféricos repentinos e oscilações </a:t>
            </a:r>
            <a:r>
              <a:rPr lang="pt-BR" dirty="0" err="1" smtClean="0"/>
              <a:t>intrasazonais</a:t>
            </a:r>
            <a:r>
              <a:rPr lang="pt-BR" dirty="0" smtClean="0"/>
              <a:t>, discutido e revisado por </a:t>
            </a:r>
            <a:r>
              <a:rPr lang="pt-BR" dirty="0" err="1" smtClean="0"/>
              <a:t>Frederiksen</a:t>
            </a:r>
            <a:r>
              <a:rPr lang="pt-BR" dirty="0" smtClean="0"/>
              <a:t> e </a:t>
            </a:r>
            <a:r>
              <a:rPr lang="pt-BR" dirty="0" err="1" smtClean="0"/>
              <a:t>Webster</a:t>
            </a:r>
            <a:r>
              <a:rPr lang="pt-BR" dirty="0" smtClean="0"/>
              <a:t> (1988) e </a:t>
            </a:r>
            <a:r>
              <a:rPr lang="pt-BR" dirty="0" err="1" smtClean="0"/>
              <a:t>Frederiksen</a:t>
            </a:r>
            <a:r>
              <a:rPr lang="pt-BR" dirty="0" smtClean="0"/>
              <a:t> (1993);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Aplicação dessa teoria foi </a:t>
            </a:r>
            <a:r>
              <a:rPr lang="pt-BR" dirty="0" err="1" smtClean="0"/>
              <a:t>concetrada</a:t>
            </a:r>
            <a:r>
              <a:rPr lang="pt-BR" dirty="0" smtClean="0"/>
              <a:t> para o HN, pouca atenção para o HS.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421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" y="490194"/>
            <a:ext cx="10058400" cy="1371600"/>
          </a:xfrm>
        </p:spPr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2466974"/>
            <a:ext cx="10058400" cy="3568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C</a:t>
            </a:r>
            <a:r>
              <a:rPr lang="pt-BR" sz="2400" dirty="0" smtClean="0"/>
              <a:t>orrigir </a:t>
            </a:r>
            <a:r>
              <a:rPr lang="pt-BR" sz="2400" dirty="0"/>
              <a:t>parcialmente esse desequilíbrio, fazendo um estudo bastante detalhado </a:t>
            </a:r>
            <a:r>
              <a:rPr lang="pt-BR" sz="2400" dirty="0" smtClean="0"/>
              <a:t>da </a:t>
            </a:r>
            <a:r>
              <a:rPr lang="pt-BR" sz="2400" dirty="0" err="1" smtClean="0"/>
              <a:t>ciclogênese</a:t>
            </a:r>
            <a:r>
              <a:rPr lang="pt-BR" sz="2400" dirty="0" smtClean="0"/>
              <a:t>, dos bloqueios e dos modos anômalos de baixa frequência para os fluxos climatológicos de janeiro e julho do HS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4730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75" y="242544"/>
            <a:ext cx="10058400" cy="1371600"/>
          </a:xfrm>
        </p:spPr>
        <p:txBody>
          <a:bodyPr/>
          <a:lstStyle/>
          <a:p>
            <a:r>
              <a:rPr lang="pt-BR" dirty="0" smtClean="0"/>
              <a:t>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2 - Modelo 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3 - Estados básicos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4 - Taxas </a:t>
            </a:r>
            <a:r>
              <a:rPr lang="pt-BR" sz="2000" dirty="0"/>
              <a:t>de crescimento e frequências de </a:t>
            </a:r>
            <a:r>
              <a:rPr lang="pt-BR" sz="2000" dirty="0" smtClean="0"/>
              <a:t>fase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5 - Estrutura </a:t>
            </a:r>
            <a:r>
              <a:rPr lang="pt-BR" sz="2000" dirty="0"/>
              <a:t>dos modos de </a:t>
            </a:r>
            <a:r>
              <a:rPr lang="pt-BR" sz="2000" dirty="0" smtClean="0"/>
              <a:t>perturbação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6 - Conclusões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454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650" y="261594"/>
            <a:ext cx="10058400" cy="1371600"/>
          </a:xfrm>
        </p:spPr>
        <p:txBody>
          <a:bodyPr/>
          <a:lstStyle/>
          <a:p>
            <a:r>
              <a:rPr lang="pt-BR" dirty="0" smtClean="0"/>
              <a:t>2. Descrição do modelo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47650" y="1890683"/>
            <a:ext cx="11590124" cy="4694844"/>
          </a:xfrm>
        </p:spPr>
        <p:txBody>
          <a:bodyPr/>
          <a:lstStyle/>
          <a:p>
            <a:pPr algn="just"/>
            <a:r>
              <a:rPr lang="pt-BR" dirty="0"/>
              <a:t>M</a:t>
            </a:r>
            <a:r>
              <a:rPr lang="pt-BR" dirty="0" smtClean="0"/>
              <a:t>odelo </a:t>
            </a:r>
            <a:r>
              <a:rPr lang="pt-BR" dirty="0"/>
              <a:t>de dois níveis </a:t>
            </a:r>
            <a:r>
              <a:rPr lang="pt-BR" dirty="0" smtClean="0"/>
              <a:t>de </a:t>
            </a:r>
            <a:r>
              <a:rPr lang="pt-BR" dirty="0"/>
              <a:t>equação </a:t>
            </a:r>
            <a:r>
              <a:rPr lang="pt-BR" dirty="0" smtClean="0"/>
              <a:t>primitiva </a:t>
            </a:r>
            <a:r>
              <a:rPr lang="pt-BR" dirty="0"/>
              <a:t>de autovalor, formulado em </a:t>
            </a:r>
            <a:r>
              <a:rPr lang="pt-BR" dirty="0" smtClean="0"/>
              <a:t>FF (1992). </a:t>
            </a:r>
            <a:r>
              <a:rPr lang="pt-BR" dirty="0"/>
              <a:t>O modelo é formulado em termos da </a:t>
            </a:r>
            <a:r>
              <a:rPr lang="pt-BR" dirty="0" smtClean="0"/>
              <a:t>média da função de corrente, </a:t>
            </a:r>
            <a:r>
              <a:rPr lang="pt-BR" dirty="0"/>
              <a:t>da função corrente de cisalhamento, </a:t>
            </a:r>
            <a:r>
              <a:rPr lang="pt-BR" dirty="0" smtClean="0"/>
              <a:t>da velocidade potencial, </a:t>
            </a:r>
            <a:r>
              <a:rPr lang="pt-BR" dirty="0"/>
              <a:t>da temperatura potencial média e do parâmetro de estabilidade </a:t>
            </a:r>
            <a:r>
              <a:rPr lang="pt-BR" dirty="0" smtClean="0"/>
              <a:t>estática</a:t>
            </a:r>
            <a:r>
              <a:rPr lang="pt-BR" dirty="0"/>
              <a:t>;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 </a:t>
            </a:r>
            <a:r>
              <a:rPr lang="pt-BR" dirty="0"/>
              <a:t>equações de autovalor-</a:t>
            </a:r>
            <a:r>
              <a:rPr lang="pt-BR" dirty="0" err="1"/>
              <a:t>autovetor</a:t>
            </a:r>
            <a:r>
              <a:rPr lang="pt-BR" dirty="0"/>
              <a:t> para o problema de instabilidade são derivadas das equações primitivas linearizadas conforme descrito em </a:t>
            </a:r>
            <a:r>
              <a:rPr lang="pt-BR" dirty="0" smtClean="0"/>
              <a:t>FF;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metodologia para a teoria da instabilidade e a relação entre os modos normais e os distúrbios observados, ou distúrbios encontrados em simulações não-lineares </a:t>
            </a:r>
            <a:r>
              <a:rPr lang="pt-BR" dirty="0"/>
              <a:t>s</a:t>
            </a:r>
            <a:r>
              <a:rPr lang="pt-BR" dirty="0" smtClean="0"/>
              <a:t>ão discutidos com mais detalhes  em outros trabalhos FF.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055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" y="242544"/>
            <a:ext cx="10058400" cy="1371600"/>
          </a:xfrm>
        </p:spPr>
        <p:txBody>
          <a:bodyPr/>
          <a:lstStyle/>
          <a:p>
            <a:r>
              <a:rPr lang="pt-BR" dirty="0" smtClean="0"/>
              <a:t>3. Estados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124" y="2677297"/>
            <a:ext cx="11706225" cy="3971152"/>
          </a:xfrm>
        </p:spPr>
        <p:txBody>
          <a:bodyPr/>
          <a:lstStyle/>
          <a:p>
            <a:pPr algn="just"/>
            <a:r>
              <a:rPr lang="pt-BR" dirty="0" smtClean="0"/>
              <a:t>Médias mensais de Janeiro e Julho de 1979 – 1984 obtidos das análises do ECMWF;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Campos </a:t>
            </a:r>
            <a:r>
              <a:rPr lang="pt-BR" dirty="0"/>
              <a:t>médios de </a:t>
            </a:r>
            <a:r>
              <a:rPr lang="pt-BR" dirty="0" smtClean="0"/>
              <a:t>fluxo (vento) global em 700 </a:t>
            </a:r>
            <a:r>
              <a:rPr lang="pt-BR" dirty="0" err="1" smtClean="0"/>
              <a:t>mb</a:t>
            </a:r>
            <a:r>
              <a:rPr lang="pt-BR" dirty="0" smtClean="0"/>
              <a:t> e 300 </a:t>
            </a:r>
            <a:r>
              <a:rPr lang="pt-BR" dirty="0" err="1" smtClean="0"/>
              <a:t>mb</a:t>
            </a:r>
            <a:r>
              <a:rPr lang="pt-BR" dirty="0" smtClean="0"/>
              <a:t> para representar o nível inferior e superior do modelo, respectivamente;</a:t>
            </a:r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8895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" y="0"/>
            <a:ext cx="6104237" cy="6622473"/>
          </a:xfrm>
        </p:spPr>
      </p:pic>
      <p:sp>
        <p:nvSpPr>
          <p:cNvPr id="10" name="Forma livre 9"/>
          <p:cNvSpPr/>
          <p:nvPr/>
        </p:nvSpPr>
        <p:spPr>
          <a:xfrm>
            <a:off x="1609147" y="842420"/>
            <a:ext cx="993706" cy="1252060"/>
          </a:xfrm>
          <a:custGeom>
            <a:avLst/>
            <a:gdLst>
              <a:gd name="connsiteX0" fmla="*/ 56106 w 993706"/>
              <a:gd name="connsiteY0" fmla="*/ 80966 h 1252060"/>
              <a:gd name="connsiteX1" fmla="*/ 591565 w 993706"/>
              <a:gd name="connsiteY1" fmla="*/ 31539 h 1252060"/>
              <a:gd name="connsiteX2" fmla="*/ 945792 w 993706"/>
              <a:gd name="connsiteY2" fmla="*/ 542285 h 1252060"/>
              <a:gd name="connsiteX3" fmla="*/ 937554 w 993706"/>
              <a:gd name="connsiteY3" fmla="*/ 1053031 h 1252060"/>
              <a:gd name="connsiteX4" fmla="*/ 459760 w 993706"/>
              <a:gd name="connsiteY4" fmla="*/ 1250739 h 1252060"/>
              <a:gd name="connsiteX5" fmla="*/ 311479 w 993706"/>
              <a:gd name="connsiteY5" fmla="*/ 1127172 h 1252060"/>
              <a:gd name="connsiteX6" fmla="*/ 698657 w 993706"/>
              <a:gd name="connsiteY6" fmla="*/ 896512 h 1252060"/>
              <a:gd name="connsiteX7" fmla="*/ 599803 w 993706"/>
              <a:gd name="connsiteY7" fmla="*/ 459907 h 1252060"/>
              <a:gd name="connsiteX8" fmla="*/ 311479 w 993706"/>
              <a:gd name="connsiteY8" fmla="*/ 278675 h 1252060"/>
              <a:gd name="connsiteX9" fmla="*/ 47868 w 993706"/>
              <a:gd name="connsiteY9" fmla="*/ 295150 h 1252060"/>
              <a:gd name="connsiteX10" fmla="*/ 56106 w 993706"/>
              <a:gd name="connsiteY10" fmla="*/ 80966 h 12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3706" h="1252060">
                <a:moveTo>
                  <a:pt x="56106" y="80966"/>
                </a:moveTo>
                <a:cubicBezTo>
                  <a:pt x="146722" y="37031"/>
                  <a:pt x="443284" y="-45347"/>
                  <a:pt x="591565" y="31539"/>
                </a:cubicBezTo>
                <a:cubicBezTo>
                  <a:pt x="739846" y="108425"/>
                  <a:pt x="888127" y="372036"/>
                  <a:pt x="945792" y="542285"/>
                </a:cubicBezTo>
                <a:cubicBezTo>
                  <a:pt x="1003457" y="712534"/>
                  <a:pt x="1018559" y="934955"/>
                  <a:pt x="937554" y="1053031"/>
                </a:cubicBezTo>
                <a:cubicBezTo>
                  <a:pt x="856549" y="1171107"/>
                  <a:pt x="564106" y="1238382"/>
                  <a:pt x="459760" y="1250739"/>
                </a:cubicBezTo>
                <a:cubicBezTo>
                  <a:pt x="355414" y="1263096"/>
                  <a:pt x="271663" y="1186210"/>
                  <a:pt x="311479" y="1127172"/>
                </a:cubicBezTo>
                <a:cubicBezTo>
                  <a:pt x="351295" y="1068134"/>
                  <a:pt x="650603" y="1007723"/>
                  <a:pt x="698657" y="896512"/>
                </a:cubicBezTo>
                <a:cubicBezTo>
                  <a:pt x="746711" y="785301"/>
                  <a:pt x="664333" y="562880"/>
                  <a:pt x="599803" y="459907"/>
                </a:cubicBezTo>
                <a:cubicBezTo>
                  <a:pt x="535273" y="356934"/>
                  <a:pt x="403468" y="306135"/>
                  <a:pt x="311479" y="278675"/>
                </a:cubicBezTo>
                <a:cubicBezTo>
                  <a:pt x="219490" y="251215"/>
                  <a:pt x="94549" y="330847"/>
                  <a:pt x="47868" y="295150"/>
                </a:cubicBezTo>
                <a:cubicBezTo>
                  <a:pt x="1187" y="259453"/>
                  <a:pt x="-34510" y="124901"/>
                  <a:pt x="56106" y="8096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64" y="0"/>
            <a:ext cx="6061236" cy="6622473"/>
          </a:xfrm>
          <a:prstGeom prst="rect">
            <a:avLst/>
          </a:prstGeom>
        </p:spPr>
      </p:pic>
      <p:sp>
        <p:nvSpPr>
          <p:cNvPr id="13" name="Forma livre 12"/>
          <p:cNvSpPr/>
          <p:nvPr/>
        </p:nvSpPr>
        <p:spPr>
          <a:xfrm>
            <a:off x="7242961" y="874974"/>
            <a:ext cx="1099953" cy="877302"/>
          </a:xfrm>
          <a:custGeom>
            <a:avLst/>
            <a:gdLst>
              <a:gd name="connsiteX0" fmla="*/ 53766 w 1099953"/>
              <a:gd name="connsiteY0" fmla="*/ 141026 h 877302"/>
              <a:gd name="connsiteX1" fmla="*/ 349330 w 1099953"/>
              <a:gd name="connsiteY1" fmla="*/ 2481 h 877302"/>
              <a:gd name="connsiteX2" fmla="*/ 589475 w 1099953"/>
              <a:gd name="connsiteY2" fmla="*/ 57899 h 877302"/>
              <a:gd name="connsiteX3" fmla="*/ 755730 w 1099953"/>
              <a:gd name="connsiteY3" fmla="*/ 131790 h 877302"/>
              <a:gd name="connsiteX4" fmla="*/ 848094 w 1099953"/>
              <a:gd name="connsiteY4" fmla="*/ 205681 h 877302"/>
              <a:gd name="connsiteX5" fmla="*/ 958930 w 1099953"/>
              <a:gd name="connsiteY5" fmla="*/ 307281 h 877302"/>
              <a:gd name="connsiteX6" fmla="*/ 1042057 w 1099953"/>
              <a:gd name="connsiteY6" fmla="*/ 492008 h 877302"/>
              <a:gd name="connsiteX7" fmla="*/ 1088239 w 1099953"/>
              <a:gd name="connsiteY7" fmla="*/ 593608 h 877302"/>
              <a:gd name="connsiteX8" fmla="*/ 1097475 w 1099953"/>
              <a:gd name="connsiteY8" fmla="*/ 704444 h 877302"/>
              <a:gd name="connsiteX9" fmla="*/ 1051294 w 1099953"/>
              <a:gd name="connsiteY9" fmla="*/ 861462 h 877302"/>
              <a:gd name="connsiteX10" fmla="*/ 968166 w 1099953"/>
              <a:gd name="connsiteY10" fmla="*/ 861462 h 877302"/>
              <a:gd name="connsiteX11" fmla="*/ 866566 w 1099953"/>
              <a:gd name="connsiteY11" fmla="*/ 769099 h 877302"/>
              <a:gd name="connsiteX12" fmla="*/ 829621 w 1099953"/>
              <a:gd name="connsiteY12" fmla="*/ 639790 h 877302"/>
              <a:gd name="connsiteX13" fmla="*/ 811148 w 1099953"/>
              <a:gd name="connsiteY13" fmla="*/ 510481 h 877302"/>
              <a:gd name="connsiteX14" fmla="*/ 737257 w 1099953"/>
              <a:gd name="connsiteY14" fmla="*/ 408881 h 877302"/>
              <a:gd name="connsiteX15" fmla="*/ 580239 w 1099953"/>
              <a:gd name="connsiteY15" fmla="*/ 362699 h 877302"/>
              <a:gd name="connsiteX16" fmla="*/ 377039 w 1099953"/>
              <a:gd name="connsiteY16" fmla="*/ 334990 h 877302"/>
              <a:gd name="connsiteX17" fmla="*/ 266203 w 1099953"/>
              <a:gd name="connsiteY17" fmla="*/ 270335 h 877302"/>
              <a:gd name="connsiteX18" fmla="*/ 136894 w 1099953"/>
              <a:gd name="connsiteY18" fmla="*/ 288808 h 877302"/>
              <a:gd name="connsiteX19" fmla="*/ 7584 w 1099953"/>
              <a:gd name="connsiteY19" fmla="*/ 251862 h 877302"/>
              <a:gd name="connsiteX20" fmla="*/ 53766 w 1099953"/>
              <a:gd name="connsiteY20" fmla="*/ 141026 h 87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9953" h="877302">
                <a:moveTo>
                  <a:pt x="53766" y="141026"/>
                </a:moveTo>
                <a:cubicBezTo>
                  <a:pt x="110724" y="99462"/>
                  <a:pt x="260045" y="16336"/>
                  <a:pt x="349330" y="2481"/>
                </a:cubicBezTo>
                <a:cubicBezTo>
                  <a:pt x="438615" y="-11374"/>
                  <a:pt x="521742" y="36348"/>
                  <a:pt x="589475" y="57899"/>
                </a:cubicBezTo>
                <a:cubicBezTo>
                  <a:pt x="657208" y="79450"/>
                  <a:pt x="712627" y="107160"/>
                  <a:pt x="755730" y="131790"/>
                </a:cubicBezTo>
                <a:cubicBezTo>
                  <a:pt x="798833" y="156420"/>
                  <a:pt x="814227" y="176433"/>
                  <a:pt x="848094" y="205681"/>
                </a:cubicBezTo>
                <a:cubicBezTo>
                  <a:pt x="881961" y="234930"/>
                  <a:pt x="926603" y="259560"/>
                  <a:pt x="958930" y="307281"/>
                </a:cubicBezTo>
                <a:cubicBezTo>
                  <a:pt x="991257" y="355002"/>
                  <a:pt x="1020506" y="444287"/>
                  <a:pt x="1042057" y="492008"/>
                </a:cubicBezTo>
                <a:cubicBezTo>
                  <a:pt x="1063609" y="539729"/>
                  <a:pt x="1079003" y="558202"/>
                  <a:pt x="1088239" y="593608"/>
                </a:cubicBezTo>
                <a:cubicBezTo>
                  <a:pt x="1097475" y="629014"/>
                  <a:pt x="1103633" y="659802"/>
                  <a:pt x="1097475" y="704444"/>
                </a:cubicBezTo>
                <a:cubicBezTo>
                  <a:pt x="1091318" y="749086"/>
                  <a:pt x="1072845" y="835292"/>
                  <a:pt x="1051294" y="861462"/>
                </a:cubicBezTo>
                <a:cubicBezTo>
                  <a:pt x="1029743" y="887632"/>
                  <a:pt x="998954" y="876856"/>
                  <a:pt x="968166" y="861462"/>
                </a:cubicBezTo>
                <a:cubicBezTo>
                  <a:pt x="937378" y="846068"/>
                  <a:pt x="889657" y="806044"/>
                  <a:pt x="866566" y="769099"/>
                </a:cubicBezTo>
                <a:cubicBezTo>
                  <a:pt x="843475" y="732154"/>
                  <a:pt x="838857" y="682893"/>
                  <a:pt x="829621" y="639790"/>
                </a:cubicBezTo>
                <a:cubicBezTo>
                  <a:pt x="820385" y="596687"/>
                  <a:pt x="826542" y="548966"/>
                  <a:pt x="811148" y="510481"/>
                </a:cubicBezTo>
                <a:cubicBezTo>
                  <a:pt x="795754" y="471996"/>
                  <a:pt x="775742" y="433511"/>
                  <a:pt x="737257" y="408881"/>
                </a:cubicBezTo>
                <a:cubicBezTo>
                  <a:pt x="698772" y="384251"/>
                  <a:pt x="640275" y="375014"/>
                  <a:pt x="580239" y="362699"/>
                </a:cubicBezTo>
                <a:cubicBezTo>
                  <a:pt x="520203" y="350384"/>
                  <a:pt x="429378" y="350384"/>
                  <a:pt x="377039" y="334990"/>
                </a:cubicBezTo>
                <a:cubicBezTo>
                  <a:pt x="324700" y="319596"/>
                  <a:pt x="306227" y="278032"/>
                  <a:pt x="266203" y="270335"/>
                </a:cubicBezTo>
                <a:cubicBezTo>
                  <a:pt x="226179" y="262638"/>
                  <a:pt x="179997" y="291887"/>
                  <a:pt x="136894" y="288808"/>
                </a:cubicBezTo>
                <a:cubicBezTo>
                  <a:pt x="93791" y="285729"/>
                  <a:pt x="22978" y="270335"/>
                  <a:pt x="7584" y="251862"/>
                </a:cubicBezTo>
                <a:cubicBezTo>
                  <a:pt x="-7810" y="233389"/>
                  <a:pt x="-3192" y="182590"/>
                  <a:pt x="53766" y="14102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6954640" y="1324912"/>
            <a:ext cx="1653955" cy="1328294"/>
          </a:xfrm>
          <a:custGeom>
            <a:avLst/>
            <a:gdLst>
              <a:gd name="connsiteX0" fmla="*/ 1413505 w 1653955"/>
              <a:gd name="connsiteY0" fmla="*/ 282215 h 1328294"/>
              <a:gd name="connsiteX1" fmla="*/ 1265724 w 1653955"/>
              <a:gd name="connsiteY1" fmla="*/ 799452 h 1328294"/>
              <a:gd name="connsiteX2" fmla="*/ 1025578 w 1653955"/>
              <a:gd name="connsiteY2" fmla="*/ 891815 h 1328294"/>
              <a:gd name="connsiteX3" fmla="*/ 730015 w 1653955"/>
              <a:gd name="connsiteY3" fmla="*/ 956470 h 1328294"/>
              <a:gd name="connsiteX4" fmla="*/ 443687 w 1653955"/>
              <a:gd name="connsiteY4" fmla="*/ 873343 h 1328294"/>
              <a:gd name="connsiteX5" fmla="*/ 314378 w 1653955"/>
              <a:gd name="connsiteY5" fmla="*/ 688615 h 1328294"/>
              <a:gd name="connsiteX6" fmla="*/ 157360 w 1653955"/>
              <a:gd name="connsiteY6" fmla="*/ 429997 h 1328294"/>
              <a:gd name="connsiteX7" fmla="*/ 92705 w 1653955"/>
              <a:gd name="connsiteY7" fmla="*/ 291452 h 1328294"/>
              <a:gd name="connsiteX8" fmla="*/ 28051 w 1653955"/>
              <a:gd name="connsiteY8" fmla="*/ 448470 h 1328294"/>
              <a:gd name="connsiteX9" fmla="*/ 18815 w 1653955"/>
              <a:gd name="connsiteY9" fmla="*/ 642433 h 1328294"/>
              <a:gd name="connsiteX10" fmla="*/ 277433 w 1653955"/>
              <a:gd name="connsiteY10" fmla="*/ 1095015 h 1328294"/>
              <a:gd name="connsiteX11" fmla="*/ 730015 w 1653955"/>
              <a:gd name="connsiteY11" fmla="*/ 1307452 h 1328294"/>
              <a:gd name="connsiteX12" fmla="*/ 1145651 w 1653955"/>
              <a:gd name="connsiteY12" fmla="*/ 1288979 h 1328294"/>
              <a:gd name="connsiteX13" fmla="*/ 1395033 w 1653955"/>
              <a:gd name="connsiteY13" fmla="*/ 1030361 h 1328294"/>
              <a:gd name="connsiteX14" fmla="*/ 1616705 w 1653955"/>
              <a:gd name="connsiteY14" fmla="*/ 734797 h 1328294"/>
              <a:gd name="connsiteX15" fmla="*/ 1653651 w 1653955"/>
              <a:gd name="connsiteY15" fmla="*/ 420761 h 1328294"/>
              <a:gd name="connsiteX16" fmla="*/ 1616705 w 1653955"/>
              <a:gd name="connsiteY16" fmla="*/ 88252 h 1328294"/>
              <a:gd name="connsiteX17" fmla="*/ 1505869 w 1653955"/>
              <a:gd name="connsiteY17" fmla="*/ 5124 h 1328294"/>
              <a:gd name="connsiteX18" fmla="*/ 1431978 w 1653955"/>
              <a:gd name="connsiteY18" fmla="*/ 199088 h 1328294"/>
              <a:gd name="connsiteX19" fmla="*/ 1413505 w 1653955"/>
              <a:gd name="connsiteY19" fmla="*/ 282215 h 13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3955" h="1328294">
                <a:moveTo>
                  <a:pt x="1413505" y="282215"/>
                </a:moveTo>
                <a:cubicBezTo>
                  <a:pt x="1385796" y="382276"/>
                  <a:pt x="1330378" y="697852"/>
                  <a:pt x="1265724" y="799452"/>
                </a:cubicBezTo>
                <a:cubicBezTo>
                  <a:pt x="1201070" y="901052"/>
                  <a:pt x="1114863" y="865645"/>
                  <a:pt x="1025578" y="891815"/>
                </a:cubicBezTo>
                <a:cubicBezTo>
                  <a:pt x="936293" y="917985"/>
                  <a:pt x="826997" y="959549"/>
                  <a:pt x="730015" y="956470"/>
                </a:cubicBezTo>
                <a:cubicBezTo>
                  <a:pt x="633033" y="953391"/>
                  <a:pt x="512960" y="917985"/>
                  <a:pt x="443687" y="873343"/>
                </a:cubicBezTo>
                <a:cubicBezTo>
                  <a:pt x="374414" y="828701"/>
                  <a:pt x="362099" y="762506"/>
                  <a:pt x="314378" y="688615"/>
                </a:cubicBezTo>
                <a:cubicBezTo>
                  <a:pt x="266657" y="614724"/>
                  <a:pt x="194305" y="496191"/>
                  <a:pt x="157360" y="429997"/>
                </a:cubicBezTo>
                <a:cubicBezTo>
                  <a:pt x="120414" y="363803"/>
                  <a:pt x="114256" y="288373"/>
                  <a:pt x="92705" y="291452"/>
                </a:cubicBezTo>
                <a:cubicBezTo>
                  <a:pt x="71154" y="294531"/>
                  <a:pt x="40366" y="389973"/>
                  <a:pt x="28051" y="448470"/>
                </a:cubicBezTo>
                <a:cubicBezTo>
                  <a:pt x="15736" y="506967"/>
                  <a:pt x="-22749" y="534676"/>
                  <a:pt x="18815" y="642433"/>
                </a:cubicBezTo>
                <a:cubicBezTo>
                  <a:pt x="60379" y="750190"/>
                  <a:pt x="158900" y="984179"/>
                  <a:pt x="277433" y="1095015"/>
                </a:cubicBezTo>
                <a:cubicBezTo>
                  <a:pt x="395966" y="1205852"/>
                  <a:pt x="585312" y="1275125"/>
                  <a:pt x="730015" y="1307452"/>
                </a:cubicBezTo>
                <a:cubicBezTo>
                  <a:pt x="874718" y="1339779"/>
                  <a:pt x="1034815" y="1335161"/>
                  <a:pt x="1145651" y="1288979"/>
                </a:cubicBezTo>
                <a:cubicBezTo>
                  <a:pt x="1256487" y="1242797"/>
                  <a:pt x="1316524" y="1122725"/>
                  <a:pt x="1395033" y="1030361"/>
                </a:cubicBezTo>
                <a:cubicBezTo>
                  <a:pt x="1473542" y="937997"/>
                  <a:pt x="1573602" y="836397"/>
                  <a:pt x="1616705" y="734797"/>
                </a:cubicBezTo>
                <a:cubicBezTo>
                  <a:pt x="1659808" y="633197"/>
                  <a:pt x="1653651" y="528518"/>
                  <a:pt x="1653651" y="420761"/>
                </a:cubicBezTo>
                <a:cubicBezTo>
                  <a:pt x="1653651" y="313004"/>
                  <a:pt x="1641335" y="157525"/>
                  <a:pt x="1616705" y="88252"/>
                </a:cubicBezTo>
                <a:cubicBezTo>
                  <a:pt x="1592075" y="18979"/>
                  <a:pt x="1536657" y="-13349"/>
                  <a:pt x="1505869" y="5124"/>
                </a:cubicBezTo>
                <a:cubicBezTo>
                  <a:pt x="1475081" y="23597"/>
                  <a:pt x="1442754" y="159064"/>
                  <a:pt x="1431978" y="199088"/>
                </a:cubicBezTo>
                <a:cubicBezTo>
                  <a:pt x="1421202" y="239112"/>
                  <a:pt x="1441214" y="182154"/>
                  <a:pt x="1413505" y="28221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6172885" y="3045843"/>
            <a:ext cx="3525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Diferença na localização dos </a:t>
            </a:r>
            <a:r>
              <a:rPr lang="pt-BR" sz="1200" b="1" dirty="0" err="1"/>
              <a:t>S</a:t>
            </a:r>
            <a:r>
              <a:rPr lang="pt-BR" sz="1200" b="1" dirty="0" err="1" smtClean="0"/>
              <a:t>torm</a:t>
            </a:r>
            <a:r>
              <a:rPr lang="pt-BR" sz="1200" b="1" dirty="0" smtClean="0"/>
              <a:t> </a:t>
            </a:r>
            <a:r>
              <a:rPr lang="pt-BR" sz="1200" b="1" dirty="0" err="1"/>
              <a:t>T</a:t>
            </a:r>
            <a:r>
              <a:rPr lang="pt-BR" sz="1200" b="1" dirty="0" err="1" smtClean="0"/>
              <a:t>racks</a:t>
            </a:r>
            <a:endParaRPr lang="pt-BR" sz="1200" b="1" dirty="0"/>
          </a:p>
        </p:txBody>
      </p:sp>
      <p:sp>
        <p:nvSpPr>
          <p:cNvPr id="16" name="Seta para cima 15"/>
          <p:cNvSpPr/>
          <p:nvPr/>
        </p:nvSpPr>
        <p:spPr>
          <a:xfrm>
            <a:off x="7661544" y="2663612"/>
            <a:ext cx="154464" cy="32111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69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42" y="828819"/>
            <a:ext cx="8646665" cy="512478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1"/>
          <a:stretch/>
        </p:blipFill>
        <p:spPr>
          <a:xfrm>
            <a:off x="8814300" y="6135503"/>
            <a:ext cx="3153215" cy="486970"/>
          </a:xfrm>
          <a:prstGeom prst="rect">
            <a:avLst/>
          </a:prstGeom>
        </p:spPr>
      </p:pic>
      <p:sp>
        <p:nvSpPr>
          <p:cNvPr id="6" name="Forma livre 5"/>
          <p:cNvSpPr/>
          <p:nvPr/>
        </p:nvSpPr>
        <p:spPr>
          <a:xfrm>
            <a:off x="3717884" y="2121008"/>
            <a:ext cx="1201087" cy="1192154"/>
          </a:xfrm>
          <a:custGeom>
            <a:avLst/>
            <a:gdLst>
              <a:gd name="connsiteX0" fmla="*/ 59789 w 1201087"/>
              <a:gd name="connsiteY0" fmla="*/ 114192 h 1192154"/>
              <a:gd name="connsiteX1" fmla="*/ 392298 w 1201087"/>
              <a:gd name="connsiteY1" fmla="*/ 40301 h 1192154"/>
              <a:gd name="connsiteX2" fmla="*/ 604734 w 1201087"/>
              <a:gd name="connsiteY2" fmla="*/ 3356 h 1192154"/>
              <a:gd name="connsiteX3" fmla="*/ 872589 w 1201087"/>
              <a:gd name="connsiteY3" fmla="*/ 123428 h 1192154"/>
              <a:gd name="connsiteX4" fmla="*/ 1168152 w 1201087"/>
              <a:gd name="connsiteY4" fmla="*/ 742265 h 1192154"/>
              <a:gd name="connsiteX5" fmla="*/ 1186625 w 1201087"/>
              <a:gd name="connsiteY5" fmla="*/ 963937 h 1192154"/>
              <a:gd name="connsiteX6" fmla="*/ 1103498 w 1201087"/>
              <a:gd name="connsiteY6" fmla="*/ 1176374 h 1192154"/>
              <a:gd name="connsiteX7" fmla="*/ 974189 w 1201087"/>
              <a:gd name="connsiteY7" fmla="*/ 1148665 h 1192154"/>
              <a:gd name="connsiteX8" fmla="*/ 881825 w 1201087"/>
              <a:gd name="connsiteY8" fmla="*/ 926992 h 1192154"/>
              <a:gd name="connsiteX9" fmla="*/ 650916 w 1201087"/>
              <a:gd name="connsiteY9" fmla="*/ 502119 h 1192154"/>
              <a:gd name="connsiteX10" fmla="*/ 567789 w 1201087"/>
              <a:gd name="connsiteY10" fmla="*/ 335865 h 1192154"/>
              <a:gd name="connsiteX11" fmla="*/ 364589 w 1201087"/>
              <a:gd name="connsiteY11" fmla="*/ 280447 h 1192154"/>
              <a:gd name="connsiteX12" fmla="*/ 115207 w 1201087"/>
              <a:gd name="connsiteY12" fmla="*/ 308156 h 1192154"/>
              <a:gd name="connsiteX13" fmla="*/ 4371 w 1201087"/>
              <a:gd name="connsiteY13" fmla="*/ 215792 h 1192154"/>
              <a:gd name="connsiteX14" fmla="*/ 59789 w 1201087"/>
              <a:gd name="connsiteY14" fmla="*/ 114192 h 11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1087" h="1192154">
                <a:moveTo>
                  <a:pt x="59789" y="114192"/>
                </a:moveTo>
                <a:cubicBezTo>
                  <a:pt x="124444" y="84943"/>
                  <a:pt x="301474" y="58774"/>
                  <a:pt x="392298" y="40301"/>
                </a:cubicBezTo>
                <a:cubicBezTo>
                  <a:pt x="483122" y="21828"/>
                  <a:pt x="524686" y="-10498"/>
                  <a:pt x="604734" y="3356"/>
                </a:cubicBezTo>
                <a:cubicBezTo>
                  <a:pt x="684782" y="17210"/>
                  <a:pt x="778686" y="277"/>
                  <a:pt x="872589" y="123428"/>
                </a:cubicBezTo>
                <a:cubicBezTo>
                  <a:pt x="966492" y="246579"/>
                  <a:pt x="1115813" y="602180"/>
                  <a:pt x="1168152" y="742265"/>
                </a:cubicBezTo>
                <a:cubicBezTo>
                  <a:pt x="1220491" y="882350"/>
                  <a:pt x="1197401" y="891585"/>
                  <a:pt x="1186625" y="963937"/>
                </a:cubicBezTo>
                <a:cubicBezTo>
                  <a:pt x="1175849" y="1036289"/>
                  <a:pt x="1138904" y="1145586"/>
                  <a:pt x="1103498" y="1176374"/>
                </a:cubicBezTo>
                <a:cubicBezTo>
                  <a:pt x="1068092" y="1207162"/>
                  <a:pt x="1011134" y="1190229"/>
                  <a:pt x="974189" y="1148665"/>
                </a:cubicBezTo>
                <a:cubicBezTo>
                  <a:pt x="937244" y="1107101"/>
                  <a:pt x="935704" y="1034750"/>
                  <a:pt x="881825" y="926992"/>
                </a:cubicBezTo>
                <a:cubicBezTo>
                  <a:pt x="827946" y="819234"/>
                  <a:pt x="703255" y="600640"/>
                  <a:pt x="650916" y="502119"/>
                </a:cubicBezTo>
                <a:cubicBezTo>
                  <a:pt x="598577" y="403598"/>
                  <a:pt x="615510" y="372810"/>
                  <a:pt x="567789" y="335865"/>
                </a:cubicBezTo>
                <a:cubicBezTo>
                  <a:pt x="520068" y="298920"/>
                  <a:pt x="440019" y="285065"/>
                  <a:pt x="364589" y="280447"/>
                </a:cubicBezTo>
                <a:cubicBezTo>
                  <a:pt x="289159" y="275829"/>
                  <a:pt x="175243" y="318932"/>
                  <a:pt x="115207" y="308156"/>
                </a:cubicBezTo>
                <a:cubicBezTo>
                  <a:pt x="55171" y="297380"/>
                  <a:pt x="13607" y="246580"/>
                  <a:pt x="4371" y="215792"/>
                </a:cubicBezTo>
                <a:cubicBezTo>
                  <a:pt x="-4865" y="185004"/>
                  <a:pt x="-4866" y="143441"/>
                  <a:pt x="59789" y="11419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4368594" y="3361394"/>
            <a:ext cx="498970" cy="481666"/>
          </a:xfrm>
          <a:custGeom>
            <a:avLst/>
            <a:gdLst>
              <a:gd name="connsiteX0" fmla="*/ 258824 w 498970"/>
              <a:gd name="connsiteY0" fmla="*/ 102242 h 481666"/>
              <a:gd name="connsiteX1" fmla="*/ 388133 w 498970"/>
              <a:gd name="connsiteY1" fmla="*/ 642 h 481666"/>
              <a:gd name="connsiteX2" fmla="*/ 498970 w 498970"/>
              <a:gd name="connsiteY2" fmla="*/ 148424 h 481666"/>
              <a:gd name="connsiteX3" fmla="*/ 388133 w 498970"/>
              <a:gd name="connsiteY3" fmla="*/ 314679 h 481666"/>
              <a:gd name="connsiteX4" fmla="*/ 268061 w 498970"/>
              <a:gd name="connsiteY4" fmla="*/ 425515 h 481666"/>
              <a:gd name="connsiteX5" fmla="*/ 138751 w 498970"/>
              <a:gd name="connsiteY5" fmla="*/ 480933 h 481666"/>
              <a:gd name="connsiteX6" fmla="*/ 206 w 498970"/>
              <a:gd name="connsiteY6" fmla="*/ 388570 h 481666"/>
              <a:gd name="connsiteX7" fmla="*/ 111042 w 498970"/>
              <a:gd name="connsiteY7" fmla="*/ 277733 h 481666"/>
              <a:gd name="connsiteX8" fmla="*/ 258824 w 498970"/>
              <a:gd name="connsiteY8" fmla="*/ 102242 h 4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970" h="481666">
                <a:moveTo>
                  <a:pt x="258824" y="102242"/>
                </a:moveTo>
                <a:cubicBezTo>
                  <a:pt x="305006" y="56060"/>
                  <a:pt x="348109" y="-7055"/>
                  <a:pt x="388133" y="642"/>
                </a:cubicBezTo>
                <a:cubicBezTo>
                  <a:pt x="428157" y="8339"/>
                  <a:pt x="498970" y="96085"/>
                  <a:pt x="498970" y="148424"/>
                </a:cubicBezTo>
                <a:cubicBezTo>
                  <a:pt x="498970" y="200763"/>
                  <a:pt x="426618" y="268497"/>
                  <a:pt x="388133" y="314679"/>
                </a:cubicBezTo>
                <a:cubicBezTo>
                  <a:pt x="349648" y="360861"/>
                  <a:pt x="309625" y="397806"/>
                  <a:pt x="268061" y="425515"/>
                </a:cubicBezTo>
                <a:cubicBezTo>
                  <a:pt x="226497" y="453224"/>
                  <a:pt x="183393" y="487091"/>
                  <a:pt x="138751" y="480933"/>
                </a:cubicBezTo>
                <a:cubicBezTo>
                  <a:pt x="94108" y="474776"/>
                  <a:pt x="4824" y="422437"/>
                  <a:pt x="206" y="388570"/>
                </a:cubicBezTo>
                <a:cubicBezTo>
                  <a:pt x="-4412" y="354703"/>
                  <a:pt x="69478" y="317757"/>
                  <a:pt x="111042" y="277733"/>
                </a:cubicBezTo>
                <a:cubicBezTo>
                  <a:pt x="152606" y="237709"/>
                  <a:pt x="212642" y="148424"/>
                  <a:pt x="258824" y="10224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7412609" y="3447081"/>
            <a:ext cx="1741548" cy="930922"/>
          </a:xfrm>
          <a:custGeom>
            <a:avLst/>
            <a:gdLst>
              <a:gd name="connsiteX0" fmla="*/ 1740627 w 1741548"/>
              <a:gd name="connsiteY0" fmla="*/ 62737 h 930922"/>
              <a:gd name="connsiteX1" fmla="*/ 1546664 w 1741548"/>
              <a:gd name="connsiteY1" fmla="*/ 478374 h 930922"/>
              <a:gd name="connsiteX2" fmla="*/ 853936 w 1741548"/>
              <a:gd name="connsiteY2" fmla="*/ 912483 h 930922"/>
              <a:gd name="connsiteX3" fmla="*/ 429064 w 1741548"/>
              <a:gd name="connsiteY3" fmla="*/ 838592 h 930922"/>
              <a:gd name="connsiteX4" fmla="*/ 225864 w 1741548"/>
              <a:gd name="connsiteY4" fmla="*/ 727755 h 930922"/>
              <a:gd name="connsiteX5" fmla="*/ 22664 w 1741548"/>
              <a:gd name="connsiteY5" fmla="*/ 579974 h 930922"/>
              <a:gd name="connsiteX6" fmla="*/ 31900 w 1741548"/>
              <a:gd name="connsiteY6" fmla="*/ 441428 h 930922"/>
              <a:gd name="connsiteX7" fmla="*/ 262809 w 1741548"/>
              <a:gd name="connsiteY7" fmla="*/ 496846 h 930922"/>
              <a:gd name="connsiteX8" fmla="*/ 890882 w 1741548"/>
              <a:gd name="connsiteY8" fmla="*/ 589210 h 930922"/>
              <a:gd name="connsiteX9" fmla="*/ 1214155 w 1741548"/>
              <a:gd name="connsiteY9" fmla="*/ 432192 h 930922"/>
              <a:gd name="connsiteX10" fmla="*/ 1463536 w 1741548"/>
              <a:gd name="connsiteY10" fmla="*/ 228992 h 930922"/>
              <a:gd name="connsiteX11" fmla="*/ 1611318 w 1741548"/>
              <a:gd name="connsiteY11" fmla="*/ 16555 h 930922"/>
              <a:gd name="connsiteX12" fmla="*/ 1740627 w 1741548"/>
              <a:gd name="connsiteY12" fmla="*/ 62737 h 9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1548" h="930922">
                <a:moveTo>
                  <a:pt x="1740627" y="62737"/>
                </a:moveTo>
                <a:cubicBezTo>
                  <a:pt x="1729851" y="139707"/>
                  <a:pt x="1694446" y="336750"/>
                  <a:pt x="1546664" y="478374"/>
                </a:cubicBezTo>
                <a:cubicBezTo>
                  <a:pt x="1398882" y="619998"/>
                  <a:pt x="1040203" y="852447"/>
                  <a:pt x="853936" y="912483"/>
                </a:cubicBezTo>
                <a:cubicBezTo>
                  <a:pt x="667669" y="972519"/>
                  <a:pt x="533743" y="869380"/>
                  <a:pt x="429064" y="838592"/>
                </a:cubicBezTo>
                <a:cubicBezTo>
                  <a:pt x="324385" y="807804"/>
                  <a:pt x="293597" y="770858"/>
                  <a:pt x="225864" y="727755"/>
                </a:cubicBezTo>
                <a:cubicBezTo>
                  <a:pt x="158131" y="684652"/>
                  <a:pt x="54991" y="627695"/>
                  <a:pt x="22664" y="579974"/>
                </a:cubicBezTo>
                <a:cubicBezTo>
                  <a:pt x="-9663" y="532253"/>
                  <a:pt x="-8124" y="455283"/>
                  <a:pt x="31900" y="441428"/>
                </a:cubicBezTo>
                <a:cubicBezTo>
                  <a:pt x="71924" y="427573"/>
                  <a:pt x="119645" y="472216"/>
                  <a:pt x="262809" y="496846"/>
                </a:cubicBezTo>
                <a:cubicBezTo>
                  <a:pt x="405973" y="521476"/>
                  <a:pt x="732324" y="599986"/>
                  <a:pt x="890882" y="589210"/>
                </a:cubicBezTo>
                <a:cubicBezTo>
                  <a:pt x="1049440" y="578434"/>
                  <a:pt x="1118713" y="492228"/>
                  <a:pt x="1214155" y="432192"/>
                </a:cubicBezTo>
                <a:cubicBezTo>
                  <a:pt x="1309597" y="372156"/>
                  <a:pt x="1397342" y="298265"/>
                  <a:pt x="1463536" y="228992"/>
                </a:cubicBezTo>
                <a:cubicBezTo>
                  <a:pt x="1529730" y="159719"/>
                  <a:pt x="1557439" y="41185"/>
                  <a:pt x="1611318" y="16555"/>
                </a:cubicBezTo>
                <a:cubicBezTo>
                  <a:pt x="1665197" y="-8075"/>
                  <a:pt x="1751403" y="-14233"/>
                  <a:pt x="1740627" y="6273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7353917" y="2188954"/>
            <a:ext cx="1462064" cy="884766"/>
          </a:xfrm>
          <a:custGeom>
            <a:avLst/>
            <a:gdLst>
              <a:gd name="connsiteX0" fmla="*/ 53647 w 1462064"/>
              <a:gd name="connsiteY0" fmla="*/ 101664 h 884766"/>
              <a:gd name="connsiteX1" fmla="*/ 367683 w 1462064"/>
              <a:gd name="connsiteY1" fmla="*/ 73955 h 884766"/>
              <a:gd name="connsiteX2" fmla="*/ 681719 w 1462064"/>
              <a:gd name="connsiteY2" fmla="*/ 64 h 884766"/>
              <a:gd name="connsiteX3" fmla="*/ 1014228 w 1462064"/>
              <a:gd name="connsiteY3" fmla="*/ 64719 h 884766"/>
              <a:gd name="connsiteX4" fmla="*/ 1235901 w 1462064"/>
              <a:gd name="connsiteY4" fmla="*/ 240210 h 884766"/>
              <a:gd name="connsiteX5" fmla="*/ 1309792 w 1462064"/>
              <a:gd name="connsiteY5" fmla="*/ 452646 h 884766"/>
              <a:gd name="connsiteX6" fmla="*/ 1374447 w 1462064"/>
              <a:gd name="connsiteY6" fmla="*/ 563482 h 884766"/>
              <a:gd name="connsiteX7" fmla="*/ 1457574 w 1462064"/>
              <a:gd name="connsiteY7" fmla="*/ 702028 h 884766"/>
              <a:gd name="connsiteX8" fmla="*/ 1429865 w 1462064"/>
              <a:gd name="connsiteY8" fmla="*/ 859046 h 884766"/>
              <a:gd name="connsiteX9" fmla="*/ 1254374 w 1462064"/>
              <a:gd name="connsiteY9" fmla="*/ 859046 h 884766"/>
              <a:gd name="connsiteX10" fmla="*/ 1125065 w 1462064"/>
              <a:gd name="connsiteY10" fmla="*/ 609664 h 884766"/>
              <a:gd name="connsiteX11" fmla="*/ 949574 w 1462064"/>
              <a:gd name="connsiteY11" fmla="*/ 443410 h 884766"/>
              <a:gd name="connsiteX12" fmla="*/ 709428 w 1462064"/>
              <a:gd name="connsiteY12" fmla="*/ 323337 h 884766"/>
              <a:gd name="connsiteX13" fmla="*/ 293792 w 1462064"/>
              <a:gd name="connsiteY13" fmla="*/ 378755 h 884766"/>
              <a:gd name="connsiteX14" fmla="*/ 25938 w 1462064"/>
              <a:gd name="connsiteY14" fmla="*/ 341810 h 884766"/>
              <a:gd name="connsiteX15" fmla="*/ 53647 w 1462064"/>
              <a:gd name="connsiteY15" fmla="*/ 101664 h 88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2064" h="884766">
                <a:moveTo>
                  <a:pt x="53647" y="101664"/>
                </a:moveTo>
                <a:cubicBezTo>
                  <a:pt x="110605" y="57021"/>
                  <a:pt x="263004" y="90888"/>
                  <a:pt x="367683" y="73955"/>
                </a:cubicBezTo>
                <a:cubicBezTo>
                  <a:pt x="472362" y="57022"/>
                  <a:pt x="573962" y="1603"/>
                  <a:pt x="681719" y="64"/>
                </a:cubicBezTo>
                <a:cubicBezTo>
                  <a:pt x="789476" y="-1475"/>
                  <a:pt x="921864" y="24695"/>
                  <a:pt x="1014228" y="64719"/>
                </a:cubicBezTo>
                <a:cubicBezTo>
                  <a:pt x="1106592" y="104743"/>
                  <a:pt x="1186640" y="175556"/>
                  <a:pt x="1235901" y="240210"/>
                </a:cubicBezTo>
                <a:cubicBezTo>
                  <a:pt x="1285162" y="304865"/>
                  <a:pt x="1286701" y="398767"/>
                  <a:pt x="1309792" y="452646"/>
                </a:cubicBezTo>
                <a:cubicBezTo>
                  <a:pt x="1332883" y="506525"/>
                  <a:pt x="1349817" y="521918"/>
                  <a:pt x="1374447" y="563482"/>
                </a:cubicBezTo>
                <a:cubicBezTo>
                  <a:pt x="1399077" y="605046"/>
                  <a:pt x="1448338" y="652767"/>
                  <a:pt x="1457574" y="702028"/>
                </a:cubicBezTo>
                <a:cubicBezTo>
                  <a:pt x="1466810" y="751289"/>
                  <a:pt x="1463732" y="832876"/>
                  <a:pt x="1429865" y="859046"/>
                </a:cubicBezTo>
                <a:cubicBezTo>
                  <a:pt x="1395998" y="885216"/>
                  <a:pt x="1305174" y="900610"/>
                  <a:pt x="1254374" y="859046"/>
                </a:cubicBezTo>
                <a:cubicBezTo>
                  <a:pt x="1203574" y="817482"/>
                  <a:pt x="1175865" y="678937"/>
                  <a:pt x="1125065" y="609664"/>
                </a:cubicBezTo>
                <a:cubicBezTo>
                  <a:pt x="1074265" y="540391"/>
                  <a:pt x="1018847" y="491131"/>
                  <a:pt x="949574" y="443410"/>
                </a:cubicBezTo>
                <a:cubicBezTo>
                  <a:pt x="880301" y="395689"/>
                  <a:pt x="818725" y="334113"/>
                  <a:pt x="709428" y="323337"/>
                </a:cubicBezTo>
                <a:cubicBezTo>
                  <a:pt x="600131" y="312561"/>
                  <a:pt x="407707" y="375676"/>
                  <a:pt x="293792" y="378755"/>
                </a:cubicBezTo>
                <a:cubicBezTo>
                  <a:pt x="179877" y="381834"/>
                  <a:pt x="70580" y="381834"/>
                  <a:pt x="25938" y="341810"/>
                </a:cubicBezTo>
                <a:cubicBezTo>
                  <a:pt x="-18704" y="301786"/>
                  <a:pt x="-3311" y="146307"/>
                  <a:pt x="53647" y="10166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57019" y="6283408"/>
            <a:ext cx="499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Regiões onde se espera ter </a:t>
            </a:r>
            <a:r>
              <a:rPr lang="pt-BR" dirty="0" err="1" smtClean="0"/>
              <a:t>ciclogênese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775200" y="5347855"/>
            <a:ext cx="1717964" cy="16625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82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881_TF78757031" id="{C7E739B2-9B02-4574-B5DF-4184EA834F4A}" vid="{853E1606-AEB6-4DA0-976A-D273FAF5C7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28D249-1983-451D-8451-059C0BA5C7BA}">
  <ds:schemaRefs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CC0DF8-A3C6-4F0C-AAB6-327115DBB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1B96DA-D61E-4352-8013-F432E69A26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</Template>
  <TotalTime>0</TotalTime>
  <Words>1037</Words>
  <Application>Microsoft Office PowerPoint</Application>
  <PresentationFormat>Widescreen</PresentationFormat>
  <Paragraphs>113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Courier New</vt:lpstr>
      <vt:lpstr>Garamond</vt:lpstr>
      <vt:lpstr>Sabão</vt:lpstr>
      <vt:lpstr>Title Lorem Ipsum</vt:lpstr>
      <vt:lpstr>Introdução</vt:lpstr>
      <vt:lpstr>Hipótese</vt:lpstr>
      <vt:lpstr>Objetivo</vt:lpstr>
      <vt:lpstr>Estrutura</vt:lpstr>
      <vt:lpstr>2. Descrição do modelo</vt:lpstr>
      <vt:lpstr>3. Estados básicos</vt:lpstr>
      <vt:lpstr>Apresentação do PowerPoint</vt:lpstr>
      <vt:lpstr>Apresentação do PowerPoint</vt:lpstr>
      <vt:lpstr>Apresentação do PowerPoint</vt:lpstr>
      <vt:lpstr>5 - Estrutura dos modos de perturbação </vt:lpstr>
      <vt:lpstr>I – Ciclogênese: Janeiro</vt:lpstr>
      <vt:lpstr>Apresentação do PowerPoint</vt:lpstr>
      <vt:lpstr>II – Bloqueios: Janeiro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6 - Conclusões </vt:lpstr>
      <vt:lpstr>Apresentação do PowerPoint</vt:lpstr>
      <vt:lpstr>Obrigada!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2019-09-26T23:34:25Z</dcterms:created>
  <dcterms:modified xsi:type="dcterms:W3CDTF">2019-10-01T18:33:52Z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