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7" r:id="rId3"/>
    <p:sldId id="298" r:id="rId4"/>
    <p:sldId id="285" r:id="rId5"/>
    <p:sldId id="296" r:id="rId6"/>
    <p:sldId id="289" r:id="rId7"/>
    <p:sldId id="290" r:id="rId8"/>
    <p:sldId id="292" r:id="rId9"/>
    <p:sldId id="293" r:id="rId10"/>
    <p:sldId id="294" r:id="rId11"/>
    <p:sldId id="297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0F9"/>
    <a:srgbClr val="0000FF"/>
    <a:srgbClr val="FFFFB3"/>
    <a:srgbClr val="E4EEF8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483" autoAdjust="0"/>
  </p:normalViewPr>
  <p:slideViewPr>
    <p:cSldViewPr snapToGrid="0">
      <p:cViewPr varScale="1">
        <p:scale>
          <a:sx n="57" d="100"/>
          <a:sy n="57" d="100"/>
        </p:scale>
        <p:origin x="10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7FA39-C561-43F4-85CE-6A1B237F6236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967F7-AA02-4659-B670-6E274AD705D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21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3EF5-C26F-4BC2-B4C2-E40622649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93953-E1E8-4365-A740-B74249856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6F7E9-DF84-4018-9847-3E3618F0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6279-699A-4B9A-8F8F-26323FE1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C4BA-CDCF-4967-8A85-4444F2F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9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804-31D3-4F6A-AD6E-A82D350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DA008-8A3C-4F29-B2F0-46F649438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5539-22E3-42E6-9EAF-3C31AC62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AE5F6-BED6-481F-A88F-DF63083F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805E-C05E-493C-BC14-72455D6C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94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D7F72-5034-440F-B4E7-14C720E46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983F1-5269-4AD4-9E2D-41E42FE4D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EFF44-3938-4A55-B115-49CEEBC9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7E46D-C2B3-4C63-A0EE-679AF218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6075-26DA-4E15-868F-FFC5F674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47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1ACA-3436-496C-9E2E-95E3B7F1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8F57-BEB0-454A-A614-FD3D3ABF3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AFE19-FC19-4D95-81D9-273FCB39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33D4A-36DA-4256-834E-7F49CFF5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0F97F-05CC-4CCC-890E-A12C7EA9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E599-2DE4-4417-9E1E-0440EF2A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EBE3E-A7D8-4476-9B47-15430DDB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00DBD-0FCF-4A34-B8CE-7FC9C4A6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5909A-2E69-41E1-86F3-43096243E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A8A55-E167-476D-84A7-155A2775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44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87D8-D22F-402F-9665-35420289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A3F0-720F-4FB3-A5E6-912313AB1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6EC40-F489-4C22-AE09-DD4956C3B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EF16E-E1A1-4BA9-8A79-62E5067A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5500E-F508-4865-8852-587E900E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EB007-DF96-4880-807C-F9D397CB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47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0A50-1C1A-4609-9081-B1A24B82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D1557-6CA7-4D1F-8421-1539DFA07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141FE-88A4-4C2F-B9B1-DC8D18439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63DD-660B-47A6-8738-3E230D299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312C0-EA01-417F-9884-97F02A7F0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8AB4D-4162-40A4-9F22-97FA3960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5817B-F2CE-40D4-BF9E-59AFEC34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95B72-C860-499C-8332-5EC58708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76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5657-6FA5-4B97-97AC-A307B99D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BFAB6-7D65-40AF-A99D-3A73F5D36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2AE04-5949-42DE-A169-CD800339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5FA94-3308-446D-AF13-13458575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06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E4BAC-7405-4288-A5CB-0B3305A9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366E6-9684-4A50-B9D6-05355FB6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23148-AD8A-4C82-9B8A-F4110B70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98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5294-3080-4D7E-8861-9913D903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5C10-DF8C-457A-B08A-F3A501318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E03D2-9BBC-40FD-9BED-CA8036E1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93BD4-16F9-4985-ABC6-DED8BEBF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4507E-BA0D-4D59-8654-ACA2CCF3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AEF36-5553-4019-94B8-1822505B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64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3BCD-76A6-4B6C-A944-A2DCA293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F153B-8EB8-4AA6-A770-4D7BB4F99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5CAED-CE90-41DA-A880-A45F8DA80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04A58-9C62-4E55-B0FA-6C028A50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72C33-EB5C-47BD-9B19-A11B5FE3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6CC5-8353-400A-BA85-BE3FFDD3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44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5B6A5-0A81-4448-830A-66284F5B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3AC7C-CDB0-4443-B74F-689EC9C26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C1D8-D48A-4257-8220-77016CA67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F4B7-A2E1-4B08-A729-78B115B745B6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B136-39CD-40FF-A985-2EE5BE6CB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AD42F-89AC-4E54-AA26-E1EA94F57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1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C95E30-5805-4EB0-9DC4-7D9B7D5D2E5E}"/>
              </a:ext>
            </a:extLst>
          </p:cNvPr>
          <p:cNvSpPr txBox="1">
            <a:spLocks/>
          </p:cNvSpPr>
          <p:nvPr/>
        </p:nvSpPr>
        <p:spPr>
          <a:xfrm>
            <a:off x="13853" y="214112"/>
            <a:ext cx="12081072" cy="1007981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0070C0"/>
                </a:solidFill>
                <a:latin typeface="Trebuchet MS" panose="020B0603020202020204" pitchFamily="34" charset="0"/>
              </a:rPr>
              <a:t>INTERACTION BETWEEN LOW- AND HIGH-FREQUENCY TRANSIENTES IN THE SOUTHERN HEMISPHERE WINTER CIRCULATION</a:t>
            </a:r>
            <a:endParaRPr lang="pt-BR" sz="30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F6E9673-E849-40AF-8271-B1E921620783}"/>
              </a:ext>
            </a:extLst>
          </p:cNvPr>
          <p:cNvSpPr txBox="1">
            <a:spLocks/>
          </p:cNvSpPr>
          <p:nvPr/>
        </p:nvSpPr>
        <p:spPr>
          <a:xfrm>
            <a:off x="3305230" y="2767896"/>
            <a:ext cx="5196230" cy="4204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Thomas J. </a:t>
            </a:r>
            <a:r>
              <a:rPr lang="pt-BR" sz="3000" dirty="0" err="1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Cuff</a:t>
            </a:r>
            <a:endParaRPr lang="pt-BR" sz="30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A8CDDC7-7FE0-4AF0-9960-534FCB9EFEC9}"/>
              </a:ext>
            </a:extLst>
          </p:cNvPr>
          <p:cNvSpPr txBox="1">
            <a:spLocks/>
          </p:cNvSpPr>
          <p:nvPr/>
        </p:nvSpPr>
        <p:spPr>
          <a:xfrm>
            <a:off x="136143" y="1518904"/>
            <a:ext cx="11725472" cy="809151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>
                <a:latin typeface="Trebuchet MS" panose="020B0603020202020204" pitchFamily="34" charset="0"/>
              </a:rPr>
              <a:t>Interação entre Transientes de Baixa e Alta Frequência na Circulação de Inverno do Hemisfério Sul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3331978-B551-4A0A-9347-DE69C9CE4568}"/>
              </a:ext>
            </a:extLst>
          </p:cNvPr>
          <p:cNvSpPr txBox="1">
            <a:spLocks/>
          </p:cNvSpPr>
          <p:nvPr/>
        </p:nvSpPr>
        <p:spPr>
          <a:xfrm>
            <a:off x="27709" y="5347687"/>
            <a:ext cx="12136582" cy="646331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CUFF, T. J.; CAI, M. Interaction between the low‐and high‐frequency transients in the Southern Hemisphere winter circulation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Tellus 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v. 47, n. 3, p. 331-350, 1995.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A2A617-A617-4F5F-8775-D9B8F61ECB34}"/>
              </a:ext>
            </a:extLst>
          </p:cNvPr>
          <p:cNvSpPr/>
          <p:nvPr/>
        </p:nvSpPr>
        <p:spPr>
          <a:xfrm>
            <a:off x="13853" y="6419647"/>
            <a:ext cx="4322617" cy="3325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853163-3A4E-4021-AA3A-CA4C6DE3228D}"/>
              </a:ext>
            </a:extLst>
          </p:cNvPr>
          <p:cNvSpPr/>
          <p:nvPr/>
        </p:nvSpPr>
        <p:spPr>
          <a:xfrm>
            <a:off x="7827818" y="6419646"/>
            <a:ext cx="4322617" cy="3325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ABC911-A271-4355-8692-CAA733D4DCD6}"/>
              </a:ext>
            </a:extLst>
          </p:cNvPr>
          <p:cNvSpPr/>
          <p:nvPr/>
        </p:nvSpPr>
        <p:spPr>
          <a:xfrm>
            <a:off x="4419635" y="6419646"/>
            <a:ext cx="3352732" cy="332508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AE8A4C4-8153-431E-B315-82F16DB80D09}"/>
              </a:ext>
            </a:extLst>
          </p:cNvPr>
          <p:cNvSpPr txBox="1">
            <a:spLocks/>
          </p:cNvSpPr>
          <p:nvPr/>
        </p:nvSpPr>
        <p:spPr>
          <a:xfrm>
            <a:off x="4447313" y="6419646"/>
            <a:ext cx="3352732" cy="332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Aluno</a:t>
            </a:r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Andre Medeiros Rocha</a:t>
            </a:r>
            <a:endParaRPr lang="pt-BR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DA10E3-F712-440B-A2A7-08E675849C80}"/>
              </a:ext>
            </a:extLst>
          </p:cNvPr>
          <p:cNvSpPr txBox="1">
            <a:spLocks/>
          </p:cNvSpPr>
          <p:nvPr/>
        </p:nvSpPr>
        <p:spPr>
          <a:xfrm>
            <a:off x="3400764" y="3958234"/>
            <a:ext cx="5196230" cy="4204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Ming Cai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83776E-752F-4A56-9EF7-CD304F840373}"/>
              </a:ext>
            </a:extLst>
          </p:cNvPr>
          <p:cNvSpPr/>
          <p:nvPr/>
        </p:nvSpPr>
        <p:spPr>
          <a:xfrm>
            <a:off x="2931171" y="4268405"/>
            <a:ext cx="6135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Meteorology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Maryland,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Park, United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endParaRPr lang="pt-B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558DB3-AEBF-4C75-8373-98DDBE4D2E91}"/>
              </a:ext>
            </a:extLst>
          </p:cNvPr>
          <p:cNvSpPr/>
          <p:nvPr/>
        </p:nvSpPr>
        <p:spPr>
          <a:xfrm>
            <a:off x="3014436" y="3109552"/>
            <a:ext cx="6135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Meteorology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Maryland,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Park, United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887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FA66B29-E4E7-4DD9-8475-052D15CF7476}"/>
              </a:ext>
            </a:extLst>
          </p:cNvPr>
          <p:cNvSpPr/>
          <p:nvPr/>
        </p:nvSpPr>
        <p:spPr>
          <a:xfrm>
            <a:off x="97697" y="1012576"/>
            <a:ext cx="4445321" cy="577478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9D5EF6-7C77-4478-81DC-7B9163DB6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72" t="15827" r="10972" b="13809"/>
          <a:stretch/>
        </p:blipFill>
        <p:spPr>
          <a:xfrm>
            <a:off x="5208132" y="202547"/>
            <a:ext cx="6489845" cy="32891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7C53F5-FFE9-4821-B04A-67E2BCCB2F29}"/>
              </a:ext>
            </a:extLst>
          </p:cNvPr>
          <p:cNvSpPr txBox="1">
            <a:spLocks/>
          </p:cNvSpPr>
          <p:nvPr/>
        </p:nvSpPr>
        <p:spPr>
          <a:xfrm>
            <a:off x="-27294" y="83731"/>
            <a:ext cx="5706533" cy="56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 of Traveling Storm Tracks &amp; Energetics Analysis</a:t>
            </a:r>
            <a:endParaRPr lang="pt-BR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7C923D-CD44-4EE9-9FAB-7B9056F274A6}"/>
              </a:ext>
            </a:extLst>
          </p:cNvPr>
          <p:cNvSpPr txBox="1">
            <a:spLocks/>
          </p:cNvSpPr>
          <p:nvPr/>
        </p:nvSpPr>
        <p:spPr>
          <a:xfrm>
            <a:off x="7610890" y="3131451"/>
            <a:ext cx="1954950" cy="70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Altura Geopotencial Média Temporal dos T</a:t>
            </a:r>
            <a:r>
              <a:rPr lang="pt-B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839654-6E87-4B96-A975-65EEC42D92FF}"/>
              </a:ext>
            </a:extLst>
          </p:cNvPr>
          <p:cNvSpPr txBox="1">
            <a:spLocks/>
          </p:cNvSpPr>
          <p:nvPr/>
        </p:nvSpPr>
        <p:spPr>
          <a:xfrm>
            <a:off x="10575724" y="3193817"/>
            <a:ext cx="1887209" cy="70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Média Temporal dos T</a:t>
            </a:r>
            <a:r>
              <a:rPr lang="pt-B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0D4355-2E24-411A-B0C8-5053F39C5B5F}"/>
              </a:ext>
            </a:extLst>
          </p:cNvPr>
          <p:cNvCxnSpPr>
            <a:cxnSpLocks/>
          </p:cNvCxnSpPr>
          <p:nvPr/>
        </p:nvCxnSpPr>
        <p:spPr>
          <a:xfrm flipV="1">
            <a:off x="6764509" y="352699"/>
            <a:ext cx="1142681" cy="101990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BFF3A97-D26B-4414-A359-61E77F06C2FE}"/>
              </a:ext>
            </a:extLst>
          </p:cNvPr>
          <p:cNvSpPr txBox="1">
            <a:spLocks/>
          </p:cNvSpPr>
          <p:nvPr/>
        </p:nvSpPr>
        <p:spPr>
          <a:xfrm>
            <a:off x="7485309" y="-131323"/>
            <a:ext cx="1345342" cy="56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Elevados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endParaRPr lang="pt-BR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CFBC36-1F85-4C2F-A231-86F7B0512757}"/>
              </a:ext>
            </a:extLst>
          </p:cNvPr>
          <p:cNvCxnSpPr>
            <a:cxnSpLocks/>
          </p:cNvCxnSpPr>
          <p:nvPr/>
        </p:nvCxnSpPr>
        <p:spPr>
          <a:xfrm flipV="1">
            <a:off x="10071029" y="493066"/>
            <a:ext cx="1448300" cy="68092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73202C96-DF00-40FF-9FBE-F360784B46EE}"/>
              </a:ext>
            </a:extLst>
          </p:cNvPr>
          <p:cNvSpPr txBox="1">
            <a:spLocks/>
          </p:cNvSpPr>
          <p:nvPr/>
        </p:nvSpPr>
        <p:spPr>
          <a:xfrm>
            <a:off x="11519329" y="33539"/>
            <a:ext cx="1345342" cy="56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TST</a:t>
            </a:r>
            <a:endParaRPr lang="pt-BR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1BB8D2-0CE0-4B59-9EB9-400B3DE116A0}"/>
              </a:ext>
            </a:extLst>
          </p:cNvPr>
          <p:cNvSpPr txBox="1">
            <a:spLocks/>
          </p:cNvSpPr>
          <p:nvPr/>
        </p:nvSpPr>
        <p:spPr>
          <a:xfrm>
            <a:off x="165040" y="1701277"/>
            <a:ext cx="4685718" cy="4570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Localização das </a:t>
            </a:r>
            <a:r>
              <a:rPr lang="pt-BR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Traveling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Tracks (TST)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TST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Posição dos</a:t>
            </a:r>
          </a:p>
          <a:p>
            <a:pPr>
              <a:lnSpc>
                <a:spcPct val="100000"/>
              </a:lnSpc>
            </a:pPr>
            <a:r>
              <a:rPr lang="pt-BR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Cavados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Downstream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Equatorward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Cristas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Downstream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Poleward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TBF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Influência E</a:t>
            </a:r>
            <a:r>
              <a:rPr lang="pt-BR" sz="25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sobre as O</a:t>
            </a:r>
            <a:r>
              <a:rPr lang="pt-BR" sz="25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</a:p>
          <a:p>
            <a:pPr>
              <a:lnSpc>
                <a:spcPct val="100000"/>
              </a:lnSpc>
            </a:pPr>
            <a:r>
              <a:rPr lang="pt-BR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Fluxo de Vorticidade 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 ↑ Comp. </a:t>
            </a:r>
            <a:r>
              <a:rPr lang="pt-B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Barotrópica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pt-BR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</a:p>
          <a:p>
            <a:pPr>
              <a:lnSpc>
                <a:spcPct val="100000"/>
              </a:lnSpc>
            </a:pP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(Feedback Positivo)</a:t>
            </a:r>
          </a:p>
          <a:p>
            <a:pPr>
              <a:lnSpc>
                <a:spcPct val="100000"/>
              </a:lnSpc>
            </a:pPr>
            <a:r>
              <a:rPr lang="pt-BR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Fluxo de Calor 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↓ Comp. </a:t>
            </a:r>
            <a:r>
              <a:rPr lang="pt-B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Baroclínica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pt-BR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</a:p>
          <a:p>
            <a:pPr>
              <a:lnSpc>
                <a:spcPct val="100000"/>
              </a:lnSpc>
            </a:pP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(Feedback Negativo)</a:t>
            </a:r>
          </a:p>
          <a:p>
            <a:pPr>
              <a:lnSpc>
                <a:spcPct val="100000"/>
              </a:lnSpc>
            </a:pPr>
            <a:endParaRPr lang="pt-BR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25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Dinâmica entre</a:t>
            </a:r>
          </a:p>
          <a:p>
            <a:pPr>
              <a:lnSpc>
                <a:spcPct val="100000"/>
              </a:lnSpc>
            </a:pP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TST &amp; T</a:t>
            </a:r>
            <a:r>
              <a:rPr lang="pt-BR" sz="25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SST &amp; </a:t>
            </a:r>
            <a:r>
              <a:rPr lang="pt-BR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5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Estacion</a:t>
            </a:r>
            <a:endParaRPr lang="pt-BR" sz="25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D5B0F2-CC78-48CD-8E2B-50DC57E2D173}"/>
              </a:ext>
            </a:extLst>
          </p:cNvPr>
          <p:cNvCxnSpPr>
            <a:cxnSpLocks/>
          </p:cNvCxnSpPr>
          <p:nvPr/>
        </p:nvCxnSpPr>
        <p:spPr>
          <a:xfrm>
            <a:off x="46898" y="800054"/>
            <a:ext cx="5350933" cy="0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26C0EE4-F943-4C95-B552-A00823ADF654}"/>
              </a:ext>
            </a:extLst>
          </p:cNvPr>
          <p:cNvSpPr/>
          <p:nvPr/>
        </p:nvSpPr>
        <p:spPr>
          <a:xfrm>
            <a:off x="4626386" y="4011526"/>
            <a:ext cx="5706533" cy="60184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EFBC77-B312-4B74-B3F7-E311450A3855}"/>
              </a:ext>
            </a:extLst>
          </p:cNvPr>
          <p:cNvCxnSpPr>
            <a:cxnSpLocks/>
          </p:cNvCxnSpPr>
          <p:nvPr/>
        </p:nvCxnSpPr>
        <p:spPr>
          <a:xfrm>
            <a:off x="7369322" y="5842312"/>
            <a:ext cx="2736671" cy="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2AB6036A-F403-4202-888E-ADDC940EF940}"/>
              </a:ext>
            </a:extLst>
          </p:cNvPr>
          <p:cNvSpPr txBox="1">
            <a:spLocks/>
          </p:cNvSpPr>
          <p:nvPr/>
        </p:nvSpPr>
        <p:spPr>
          <a:xfrm>
            <a:off x="4758778" y="4118931"/>
            <a:ext cx="5530671" cy="56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Simbiótica EAF sobre as OBF</a:t>
            </a:r>
          </a:p>
          <a:p>
            <a:pPr>
              <a:lnSpc>
                <a:spcPct val="100000"/>
              </a:lnSpc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B928FEE-A520-4328-B6EC-D83D9E765F1E}"/>
              </a:ext>
            </a:extLst>
          </p:cNvPr>
          <p:cNvSpPr txBox="1">
            <a:spLocks/>
          </p:cNvSpPr>
          <p:nvPr/>
        </p:nvSpPr>
        <p:spPr>
          <a:xfrm>
            <a:off x="4916954" y="5711982"/>
            <a:ext cx="2426667" cy="56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Transientes de Alta Frequência</a:t>
            </a:r>
          </a:p>
          <a:p>
            <a:pPr>
              <a:lnSpc>
                <a:spcPct val="100000"/>
              </a:lnSpc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D931F7-05C2-488B-AE1F-D0F91AA4A18F}"/>
              </a:ext>
            </a:extLst>
          </p:cNvPr>
          <p:cNvSpPr txBox="1">
            <a:spLocks/>
          </p:cNvSpPr>
          <p:nvPr/>
        </p:nvSpPr>
        <p:spPr>
          <a:xfrm>
            <a:off x="9621841" y="5723481"/>
            <a:ext cx="2968536" cy="56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Ondas de Baixa Frequência</a:t>
            </a:r>
          </a:p>
          <a:p>
            <a:pPr>
              <a:lnSpc>
                <a:spcPct val="100000"/>
              </a:lnSpc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169D463-2539-48D3-B8FA-DFB2BA9201A4}"/>
              </a:ext>
            </a:extLst>
          </p:cNvPr>
          <p:cNvCxnSpPr>
            <a:cxnSpLocks/>
          </p:cNvCxnSpPr>
          <p:nvPr/>
        </p:nvCxnSpPr>
        <p:spPr>
          <a:xfrm>
            <a:off x="7691059" y="5267247"/>
            <a:ext cx="21557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5ACC0EB-A4E8-44EF-BE82-FF0F0D0FF665}"/>
              </a:ext>
            </a:extLst>
          </p:cNvPr>
          <p:cNvCxnSpPr>
            <a:cxnSpLocks/>
          </p:cNvCxnSpPr>
          <p:nvPr/>
        </p:nvCxnSpPr>
        <p:spPr>
          <a:xfrm flipH="1">
            <a:off x="7704725" y="6406250"/>
            <a:ext cx="22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438E4B43-B3EA-4A47-8290-98D10CABBFE5}"/>
              </a:ext>
            </a:extLst>
          </p:cNvPr>
          <p:cNvSpPr txBox="1">
            <a:spLocks/>
          </p:cNvSpPr>
          <p:nvPr/>
        </p:nvSpPr>
        <p:spPr>
          <a:xfrm>
            <a:off x="7524323" y="4743882"/>
            <a:ext cx="2426667" cy="56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Depósito de E</a:t>
            </a:r>
            <a:r>
              <a:rPr lang="pt-BR" sz="25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>
              <a:lnSpc>
                <a:spcPct val="100000"/>
              </a:lnSpc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70E0BCA-B1BF-4B17-8021-1F94BC7A2284}"/>
              </a:ext>
            </a:extLst>
          </p:cNvPr>
          <p:cNvSpPr txBox="1">
            <a:spLocks/>
          </p:cNvSpPr>
          <p:nvPr/>
        </p:nvSpPr>
        <p:spPr>
          <a:xfrm>
            <a:off x="7679326" y="6417379"/>
            <a:ext cx="2426667" cy="56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Depósito de E</a:t>
            </a:r>
            <a:r>
              <a:rPr lang="pt-BR" sz="25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>
              <a:lnSpc>
                <a:spcPct val="100000"/>
              </a:lnSpc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A319760-3ADE-4106-9B3E-D4CDB620C745}"/>
              </a:ext>
            </a:extLst>
          </p:cNvPr>
          <p:cNvSpPr/>
          <p:nvPr/>
        </p:nvSpPr>
        <p:spPr>
          <a:xfrm>
            <a:off x="7555592" y="5340782"/>
            <a:ext cx="2426667" cy="1003061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1DF9D39-6424-4EDE-A822-CF40ED89389A}"/>
              </a:ext>
            </a:extLst>
          </p:cNvPr>
          <p:cNvSpPr txBox="1">
            <a:spLocks/>
          </p:cNvSpPr>
          <p:nvPr/>
        </p:nvSpPr>
        <p:spPr>
          <a:xfrm>
            <a:off x="7716453" y="5668321"/>
            <a:ext cx="2077598" cy="56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do Fluxo de BF</a:t>
            </a:r>
            <a:endParaRPr lang="pt-BR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05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1A5F0B6-B0F6-4821-AF0F-DA1EAF8A542A}"/>
              </a:ext>
            </a:extLst>
          </p:cNvPr>
          <p:cNvCxnSpPr>
            <a:cxnSpLocks/>
          </p:cNvCxnSpPr>
          <p:nvPr/>
        </p:nvCxnSpPr>
        <p:spPr>
          <a:xfrm>
            <a:off x="175862" y="493066"/>
            <a:ext cx="11452031" cy="0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317D30FA-01CD-4C8B-B351-F1D94DB10A0D}"/>
              </a:ext>
            </a:extLst>
          </p:cNvPr>
          <p:cNvSpPr txBox="1">
            <a:spLocks/>
          </p:cNvSpPr>
          <p:nvPr/>
        </p:nvSpPr>
        <p:spPr>
          <a:xfrm>
            <a:off x="0" y="-26996"/>
            <a:ext cx="12192000" cy="56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5: Concluding Remarks</a:t>
            </a:r>
            <a:endParaRPr lang="pt-BR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A94B53-E70D-4E0D-8621-5D78CA683833}"/>
              </a:ext>
            </a:extLst>
          </p:cNvPr>
          <p:cNvSpPr txBox="1">
            <a:spLocks/>
          </p:cNvSpPr>
          <p:nvPr/>
        </p:nvSpPr>
        <p:spPr>
          <a:xfrm>
            <a:off x="175862" y="963868"/>
            <a:ext cx="10651067" cy="441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Localização das </a:t>
            </a:r>
            <a:r>
              <a:rPr lang="pt-BR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Traveling</a:t>
            </a:r>
            <a:r>
              <a:rPr lang="pt-BR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pt-BR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Tracks (TST)</a:t>
            </a:r>
          </a:p>
          <a:p>
            <a:pPr>
              <a:lnSpc>
                <a:spcPct val="100000"/>
              </a:lnSpc>
            </a:pP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TST &amp; Cavados (</a:t>
            </a:r>
            <a:r>
              <a:rPr lang="pt-BR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Downstream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pt-BR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Poleward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Cristas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Influência dos EAF sobre as OBF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(TST &amp; TBF) (SST &amp; SW)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Papel Energético dos TAF sobre as Ondas Planetárias de BF</a:t>
            </a:r>
          </a:p>
          <a:p>
            <a:pPr>
              <a:lnSpc>
                <a:spcPct val="100000"/>
              </a:lnSpc>
            </a:pP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(Função de Manutenção)</a:t>
            </a:r>
          </a:p>
          <a:p>
            <a:pPr>
              <a:lnSpc>
                <a:spcPct val="100000"/>
              </a:lnSpc>
            </a:pPr>
            <a:endParaRPr lang="pt-BR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Variabilidade de BF e AF nos HN e HS</a:t>
            </a: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70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3182E3D-28D5-4763-998C-DE4C0C48F6B3}"/>
              </a:ext>
            </a:extLst>
          </p:cNvPr>
          <p:cNvSpPr txBox="1">
            <a:spLocks/>
          </p:cNvSpPr>
          <p:nvPr/>
        </p:nvSpPr>
        <p:spPr>
          <a:xfrm>
            <a:off x="2429301" y="2280799"/>
            <a:ext cx="7615451" cy="169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50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Obrigado pela Atenção!!!</a:t>
            </a:r>
          </a:p>
        </p:txBody>
      </p:sp>
    </p:spTree>
    <p:extLst>
      <p:ext uri="{BB962C8B-B14F-4D97-AF65-F5344CB8AC3E}">
        <p14:creationId xmlns:p14="http://schemas.microsoft.com/office/powerpoint/2010/main" val="210671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A61BE10-6F51-4681-A8CB-D223DCC3AC60}"/>
              </a:ext>
            </a:extLst>
          </p:cNvPr>
          <p:cNvSpPr txBox="1">
            <a:spLocks/>
          </p:cNvSpPr>
          <p:nvPr/>
        </p:nvSpPr>
        <p:spPr>
          <a:xfrm>
            <a:off x="2319868" y="365636"/>
            <a:ext cx="3276270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Estrutura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92E626-5C8F-4A9D-B7DB-31FC5EFF91FD}"/>
              </a:ext>
            </a:extLst>
          </p:cNvPr>
          <p:cNvSpPr txBox="1">
            <a:spLocks/>
          </p:cNvSpPr>
          <p:nvPr/>
        </p:nvSpPr>
        <p:spPr>
          <a:xfrm>
            <a:off x="225023" y="1229931"/>
            <a:ext cx="7465959" cy="4951432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(p.2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SECTION 2: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Procedure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(p.3)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3: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time, time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transiente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eddy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forcing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(p.7)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4: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Interative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high-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transientes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(p.7)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(HF transientes &amp; LF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(p.9)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TST &amp; LF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Transients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(p.14)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Energetics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(p.16)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5: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Concluding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Remarks</a:t>
            </a:r>
            <a:endParaRPr lang="pt-BR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2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F37DBB7-D502-4817-A048-A46C3E4E8CFF}"/>
              </a:ext>
            </a:extLst>
          </p:cNvPr>
          <p:cNvSpPr/>
          <p:nvPr/>
        </p:nvSpPr>
        <p:spPr>
          <a:xfrm>
            <a:off x="327410" y="1509786"/>
            <a:ext cx="3598581" cy="658100"/>
          </a:xfrm>
          <a:prstGeom prst="rect">
            <a:avLst/>
          </a:prstGeom>
          <a:solidFill>
            <a:srgbClr val="E7F0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BA6C46-73F4-4DEE-8454-82DE07A645E1}"/>
              </a:ext>
            </a:extLst>
          </p:cNvPr>
          <p:cNvSpPr txBox="1">
            <a:spLocks/>
          </p:cNvSpPr>
          <p:nvPr/>
        </p:nvSpPr>
        <p:spPr>
          <a:xfrm>
            <a:off x="488565" y="1340684"/>
            <a:ext cx="327627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5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T</a:t>
            </a:r>
            <a:r>
              <a:rPr lang="pt-BR" sz="25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Previsões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A15524-17BC-4651-A126-04D702E12CAC}"/>
              </a:ext>
            </a:extLst>
          </p:cNvPr>
          <p:cNvSpPr txBox="1">
            <a:spLocks/>
          </p:cNvSpPr>
          <p:nvPr/>
        </p:nvSpPr>
        <p:spPr>
          <a:xfrm>
            <a:off x="687452" y="2532309"/>
            <a:ext cx="2797174" cy="747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Eddies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CGA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47DF8C-4C37-41C6-BE42-0CED1A56C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8" t="35055" r="47222" b="51408"/>
          <a:stretch/>
        </p:blipFill>
        <p:spPr>
          <a:xfrm>
            <a:off x="5111584" y="534238"/>
            <a:ext cx="6705601" cy="1317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C7586-E18C-490A-B3BF-24FFB949A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8" t="48066" r="47222" b="41752"/>
          <a:stretch/>
        </p:blipFill>
        <p:spPr>
          <a:xfrm>
            <a:off x="5131775" y="2773672"/>
            <a:ext cx="6705601" cy="990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1C4D23-259D-46B9-AE7B-639973736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9" t="46391" r="47091" b="40280"/>
          <a:stretch/>
        </p:blipFill>
        <p:spPr>
          <a:xfrm>
            <a:off x="5161411" y="4664054"/>
            <a:ext cx="6705601" cy="1296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E2CFBBE-1766-48E4-8B55-3D3C8567AF2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76270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pt-BR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BEF707-CDCB-4C6A-86B0-5E8062876349}"/>
              </a:ext>
            </a:extLst>
          </p:cNvPr>
          <p:cNvCxnSpPr>
            <a:cxnSpLocks/>
          </p:cNvCxnSpPr>
          <p:nvPr/>
        </p:nvCxnSpPr>
        <p:spPr>
          <a:xfrm>
            <a:off x="115276" y="578787"/>
            <a:ext cx="2509392" cy="0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D5E21D56-7405-46E4-A814-980119D4E4A9}"/>
              </a:ext>
            </a:extLst>
          </p:cNvPr>
          <p:cNvSpPr txBox="1">
            <a:spLocks/>
          </p:cNvSpPr>
          <p:nvPr/>
        </p:nvSpPr>
        <p:spPr>
          <a:xfrm>
            <a:off x="8945369" y="5621026"/>
            <a:ext cx="367990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Dool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(1991)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9942CCC-E3B8-454B-B7F1-859773FE44A3}"/>
              </a:ext>
            </a:extLst>
          </p:cNvPr>
          <p:cNvSpPr txBox="1">
            <a:spLocks/>
          </p:cNvSpPr>
          <p:nvPr/>
        </p:nvSpPr>
        <p:spPr>
          <a:xfrm>
            <a:off x="8915733" y="3477143"/>
            <a:ext cx="367990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Dool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(1991)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A9FD7C7-FA1B-4DF6-BFE6-0B2470866E5D}"/>
              </a:ext>
            </a:extLst>
          </p:cNvPr>
          <p:cNvSpPr txBox="1">
            <a:spLocks/>
          </p:cNvSpPr>
          <p:nvPr/>
        </p:nvSpPr>
        <p:spPr>
          <a:xfrm>
            <a:off x="8915733" y="1540425"/>
            <a:ext cx="367990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Dool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(1991)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111533-D3D1-49C7-B2F7-C611641116BC}"/>
              </a:ext>
            </a:extLst>
          </p:cNvPr>
          <p:cNvCxnSpPr>
            <a:cxnSpLocks/>
          </p:cNvCxnSpPr>
          <p:nvPr/>
        </p:nvCxnSpPr>
        <p:spPr>
          <a:xfrm>
            <a:off x="8297333" y="1186891"/>
            <a:ext cx="34351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0C97FB-9A73-410E-A1DE-3701D4C5D02B}"/>
              </a:ext>
            </a:extLst>
          </p:cNvPr>
          <p:cNvCxnSpPr/>
          <p:nvPr/>
        </p:nvCxnSpPr>
        <p:spPr>
          <a:xfrm>
            <a:off x="5178344" y="1487297"/>
            <a:ext cx="6571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DF75BD-63D6-4D7C-868D-F989B85F53D7}"/>
              </a:ext>
            </a:extLst>
          </p:cNvPr>
          <p:cNvCxnSpPr/>
          <p:nvPr/>
        </p:nvCxnSpPr>
        <p:spPr>
          <a:xfrm>
            <a:off x="5195277" y="1817485"/>
            <a:ext cx="6571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B1841404-A278-4FCD-ACB7-F3169E8C3CE4}"/>
              </a:ext>
            </a:extLst>
          </p:cNvPr>
          <p:cNvSpPr txBox="1">
            <a:spLocks/>
          </p:cNvSpPr>
          <p:nvPr/>
        </p:nvSpPr>
        <p:spPr>
          <a:xfrm>
            <a:off x="5111584" y="-83814"/>
            <a:ext cx="4503292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Variabilidade de BF</a:t>
            </a:r>
            <a:r>
              <a:rPr lang="pt-BR" sz="25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5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pt-BR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pt-BR" sz="25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pt-BR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5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(HN)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911D16-D2CF-4729-B4F7-A2AC8BB20C79}"/>
              </a:ext>
            </a:extLst>
          </p:cNvPr>
          <p:cNvCxnSpPr>
            <a:cxnSpLocks/>
          </p:cNvCxnSpPr>
          <p:nvPr/>
        </p:nvCxnSpPr>
        <p:spPr>
          <a:xfrm>
            <a:off x="6024530" y="3115734"/>
            <a:ext cx="56086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C8FFEB-BB0E-4869-AB8F-151232237C13}"/>
              </a:ext>
            </a:extLst>
          </p:cNvPr>
          <p:cNvCxnSpPr>
            <a:cxnSpLocks/>
          </p:cNvCxnSpPr>
          <p:nvPr/>
        </p:nvCxnSpPr>
        <p:spPr>
          <a:xfrm>
            <a:off x="5215468" y="3429000"/>
            <a:ext cx="64177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750F765-B433-4C5D-B638-55941252AACD}"/>
              </a:ext>
            </a:extLst>
          </p:cNvPr>
          <p:cNvCxnSpPr>
            <a:cxnSpLocks/>
          </p:cNvCxnSpPr>
          <p:nvPr/>
        </p:nvCxnSpPr>
        <p:spPr>
          <a:xfrm>
            <a:off x="5215468" y="3721101"/>
            <a:ext cx="64177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90863017-8431-4EC4-8FCF-B2542C41A27E}"/>
              </a:ext>
            </a:extLst>
          </p:cNvPr>
          <p:cNvSpPr txBox="1">
            <a:spLocks/>
          </p:cNvSpPr>
          <p:nvPr/>
        </p:nvSpPr>
        <p:spPr>
          <a:xfrm>
            <a:off x="5131775" y="2201237"/>
            <a:ext cx="4635502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Relacionamento T</a:t>
            </a:r>
            <a:r>
              <a:rPr lang="pt-BR" sz="25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pt-BR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E</a:t>
            </a:r>
            <a:r>
              <a:rPr lang="pt-BR" sz="25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pt-BR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5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(HN)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34B7FDC-FB8A-468D-A9A6-F1E86BA5DB87}"/>
              </a:ext>
            </a:extLst>
          </p:cNvPr>
          <p:cNvCxnSpPr>
            <a:cxnSpLocks/>
          </p:cNvCxnSpPr>
          <p:nvPr/>
        </p:nvCxnSpPr>
        <p:spPr>
          <a:xfrm>
            <a:off x="6477500" y="4991659"/>
            <a:ext cx="5185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35499E-5196-4C8D-A15C-337FC46F1392}"/>
              </a:ext>
            </a:extLst>
          </p:cNvPr>
          <p:cNvCxnSpPr>
            <a:cxnSpLocks/>
          </p:cNvCxnSpPr>
          <p:nvPr/>
        </p:nvCxnSpPr>
        <p:spPr>
          <a:xfrm>
            <a:off x="5245104" y="5279525"/>
            <a:ext cx="64177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45CEBCC5-0572-4434-8B41-C784ACB685E5}"/>
              </a:ext>
            </a:extLst>
          </p:cNvPr>
          <p:cNvSpPr txBox="1">
            <a:spLocks/>
          </p:cNvSpPr>
          <p:nvPr/>
        </p:nvSpPr>
        <p:spPr>
          <a:xfrm>
            <a:off x="5131775" y="4106333"/>
            <a:ext cx="3045885" cy="626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Posição dos E</a:t>
            </a:r>
            <a:r>
              <a:rPr lang="pt-BR" sz="25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pt-BR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5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(HN)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299EE3-B61F-4382-8716-1BC5AFBCDDB1}"/>
              </a:ext>
            </a:extLst>
          </p:cNvPr>
          <p:cNvSpPr/>
          <p:nvPr/>
        </p:nvSpPr>
        <p:spPr>
          <a:xfrm>
            <a:off x="321144" y="3594581"/>
            <a:ext cx="3631677" cy="1138547"/>
          </a:xfrm>
          <a:prstGeom prst="rect">
            <a:avLst/>
          </a:prstGeom>
          <a:solidFill>
            <a:srgbClr val="E7F0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C0A6639-512F-4488-8D93-8C719FA85606}"/>
              </a:ext>
            </a:extLst>
          </p:cNvPr>
          <p:cNvSpPr txBox="1">
            <a:spLocks/>
          </p:cNvSpPr>
          <p:nvPr/>
        </p:nvSpPr>
        <p:spPr>
          <a:xfrm>
            <a:off x="48685" y="3645590"/>
            <a:ext cx="420240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Relacionamento entre</a:t>
            </a:r>
          </a:p>
          <a:p>
            <a:pPr algn="ctr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Ondas Planetárias &amp; EAF</a:t>
            </a:r>
          </a:p>
          <a:p>
            <a:pPr algn="ctr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pt-BR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Tracks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B846D48-861C-4A70-87D2-56CA0EF540B2}"/>
              </a:ext>
            </a:extLst>
          </p:cNvPr>
          <p:cNvSpPr txBox="1">
            <a:spLocks/>
          </p:cNvSpPr>
          <p:nvPr/>
        </p:nvSpPr>
        <p:spPr>
          <a:xfrm>
            <a:off x="229152" y="4464689"/>
            <a:ext cx="367990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(1990)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D0E05DC-56D6-49CB-8D79-4F5544E6B041}"/>
              </a:ext>
            </a:extLst>
          </p:cNvPr>
          <p:cNvCxnSpPr/>
          <p:nvPr/>
        </p:nvCxnSpPr>
        <p:spPr>
          <a:xfrm flipV="1">
            <a:off x="4036514" y="1487297"/>
            <a:ext cx="942860" cy="279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99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78D234E-6A43-4F34-8D6E-0D6C5D76EB26}"/>
              </a:ext>
            </a:extLst>
          </p:cNvPr>
          <p:cNvSpPr txBox="1">
            <a:spLocks/>
          </p:cNvSpPr>
          <p:nvPr/>
        </p:nvSpPr>
        <p:spPr>
          <a:xfrm>
            <a:off x="620973" y="543391"/>
            <a:ext cx="11908972" cy="1095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162956" y="522905"/>
            <a:ext cx="11866088" cy="1237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presente estudo objetiva estender o trabalho apresentado por </a:t>
            </a:r>
            <a:r>
              <a:rPr lang="pt-B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 e van </a:t>
            </a:r>
            <a:r>
              <a:rPr lang="pt-BR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</a:t>
            </a:r>
            <a:r>
              <a:rPr lang="pt-B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Dool</a:t>
            </a:r>
            <a:r>
              <a:rPr lang="pt-B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(1991, 1992)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investigar 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papel dos </a:t>
            </a:r>
            <a:r>
              <a:rPr lang="pt-BR" sz="2400" b="1" u="sng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transientes de diferentes escalas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manter a Circulação de Inverno no Hemisfério Sul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3F6F3-1FE9-4247-97D3-611488DF3043}"/>
              </a:ext>
            </a:extLst>
          </p:cNvPr>
          <p:cNvSpPr txBox="1">
            <a:spLocks/>
          </p:cNvSpPr>
          <p:nvPr/>
        </p:nvSpPr>
        <p:spPr>
          <a:xfrm>
            <a:off x="0" y="-8702"/>
            <a:ext cx="3276270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4C9824-7C65-442F-88AC-B5C45740617F}"/>
              </a:ext>
            </a:extLst>
          </p:cNvPr>
          <p:cNvPicPr/>
          <p:nvPr/>
        </p:nvPicPr>
        <p:blipFill rotWithShape="1">
          <a:blip r:embed="rId2"/>
          <a:srcRect l="2444" t="36403" r="44765" b="10693"/>
          <a:stretch/>
        </p:blipFill>
        <p:spPr bwMode="auto">
          <a:xfrm>
            <a:off x="169818" y="2978760"/>
            <a:ext cx="5400273" cy="3174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77F125-B30F-4647-AE37-920BE143B83F}"/>
              </a:ext>
            </a:extLst>
          </p:cNvPr>
          <p:cNvCxnSpPr>
            <a:cxnSpLocks/>
          </p:cNvCxnSpPr>
          <p:nvPr/>
        </p:nvCxnSpPr>
        <p:spPr>
          <a:xfrm>
            <a:off x="627835" y="3366649"/>
            <a:ext cx="1134085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7">
            <a:extLst>
              <a:ext uri="{FF2B5EF4-FFF2-40B4-BE49-F238E27FC236}">
                <a16:creationId xmlns:a16="http://schemas.microsoft.com/office/drawing/2014/main" id="{BF687FF2-724F-4E84-95E7-933A9F3CF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D965EA6-85CC-482E-B13A-5AC719D24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46C267-F0C5-4C11-8421-5C27556D9D06}"/>
              </a:ext>
            </a:extLst>
          </p:cNvPr>
          <p:cNvCxnSpPr>
            <a:cxnSpLocks/>
          </p:cNvCxnSpPr>
          <p:nvPr/>
        </p:nvCxnSpPr>
        <p:spPr>
          <a:xfrm>
            <a:off x="2841047" y="3857542"/>
            <a:ext cx="2106305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3220FA-D154-4232-BE74-CB7343B01566}"/>
              </a:ext>
            </a:extLst>
          </p:cNvPr>
          <p:cNvCxnSpPr>
            <a:cxnSpLocks/>
          </p:cNvCxnSpPr>
          <p:nvPr/>
        </p:nvCxnSpPr>
        <p:spPr>
          <a:xfrm>
            <a:off x="4824524" y="3641385"/>
            <a:ext cx="411707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01EB16-CFF7-4692-A51E-20D491B3E2A1}"/>
              </a:ext>
            </a:extLst>
          </p:cNvPr>
          <p:cNvCxnSpPr>
            <a:cxnSpLocks/>
          </p:cNvCxnSpPr>
          <p:nvPr/>
        </p:nvCxnSpPr>
        <p:spPr>
          <a:xfrm>
            <a:off x="2229979" y="4125541"/>
            <a:ext cx="3195044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F8027B-9B59-4BE9-8536-4CF934DDB37D}"/>
              </a:ext>
            </a:extLst>
          </p:cNvPr>
          <p:cNvCxnSpPr>
            <a:cxnSpLocks/>
          </p:cNvCxnSpPr>
          <p:nvPr/>
        </p:nvCxnSpPr>
        <p:spPr>
          <a:xfrm>
            <a:off x="488613" y="4373475"/>
            <a:ext cx="493641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A66D2-2699-4B22-A810-927B662DD65C}"/>
              </a:ext>
            </a:extLst>
          </p:cNvPr>
          <p:cNvCxnSpPr>
            <a:cxnSpLocks/>
          </p:cNvCxnSpPr>
          <p:nvPr/>
        </p:nvCxnSpPr>
        <p:spPr>
          <a:xfrm>
            <a:off x="488613" y="4621409"/>
            <a:ext cx="493641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734F619B-E7B1-4309-8879-1830221860D0}"/>
              </a:ext>
            </a:extLst>
          </p:cNvPr>
          <p:cNvSpPr txBox="1">
            <a:spLocks/>
          </p:cNvSpPr>
          <p:nvPr/>
        </p:nvSpPr>
        <p:spPr>
          <a:xfrm>
            <a:off x="162956" y="6181752"/>
            <a:ext cx="4013259" cy="438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 e van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Dool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(1991) – CD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5FC3A0-4245-4EF6-9517-BDAC17EBBC4A}"/>
              </a:ext>
            </a:extLst>
          </p:cNvPr>
          <p:cNvSpPr/>
          <p:nvPr/>
        </p:nvSpPr>
        <p:spPr>
          <a:xfrm>
            <a:off x="627835" y="3101276"/>
            <a:ext cx="1134085" cy="265038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EAAE65-0F31-4048-B2AD-8D3DBB7148B9}"/>
              </a:ext>
            </a:extLst>
          </p:cNvPr>
          <p:cNvSpPr/>
          <p:nvPr/>
        </p:nvSpPr>
        <p:spPr>
          <a:xfrm>
            <a:off x="4824524" y="3356922"/>
            <a:ext cx="411707" cy="284455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A595D5-ACAD-44BC-83DC-7B81903F75C6}"/>
              </a:ext>
            </a:extLst>
          </p:cNvPr>
          <p:cNvSpPr/>
          <p:nvPr/>
        </p:nvSpPr>
        <p:spPr>
          <a:xfrm>
            <a:off x="2841047" y="3641378"/>
            <a:ext cx="2106305" cy="247932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8D05A6-1E45-4F7A-AA2F-D2932AEF3A58}"/>
              </a:ext>
            </a:extLst>
          </p:cNvPr>
          <p:cNvSpPr/>
          <p:nvPr/>
        </p:nvSpPr>
        <p:spPr>
          <a:xfrm>
            <a:off x="2099264" y="3867576"/>
            <a:ext cx="3325759" cy="223638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1479CD8-C347-42C1-A693-50C8A097FD3A}"/>
              </a:ext>
            </a:extLst>
          </p:cNvPr>
          <p:cNvSpPr/>
          <p:nvPr/>
        </p:nvSpPr>
        <p:spPr>
          <a:xfrm>
            <a:off x="436384" y="4849406"/>
            <a:ext cx="4988639" cy="31198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4DA7BD2-A0B9-4B67-82BD-A39261CC67D7}"/>
              </a:ext>
            </a:extLst>
          </p:cNvPr>
          <p:cNvSpPr txBox="1">
            <a:spLocks/>
          </p:cNvSpPr>
          <p:nvPr/>
        </p:nvSpPr>
        <p:spPr>
          <a:xfrm>
            <a:off x="5722491" y="1846877"/>
            <a:ext cx="6331066" cy="1563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Objetiva-se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aumentar o entendimento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relacionamento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simbiótico entre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Transientes de Baixa e Alta frequência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comparar os resultados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os resultados do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(CD1/ 2)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D8E303-D214-47FC-BBFE-9B1FD6C7D693}"/>
              </a:ext>
            </a:extLst>
          </p:cNvPr>
          <p:cNvSpPr/>
          <p:nvPr/>
        </p:nvSpPr>
        <p:spPr>
          <a:xfrm>
            <a:off x="780235" y="3253676"/>
            <a:ext cx="1134085" cy="265038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0AE8CB0-FE62-43DF-B240-A586EE8A9EFE}"/>
              </a:ext>
            </a:extLst>
          </p:cNvPr>
          <p:cNvSpPr/>
          <p:nvPr/>
        </p:nvSpPr>
        <p:spPr>
          <a:xfrm>
            <a:off x="436384" y="5161387"/>
            <a:ext cx="3043796" cy="21891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576E81-A75B-4C74-98F6-E7202CF90B5A}"/>
              </a:ext>
            </a:extLst>
          </p:cNvPr>
          <p:cNvSpPr/>
          <p:nvPr/>
        </p:nvSpPr>
        <p:spPr>
          <a:xfrm>
            <a:off x="2169586" y="5389384"/>
            <a:ext cx="3255438" cy="24793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3D6F66-8F7A-46F3-BDA4-46261C8F3276}"/>
              </a:ext>
            </a:extLst>
          </p:cNvPr>
          <p:cNvSpPr/>
          <p:nvPr/>
        </p:nvSpPr>
        <p:spPr>
          <a:xfrm>
            <a:off x="436384" y="5626070"/>
            <a:ext cx="2696283" cy="24793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90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D2B3AD-691A-48EF-A09D-B321897A0327}"/>
              </a:ext>
            </a:extLst>
          </p:cNvPr>
          <p:cNvSpPr txBox="1">
            <a:spLocks/>
          </p:cNvSpPr>
          <p:nvPr/>
        </p:nvSpPr>
        <p:spPr>
          <a:xfrm>
            <a:off x="0" y="683532"/>
            <a:ext cx="9465733" cy="1998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 2x/dia de </a:t>
            </a:r>
            <a:r>
              <a:rPr lang="pt-BR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Altura Geopotencial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500-hPa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Hemisfério Sul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Período1980-1988 (9 invernos, entre 21/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7/set)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2ºx2.5º (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lat-lon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Center for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Forecast (ECMWF)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6325F1-CE85-4264-B5DE-1CD5B3E3A854}"/>
              </a:ext>
            </a:extLst>
          </p:cNvPr>
          <p:cNvSpPr txBox="1">
            <a:spLocks/>
          </p:cNvSpPr>
          <p:nvPr/>
        </p:nvSpPr>
        <p:spPr>
          <a:xfrm>
            <a:off x="0" y="77079"/>
            <a:ext cx="5130800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&amp; Procedure </a:t>
            </a:r>
            <a:r>
              <a:rPr lang="pt-BR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pt-BR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06F7F7-3D02-4627-9685-0677F5EF2418}"/>
              </a:ext>
            </a:extLst>
          </p:cNvPr>
          <p:cNvSpPr txBox="1">
            <a:spLocks/>
          </p:cNvSpPr>
          <p:nvPr/>
        </p:nvSpPr>
        <p:spPr>
          <a:xfrm>
            <a:off x="2726267" y="2791733"/>
            <a:ext cx="9465733" cy="1849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 de Decomposição da Série de </a:t>
            </a:r>
            <a:r>
              <a:rPr lang="pt-BR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Fourrier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(CD1 e CD2)</a:t>
            </a:r>
          </a:p>
          <a:p>
            <a:pPr algn="just">
              <a:lnSpc>
                <a:spcPct val="10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(Separação dos T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Fluxo Médio Sazonal)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Fluxos de Alta Frequência =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Distúrbios com Duração &lt; uma semana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Fluxos de Baixa Frequência =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Flutuações Uma semana ↔ Uma estação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31D0BF-811F-46B7-9ED9-70B833C10B2D}"/>
              </a:ext>
            </a:extLst>
          </p:cNvPr>
          <p:cNvSpPr txBox="1">
            <a:spLocks/>
          </p:cNvSpPr>
          <p:nvPr/>
        </p:nvSpPr>
        <p:spPr>
          <a:xfrm>
            <a:off x="150630" y="4637465"/>
            <a:ext cx="11872038" cy="2157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da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de </a:t>
            </a:r>
            <a:r>
              <a:rPr lang="pt-BR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Phase-Shifting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confirmar a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existência de TST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circulação de inverno do HS.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Energética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Circulação de Inverno em ambos os hemisférios (DJF p/ HN e JJA para HS) para conhecimento da dinâmica interativa sobrejacente entre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Transientes de BF/ AF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as partes Assimétricas e simétricas do fluxo zonal</a:t>
            </a:r>
          </a:p>
        </p:txBody>
      </p:sp>
    </p:spTree>
    <p:extLst>
      <p:ext uri="{BB962C8B-B14F-4D97-AF65-F5344CB8AC3E}">
        <p14:creationId xmlns:p14="http://schemas.microsoft.com/office/powerpoint/2010/main" val="27707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A6BE48A-EC1A-427F-9900-F883465A73A3}"/>
              </a:ext>
            </a:extLst>
          </p:cNvPr>
          <p:cNvSpPr/>
          <p:nvPr/>
        </p:nvSpPr>
        <p:spPr>
          <a:xfrm>
            <a:off x="21758" y="4868340"/>
            <a:ext cx="3850354" cy="190247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68FD6F-52FE-44AA-B292-D02860DBAD55}"/>
              </a:ext>
            </a:extLst>
          </p:cNvPr>
          <p:cNvSpPr/>
          <p:nvPr/>
        </p:nvSpPr>
        <p:spPr>
          <a:xfrm>
            <a:off x="9417961" y="6283600"/>
            <a:ext cx="2567423" cy="31997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E1D05F-7AE1-478F-8B82-2910A0039E0E}"/>
              </a:ext>
            </a:extLst>
          </p:cNvPr>
          <p:cNvSpPr txBox="1">
            <a:spLocks/>
          </p:cNvSpPr>
          <p:nvPr/>
        </p:nvSpPr>
        <p:spPr>
          <a:xfrm>
            <a:off x="4314263" y="683398"/>
            <a:ext cx="3498548" cy="680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1: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 500-mb média de 9 estações de inverno.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FD38E8-25B0-4C6C-8F1C-8D06338D5178}"/>
              </a:ext>
            </a:extLst>
          </p:cNvPr>
          <p:cNvCxnSpPr>
            <a:cxnSpLocks/>
          </p:cNvCxnSpPr>
          <p:nvPr/>
        </p:nvCxnSpPr>
        <p:spPr>
          <a:xfrm>
            <a:off x="4543145" y="574178"/>
            <a:ext cx="2700866" cy="0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470E4E5D-07C3-46EA-9E9B-80063987CA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43145" y="-69289"/>
            <a:ext cx="2700866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3</a:t>
            </a:r>
            <a:endParaRPr lang="pt-BR" sz="2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449A0F-EC95-4E4A-ADFC-DB912DE48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046" y="2081103"/>
            <a:ext cx="4190867" cy="4445963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396F90-FD58-4F64-A5CD-76AA50688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169" y="47147"/>
            <a:ext cx="4223183" cy="4466828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EDEC0-25AA-44E0-9254-68D9B8D47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3" y="47147"/>
            <a:ext cx="4333251" cy="4399481"/>
          </a:xfrm>
          <a:prstGeom prst="ellipse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C658AD1-CAAD-4093-AACC-222B2926E4C7}"/>
              </a:ext>
            </a:extLst>
          </p:cNvPr>
          <p:cNvSpPr txBox="1">
            <a:spLocks/>
          </p:cNvSpPr>
          <p:nvPr/>
        </p:nvSpPr>
        <p:spPr>
          <a:xfrm>
            <a:off x="8586946" y="4699443"/>
            <a:ext cx="3498548" cy="319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(1c)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Desvio Padrão dos Transientes de BF</a:t>
            </a:r>
            <a:endParaRPr lang="pt-BR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7B28694-D1DA-4604-B205-FC0EE1AF690B}"/>
              </a:ext>
            </a:extLst>
          </p:cNvPr>
          <p:cNvSpPr txBox="1">
            <a:spLocks/>
          </p:cNvSpPr>
          <p:nvPr/>
        </p:nvSpPr>
        <p:spPr>
          <a:xfrm>
            <a:off x="4445857" y="1761488"/>
            <a:ext cx="3498548" cy="319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(1b)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Desvio Padrão dos Transientes de AF</a:t>
            </a:r>
            <a:endParaRPr lang="pt-BR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BA45E69-F083-4212-AE6A-55917DE60AE5}"/>
              </a:ext>
            </a:extLst>
          </p:cNvPr>
          <p:cNvSpPr txBox="1">
            <a:spLocks/>
          </p:cNvSpPr>
          <p:nvPr/>
        </p:nvSpPr>
        <p:spPr>
          <a:xfrm>
            <a:off x="2523" y="4304085"/>
            <a:ext cx="3498548" cy="319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(1a)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Circulação da Média Temporal</a:t>
            </a:r>
            <a:endParaRPr lang="pt-BR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3349F9-968E-4A27-BC37-A13AA9C2624E}"/>
              </a:ext>
            </a:extLst>
          </p:cNvPr>
          <p:cNvCxnSpPr>
            <a:cxnSpLocks/>
            <a:endCxn id="10" idx="6"/>
          </p:cNvCxnSpPr>
          <p:nvPr/>
        </p:nvCxnSpPr>
        <p:spPr>
          <a:xfrm flipV="1">
            <a:off x="3889269" y="4304085"/>
            <a:ext cx="4144644" cy="41672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0EA1FF-A96A-410B-B0B4-73EF20C926D9}"/>
              </a:ext>
            </a:extLst>
          </p:cNvPr>
          <p:cNvCxnSpPr>
            <a:cxnSpLocks/>
          </p:cNvCxnSpPr>
          <p:nvPr/>
        </p:nvCxnSpPr>
        <p:spPr>
          <a:xfrm flipV="1">
            <a:off x="4931793" y="2487636"/>
            <a:ext cx="2049780" cy="3672841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DD3FF7E-D7CA-4A04-9B50-369B57F5E9AE}"/>
              </a:ext>
            </a:extLst>
          </p:cNvPr>
          <p:cNvCxnSpPr>
            <a:cxnSpLocks/>
          </p:cNvCxnSpPr>
          <p:nvPr/>
        </p:nvCxnSpPr>
        <p:spPr>
          <a:xfrm flipV="1">
            <a:off x="4173048" y="3257256"/>
            <a:ext cx="3567270" cy="213360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D7302F-EA5D-4785-AA18-58E258BC0D93}"/>
              </a:ext>
            </a:extLst>
          </p:cNvPr>
          <p:cNvCxnSpPr>
            <a:cxnSpLocks/>
          </p:cNvCxnSpPr>
          <p:nvPr/>
        </p:nvCxnSpPr>
        <p:spPr>
          <a:xfrm flipH="1" flipV="1">
            <a:off x="4909454" y="2487635"/>
            <a:ext cx="2110219" cy="3672841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CF0780-EA29-48E2-AC3B-D207E1D7FC6F}"/>
              </a:ext>
            </a:extLst>
          </p:cNvPr>
          <p:cNvCxnSpPr>
            <a:cxnSpLocks/>
          </p:cNvCxnSpPr>
          <p:nvPr/>
        </p:nvCxnSpPr>
        <p:spPr>
          <a:xfrm flipH="1" flipV="1">
            <a:off x="5956683" y="2228556"/>
            <a:ext cx="26932" cy="4218921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E772E6-B6C7-4757-AC3E-9C74CDE5DF2B}"/>
              </a:ext>
            </a:extLst>
          </p:cNvPr>
          <p:cNvCxnSpPr>
            <a:cxnSpLocks/>
          </p:cNvCxnSpPr>
          <p:nvPr/>
        </p:nvCxnSpPr>
        <p:spPr>
          <a:xfrm flipH="1" flipV="1">
            <a:off x="4148413" y="3257256"/>
            <a:ext cx="3598764" cy="208982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C3E571-23FC-42EB-AF5D-6FC0A2CA97BE}"/>
              </a:ext>
            </a:extLst>
          </p:cNvPr>
          <p:cNvCxnSpPr>
            <a:cxnSpLocks/>
          </p:cNvCxnSpPr>
          <p:nvPr/>
        </p:nvCxnSpPr>
        <p:spPr>
          <a:xfrm flipV="1">
            <a:off x="7940850" y="2205391"/>
            <a:ext cx="4144644" cy="41672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3CF6B18-CAC2-49DC-9E4E-028362A66E35}"/>
              </a:ext>
            </a:extLst>
          </p:cNvPr>
          <p:cNvCxnSpPr>
            <a:cxnSpLocks/>
          </p:cNvCxnSpPr>
          <p:nvPr/>
        </p:nvCxnSpPr>
        <p:spPr>
          <a:xfrm flipV="1">
            <a:off x="8983374" y="388942"/>
            <a:ext cx="2049780" cy="3672841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2CF38F-BE67-40A3-9281-0DE10CCCDCF4}"/>
              </a:ext>
            </a:extLst>
          </p:cNvPr>
          <p:cNvCxnSpPr>
            <a:cxnSpLocks/>
          </p:cNvCxnSpPr>
          <p:nvPr/>
        </p:nvCxnSpPr>
        <p:spPr>
          <a:xfrm flipV="1">
            <a:off x="8224629" y="1158562"/>
            <a:ext cx="3567270" cy="213360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E13C0CA-73FC-4633-8093-8F6B31D1D439}"/>
              </a:ext>
            </a:extLst>
          </p:cNvPr>
          <p:cNvCxnSpPr>
            <a:cxnSpLocks/>
          </p:cNvCxnSpPr>
          <p:nvPr/>
        </p:nvCxnSpPr>
        <p:spPr>
          <a:xfrm flipH="1" flipV="1">
            <a:off x="8961035" y="388941"/>
            <a:ext cx="2110219" cy="3672841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FAB9A15-6252-448B-99FD-49440B58236F}"/>
              </a:ext>
            </a:extLst>
          </p:cNvPr>
          <p:cNvCxnSpPr>
            <a:cxnSpLocks/>
          </p:cNvCxnSpPr>
          <p:nvPr/>
        </p:nvCxnSpPr>
        <p:spPr>
          <a:xfrm flipH="1" flipV="1">
            <a:off x="10008264" y="129862"/>
            <a:ext cx="26932" cy="4218921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8DB2F02-815F-48F3-96CE-DBF594E07A17}"/>
              </a:ext>
            </a:extLst>
          </p:cNvPr>
          <p:cNvCxnSpPr>
            <a:cxnSpLocks/>
          </p:cNvCxnSpPr>
          <p:nvPr/>
        </p:nvCxnSpPr>
        <p:spPr>
          <a:xfrm flipH="1" flipV="1">
            <a:off x="8199994" y="1158562"/>
            <a:ext cx="3598764" cy="208982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>
            <a:extLst>
              <a:ext uri="{FF2B5EF4-FFF2-40B4-BE49-F238E27FC236}">
                <a16:creationId xmlns:a16="http://schemas.microsoft.com/office/drawing/2014/main" id="{C4788D1C-686C-4B03-94C3-6CCBE8DF03E3}"/>
              </a:ext>
            </a:extLst>
          </p:cNvPr>
          <p:cNvSpPr txBox="1">
            <a:spLocks/>
          </p:cNvSpPr>
          <p:nvPr/>
        </p:nvSpPr>
        <p:spPr>
          <a:xfrm>
            <a:off x="6883464" y="6157607"/>
            <a:ext cx="681540" cy="280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150ºE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2BC1580-1E80-4075-9748-44EF008ED278}"/>
              </a:ext>
            </a:extLst>
          </p:cNvPr>
          <p:cNvSpPr txBox="1">
            <a:spLocks/>
          </p:cNvSpPr>
          <p:nvPr/>
        </p:nvSpPr>
        <p:spPr>
          <a:xfrm>
            <a:off x="5642845" y="6490732"/>
            <a:ext cx="681540" cy="280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180º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76499D24-CCB1-42D9-A488-FF8DF88C9631}"/>
              </a:ext>
            </a:extLst>
          </p:cNvPr>
          <p:cNvSpPr txBox="1">
            <a:spLocks/>
          </p:cNvSpPr>
          <p:nvPr/>
        </p:nvSpPr>
        <p:spPr>
          <a:xfrm>
            <a:off x="11002964" y="4061087"/>
            <a:ext cx="681540" cy="280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150ºE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166CEB1A-415C-4D7D-B979-9C45463292B7}"/>
              </a:ext>
            </a:extLst>
          </p:cNvPr>
          <p:cNvSpPr txBox="1">
            <a:spLocks/>
          </p:cNvSpPr>
          <p:nvPr/>
        </p:nvSpPr>
        <p:spPr>
          <a:xfrm>
            <a:off x="9762345" y="4394212"/>
            <a:ext cx="681540" cy="280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180º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8E5FF73-F638-4F26-AA1C-2E1A6FBF3ED2}"/>
              </a:ext>
            </a:extLst>
          </p:cNvPr>
          <p:cNvSpPr txBox="1">
            <a:spLocks/>
          </p:cNvSpPr>
          <p:nvPr/>
        </p:nvSpPr>
        <p:spPr>
          <a:xfrm>
            <a:off x="7798448" y="5345208"/>
            <a:ext cx="681540" cy="280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120ºE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D3A23CA-B423-4C5F-AC90-10FD5CD86803}"/>
              </a:ext>
            </a:extLst>
          </p:cNvPr>
          <p:cNvSpPr txBox="1">
            <a:spLocks/>
          </p:cNvSpPr>
          <p:nvPr/>
        </p:nvSpPr>
        <p:spPr>
          <a:xfrm>
            <a:off x="8085375" y="4157867"/>
            <a:ext cx="681540" cy="280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90ºE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259B53C-F279-4DC3-B849-4825081EFAEA}"/>
              </a:ext>
            </a:extLst>
          </p:cNvPr>
          <p:cNvSpPr txBox="1">
            <a:spLocks/>
          </p:cNvSpPr>
          <p:nvPr/>
        </p:nvSpPr>
        <p:spPr>
          <a:xfrm>
            <a:off x="9469423" y="6288196"/>
            <a:ext cx="2610673" cy="298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Máximos Valores de </a:t>
            </a:r>
            <a:r>
              <a:rPr lang="pt-BR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endParaRPr lang="pt-BR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44B690-9B24-4FBE-99D3-C43FDE84936E}"/>
              </a:ext>
            </a:extLst>
          </p:cNvPr>
          <p:cNvCxnSpPr>
            <a:cxnSpLocks/>
          </p:cNvCxnSpPr>
          <p:nvPr/>
        </p:nvCxnSpPr>
        <p:spPr>
          <a:xfrm>
            <a:off x="6095708" y="5173443"/>
            <a:ext cx="3163055" cy="113412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F332A685-6C40-4EA8-9E7F-2FAC462BB76B}"/>
              </a:ext>
            </a:extLst>
          </p:cNvPr>
          <p:cNvSpPr txBox="1">
            <a:spLocks/>
          </p:cNvSpPr>
          <p:nvPr/>
        </p:nvSpPr>
        <p:spPr>
          <a:xfrm>
            <a:off x="6120902" y="4998066"/>
            <a:ext cx="361692" cy="280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u="sng" dirty="0">
                <a:ln>
                  <a:solidFill>
                    <a:srgbClr val="0070C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355A3E3-68DE-4640-B14A-83607922508D}"/>
              </a:ext>
            </a:extLst>
          </p:cNvPr>
          <p:cNvSpPr txBox="1">
            <a:spLocks/>
          </p:cNvSpPr>
          <p:nvPr/>
        </p:nvSpPr>
        <p:spPr>
          <a:xfrm>
            <a:off x="6976114" y="3850377"/>
            <a:ext cx="361692" cy="280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u="sng" dirty="0">
                <a:ln>
                  <a:solidFill>
                    <a:srgbClr val="0070C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5BCC32B-2C2F-4330-B194-897450A406B6}"/>
              </a:ext>
            </a:extLst>
          </p:cNvPr>
          <p:cNvSpPr txBox="1">
            <a:spLocks/>
          </p:cNvSpPr>
          <p:nvPr/>
        </p:nvSpPr>
        <p:spPr>
          <a:xfrm>
            <a:off x="9592620" y="2884622"/>
            <a:ext cx="458941" cy="280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u="sng" dirty="0">
                <a:ln>
                  <a:solidFill>
                    <a:srgbClr val="0070C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D6421EE6-DB49-4456-87F0-868D945565D6}"/>
              </a:ext>
            </a:extLst>
          </p:cNvPr>
          <p:cNvSpPr txBox="1">
            <a:spLocks/>
          </p:cNvSpPr>
          <p:nvPr/>
        </p:nvSpPr>
        <p:spPr>
          <a:xfrm>
            <a:off x="10961792" y="2000483"/>
            <a:ext cx="458941" cy="280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u="sng" dirty="0">
                <a:ln>
                  <a:solidFill>
                    <a:srgbClr val="0070C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525004ED-66B0-4D15-9250-BD1999415534}"/>
              </a:ext>
            </a:extLst>
          </p:cNvPr>
          <p:cNvSpPr txBox="1">
            <a:spLocks/>
          </p:cNvSpPr>
          <p:nvPr/>
        </p:nvSpPr>
        <p:spPr>
          <a:xfrm>
            <a:off x="-23822" y="5138846"/>
            <a:ext cx="3837803" cy="1464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Planetárias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nº 1 e de nº 3;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Cavados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HN e HS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Transientes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mais Expressivos &amp; Localização</a:t>
            </a:r>
          </a:p>
        </p:txBody>
      </p:sp>
    </p:spTree>
    <p:extLst>
      <p:ext uri="{BB962C8B-B14F-4D97-AF65-F5344CB8AC3E}">
        <p14:creationId xmlns:p14="http://schemas.microsoft.com/office/powerpoint/2010/main" val="33545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8BAD584-2D5B-4BC2-9383-411EBEB65FDC}"/>
              </a:ext>
            </a:extLst>
          </p:cNvPr>
          <p:cNvSpPr/>
          <p:nvPr/>
        </p:nvSpPr>
        <p:spPr>
          <a:xfrm>
            <a:off x="240397" y="4749800"/>
            <a:ext cx="6574971" cy="179009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AA386-5003-43CE-A378-8F277C150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53" t="28561" r="3929" b="21679"/>
          <a:stretch/>
        </p:blipFill>
        <p:spPr>
          <a:xfrm>
            <a:off x="595085" y="754743"/>
            <a:ext cx="5500915" cy="3410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0AB097-03B5-4877-81A3-599DF4C42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48" t="30042" r="5833" b="20198"/>
          <a:stretch/>
        </p:blipFill>
        <p:spPr>
          <a:xfrm>
            <a:off x="6096000" y="754743"/>
            <a:ext cx="5500915" cy="341085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8EB3AE-0763-406E-B50D-4D16529AD749}"/>
              </a:ext>
            </a:extLst>
          </p:cNvPr>
          <p:cNvCxnSpPr/>
          <p:nvPr/>
        </p:nvCxnSpPr>
        <p:spPr>
          <a:xfrm flipH="1">
            <a:off x="1364343" y="2743200"/>
            <a:ext cx="3135086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DB1DA1-47C9-44F7-85F1-369380FA4AA0}"/>
              </a:ext>
            </a:extLst>
          </p:cNvPr>
          <p:cNvCxnSpPr>
            <a:cxnSpLocks/>
          </p:cNvCxnSpPr>
          <p:nvPr/>
        </p:nvCxnSpPr>
        <p:spPr>
          <a:xfrm flipH="1">
            <a:off x="1364343" y="2503714"/>
            <a:ext cx="4172858" cy="0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524ED7-C5ED-49F3-967C-2FADAF3BD5FB}"/>
              </a:ext>
            </a:extLst>
          </p:cNvPr>
          <p:cNvCxnSpPr>
            <a:cxnSpLocks/>
          </p:cNvCxnSpPr>
          <p:nvPr/>
        </p:nvCxnSpPr>
        <p:spPr>
          <a:xfrm flipH="1">
            <a:off x="6865257" y="2351314"/>
            <a:ext cx="3556001" cy="0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1460AE-65DF-4A0C-8555-BAF3681898CB}"/>
              </a:ext>
            </a:extLst>
          </p:cNvPr>
          <p:cNvCxnSpPr>
            <a:cxnSpLocks/>
          </p:cNvCxnSpPr>
          <p:nvPr/>
        </p:nvCxnSpPr>
        <p:spPr>
          <a:xfrm flipH="1">
            <a:off x="6865257" y="2169886"/>
            <a:ext cx="437605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B2E9D66-BE84-4F2C-9001-46BB77385E4F}"/>
              </a:ext>
            </a:extLst>
          </p:cNvPr>
          <p:cNvSpPr txBox="1">
            <a:spLocks/>
          </p:cNvSpPr>
          <p:nvPr/>
        </p:nvSpPr>
        <p:spPr>
          <a:xfrm>
            <a:off x="1601411" y="123372"/>
            <a:ext cx="3935790" cy="616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(2a)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zonal dos </a:t>
            </a:r>
            <a:r>
              <a:rPr lang="pt-BR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Transientes de AF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função da Latitude (m)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B6252A0-03E9-409D-AE77-F3B36E760711}"/>
              </a:ext>
            </a:extLst>
          </p:cNvPr>
          <p:cNvSpPr txBox="1">
            <a:spLocks/>
          </p:cNvSpPr>
          <p:nvPr/>
        </p:nvSpPr>
        <p:spPr>
          <a:xfrm>
            <a:off x="7148285" y="170542"/>
            <a:ext cx="3935790" cy="515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(2b)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zonal dos </a:t>
            </a:r>
            <a:r>
              <a:rPr lang="pt-BR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Transientes de BF</a:t>
            </a:r>
            <a:r>
              <a:rPr lang="pt-B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função da Latitude (m)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F678DD1-D14B-454B-8CD7-BF9C711D7F0E}"/>
              </a:ext>
            </a:extLst>
          </p:cNvPr>
          <p:cNvSpPr txBox="1">
            <a:spLocks/>
          </p:cNvSpPr>
          <p:nvPr/>
        </p:nvSpPr>
        <p:spPr>
          <a:xfrm>
            <a:off x="2053773" y="2169886"/>
            <a:ext cx="1182912" cy="308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55ºS (HS)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5EB497C-7A7E-4FE3-B15F-CE430FE4BE16}"/>
              </a:ext>
            </a:extLst>
          </p:cNvPr>
          <p:cNvSpPr txBox="1">
            <a:spLocks/>
          </p:cNvSpPr>
          <p:nvPr/>
        </p:nvSpPr>
        <p:spPr>
          <a:xfrm>
            <a:off x="2217057" y="2714172"/>
            <a:ext cx="1353457" cy="290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50ºN (HN)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DD3897E-AEA3-4AFF-9177-0F9DAFBC1AE6}"/>
              </a:ext>
            </a:extLst>
          </p:cNvPr>
          <p:cNvSpPr txBox="1">
            <a:spLocks/>
          </p:cNvSpPr>
          <p:nvPr/>
        </p:nvSpPr>
        <p:spPr>
          <a:xfrm>
            <a:off x="7474857" y="2391229"/>
            <a:ext cx="1291767" cy="202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58ºS </a:t>
            </a:r>
            <a:r>
              <a:rPr lang="pt-BR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(HS)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D05FD12-78C9-46C2-8B76-8B0CA6730575}"/>
              </a:ext>
            </a:extLst>
          </p:cNvPr>
          <p:cNvSpPr txBox="1">
            <a:spLocks/>
          </p:cNvSpPr>
          <p:nvPr/>
        </p:nvSpPr>
        <p:spPr>
          <a:xfrm>
            <a:off x="7736114" y="1879602"/>
            <a:ext cx="1418772" cy="272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62ºN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(HN)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167EA6-C3E3-4E2D-A1E0-59AC4A807181}"/>
              </a:ext>
            </a:extLst>
          </p:cNvPr>
          <p:cNvCxnSpPr/>
          <p:nvPr/>
        </p:nvCxnSpPr>
        <p:spPr>
          <a:xfrm>
            <a:off x="4499429" y="2743200"/>
            <a:ext cx="0" cy="8998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54DB90-6B69-446D-86D9-87102179BB0C}"/>
              </a:ext>
            </a:extLst>
          </p:cNvPr>
          <p:cNvCxnSpPr>
            <a:cxnSpLocks/>
          </p:cNvCxnSpPr>
          <p:nvPr/>
        </p:nvCxnSpPr>
        <p:spPr>
          <a:xfrm flipH="1">
            <a:off x="5537201" y="2478315"/>
            <a:ext cx="7258" cy="1164771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000A5DD-96E8-4A51-A38C-9724866830E7}"/>
              </a:ext>
            </a:extLst>
          </p:cNvPr>
          <p:cNvCxnSpPr>
            <a:cxnSpLocks/>
          </p:cNvCxnSpPr>
          <p:nvPr/>
        </p:nvCxnSpPr>
        <p:spPr>
          <a:xfrm flipH="1">
            <a:off x="10421258" y="2420258"/>
            <a:ext cx="19957" cy="1222828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D40806-21BD-4619-945B-4B5F51E8F973}"/>
              </a:ext>
            </a:extLst>
          </p:cNvPr>
          <p:cNvCxnSpPr>
            <a:cxnSpLocks/>
          </p:cNvCxnSpPr>
          <p:nvPr/>
        </p:nvCxnSpPr>
        <p:spPr>
          <a:xfrm>
            <a:off x="11241316" y="2188030"/>
            <a:ext cx="0" cy="145505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>
            <a:extLst>
              <a:ext uri="{FF2B5EF4-FFF2-40B4-BE49-F238E27FC236}">
                <a16:creationId xmlns:a16="http://schemas.microsoft.com/office/drawing/2014/main" id="{79A0133C-DA0C-44E2-B598-F0ADBB614B9E}"/>
              </a:ext>
            </a:extLst>
          </p:cNvPr>
          <p:cNvSpPr txBox="1">
            <a:spLocks/>
          </p:cNvSpPr>
          <p:nvPr/>
        </p:nvSpPr>
        <p:spPr>
          <a:xfrm>
            <a:off x="281820" y="4749799"/>
            <a:ext cx="6574971" cy="179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Intensidade dos T</a:t>
            </a:r>
            <a:r>
              <a:rPr lang="pt-BR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(HS &gt; HN) e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(HN &gt; HS);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Variabilidade BF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dominante em ambos Hemisférios;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Picos das Variabilidade AF/ BF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(Posição em direção aos Polos em ambos hemisférios)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F162859-71C6-4410-A52D-0BA125D6CBB0}"/>
              </a:ext>
            </a:extLst>
          </p:cNvPr>
          <p:cNvSpPr txBox="1">
            <a:spLocks/>
          </p:cNvSpPr>
          <p:nvPr/>
        </p:nvSpPr>
        <p:spPr>
          <a:xfrm>
            <a:off x="3938214" y="3327402"/>
            <a:ext cx="650717" cy="287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57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15E19D1-527F-4B55-AB76-8B2F1A1FAC39}"/>
              </a:ext>
            </a:extLst>
          </p:cNvPr>
          <p:cNvSpPr txBox="1">
            <a:spLocks/>
          </p:cNvSpPr>
          <p:nvPr/>
        </p:nvSpPr>
        <p:spPr>
          <a:xfrm>
            <a:off x="5026783" y="3343125"/>
            <a:ext cx="650717" cy="287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67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0FAD1B7-3189-4027-A4F6-01D1CE265FC9}"/>
              </a:ext>
            </a:extLst>
          </p:cNvPr>
          <p:cNvSpPr txBox="1">
            <a:spLocks/>
          </p:cNvSpPr>
          <p:nvPr/>
        </p:nvSpPr>
        <p:spPr>
          <a:xfrm>
            <a:off x="9780519" y="3297164"/>
            <a:ext cx="650717" cy="287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123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2E81DB-0769-452C-BE96-AE7BE6DF1B1C}"/>
              </a:ext>
            </a:extLst>
          </p:cNvPr>
          <p:cNvSpPr txBox="1">
            <a:spLocks/>
          </p:cNvSpPr>
          <p:nvPr/>
        </p:nvSpPr>
        <p:spPr>
          <a:xfrm>
            <a:off x="10600572" y="3279026"/>
            <a:ext cx="889604" cy="299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137</a:t>
            </a:r>
          </a:p>
        </p:txBody>
      </p:sp>
    </p:spTree>
    <p:extLst>
      <p:ext uri="{BB962C8B-B14F-4D97-AF65-F5344CB8AC3E}">
        <p14:creationId xmlns:p14="http://schemas.microsoft.com/office/powerpoint/2010/main" val="135903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FC6936-7AC5-448D-8FD3-26822A5EB177}"/>
              </a:ext>
            </a:extLst>
          </p:cNvPr>
          <p:cNvCxnSpPr>
            <a:cxnSpLocks/>
          </p:cNvCxnSpPr>
          <p:nvPr/>
        </p:nvCxnSpPr>
        <p:spPr>
          <a:xfrm>
            <a:off x="175862" y="493066"/>
            <a:ext cx="11452031" cy="0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C9C36CBE-FEB2-4986-B8A5-3B70F8C995EE}"/>
              </a:ext>
            </a:extLst>
          </p:cNvPr>
          <p:cNvSpPr txBox="1">
            <a:spLocks/>
          </p:cNvSpPr>
          <p:nvPr/>
        </p:nvSpPr>
        <p:spPr>
          <a:xfrm>
            <a:off x="0" y="-26996"/>
            <a:ext cx="12192000" cy="56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4: Interactive relationship between low- and high-frequency transients</a:t>
            </a:r>
            <a:endParaRPr lang="pt-BR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26D933-52DA-4C8D-8C43-6F56471EBC0D}"/>
              </a:ext>
            </a:extLst>
          </p:cNvPr>
          <p:cNvSpPr txBox="1">
            <a:spLocks/>
          </p:cNvSpPr>
          <p:nvPr/>
        </p:nvSpPr>
        <p:spPr>
          <a:xfrm>
            <a:off x="175862" y="5171336"/>
            <a:ext cx="6252235" cy="980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Fig. 5)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Correlação da Média Zonal entre:</a:t>
            </a:r>
          </a:p>
          <a:p>
            <a:pPr>
              <a:lnSpc>
                <a:spcPct val="100000"/>
              </a:lnSpc>
            </a:pPr>
            <a:r>
              <a:rPr lang="pt-BR" sz="1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1500" b="1" u="sng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campo de </a:t>
            </a:r>
            <a:r>
              <a:rPr lang="pt-BR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 500-hPa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>
              <a:lnSpc>
                <a:spcPct val="100000"/>
              </a:lnSpc>
            </a:pPr>
            <a:r>
              <a:rPr lang="pt-BR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 de </a:t>
            </a:r>
            <a:r>
              <a:rPr lang="pt-BR" sz="1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BF </a:t>
            </a:r>
            <a:r>
              <a:rPr lang="pt-BR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campo de Tendência de AG induzida pelos </a:t>
            </a:r>
            <a:r>
              <a:rPr lang="pt-BR" sz="1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1500" b="1" u="sng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pt-BR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AG 500 </a:t>
            </a:r>
            <a:r>
              <a:rPr lang="pt-BR" sz="1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pt-BR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ambos hemisférios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67920A-B3CD-4B3D-BAA0-25C2B170A773}"/>
              </a:ext>
            </a:extLst>
          </p:cNvPr>
          <p:cNvSpPr/>
          <p:nvPr/>
        </p:nvSpPr>
        <p:spPr>
          <a:xfrm>
            <a:off x="175862" y="844583"/>
            <a:ext cx="3263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4.1: </a:t>
            </a:r>
            <a:r>
              <a:rPr lang="pt-BR" sz="25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(T</a:t>
            </a:r>
            <a:r>
              <a:rPr lang="pt-BR" sz="2500" u="sng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pt-BR" sz="25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E</a:t>
            </a:r>
            <a:r>
              <a:rPr lang="pt-BR" sz="2500" u="sng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pt-BR" sz="25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500" u="sng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CAB5BE-B744-4868-B598-3DA04219A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06" t="17240" r="31828" b="17397"/>
          <a:stretch/>
        </p:blipFill>
        <p:spPr>
          <a:xfrm>
            <a:off x="195619" y="1884530"/>
            <a:ext cx="5086066" cy="32868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21F373-AE3F-4838-9A1C-A71DBA4FB02B}"/>
              </a:ext>
            </a:extLst>
          </p:cNvPr>
          <p:cNvCxnSpPr>
            <a:cxnSpLocks/>
          </p:cNvCxnSpPr>
          <p:nvPr/>
        </p:nvCxnSpPr>
        <p:spPr>
          <a:xfrm>
            <a:off x="3098042" y="2794851"/>
            <a:ext cx="0" cy="1826511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3B9364-3A3C-49DD-912F-B9D5700FEFCD}"/>
              </a:ext>
            </a:extLst>
          </p:cNvPr>
          <p:cNvCxnSpPr>
            <a:cxnSpLocks/>
          </p:cNvCxnSpPr>
          <p:nvPr/>
        </p:nvCxnSpPr>
        <p:spPr>
          <a:xfrm>
            <a:off x="4765343" y="3056433"/>
            <a:ext cx="0" cy="1564929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5EDAC2-0624-4F96-95E6-EC99F7646B5D}"/>
              </a:ext>
            </a:extLst>
          </p:cNvPr>
          <p:cNvCxnSpPr/>
          <p:nvPr/>
        </p:nvCxnSpPr>
        <p:spPr>
          <a:xfrm>
            <a:off x="3182707" y="3793066"/>
            <a:ext cx="148027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06DE638-9933-44E0-A7BF-B3A6A80BCD77}"/>
              </a:ext>
            </a:extLst>
          </p:cNvPr>
          <p:cNvSpPr/>
          <p:nvPr/>
        </p:nvSpPr>
        <p:spPr>
          <a:xfrm>
            <a:off x="3591633" y="3751586"/>
            <a:ext cx="9464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~2x</a:t>
            </a:r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97086-94D0-4117-A30C-55AA301E802F}"/>
              </a:ext>
            </a:extLst>
          </p:cNvPr>
          <p:cNvSpPr/>
          <p:nvPr/>
        </p:nvSpPr>
        <p:spPr>
          <a:xfrm>
            <a:off x="204972" y="1466921"/>
            <a:ext cx="6773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+ (Conversão de energia cinética de TAF p/ TBF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CB0758-5653-4FC9-AE3C-31CEF649695A}"/>
              </a:ext>
            </a:extLst>
          </p:cNvPr>
          <p:cNvSpPr/>
          <p:nvPr/>
        </p:nvSpPr>
        <p:spPr>
          <a:xfrm>
            <a:off x="5920138" y="2398664"/>
            <a:ext cx="4601795" cy="155910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6B1FBD-ABB2-49FE-ABA2-A22EB1D273FE}"/>
              </a:ext>
            </a:extLst>
          </p:cNvPr>
          <p:cNvSpPr txBox="1">
            <a:spLocks/>
          </p:cNvSpPr>
          <p:nvPr/>
        </p:nvSpPr>
        <p:spPr>
          <a:xfrm>
            <a:off x="5961561" y="2398662"/>
            <a:ext cx="4701903" cy="179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Efeito dos T</a:t>
            </a:r>
            <a:r>
              <a:rPr lang="pt-BR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a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Variabilidade de BF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(Fluxo de Vorticidade: fonte de Energia)</a:t>
            </a:r>
          </a:p>
          <a:p>
            <a:pPr>
              <a:lnSpc>
                <a:spcPct val="100000"/>
              </a:lnSpc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Diferença Hemisférica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90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63E23D6-8CA9-43B9-9128-0004DB1444C1}"/>
              </a:ext>
            </a:extLst>
          </p:cNvPr>
          <p:cNvSpPr/>
          <p:nvPr/>
        </p:nvSpPr>
        <p:spPr>
          <a:xfrm>
            <a:off x="9692418" y="3035003"/>
            <a:ext cx="2381051" cy="118505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BE2F77-CC99-4641-AC22-8AA0F70F2008}"/>
              </a:ext>
            </a:extLst>
          </p:cNvPr>
          <p:cNvSpPr/>
          <p:nvPr/>
        </p:nvSpPr>
        <p:spPr>
          <a:xfrm>
            <a:off x="7378978" y="5539555"/>
            <a:ext cx="4762101" cy="128348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CA0A4-19D9-4C9D-B2FA-C0270BEC9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68" t="16028" r="8993" b="12022"/>
          <a:stretch/>
        </p:blipFill>
        <p:spPr>
          <a:xfrm>
            <a:off x="118531" y="721974"/>
            <a:ext cx="4517409" cy="4598526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D3D08E-4137-4106-BC67-0DA5A556F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94" t="15144" r="8656" b="12419"/>
          <a:stretch/>
        </p:blipFill>
        <p:spPr>
          <a:xfrm>
            <a:off x="4843291" y="721974"/>
            <a:ext cx="4626591" cy="4728263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3916F2-D249-4799-A194-0B7294BE1C45}"/>
              </a:ext>
            </a:extLst>
          </p:cNvPr>
          <p:cNvSpPr txBox="1">
            <a:spLocks/>
          </p:cNvSpPr>
          <p:nvPr/>
        </p:nvSpPr>
        <p:spPr>
          <a:xfrm>
            <a:off x="0" y="5745447"/>
            <a:ext cx="6252235" cy="980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Fig. 6)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Correlação da Média Zonal entre:</a:t>
            </a:r>
          </a:p>
          <a:p>
            <a:pPr>
              <a:lnSpc>
                <a:spcPct val="100000"/>
              </a:lnSpc>
            </a:pPr>
            <a:r>
              <a:rPr lang="pt-BR" sz="1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1500" b="1" u="sng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campo de </a:t>
            </a:r>
            <a:r>
              <a:rPr lang="pt-BR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 500-hPa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>
              <a:lnSpc>
                <a:spcPct val="100000"/>
              </a:lnSpc>
            </a:pPr>
            <a:r>
              <a:rPr lang="pt-BR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 de </a:t>
            </a:r>
            <a:r>
              <a:rPr lang="pt-BR" sz="1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BF </a:t>
            </a:r>
            <a:r>
              <a:rPr lang="pt-BR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campo de Tendência de AG induzida pelos </a:t>
            </a:r>
            <a:r>
              <a:rPr lang="pt-BR" sz="1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1500" b="1" u="sng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pt-BR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AG 500 </a:t>
            </a:r>
            <a:r>
              <a:rPr lang="pt-BR" sz="1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pt-BR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 e</a:t>
            </a:r>
            <a:r>
              <a:rPr lang="pt-BR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74D810-3222-4481-9C0B-2546D8B83431}"/>
              </a:ext>
            </a:extLst>
          </p:cNvPr>
          <p:cNvSpPr txBox="1">
            <a:spLocks/>
          </p:cNvSpPr>
          <p:nvPr/>
        </p:nvSpPr>
        <p:spPr>
          <a:xfrm>
            <a:off x="2111461" y="293602"/>
            <a:ext cx="531547" cy="355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</a:t>
            </a: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3F863F-569D-448B-8281-A27F057C65BD}"/>
              </a:ext>
            </a:extLst>
          </p:cNvPr>
          <p:cNvSpPr txBox="1">
            <a:spLocks/>
          </p:cNvSpPr>
          <p:nvPr/>
        </p:nvSpPr>
        <p:spPr>
          <a:xfrm>
            <a:off x="7054585" y="330173"/>
            <a:ext cx="531547" cy="355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FB08D5F-E002-4B74-9976-AB7E7019E3D1}"/>
              </a:ext>
            </a:extLst>
          </p:cNvPr>
          <p:cNvSpPr txBox="1">
            <a:spLocks/>
          </p:cNvSpPr>
          <p:nvPr/>
        </p:nvSpPr>
        <p:spPr>
          <a:xfrm>
            <a:off x="1006354" y="1751879"/>
            <a:ext cx="531547" cy="355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pt-BR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9481EA5-03AC-45E3-AAF0-09084B80C1E4}"/>
              </a:ext>
            </a:extLst>
          </p:cNvPr>
          <p:cNvSpPr txBox="1">
            <a:spLocks/>
          </p:cNvSpPr>
          <p:nvPr/>
        </p:nvSpPr>
        <p:spPr>
          <a:xfrm>
            <a:off x="1467029" y="4715718"/>
            <a:ext cx="531547" cy="355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pt-BR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E90FB3F-B964-497E-BCE6-A9CC167E4B77}"/>
              </a:ext>
            </a:extLst>
          </p:cNvPr>
          <p:cNvSpPr txBox="1">
            <a:spLocks/>
          </p:cNvSpPr>
          <p:nvPr/>
        </p:nvSpPr>
        <p:spPr>
          <a:xfrm>
            <a:off x="2519937" y="4741876"/>
            <a:ext cx="531547" cy="355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pt-BR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DC78D6-BD4A-4C77-A5F0-0FD6F4A5DCAC}"/>
              </a:ext>
            </a:extLst>
          </p:cNvPr>
          <p:cNvSpPr txBox="1">
            <a:spLocks/>
          </p:cNvSpPr>
          <p:nvPr/>
        </p:nvSpPr>
        <p:spPr>
          <a:xfrm>
            <a:off x="4208068" y="3365727"/>
            <a:ext cx="531547" cy="355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pt-BR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B7B5170-0944-4FA0-BA8C-29CEED5B0BA1}"/>
              </a:ext>
            </a:extLst>
          </p:cNvPr>
          <p:cNvSpPr txBox="1">
            <a:spLocks/>
          </p:cNvSpPr>
          <p:nvPr/>
        </p:nvSpPr>
        <p:spPr>
          <a:xfrm>
            <a:off x="7758760" y="1302689"/>
            <a:ext cx="531547" cy="355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pt-BR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7BF604A-F043-44CE-B906-49CED8051E99}"/>
              </a:ext>
            </a:extLst>
          </p:cNvPr>
          <p:cNvSpPr txBox="1">
            <a:spLocks/>
          </p:cNvSpPr>
          <p:nvPr/>
        </p:nvSpPr>
        <p:spPr>
          <a:xfrm>
            <a:off x="8290307" y="4492431"/>
            <a:ext cx="531547" cy="355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pt-BR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78E1AE-AF4C-41D8-9068-36FA1FA3A257}"/>
              </a:ext>
            </a:extLst>
          </p:cNvPr>
          <p:cNvSpPr txBox="1">
            <a:spLocks/>
          </p:cNvSpPr>
          <p:nvPr/>
        </p:nvSpPr>
        <p:spPr>
          <a:xfrm>
            <a:off x="3176450" y="209687"/>
            <a:ext cx="2610673" cy="298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Elevada Assimetria Zonal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288B83-0A18-4F96-A6D0-B61BDA74F38F}"/>
              </a:ext>
            </a:extLst>
          </p:cNvPr>
          <p:cNvCxnSpPr/>
          <p:nvPr/>
        </p:nvCxnSpPr>
        <p:spPr>
          <a:xfrm flipV="1">
            <a:off x="1272127" y="330173"/>
            <a:ext cx="2284020" cy="249696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C2ADB0-5F2D-4061-9DC6-BBA5C7AB263E}"/>
              </a:ext>
            </a:extLst>
          </p:cNvPr>
          <p:cNvCxnSpPr>
            <a:cxnSpLocks/>
          </p:cNvCxnSpPr>
          <p:nvPr/>
        </p:nvCxnSpPr>
        <p:spPr>
          <a:xfrm flipV="1">
            <a:off x="3246504" y="803875"/>
            <a:ext cx="1020561" cy="209640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F4B2E04A-389C-4629-ACED-0514D85DDD41}"/>
              </a:ext>
            </a:extLst>
          </p:cNvPr>
          <p:cNvSpPr txBox="1">
            <a:spLocks/>
          </p:cNvSpPr>
          <p:nvPr/>
        </p:nvSpPr>
        <p:spPr>
          <a:xfrm>
            <a:off x="7429899" y="5539555"/>
            <a:ext cx="4762101" cy="114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desempenham papel principal na Geração de Variabilidade de BF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ambos dos hemisférios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E78FCA6-D172-4DB1-A8F8-159133C3D66D}"/>
              </a:ext>
            </a:extLst>
          </p:cNvPr>
          <p:cNvSpPr txBox="1">
            <a:spLocks/>
          </p:cNvSpPr>
          <p:nvPr/>
        </p:nvSpPr>
        <p:spPr>
          <a:xfrm>
            <a:off x="8853594" y="360048"/>
            <a:ext cx="2610673" cy="298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Simetria Zonal Dominante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97964D7-03E9-4A76-A544-6A1D01696009}"/>
              </a:ext>
            </a:extLst>
          </p:cNvPr>
          <p:cNvCxnSpPr>
            <a:cxnSpLocks/>
          </p:cNvCxnSpPr>
          <p:nvPr/>
        </p:nvCxnSpPr>
        <p:spPr>
          <a:xfrm flipV="1">
            <a:off x="8017095" y="1032933"/>
            <a:ext cx="2141835" cy="272847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F390937-B723-450F-B6B8-7265D1AB6BB5}"/>
              </a:ext>
            </a:extLst>
          </p:cNvPr>
          <p:cNvSpPr/>
          <p:nvPr/>
        </p:nvSpPr>
        <p:spPr>
          <a:xfrm>
            <a:off x="9043811" y="170195"/>
            <a:ext cx="2141835" cy="72750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DCBC42-07EC-4E6E-98A4-D16830623D58}"/>
              </a:ext>
            </a:extLst>
          </p:cNvPr>
          <p:cNvSpPr/>
          <p:nvPr/>
        </p:nvSpPr>
        <p:spPr>
          <a:xfrm>
            <a:off x="3246504" y="15174"/>
            <a:ext cx="2540619" cy="69938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20A2A9F-48A5-46F0-83D0-CEA25FBE425D}"/>
              </a:ext>
            </a:extLst>
          </p:cNvPr>
          <p:cNvSpPr txBox="1">
            <a:spLocks/>
          </p:cNvSpPr>
          <p:nvPr/>
        </p:nvSpPr>
        <p:spPr>
          <a:xfrm>
            <a:off x="9677233" y="3021237"/>
            <a:ext cx="2396236" cy="1283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de E</a:t>
            </a:r>
            <a:r>
              <a:rPr lang="pt-B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relação a Variabilidade de BF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20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9357</TotalTime>
  <Words>967</Words>
  <Application>Microsoft Office PowerPoint</Application>
  <PresentationFormat>Widescreen</PresentationFormat>
  <Paragraphs>145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andremedeiros197@hotmail.com</dc:creator>
  <cp:lastModifiedBy>andremedeiros197@hotmail.com</cp:lastModifiedBy>
  <cp:revision>718</cp:revision>
  <dcterms:created xsi:type="dcterms:W3CDTF">2019-08-09T15:00:26Z</dcterms:created>
  <dcterms:modified xsi:type="dcterms:W3CDTF">2019-10-01T18:17:05Z</dcterms:modified>
</cp:coreProperties>
</file>